
<file path=[Content_Types].xml><?xml version="1.0" encoding="utf-8"?>
<Types xmlns="http://schemas.openxmlformats.org/package/2006/content-types">
  <Default Extension="bin" ContentType="application/vnd.ms-office.vbaProject"/>
  <Default Extension="jpeg" ContentType="image/jpeg"/>
  <Default Extension="png" ContentType="image/png"/>
  <Default Extension="rels" ContentType="application/vnd.openxmlformats-package.relationships+xml"/>
  <Default Extension="xml" ContentType="application/xml"/>
  <Override PartName="/ppt/presentation.xml" ContentType="application/vnd.ms-powerpoint.presentation.macroEnabled.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slides/slide2679.xml" ContentType="application/vnd.openxmlformats-officedocument.presentationml.slide+xml"/>
  <Override PartName="/ppt/slides/slide2680.xml" ContentType="application/vnd.openxmlformats-officedocument.presentationml.slide+xml"/>
  <Override PartName="/ppt/slides/slide2681.xml" ContentType="application/vnd.openxmlformats-officedocument.presentationml.slide+xml"/>
  <Override PartName="/ppt/slides/slide2682.xml" ContentType="application/vnd.openxmlformats-officedocument.presentationml.slide+xml"/>
  <Override PartName="/ppt/slides/slide2683.xml" ContentType="application/vnd.openxmlformats-officedocument.presentationml.slide+xml"/>
  <Override PartName="/ppt/slides/slide2684.xml" ContentType="application/vnd.openxmlformats-officedocument.presentationml.slide+xml"/>
  <Override PartName="/ppt/slides/slide2685.xml" ContentType="application/vnd.openxmlformats-officedocument.presentationml.slide+xml"/>
  <Override PartName="/ppt/slides/slide2686.xml" ContentType="application/vnd.openxmlformats-officedocument.presentationml.slide+xml"/>
  <Override PartName="/ppt/slides/slide2687.xml" ContentType="application/vnd.openxmlformats-officedocument.presentationml.slide+xml"/>
  <Override PartName="/ppt/slides/slide2688.xml" ContentType="application/vnd.openxmlformats-officedocument.presentationml.slide+xml"/>
  <Override PartName="/ppt/slides/slide2689.xml" ContentType="application/vnd.openxmlformats-officedocument.presentationml.slide+xml"/>
  <Override PartName="/ppt/slides/slide2690.xml" ContentType="application/vnd.openxmlformats-officedocument.presentationml.slide+xml"/>
  <Override PartName="/ppt/slides/slide2691.xml" ContentType="application/vnd.openxmlformats-officedocument.presentationml.slide+xml"/>
  <Override PartName="/ppt/slides/slide2692.xml" ContentType="application/vnd.openxmlformats-officedocument.presentationml.slide+xml"/>
  <Override PartName="/ppt/slides/slide2693.xml" ContentType="application/vnd.openxmlformats-officedocument.presentationml.slide+xml"/>
  <Override PartName="/ppt/slides/slide2694.xml" ContentType="application/vnd.openxmlformats-officedocument.presentationml.slide+xml"/>
  <Override PartName="/ppt/slides/slide2695.xml" ContentType="application/vnd.openxmlformats-officedocument.presentationml.slide+xml"/>
  <Override PartName="/ppt/slides/slide2696.xml" ContentType="application/vnd.openxmlformats-officedocument.presentationml.slide+xml"/>
  <Override PartName="/ppt/slides/slide2697.xml" ContentType="application/vnd.openxmlformats-officedocument.presentationml.slide+xml"/>
  <Override PartName="/ppt/slides/slide2698.xml" ContentType="application/vnd.openxmlformats-officedocument.presentationml.slide+xml"/>
  <Override PartName="/ppt/slides/slide2699.xml" ContentType="application/vnd.openxmlformats-officedocument.presentationml.slide+xml"/>
  <Override PartName="/ppt/slides/slide2700.xml" ContentType="application/vnd.openxmlformats-officedocument.presentationml.slide+xml"/>
  <Override PartName="/ppt/slides/slide2701.xml" ContentType="application/vnd.openxmlformats-officedocument.presentationml.slide+xml"/>
  <Override PartName="/ppt/slides/slide2702.xml" ContentType="application/vnd.openxmlformats-officedocument.presentationml.slide+xml"/>
  <Override PartName="/ppt/slides/slide2703.xml" ContentType="application/vnd.openxmlformats-officedocument.presentationml.slide+xml"/>
  <Override PartName="/ppt/slides/slide2704.xml" ContentType="application/vnd.openxmlformats-officedocument.presentationml.slide+xml"/>
  <Override PartName="/ppt/slides/slide2705.xml" ContentType="application/vnd.openxmlformats-officedocument.presentationml.slide+xml"/>
  <Override PartName="/ppt/slides/slide2706.xml" ContentType="application/vnd.openxmlformats-officedocument.presentationml.slide+xml"/>
  <Override PartName="/ppt/slides/slide2707.xml" ContentType="application/vnd.openxmlformats-officedocument.presentationml.slide+xml"/>
  <Override PartName="/ppt/slides/slide2708.xml" ContentType="application/vnd.openxmlformats-officedocument.presentationml.slide+xml"/>
  <Override PartName="/ppt/slides/slide2709.xml" ContentType="application/vnd.openxmlformats-officedocument.presentationml.slide+xml"/>
  <Override PartName="/ppt/slides/slide2710.xml" ContentType="application/vnd.openxmlformats-officedocument.presentationml.slide+xml"/>
  <Override PartName="/ppt/slides/slide2711.xml" ContentType="application/vnd.openxmlformats-officedocument.presentationml.slide+xml"/>
  <Override PartName="/ppt/slides/slide2712.xml" ContentType="application/vnd.openxmlformats-officedocument.presentationml.slide+xml"/>
  <Override PartName="/ppt/slides/slide2713.xml" ContentType="application/vnd.openxmlformats-officedocument.presentationml.slide+xml"/>
  <Override PartName="/ppt/slides/slide2714.xml" ContentType="application/vnd.openxmlformats-officedocument.presentationml.slide+xml"/>
  <Override PartName="/ppt/slides/slide2715.xml" ContentType="application/vnd.openxmlformats-officedocument.presentationml.slide+xml"/>
  <Override PartName="/ppt/slides/slide2716.xml" ContentType="application/vnd.openxmlformats-officedocument.presentationml.slide+xml"/>
  <Override PartName="/ppt/slides/slide2717.xml" ContentType="application/vnd.openxmlformats-officedocument.presentationml.slide+xml"/>
  <Override PartName="/ppt/slides/slide2718.xml" ContentType="application/vnd.openxmlformats-officedocument.presentationml.slide+xml"/>
  <Override PartName="/ppt/slides/slide2719.xml" ContentType="application/vnd.openxmlformats-officedocument.presentationml.slide+xml"/>
  <Override PartName="/ppt/slides/slide2720.xml" ContentType="application/vnd.openxmlformats-officedocument.presentationml.slide+xml"/>
  <Override PartName="/ppt/slides/slide2721.xml" ContentType="application/vnd.openxmlformats-officedocument.presentationml.slide+xml"/>
  <Override PartName="/ppt/slides/slide2722.xml" ContentType="application/vnd.openxmlformats-officedocument.presentationml.slide+xml"/>
  <Override PartName="/ppt/slides/slide2723.xml" ContentType="application/vnd.openxmlformats-officedocument.presentationml.slide+xml"/>
  <Override PartName="/ppt/slides/slide2724.xml" ContentType="application/vnd.openxmlformats-officedocument.presentationml.slide+xml"/>
  <Override PartName="/ppt/slides/slide2725.xml" ContentType="application/vnd.openxmlformats-officedocument.presentationml.slide+xml"/>
  <Override PartName="/ppt/slides/slide2726.xml" ContentType="application/vnd.openxmlformats-officedocument.presentationml.slide+xml"/>
  <Override PartName="/ppt/slides/slide2727.xml" ContentType="application/vnd.openxmlformats-officedocument.presentationml.slide+xml"/>
  <Override PartName="/ppt/slides/slide2728.xml" ContentType="application/vnd.openxmlformats-officedocument.presentationml.slide+xml"/>
  <Override PartName="/ppt/slides/slide2729.xml" ContentType="application/vnd.openxmlformats-officedocument.presentationml.slide+xml"/>
  <Override PartName="/ppt/slides/slide2730.xml" ContentType="application/vnd.openxmlformats-officedocument.presentationml.slide+xml"/>
  <Override PartName="/ppt/slides/slide2731.xml" ContentType="application/vnd.openxmlformats-officedocument.presentationml.slide+xml"/>
  <Override PartName="/ppt/slides/slide2732.xml" ContentType="application/vnd.openxmlformats-officedocument.presentationml.slide+xml"/>
  <Override PartName="/ppt/slides/slide2733.xml" ContentType="application/vnd.openxmlformats-officedocument.presentationml.slide+xml"/>
  <Override PartName="/ppt/slides/slide2734.xml" ContentType="application/vnd.openxmlformats-officedocument.presentationml.slide+xml"/>
  <Override PartName="/ppt/slides/slide2735.xml" ContentType="application/vnd.openxmlformats-officedocument.presentationml.slide+xml"/>
  <Override PartName="/ppt/slides/slide2736.xml" ContentType="application/vnd.openxmlformats-officedocument.presentationml.slide+xml"/>
  <Override PartName="/ppt/slides/slide2737.xml" ContentType="application/vnd.openxmlformats-officedocument.presentationml.slide+xml"/>
  <Override PartName="/ppt/slides/slide2738.xml" ContentType="application/vnd.openxmlformats-officedocument.presentationml.slide+xml"/>
  <Override PartName="/ppt/slides/slide2739.xml" ContentType="application/vnd.openxmlformats-officedocument.presentationml.slide+xml"/>
  <Override PartName="/ppt/slides/slide2740.xml" ContentType="application/vnd.openxmlformats-officedocument.presentationml.slide+xml"/>
  <Override PartName="/ppt/slides/slide2741.xml" ContentType="application/vnd.openxmlformats-officedocument.presentationml.slide+xml"/>
  <Override PartName="/ppt/slides/slide2742.xml" ContentType="application/vnd.openxmlformats-officedocument.presentationml.slide+xml"/>
  <Override PartName="/ppt/slides/slide2743.xml" ContentType="application/vnd.openxmlformats-officedocument.presentationml.slide+xml"/>
  <Override PartName="/ppt/slides/slide2744.xml" ContentType="application/vnd.openxmlformats-officedocument.presentationml.slide+xml"/>
  <Override PartName="/ppt/slides/slide2745.xml" ContentType="application/vnd.openxmlformats-officedocument.presentationml.slide+xml"/>
  <Override PartName="/ppt/slides/slide2746.xml" ContentType="application/vnd.openxmlformats-officedocument.presentationml.slide+xml"/>
  <Override PartName="/ppt/slides/slide2747.xml" ContentType="application/vnd.openxmlformats-officedocument.presentationml.slide+xml"/>
  <Override PartName="/ppt/slides/slide2748.xml" ContentType="application/vnd.openxmlformats-officedocument.presentationml.slide+xml"/>
  <Override PartName="/ppt/slides/slide2749.xml" ContentType="application/vnd.openxmlformats-officedocument.presentationml.slide+xml"/>
  <Override PartName="/ppt/slides/slide2750.xml" ContentType="application/vnd.openxmlformats-officedocument.presentationml.slide+xml"/>
  <Override PartName="/ppt/slides/slide2751.xml" ContentType="application/vnd.openxmlformats-officedocument.presentationml.slide+xml"/>
  <Override PartName="/ppt/slides/slide2752.xml" ContentType="application/vnd.openxmlformats-officedocument.presentationml.slide+xml"/>
  <Override PartName="/ppt/slides/slide2753.xml" ContentType="application/vnd.openxmlformats-officedocument.presentationml.slide+xml"/>
  <Override PartName="/ppt/slides/slide2754.xml" ContentType="application/vnd.openxmlformats-officedocument.presentationml.slide+xml"/>
  <Override PartName="/ppt/slides/slide2755.xml" ContentType="application/vnd.openxmlformats-officedocument.presentationml.slide+xml"/>
  <Override PartName="/ppt/slides/slide2756.xml" ContentType="application/vnd.openxmlformats-officedocument.presentationml.slide+xml"/>
  <Override PartName="/ppt/slides/slide2757.xml" ContentType="application/vnd.openxmlformats-officedocument.presentationml.slide+xml"/>
  <Override PartName="/ppt/slides/slide2758.xml" ContentType="application/vnd.openxmlformats-officedocument.presentationml.slide+xml"/>
  <Override PartName="/ppt/slides/slide2759.xml" ContentType="application/vnd.openxmlformats-officedocument.presentationml.slide+xml"/>
  <Override PartName="/ppt/slides/slide2760.xml" ContentType="application/vnd.openxmlformats-officedocument.presentationml.slide+xml"/>
  <Override PartName="/ppt/slides/slide2761.xml" ContentType="application/vnd.openxmlformats-officedocument.presentationml.slide+xml"/>
  <Override PartName="/ppt/slides/slide2762.xml" ContentType="application/vnd.openxmlformats-officedocument.presentationml.slide+xml"/>
  <Override PartName="/ppt/slides/slide2763.xml" ContentType="application/vnd.openxmlformats-officedocument.presentationml.slide+xml"/>
  <Override PartName="/ppt/slides/slide2764.xml" ContentType="application/vnd.openxmlformats-officedocument.presentationml.slide+xml"/>
  <Override PartName="/ppt/slides/slide2765.xml" ContentType="application/vnd.openxmlformats-officedocument.presentationml.slide+xml"/>
  <Override PartName="/ppt/slides/slide2766.xml" ContentType="application/vnd.openxmlformats-officedocument.presentationml.slide+xml"/>
  <Override PartName="/ppt/slides/slide2767.xml" ContentType="application/vnd.openxmlformats-officedocument.presentationml.slide+xml"/>
  <Override PartName="/ppt/slides/slide2768.xml" ContentType="application/vnd.openxmlformats-officedocument.presentationml.slide+xml"/>
  <Override PartName="/ppt/slides/slide2769.xml" ContentType="application/vnd.openxmlformats-officedocument.presentationml.slide+xml"/>
  <Override PartName="/ppt/slides/slide2770.xml" ContentType="application/vnd.openxmlformats-officedocument.presentationml.slide+xml"/>
  <Override PartName="/ppt/slides/slide2771.xml" ContentType="application/vnd.openxmlformats-officedocument.presentationml.slide+xml"/>
  <Override PartName="/ppt/slides/slide2772.xml" ContentType="application/vnd.openxmlformats-officedocument.presentationml.slide+xml"/>
  <Override PartName="/ppt/slides/slide2773.xml" ContentType="application/vnd.openxmlformats-officedocument.presentationml.slide+xml"/>
  <Override PartName="/ppt/slides/slide2774.xml" ContentType="application/vnd.openxmlformats-officedocument.presentationml.slide+xml"/>
  <Override PartName="/ppt/slides/slide2775.xml" ContentType="application/vnd.openxmlformats-officedocument.presentationml.slide+xml"/>
  <Override PartName="/ppt/slides/slide2776.xml" ContentType="application/vnd.openxmlformats-officedocument.presentationml.slide+xml"/>
  <Override PartName="/ppt/slides/slide2777.xml" ContentType="application/vnd.openxmlformats-officedocument.presentationml.slide+xml"/>
  <Override PartName="/ppt/slides/slide2778.xml" ContentType="application/vnd.openxmlformats-officedocument.presentationml.slide+xml"/>
  <Override PartName="/ppt/slides/slide2779.xml" ContentType="application/vnd.openxmlformats-officedocument.presentationml.slide+xml"/>
  <Override PartName="/ppt/slides/slide2780.xml" ContentType="application/vnd.openxmlformats-officedocument.presentationml.slide+xml"/>
  <Override PartName="/ppt/slides/slide2781.xml" ContentType="application/vnd.openxmlformats-officedocument.presentationml.slide+xml"/>
  <Override PartName="/ppt/slides/slide2782.xml" ContentType="application/vnd.openxmlformats-officedocument.presentationml.slide+xml"/>
  <Override PartName="/ppt/slides/slide2783.xml" ContentType="application/vnd.openxmlformats-officedocument.presentationml.slide+xml"/>
  <Override PartName="/ppt/slides/slide2784.xml" ContentType="application/vnd.openxmlformats-officedocument.presentationml.slide+xml"/>
  <Override PartName="/ppt/slides/slide2785.xml" ContentType="application/vnd.openxmlformats-officedocument.presentationml.slide+xml"/>
  <Override PartName="/ppt/slides/slide2786.xml" ContentType="application/vnd.openxmlformats-officedocument.presentationml.slide+xml"/>
  <Override PartName="/ppt/slides/slide2787.xml" ContentType="application/vnd.openxmlformats-officedocument.presentationml.slide+xml"/>
  <Override PartName="/ppt/slides/slide2788.xml" ContentType="application/vnd.openxmlformats-officedocument.presentationml.slide+xml"/>
  <Override PartName="/ppt/slides/slide2789.xml" ContentType="application/vnd.openxmlformats-officedocument.presentationml.slide+xml"/>
  <Override PartName="/ppt/slides/slide2790.xml" ContentType="application/vnd.openxmlformats-officedocument.presentationml.slide+xml"/>
  <Override PartName="/ppt/slides/slide2791.xml" ContentType="application/vnd.openxmlformats-officedocument.presentationml.slide+xml"/>
  <Override PartName="/ppt/slides/slide2792.xml" ContentType="application/vnd.openxmlformats-officedocument.presentationml.slide+xml"/>
  <Override PartName="/ppt/slides/slide2793.xml" ContentType="application/vnd.openxmlformats-officedocument.presentationml.slide+xml"/>
  <Override PartName="/ppt/slides/slide2794.xml" ContentType="application/vnd.openxmlformats-officedocument.presentationml.slide+xml"/>
  <Override PartName="/ppt/slides/slide2795.xml" ContentType="application/vnd.openxmlformats-officedocument.presentationml.slide+xml"/>
  <Override PartName="/ppt/slides/slide2796.xml" ContentType="application/vnd.openxmlformats-officedocument.presentationml.slide+xml"/>
  <Override PartName="/ppt/slides/slide2797.xml" ContentType="application/vnd.openxmlformats-officedocument.presentationml.slide+xml"/>
  <Override PartName="/ppt/slides/slide2798.xml" ContentType="application/vnd.openxmlformats-officedocument.presentationml.slide+xml"/>
  <Override PartName="/ppt/slides/slide2799.xml" ContentType="application/vnd.openxmlformats-officedocument.presentationml.slide+xml"/>
  <Override PartName="/ppt/slides/slide2800.xml" ContentType="application/vnd.openxmlformats-officedocument.presentationml.slide+xml"/>
  <Override PartName="/ppt/slides/slide2801.xml" ContentType="application/vnd.openxmlformats-officedocument.presentationml.slide+xml"/>
  <Override PartName="/ppt/slides/slide2802.xml" ContentType="application/vnd.openxmlformats-officedocument.presentationml.slide+xml"/>
  <Override PartName="/ppt/slides/slide2803.xml" ContentType="application/vnd.openxmlformats-officedocument.presentationml.slide+xml"/>
  <Override PartName="/ppt/slides/slide2804.xml" ContentType="application/vnd.openxmlformats-officedocument.presentationml.slide+xml"/>
  <Override PartName="/ppt/slides/slide2805.xml" ContentType="application/vnd.openxmlformats-officedocument.presentationml.slide+xml"/>
  <Override PartName="/ppt/slides/slide2806.xml" ContentType="application/vnd.openxmlformats-officedocument.presentationml.slide+xml"/>
  <Override PartName="/ppt/slides/slide2807.xml" ContentType="application/vnd.openxmlformats-officedocument.presentationml.slide+xml"/>
  <Override PartName="/ppt/slides/slide2808.xml" ContentType="application/vnd.openxmlformats-officedocument.presentationml.slide+xml"/>
  <Override PartName="/ppt/slides/slide2809.xml" ContentType="application/vnd.openxmlformats-officedocument.presentationml.slide+xml"/>
  <Override PartName="/ppt/slides/slide2810.xml" ContentType="application/vnd.openxmlformats-officedocument.presentationml.slide+xml"/>
  <Override PartName="/ppt/slides/slide2811.xml" ContentType="application/vnd.openxmlformats-officedocument.presentationml.slide+xml"/>
  <Override PartName="/ppt/slides/slide2812.xml" ContentType="application/vnd.openxmlformats-officedocument.presentationml.slide+xml"/>
  <Override PartName="/ppt/slides/slide2813.xml" ContentType="application/vnd.openxmlformats-officedocument.presentationml.slide+xml"/>
  <Override PartName="/ppt/slides/slide2814.xml" ContentType="application/vnd.openxmlformats-officedocument.presentationml.slide+xml"/>
  <Override PartName="/ppt/slides/slide2815.xml" ContentType="application/vnd.openxmlformats-officedocument.presentationml.slide+xml"/>
  <Override PartName="/ppt/slides/slide2816.xml" ContentType="application/vnd.openxmlformats-officedocument.presentationml.slide+xml"/>
  <Override PartName="/ppt/slides/slide2817.xml" ContentType="application/vnd.openxmlformats-officedocument.presentationml.slide+xml"/>
  <Override PartName="/ppt/slides/slide2818.xml" ContentType="application/vnd.openxmlformats-officedocument.presentationml.slide+xml"/>
  <Override PartName="/ppt/slides/slide2819.xml" ContentType="application/vnd.openxmlformats-officedocument.presentationml.slide+xml"/>
  <Override PartName="/ppt/slides/slide2820.xml" ContentType="application/vnd.openxmlformats-officedocument.presentationml.slide+xml"/>
  <Override PartName="/ppt/slides/slide2821.xml" ContentType="application/vnd.openxmlformats-officedocument.presentationml.slide+xml"/>
  <Override PartName="/ppt/slides/slide2822.xml" ContentType="application/vnd.openxmlformats-officedocument.presentationml.slide+xml"/>
  <Override PartName="/ppt/slides/slide2823.xml" ContentType="application/vnd.openxmlformats-officedocument.presentationml.slide+xml"/>
  <Override PartName="/ppt/slides/slide2824.xml" ContentType="application/vnd.openxmlformats-officedocument.presentationml.slide+xml"/>
  <Override PartName="/ppt/slides/slide2825.xml" ContentType="application/vnd.openxmlformats-officedocument.presentationml.slide+xml"/>
  <Override PartName="/ppt/slides/slide2826.xml" ContentType="application/vnd.openxmlformats-officedocument.presentationml.slide+xml"/>
  <Override PartName="/ppt/slides/slide2827.xml" ContentType="application/vnd.openxmlformats-officedocument.presentationml.slide+xml"/>
  <Override PartName="/ppt/slides/slide2828.xml" ContentType="application/vnd.openxmlformats-officedocument.presentationml.slide+xml"/>
  <Override PartName="/ppt/slides/slide2829.xml" ContentType="application/vnd.openxmlformats-officedocument.presentationml.slide+xml"/>
  <Override PartName="/ppt/slides/slide2830.xml" ContentType="application/vnd.openxmlformats-officedocument.presentationml.slide+xml"/>
  <Override PartName="/ppt/slides/slide2831.xml" ContentType="application/vnd.openxmlformats-officedocument.presentationml.slide+xml"/>
  <Override PartName="/ppt/slides/slide2832.xml" ContentType="application/vnd.openxmlformats-officedocument.presentationml.slide+xml"/>
  <Override PartName="/ppt/slides/slide2833.xml" ContentType="application/vnd.openxmlformats-officedocument.presentationml.slide+xml"/>
  <Override PartName="/ppt/slides/slide2834.xml" ContentType="application/vnd.openxmlformats-officedocument.presentationml.slide+xml"/>
  <Override PartName="/ppt/slides/slide2835.xml" ContentType="application/vnd.openxmlformats-officedocument.presentationml.slide+xml"/>
  <Override PartName="/ppt/slides/slide2836.xml" ContentType="application/vnd.openxmlformats-officedocument.presentationml.slide+xml"/>
  <Override PartName="/ppt/slides/slide2837.xml" ContentType="application/vnd.openxmlformats-officedocument.presentationml.slide+xml"/>
  <Override PartName="/ppt/slides/slide2838.xml" ContentType="application/vnd.openxmlformats-officedocument.presentationml.slide+xml"/>
  <Override PartName="/ppt/slides/slide2839.xml" ContentType="application/vnd.openxmlformats-officedocument.presentationml.slide+xml"/>
  <Override PartName="/ppt/slides/slide2840.xml" ContentType="application/vnd.openxmlformats-officedocument.presentationml.slide+xml"/>
  <Override PartName="/ppt/slides/slide2841.xml" ContentType="application/vnd.openxmlformats-officedocument.presentationml.slide+xml"/>
  <Override PartName="/ppt/slides/slide2842.xml" ContentType="application/vnd.openxmlformats-officedocument.presentationml.slide+xml"/>
  <Override PartName="/ppt/slides/slide2843.xml" ContentType="application/vnd.openxmlformats-officedocument.presentationml.slide+xml"/>
  <Override PartName="/ppt/slides/slide2844.xml" ContentType="application/vnd.openxmlformats-officedocument.presentationml.slide+xml"/>
  <Override PartName="/ppt/slides/slide2845.xml" ContentType="application/vnd.openxmlformats-officedocument.presentationml.slide+xml"/>
  <Override PartName="/ppt/slides/slide2846.xml" ContentType="application/vnd.openxmlformats-officedocument.presentationml.slide+xml"/>
  <Override PartName="/ppt/slides/slide2847.xml" ContentType="application/vnd.openxmlformats-officedocument.presentationml.slide+xml"/>
  <Override PartName="/ppt/slides/slide2848.xml" ContentType="application/vnd.openxmlformats-officedocument.presentationml.slide+xml"/>
  <Override PartName="/ppt/slides/slide2849.xml" ContentType="application/vnd.openxmlformats-officedocument.presentationml.slide+xml"/>
  <Override PartName="/ppt/slides/slide2850.xml" ContentType="application/vnd.openxmlformats-officedocument.presentationml.slide+xml"/>
  <Override PartName="/ppt/slides/slide2851.xml" ContentType="application/vnd.openxmlformats-officedocument.presentationml.slide+xml"/>
  <Override PartName="/ppt/slides/slide2852.xml" ContentType="application/vnd.openxmlformats-officedocument.presentationml.slide+xml"/>
  <Override PartName="/ppt/slides/slide2853.xml" ContentType="application/vnd.openxmlformats-officedocument.presentationml.slide+xml"/>
  <Override PartName="/ppt/slides/slide2854.xml" ContentType="application/vnd.openxmlformats-officedocument.presentationml.slide+xml"/>
  <Override PartName="/ppt/slides/slide2855.xml" ContentType="application/vnd.openxmlformats-officedocument.presentationml.slide+xml"/>
  <Override PartName="/ppt/slides/slide2856.xml" ContentType="application/vnd.openxmlformats-officedocument.presentationml.slide+xml"/>
  <Override PartName="/ppt/slides/slide2857.xml" ContentType="application/vnd.openxmlformats-officedocument.presentationml.slide+xml"/>
  <Override PartName="/ppt/slides/slide2858.xml" ContentType="application/vnd.openxmlformats-officedocument.presentationml.slide+xml"/>
  <Override PartName="/ppt/slides/slide2859.xml" ContentType="application/vnd.openxmlformats-officedocument.presentationml.slide+xml"/>
  <Override PartName="/ppt/slides/slide2860.xml" ContentType="application/vnd.openxmlformats-officedocument.presentationml.slide+xml"/>
  <Override PartName="/ppt/slides/slide2861.xml" ContentType="application/vnd.openxmlformats-officedocument.presentationml.slide+xml"/>
  <Override PartName="/ppt/slides/slide2862.xml" ContentType="application/vnd.openxmlformats-officedocument.presentationml.slide+xml"/>
  <Override PartName="/ppt/slides/slide2863.xml" ContentType="application/vnd.openxmlformats-officedocument.presentationml.slide+xml"/>
  <Override PartName="/ppt/slides/slide2864.xml" ContentType="application/vnd.openxmlformats-officedocument.presentationml.slide+xml"/>
  <Override PartName="/ppt/slides/slide2865.xml" ContentType="application/vnd.openxmlformats-officedocument.presentationml.slide+xml"/>
  <Override PartName="/ppt/slides/slide2866.xml" ContentType="application/vnd.openxmlformats-officedocument.presentationml.slide+xml"/>
  <Override PartName="/ppt/slides/slide2867.xml" ContentType="application/vnd.openxmlformats-officedocument.presentationml.slide+xml"/>
  <Override PartName="/ppt/slides/slide2868.xml" ContentType="application/vnd.openxmlformats-officedocument.presentationml.slide+xml"/>
  <Override PartName="/ppt/slides/slide2869.xml" ContentType="application/vnd.openxmlformats-officedocument.presentationml.slide+xml"/>
  <Override PartName="/ppt/slides/slide2870.xml" ContentType="application/vnd.openxmlformats-officedocument.presentationml.slide+xml"/>
  <Override PartName="/ppt/slides/slide2871.xml" ContentType="application/vnd.openxmlformats-officedocument.presentationml.slide+xml"/>
  <Override PartName="/ppt/slides/slide2872.xml" ContentType="application/vnd.openxmlformats-officedocument.presentationml.slide+xml"/>
  <Override PartName="/ppt/slides/slide2873.xml" ContentType="application/vnd.openxmlformats-officedocument.presentationml.slide+xml"/>
  <Override PartName="/ppt/slides/slide2874.xml" ContentType="application/vnd.openxmlformats-officedocument.presentationml.slide+xml"/>
  <Override PartName="/ppt/slides/slide2875.xml" ContentType="application/vnd.openxmlformats-officedocument.presentationml.slide+xml"/>
  <Override PartName="/ppt/slides/slide2876.xml" ContentType="application/vnd.openxmlformats-officedocument.presentationml.slide+xml"/>
  <Override PartName="/ppt/slides/slide2877.xml" ContentType="application/vnd.openxmlformats-officedocument.presentationml.slide+xml"/>
  <Override PartName="/ppt/slides/slide2878.xml" ContentType="application/vnd.openxmlformats-officedocument.presentationml.slide+xml"/>
  <Override PartName="/ppt/slides/slide2879.xml" ContentType="application/vnd.openxmlformats-officedocument.presentationml.slide+xml"/>
  <Override PartName="/ppt/slides/slide2880.xml" ContentType="application/vnd.openxmlformats-officedocument.presentationml.slide+xml"/>
  <Override PartName="/ppt/slides/slide2881.xml" ContentType="application/vnd.openxmlformats-officedocument.presentationml.slide+xml"/>
  <Override PartName="/ppt/slides/slide2882.xml" ContentType="application/vnd.openxmlformats-officedocument.presentationml.slide+xml"/>
  <Override PartName="/ppt/slides/slide2883.xml" ContentType="application/vnd.openxmlformats-officedocument.presentationml.slide+xml"/>
  <Override PartName="/ppt/slides/slide2884.xml" ContentType="application/vnd.openxmlformats-officedocument.presentationml.slide+xml"/>
  <Override PartName="/ppt/slides/slide2885.xml" ContentType="application/vnd.openxmlformats-officedocument.presentationml.slide+xml"/>
  <Override PartName="/ppt/slides/slide2886.xml" ContentType="application/vnd.openxmlformats-officedocument.presentationml.slide+xml"/>
  <Override PartName="/ppt/slides/slide2887.xml" ContentType="application/vnd.openxmlformats-officedocument.presentationml.slide+xml"/>
  <Override PartName="/ppt/slides/slide2888.xml" ContentType="application/vnd.openxmlformats-officedocument.presentationml.slide+xml"/>
  <Override PartName="/ppt/slides/slide2889.xml" ContentType="application/vnd.openxmlformats-officedocument.presentationml.slide+xml"/>
  <Override PartName="/ppt/slides/slide2890.xml" ContentType="application/vnd.openxmlformats-officedocument.presentationml.slide+xml"/>
  <Override PartName="/ppt/slides/slide2891.xml" ContentType="application/vnd.openxmlformats-officedocument.presentationml.slide+xml"/>
  <Override PartName="/ppt/slides/slide2892.xml" ContentType="application/vnd.openxmlformats-officedocument.presentationml.slide+xml"/>
  <Override PartName="/ppt/slides/slide2893.xml" ContentType="application/vnd.openxmlformats-officedocument.presentationml.slide+xml"/>
  <Override PartName="/ppt/slides/slide2894.xml" ContentType="application/vnd.openxmlformats-officedocument.presentationml.slide+xml"/>
  <Override PartName="/ppt/slides/slide2895.xml" ContentType="application/vnd.openxmlformats-officedocument.presentationml.slide+xml"/>
  <Override PartName="/ppt/slides/slide2896.xml" ContentType="application/vnd.openxmlformats-officedocument.presentationml.slide+xml"/>
  <Override PartName="/ppt/slides/slide2897.xml" ContentType="application/vnd.openxmlformats-officedocument.presentationml.slide+xml"/>
  <Override PartName="/ppt/slides/slide2898.xml" ContentType="application/vnd.openxmlformats-officedocument.presentationml.slide+xml"/>
  <Override PartName="/ppt/slides/slide2899.xml" ContentType="application/vnd.openxmlformats-officedocument.presentationml.slide+xml"/>
  <Override PartName="/ppt/slides/slide2900.xml" ContentType="application/vnd.openxmlformats-officedocument.presentationml.slide+xml"/>
  <Override PartName="/ppt/slides/slide2901.xml" ContentType="application/vnd.openxmlformats-officedocument.presentationml.slide+xml"/>
  <Override PartName="/ppt/slides/slide2902.xml" ContentType="application/vnd.openxmlformats-officedocument.presentationml.slide+xml"/>
  <Override PartName="/ppt/slides/slide2903.xml" ContentType="application/vnd.openxmlformats-officedocument.presentationml.slide+xml"/>
  <Override PartName="/ppt/slides/slide2904.xml" ContentType="application/vnd.openxmlformats-officedocument.presentationml.slide+xml"/>
  <Override PartName="/ppt/slides/slide2905.xml" ContentType="application/vnd.openxmlformats-officedocument.presentationml.slide+xml"/>
  <Override PartName="/ppt/slides/slide2906.xml" ContentType="application/vnd.openxmlformats-officedocument.presentationml.slide+xml"/>
  <Override PartName="/ppt/slides/slide2907.xml" ContentType="application/vnd.openxmlformats-officedocument.presentationml.slide+xml"/>
  <Override PartName="/ppt/slides/slide2908.xml" ContentType="application/vnd.openxmlformats-officedocument.presentationml.slide+xml"/>
  <Override PartName="/ppt/slides/slide2909.xml" ContentType="application/vnd.openxmlformats-officedocument.presentationml.slide+xml"/>
  <Override PartName="/ppt/slides/slide2910.xml" ContentType="application/vnd.openxmlformats-officedocument.presentationml.slide+xml"/>
  <Override PartName="/ppt/slides/slide2911.xml" ContentType="application/vnd.openxmlformats-officedocument.presentationml.slide+xml"/>
  <Override PartName="/ppt/slides/slide2912.xml" ContentType="application/vnd.openxmlformats-officedocument.presentationml.slide+xml"/>
  <Override PartName="/ppt/slides/slide2913.xml" ContentType="application/vnd.openxmlformats-officedocument.presentationml.slide+xml"/>
  <Override PartName="/ppt/slides/slide2914.xml" ContentType="application/vnd.openxmlformats-officedocument.presentationml.slide+xml"/>
  <Override PartName="/ppt/slides/slide2915.xml" ContentType="application/vnd.openxmlformats-officedocument.presentationml.slide+xml"/>
  <Override PartName="/ppt/slides/slide2916.xml" ContentType="application/vnd.openxmlformats-officedocument.presentationml.slide+xml"/>
  <Override PartName="/ppt/slides/slide2917.xml" ContentType="application/vnd.openxmlformats-officedocument.presentationml.slide+xml"/>
  <Override PartName="/ppt/slides/slide2918.xml" ContentType="application/vnd.openxmlformats-officedocument.presentationml.slide+xml"/>
  <Override PartName="/ppt/slides/slide2919.xml" ContentType="application/vnd.openxmlformats-officedocument.presentationml.slide+xml"/>
  <Override PartName="/ppt/slides/slide2920.xml" ContentType="application/vnd.openxmlformats-officedocument.presentationml.slide+xml"/>
  <Override PartName="/ppt/slides/slide2921.xml" ContentType="application/vnd.openxmlformats-officedocument.presentationml.slide+xml"/>
  <Override PartName="/ppt/slides/slide2922.xml" ContentType="application/vnd.openxmlformats-officedocument.presentationml.slide+xml"/>
  <Override PartName="/ppt/slides/slide2923.xml" ContentType="application/vnd.openxmlformats-officedocument.presentationml.slide+xml"/>
  <Override PartName="/ppt/slides/slide2924.xml" ContentType="application/vnd.openxmlformats-officedocument.presentationml.slide+xml"/>
  <Override PartName="/ppt/slides/slide2925.xml" ContentType="application/vnd.openxmlformats-officedocument.presentationml.slide+xml"/>
  <Override PartName="/ppt/slides/slide2926.xml" ContentType="application/vnd.openxmlformats-officedocument.presentationml.slide+xml"/>
  <Override PartName="/ppt/slides/slide2927.xml" ContentType="application/vnd.openxmlformats-officedocument.presentationml.slide+xml"/>
  <Override PartName="/ppt/slides/slide2928.xml" ContentType="application/vnd.openxmlformats-officedocument.presentationml.slide+xml"/>
  <Override PartName="/ppt/slides/slide2929.xml" ContentType="application/vnd.openxmlformats-officedocument.presentationml.slide+xml"/>
  <Override PartName="/ppt/slides/slide2930.xml" ContentType="application/vnd.openxmlformats-officedocument.presentationml.slide+xml"/>
  <Override PartName="/ppt/slides/slide2931.xml" ContentType="application/vnd.openxmlformats-officedocument.presentationml.slide+xml"/>
  <Override PartName="/ppt/slides/slide2932.xml" ContentType="application/vnd.openxmlformats-officedocument.presentationml.slide+xml"/>
  <Override PartName="/ppt/slides/slide2933.xml" ContentType="application/vnd.openxmlformats-officedocument.presentationml.slide+xml"/>
  <Override PartName="/ppt/slides/slide2934.xml" ContentType="application/vnd.openxmlformats-officedocument.presentationml.slide+xml"/>
  <Override PartName="/ppt/slides/slide2935.xml" ContentType="application/vnd.openxmlformats-officedocument.presentationml.slide+xml"/>
  <Override PartName="/ppt/slides/slide2936.xml" ContentType="application/vnd.openxmlformats-officedocument.presentationml.slide+xml"/>
  <Override PartName="/ppt/slides/slide2937.xml" ContentType="application/vnd.openxmlformats-officedocument.presentationml.slide+xml"/>
  <Override PartName="/ppt/slides/slide2938.xml" ContentType="application/vnd.openxmlformats-officedocument.presentationml.slide+xml"/>
  <Override PartName="/ppt/slides/slide2939.xml" ContentType="application/vnd.openxmlformats-officedocument.presentationml.slide+xml"/>
  <Override PartName="/ppt/slides/slide2940.xml" ContentType="application/vnd.openxmlformats-officedocument.presentationml.slide+xml"/>
  <Override PartName="/ppt/slides/slide2941.xml" ContentType="application/vnd.openxmlformats-officedocument.presentationml.slide+xml"/>
  <Override PartName="/ppt/slides/slide2942.xml" ContentType="application/vnd.openxmlformats-officedocument.presentationml.slide+xml"/>
  <Override PartName="/ppt/slides/slide2943.xml" ContentType="application/vnd.openxmlformats-officedocument.presentationml.slide+xml"/>
  <Override PartName="/ppt/slides/slide2944.xml" ContentType="application/vnd.openxmlformats-officedocument.presentationml.slide+xml"/>
  <Override PartName="/ppt/slides/slide2945.xml" ContentType="application/vnd.openxmlformats-officedocument.presentationml.slide+xml"/>
  <Override PartName="/ppt/slides/slide2946.xml" ContentType="application/vnd.openxmlformats-officedocument.presentationml.slide+xml"/>
  <Override PartName="/ppt/slides/slide2947.xml" ContentType="application/vnd.openxmlformats-officedocument.presentationml.slide+xml"/>
  <Override PartName="/ppt/slides/slide2948.xml" ContentType="application/vnd.openxmlformats-officedocument.presentationml.slide+xml"/>
  <Override PartName="/ppt/slides/slide2949.xml" ContentType="application/vnd.openxmlformats-officedocument.presentationml.slide+xml"/>
  <Override PartName="/ppt/slides/slide2950.xml" ContentType="application/vnd.openxmlformats-officedocument.presentationml.slide+xml"/>
  <Override PartName="/ppt/slides/slide2951.xml" ContentType="application/vnd.openxmlformats-officedocument.presentationml.slide+xml"/>
  <Override PartName="/ppt/slides/slide2952.xml" ContentType="application/vnd.openxmlformats-officedocument.presentationml.slide+xml"/>
  <Override PartName="/ppt/slides/slide2953.xml" ContentType="application/vnd.openxmlformats-officedocument.presentationml.slide+xml"/>
  <Override PartName="/ppt/slides/slide2954.xml" ContentType="application/vnd.openxmlformats-officedocument.presentationml.slide+xml"/>
  <Override PartName="/ppt/slides/slide2955.xml" ContentType="application/vnd.openxmlformats-officedocument.presentationml.slide+xml"/>
  <Override PartName="/ppt/slides/slide2956.xml" ContentType="application/vnd.openxmlformats-officedocument.presentationml.slide+xml"/>
  <Override PartName="/ppt/slides/slide2957.xml" ContentType="application/vnd.openxmlformats-officedocument.presentationml.slide+xml"/>
  <Override PartName="/ppt/slides/slide2958.xml" ContentType="application/vnd.openxmlformats-officedocument.presentationml.slide+xml"/>
  <Override PartName="/ppt/slides/slide2959.xml" ContentType="application/vnd.openxmlformats-officedocument.presentationml.slide+xml"/>
  <Override PartName="/ppt/slides/slide2960.xml" ContentType="application/vnd.openxmlformats-officedocument.presentationml.slide+xml"/>
  <Override PartName="/ppt/slides/slide2961.xml" ContentType="application/vnd.openxmlformats-officedocument.presentationml.slide+xml"/>
  <Override PartName="/ppt/slides/slide2962.xml" ContentType="application/vnd.openxmlformats-officedocument.presentationml.slide+xml"/>
  <Override PartName="/ppt/slides/slide2963.xml" ContentType="application/vnd.openxmlformats-officedocument.presentationml.slide+xml"/>
  <Override PartName="/ppt/slides/slide2964.xml" ContentType="application/vnd.openxmlformats-officedocument.presentationml.slide+xml"/>
  <Override PartName="/ppt/slides/slide2965.xml" ContentType="application/vnd.openxmlformats-officedocument.presentationml.slide+xml"/>
  <Override PartName="/ppt/slides/slide2966.xml" ContentType="application/vnd.openxmlformats-officedocument.presentationml.slide+xml"/>
  <Override PartName="/ppt/slides/slide2967.xml" ContentType="application/vnd.openxmlformats-officedocument.presentationml.slide+xml"/>
  <Override PartName="/ppt/slides/slide2968.xml" ContentType="application/vnd.openxmlformats-officedocument.presentationml.slide+xml"/>
  <Override PartName="/ppt/slides/slide2969.xml" ContentType="application/vnd.openxmlformats-officedocument.presentationml.slide+xml"/>
  <Override PartName="/ppt/slides/slide2970.xml" ContentType="application/vnd.openxmlformats-officedocument.presentationml.slide+xml"/>
  <Override PartName="/ppt/slides/slide2971.xml" ContentType="application/vnd.openxmlformats-officedocument.presentationml.slide+xml"/>
  <Override PartName="/ppt/slides/slide2972.xml" ContentType="application/vnd.openxmlformats-officedocument.presentationml.slide+xml"/>
  <Override PartName="/ppt/slides/slide2973.xml" ContentType="application/vnd.openxmlformats-officedocument.presentationml.slide+xml"/>
  <Override PartName="/ppt/slides/slide2974.xml" ContentType="application/vnd.openxmlformats-officedocument.presentationml.slide+xml"/>
  <Override PartName="/ppt/slides/slide2975.xml" ContentType="application/vnd.openxmlformats-officedocument.presentationml.slide+xml"/>
  <Override PartName="/ppt/slides/slide2976.xml" ContentType="application/vnd.openxmlformats-officedocument.presentationml.slide+xml"/>
  <Override PartName="/ppt/slides/slide2977.xml" ContentType="application/vnd.openxmlformats-officedocument.presentationml.slide+xml"/>
  <Override PartName="/ppt/slides/slide2978.xml" ContentType="application/vnd.openxmlformats-officedocument.presentationml.slide+xml"/>
  <Override PartName="/ppt/slides/slide2979.xml" ContentType="application/vnd.openxmlformats-officedocument.presentationml.slide+xml"/>
  <Override PartName="/ppt/slides/slide2980.xml" ContentType="application/vnd.openxmlformats-officedocument.presentationml.slide+xml"/>
  <Override PartName="/ppt/slides/slide2981.xml" ContentType="application/vnd.openxmlformats-officedocument.presentationml.slide+xml"/>
  <Override PartName="/ppt/slides/slide2982.xml" ContentType="application/vnd.openxmlformats-officedocument.presentationml.slide+xml"/>
  <Override PartName="/ppt/slides/slide2983.xml" ContentType="application/vnd.openxmlformats-officedocument.presentationml.slide+xml"/>
  <Override PartName="/ppt/slides/slide2984.xml" ContentType="application/vnd.openxmlformats-officedocument.presentationml.slide+xml"/>
  <Override PartName="/ppt/slides/slide2985.xml" ContentType="application/vnd.openxmlformats-officedocument.presentationml.slide+xml"/>
  <Override PartName="/ppt/slides/slide2986.xml" ContentType="application/vnd.openxmlformats-officedocument.presentationml.slide+xml"/>
  <Override PartName="/ppt/slides/slide2987.xml" ContentType="application/vnd.openxmlformats-officedocument.presentationml.slide+xml"/>
  <Override PartName="/ppt/slides/slide2988.xml" ContentType="application/vnd.openxmlformats-officedocument.presentationml.slide+xml"/>
  <Override PartName="/ppt/slides/slide2989.xml" ContentType="application/vnd.openxmlformats-officedocument.presentationml.slide+xml"/>
  <Override PartName="/ppt/slides/slide2990.xml" ContentType="application/vnd.openxmlformats-officedocument.presentationml.slide+xml"/>
  <Override PartName="/ppt/slides/slide2991.xml" ContentType="application/vnd.openxmlformats-officedocument.presentationml.slide+xml"/>
  <Override PartName="/ppt/slides/slide2992.xml" ContentType="application/vnd.openxmlformats-officedocument.presentationml.slide+xml"/>
  <Override PartName="/ppt/slides/slide2993.xml" ContentType="application/vnd.openxmlformats-officedocument.presentationml.slide+xml"/>
  <Override PartName="/ppt/slides/slide2994.xml" ContentType="application/vnd.openxmlformats-officedocument.presentationml.slide+xml"/>
  <Override PartName="/ppt/slides/slide2995.xml" ContentType="application/vnd.openxmlformats-officedocument.presentationml.slide+xml"/>
  <Override PartName="/ppt/slides/slide2996.xml" ContentType="application/vnd.openxmlformats-officedocument.presentationml.slide+xml"/>
  <Override PartName="/ppt/slides/slide2997.xml" ContentType="application/vnd.openxmlformats-officedocument.presentationml.slide+xml"/>
  <Override PartName="/ppt/slides/slide2998.xml" ContentType="application/vnd.openxmlformats-officedocument.presentationml.slide+xml"/>
  <Override PartName="/ppt/slides/slide2999.xml" ContentType="application/vnd.openxmlformats-officedocument.presentationml.slide+xml"/>
  <Override PartName="/ppt/slides/slide3000.xml" ContentType="application/vnd.openxmlformats-officedocument.presentationml.slide+xml"/>
  <Override PartName="/ppt/slides/slide3001.xml" ContentType="application/vnd.openxmlformats-officedocument.presentationml.slide+xml"/>
  <Override PartName="/ppt/slides/slide3002.xml" ContentType="application/vnd.openxmlformats-officedocument.presentationml.slide+xml"/>
  <Override PartName="/ppt/slides/slide3003.xml" ContentType="application/vnd.openxmlformats-officedocument.presentationml.slide+xml"/>
  <Override PartName="/ppt/slides/slide3004.xml" ContentType="application/vnd.openxmlformats-officedocument.presentationml.slide+xml"/>
  <Override PartName="/ppt/slides/slide3005.xml" ContentType="application/vnd.openxmlformats-officedocument.presentationml.slide+xml"/>
  <Override PartName="/ppt/slides/slide3006.xml" ContentType="application/vnd.openxmlformats-officedocument.presentationml.slide+xml"/>
  <Override PartName="/ppt/slides/slide3007.xml" ContentType="application/vnd.openxmlformats-officedocument.presentationml.slide+xml"/>
  <Override PartName="/ppt/slides/slide3008.xml" ContentType="application/vnd.openxmlformats-officedocument.presentationml.slide+xml"/>
  <Override PartName="/ppt/slides/slide3009.xml" ContentType="application/vnd.openxmlformats-officedocument.presentationml.slide+xml"/>
  <Override PartName="/ppt/slides/slide3010.xml" ContentType="application/vnd.openxmlformats-officedocument.presentationml.slide+xml"/>
  <Override PartName="/ppt/slides/slide3011.xml" ContentType="application/vnd.openxmlformats-officedocument.presentationml.slide+xml"/>
  <Override PartName="/ppt/slides/slide3012.xml" ContentType="application/vnd.openxmlformats-officedocument.presentationml.slide+xml"/>
  <Override PartName="/ppt/slides/slide3013.xml" ContentType="application/vnd.openxmlformats-officedocument.presentationml.slide+xml"/>
  <Override PartName="/ppt/slides/slide3014.xml" ContentType="application/vnd.openxmlformats-officedocument.presentationml.slide+xml"/>
  <Override PartName="/ppt/slides/slide3015.xml" ContentType="application/vnd.openxmlformats-officedocument.presentationml.slide+xml"/>
  <Override PartName="/ppt/slides/slide3016.xml" ContentType="application/vnd.openxmlformats-officedocument.presentationml.slide+xml"/>
  <Override PartName="/ppt/slides/slide3017.xml" ContentType="application/vnd.openxmlformats-officedocument.presentationml.slide+xml"/>
  <Override PartName="/ppt/slides/slide3018.xml" ContentType="application/vnd.openxmlformats-officedocument.presentationml.slide+xml"/>
  <Override PartName="/ppt/slides/slide3019.xml" ContentType="application/vnd.openxmlformats-officedocument.presentationml.slide+xml"/>
  <Override PartName="/ppt/slides/slide3020.xml" ContentType="application/vnd.openxmlformats-officedocument.presentationml.slide+xml"/>
  <Override PartName="/ppt/slides/slide3021.xml" ContentType="application/vnd.openxmlformats-officedocument.presentationml.slide+xml"/>
  <Override PartName="/ppt/slides/slide3022.xml" ContentType="application/vnd.openxmlformats-officedocument.presentationml.slide+xml"/>
  <Override PartName="/ppt/slides/slide3023.xml" ContentType="application/vnd.openxmlformats-officedocument.presentationml.slide+xml"/>
  <Override PartName="/ppt/slides/slide3024.xml" ContentType="application/vnd.openxmlformats-officedocument.presentationml.slide+xml"/>
  <Override PartName="/ppt/slides/slide3025.xml" ContentType="application/vnd.openxmlformats-officedocument.presentationml.slide+xml"/>
  <Override PartName="/ppt/slides/slide3026.xml" ContentType="application/vnd.openxmlformats-officedocument.presentationml.slide+xml"/>
  <Override PartName="/ppt/slides/slide3027.xml" ContentType="application/vnd.openxmlformats-officedocument.presentationml.slide+xml"/>
  <Override PartName="/ppt/slides/slide3028.xml" ContentType="application/vnd.openxmlformats-officedocument.presentationml.slide+xml"/>
  <Override PartName="/ppt/slides/slide3029.xml" ContentType="application/vnd.openxmlformats-officedocument.presentationml.slide+xml"/>
  <Override PartName="/ppt/slides/slide3030.xml" ContentType="application/vnd.openxmlformats-officedocument.presentationml.slide+xml"/>
  <Override PartName="/ppt/slides/slide3031.xml" ContentType="application/vnd.openxmlformats-officedocument.presentationml.slide+xml"/>
  <Override PartName="/ppt/slides/slide3032.xml" ContentType="application/vnd.openxmlformats-officedocument.presentationml.slide+xml"/>
  <Override PartName="/ppt/slides/slide3033.xml" ContentType="application/vnd.openxmlformats-officedocument.presentationml.slide+xml"/>
  <Override PartName="/ppt/slides/slide3034.xml" ContentType="application/vnd.openxmlformats-officedocument.presentationml.slide+xml"/>
  <Override PartName="/ppt/slides/slide3035.xml" ContentType="application/vnd.openxmlformats-officedocument.presentationml.slide+xml"/>
  <Override PartName="/ppt/slides/slide3036.xml" ContentType="application/vnd.openxmlformats-officedocument.presentationml.slide+xml"/>
  <Override PartName="/ppt/slides/slide3037.xml" ContentType="application/vnd.openxmlformats-officedocument.presentationml.slide+xml"/>
  <Override PartName="/ppt/slides/slide3038.xml" ContentType="application/vnd.openxmlformats-officedocument.presentationml.slide+xml"/>
  <Override PartName="/ppt/slides/slide3039.xml" ContentType="application/vnd.openxmlformats-officedocument.presentationml.slide+xml"/>
  <Override PartName="/ppt/slides/slide3040.xml" ContentType="application/vnd.openxmlformats-officedocument.presentationml.slide+xml"/>
  <Override PartName="/ppt/slides/slide3041.xml" ContentType="application/vnd.openxmlformats-officedocument.presentationml.slide+xml"/>
  <Override PartName="/ppt/slides/slide3042.xml" ContentType="application/vnd.openxmlformats-officedocument.presentationml.slide+xml"/>
  <Override PartName="/ppt/slides/slide3043.xml" ContentType="application/vnd.openxmlformats-officedocument.presentationml.slide+xml"/>
  <Override PartName="/ppt/slides/slide3044.xml" ContentType="application/vnd.openxmlformats-officedocument.presentationml.slide+xml"/>
  <Override PartName="/ppt/slides/slide3045.xml" ContentType="application/vnd.openxmlformats-officedocument.presentationml.slide+xml"/>
  <Override PartName="/ppt/slides/slide3046.xml" ContentType="application/vnd.openxmlformats-officedocument.presentationml.slide+xml"/>
  <Override PartName="/ppt/slides/slide3047.xml" ContentType="application/vnd.openxmlformats-officedocument.presentationml.slide+xml"/>
  <Override PartName="/ppt/slides/slide3048.xml" ContentType="application/vnd.openxmlformats-officedocument.presentationml.slide+xml"/>
  <Override PartName="/ppt/slides/slide3049.xml" ContentType="application/vnd.openxmlformats-officedocument.presentationml.slide+xml"/>
  <Override PartName="/ppt/slides/slide3050.xml" ContentType="application/vnd.openxmlformats-officedocument.presentationml.slide+xml"/>
  <Override PartName="/ppt/slides/slide3051.xml" ContentType="application/vnd.openxmlformats-officedocument.presentationml.slide+xml"/>
  <Override PartName="/ppt/slides/slide3052.xml" ContentType="application/vnd.openxmlformats-officedocument.presentationml.slide+xml"/>
  <Override PartName="/ppt/slides/slide3053.xml" ContentType="application/vnd.openxmlformats-officedocument.presentationml.slide+xml"/>
  <Override PartName="/ppt/slides/slide3054.xml" ContentType="application/vnd.openxmlformats-officedocument.presentationml.slide+xml"/>
  <Override PartName="/ppt/slides/slide3055.xml" ContentType="application/vnd.openxmlformats-officedocument.presentationml.slide+xml"/>
  <Override PartName="/ppt/slides/slide3056.xml" ContentType="application/vnd.openxmlformats-officedocument.presentationml.slide+xml"/>
  <Override PartName="/ppt/slides/slide3057.xml" ContentType="application/vnd.openxmlformats-officedocument.presentationml.slide+xml"/>
  <Override PartName="/ppt/slides/slide3058.xml" ContentType="application/vnd.openxmlformats-officedocument.presentationml.slide+xml"/>
  <Override PartName="/ppt/slides/slide3059.xml" ContentType="application/vnd.openxmlformats-officedocument.presentationml.slide+xml"/>
  <Override PartName="/ppt/slides/slide3060.xml" ContentType="application/vnd.openxmlformats-officedocument.presentationml.slide+xml"/>
  <Override PartName="/ppt/slides/slide3061.xml" ContentType="application/vnd.openxmlformats-officedocument.presentationml.slide+xml"/>
  <Override PartName="/ppt/slides/slide3062.xml" ContentType="application/vnd.openxmlformats-officedocument.presentationml.slide+xml"/>
  <Override PartName="/ppt/slides/slide3063.xml" ContentType="application/vnd.openxmlformats-officedocument.presentationml.slide+xml"/>
  <Override PartName="/ppt/slides/slide3064.xml" ContentType="application/vnd.openxmlformats-officedocument.presentationml.slide+xml"/>
  <Override PartName="/ppt/slides/slide3065.xml" ContentType="application/vnd.openxmlformats-officedocument.presentationml.slide+xml"/>
  <Override PartName="/ppt/slides/slide3066.xml" ContentType="application/vnd.openxmlformats-officedocument.presentationml.slide+xml"/>
  <Override PartName="/ppt/slides/slide3067.xml" ContentType="application/vnd.openxmlformats-officedocument.presentationml.slide+xml"/>
  <Override PartName="/ppt/slides/slide3068.xml" ContentType="application/vnd.openxmlformats-officedocument.presentationml.slide+xml"/>
  <Override PartName="/ppt/slides/slide3069.xml" ContentType="application/vnd.openxmlformats-officedocument.presentationml.slide+xml"/>
  <Override PartName="/ppt/slides/slide3070.xml" ContentType="application/vnd.openxmlformats-officedocument.presentationml.slide+xml"/>
  <Override PartName="/ppt/slides/slide3071.xml" ContentType="application/vnd.openxmlformats-officedocument.presentationml.slide+xml"/>
  <Override PartName="/ppt/slides/slide3072.xml" ContentType="application/vnd.openxmlformats-officedocument.presentationml.slide+xml"/>
  <Override PartName="/ppt/slides/slide3073.xml" ContentType="application/vnd.openxmlformats-officedocument.presentationml.slide+xml"/>
  <Override PartName="/ppt/slides/slide3074.xml" ContentType="application/vnd.openxmlformats-officedocument.presentationml.slide+xml"/>
  <Override PartName="/ppt/slides/slide3075.xml" ContentType="application/vnd.openxmlformats-officedocument.presentationml.slide+xml"/>
  <Override PartName="/ppt/slides/slide3076.xml" ContentType="application/vnd.openxmlformats-officedocument.presentationml.slide+xml"/>
  <Override PartName="/ppt/slides/slide3077.xml" ContentType="application/vnd.openxmlformats-officedocument.presentationml.slide+xml"/>
  <Override PartName="/ppt/slides/slide3078.xml" ContentType="application/vnd.openxmlformats-officedocument.presentationml.slide+xml"/>
  <Override PartName="/ppt/slides/slide3079.xml" ContentType="application/vnd.openxmlformats-officedocument.presentationml.slide+xml"/>
  <Override PartName="/ppt/slides/slide3080.xml" ContentType="application/vnd.openxmlformats-officedocument.presentationml.slide+xml"/>
  <Override PartName="/ppt/slides/slide3081.xml" ContentType="application/vnd.openxmlformats-officedocument.presentationml.slide+xml"/>
  <Override PartName="/ppt/slides/slide3082.xml" ContentType="application/vnd.openxmlformats-officedocument.presentationml.slide+xml"/>
  <Override PartName="/ppt/slides/slide3083.xml" ContentType="application/vnd.openxmlformats-officedocument.presentationml.slide+xml"/>
  <Override PartName="/ppt/slides/slide3084.xml" ContentType="application/vnd.openxmlformats-officedocument.presentationml.slide+xml"/>
  <Override PartName="/ppt/slides/slide3085.xml" ContentType="application/vnd.openxmlformats-officedocument.presentationml.slide+xml"/>
  <Override PartName="/ppt/slides/slide3086.xml" ContentType="application/vnd.openxmlformats-officedocument.presentationml.slide+xml"/>
  <Override PartName="/ppt/slides/slide3087.xml" ContentType="application/vnd.openxmlformats-officedocument.presentationml.slide+xml"/>
  <Override PartName="/ppt/slides/slide3088.xml" ContentType="application/vnd.openxmlformats-officedocument.presentationml.slide+xml"/>
  <Override PartName="/ppt/slides/slide3089.xml" ContentType="application/vnd.openxmlformats-officedocument.presentationml.slide+xml"/>
  <Override PartName="/ppt/slides/slide3090.xml" ContentType="application/vnd.openxmlformats-officedocument.presentationml.slide+xml"/>
  <Override PartName="/ppt/slides/slide3091.xml" ContentType="application/vnd.openxmlformats-officedocument.presentationml.slide+xml"/>
  <Override PartName="/ppt/slides/slide3092.xml" ContentType="application/vnd.openxmlformats-officedocument.presentationml.slide+xml"/>
  <Override PartName="/ppt/slides/slide3093.xml" ContentType="application/vnd.openxmlformats-officedocument.presentationml.slide+xml"/>
  <Override PartName="/ppt/slides/slide3094.xml" ContentType="application/vnd.openxmlformats-officedocument.presentationml.slide+xml"/>
  <Override PartName="/ppt/slides/slide3095.xml" ContentType="application/vnd.openxmlformats-officedocument.presentationml.slide+xml"/>
  <Override PartName="/ppt/slides/slide3096.xml" ContentType="application/vnd.openxmlformats-officedocument.presentationml.slide+xml"/>
  <Override PartName="/ppt/slides/slide3097.xml" ContentType="application/vnd.openxmlformats-officedocument.presentationml.slide+xml"/>
  <Override PartName="/ppt/slides/slide3098.xml" ContentType="application/vnd.openxmlformats-officedocument.presentationml.slide+xml"/>
  <Override PartName="/ppt/slides/slide3099.xml" ContentType="application/vnd.openxmlformats-officedocument.presentationml.slide+xml"/>
  <Override PartName="/ppt/slides/slide3100.xml" ContentType="application/vnd.openxmlformats-officedocument.presentationml.slide+xml"/>
  <Override PartName="/ppt/slides/slide3101.xml" ContentType="application/vnd.openxmlformats-officedocument.presentationml.slide+xml"/>
  <Override PartName="/ppt/slides/slide3102.xml" ContentType="application/vnd.openxmlformats-officedocument.presentationml.slide+xml"/>
  <Override PartName="/ppt/slides/slide3103.xml" ContentType="application/vnd.openxmlformats-officedocument.presentationml.slide+xml"/>
  <Override PartName="/ppt/slides/slide3104.xml" ContentType="application/vnd.openxmlformats-officedocument.presentationml.slide+xml"/>
  <Override PartName="/ppt/slides/slide3105.xml" ContentType="application/vnd.openxmlformats-officedocument.presentationml.slide+xml"/>
  <Override PartName="/ppt/slides/slide3106.xml" ContentType="application/vnd.openxmlformats-officedocument.presentationml.slide+xml"/>
  <Override PartName="/ppt/slides/slide3107.xml" ContentType="application/vnd.openxmlformats-officedocument.presentationml.slide+xml"/>
  <Override PartName="/ppt/slides/slide3108.xml" ContentType="application/vnd.openxmlformats-officedocument.presentationml.slide+xml"/>
  <Override PartName="/ppt/slides/slide3109.xml" ContentType="application/vnd.openxmlformats-officedocument.presentationml.slide+xml"/>
  <Override PartName="/ppt/slides/slide3110.xml" ContentType="application/vnd.openxmlformats-officedocument.presentationml.slide+xml"/>
  <Override PartName="/ppt/slides/slide3111.xml" ContentType="application/vnd.openxmlformats-officedocument.presentationml.slide+xml"/>
  <Override PartName="/ppt/slides/slide3112.xml" ContentType="application/vnd.openxmlformats-officedocument.presentationml.slide+xml"/>
  <Override PartName="/ppt/slides/slide3113.xml" ContentType="application/vnd.openxmlformats-officedocument.presentationml.slide+xml"/>
  <Override PartName="/ppt/slides/slide3114.xml" ContentType="application/vnd.openxmlformats-officedocument.presentationml.slide+xml"/>
  <Override PartName="/ppt/slides/slide3115.xml" ContentType="application/vnd.openxmlformats-officedocument.presentationml.slide+xml"/>
  <Override PartName="/ppt/slides/slide3116.xml" ContentType="application/vnd.openxmlformats-officedocument.presentationml.slide+xml"/>
  <Override PartName="/ppt/slides/slide3117.xml" ContentType="application/vnd.openxmlformats-officedocument.presentationml.slide+xml"/>
  <Override PartName="/ppt/slides/slide3118.xml" ContentType="application/vnd.openxmlformats-officedocument.presentationml.slide+xml"/>
  <Override PartName="/ppt/slides/slide3119.xml" ContentType="application/vnd.openxmlformats-officedocument.presentationml.slide+xml"/>
  <Override PartName="/ppt/slides/slide3120.xml" ContentType="application/vnd.openxmlformats-officedocument.presentationml.slide+xml"/>
  <Override PartName="/ppt/slides/slide3121.xml" ContentType="application/vnd.openxmlformats-officedocument.presentationml.slide+xml"/>
  <Override PartName="/ppt/slides/slide3122.xml" ContentType="application/vnd.openxmlformats-officedocument.presentationml.slide+xml"/>
  <Override PartName="/ppt/slides/slide3123.xml" ContentType="application/vnd.openxmlformats-officedocument.presentationml.slide+xml"/>
  <Override PartName="/ppt/slides/slide3124.xml" ContentType="application/vnd.openxmlformats-officedocument.presentationml.slide+xml"/>
  <Override PartName="/ppt/slides/slide3125.xml" ContentType="application/vnd.openxmlformats-officedocument.presentationml.slide+xml"/>
  <Override PartName="/ppt/slides/slide3126.xml" ContentType="application/vnd.openxmlformats-officedocument.presentationml.slide+xml"/>
  <Override PartName="/ppt/slides/slide3127.xml" ContentType="application/vnd.openxmlformats-officedocument.presentationml.slide+xml"/>
  <Override PartName="/ppt/slides/slide3128.xml" ContentType="application/vnd.openxmlformats-officedocument.presentationml.slide+xml"/>
  <Override PartName="/ppt/slides/slide3129.xml" ContentType="application/vnd.openxmlformats-officedocument.presentationml.slide+xml"/>
  <Override PartName="/ppt/slides/slide3130.xml" ContentType="application/vnd.openxmlformats-officedocument.presentationml.slide+xml"/>
  <Override PartName="/ppt/slides/slide3131.xml" ContentType="application/vnd.openxmlformats-officedocument.presentationml.slide+xml"/>
  <Override PartName="/ppt/slides/slide3132.xml" ContentType="application/vnd.openxmlformats-officedocument.presentationml.slide+xml"/>
  <Override PartName="/ppt/slides/slide3133.xml" ContentType="application/vnd.openxmlformats-officedocument.presentationml.slide+xml"/>
  <Override PartName="/ppt/slides/slide3134.xml" ContentType="application/vnd.openxmlformats-officedocument.presentationml.slide+xml"/>
  <Override PartName="/ppt/slides/slide3135.xml" ContentType="application/vnd.openxmlformats-officedocument.presentationml.slide+xml"/>
  <Override PartName="/ppt/slides/slide3136.xml" ContentType="application/vnd.openxmlformats-officedocument.presentationml.slide+xml"/>
  <Override PartName="/ppt/slides/slide3137.xml" ContentType="application/vnd.openxmlformats-officedocument.presentationml.slide+xml"/>
  <Override PartName="/ppt/slides/slide3138.xml" ContentType="application/vnd.openxmlformats-officedocument.presentationml.slide+xml"/>
  <Override PartName="/ppt/slides/slide3139.xml" ContentType="application/vnd.openxmlformats-officedocument.presentationml.slide+xml"/>
  <Override PartName="/ppt/slides/slide3140.xml" ContentType="application/vnd.openxmlformats-officedocument.presentationml.slide+xml"/>
  <Override PartName="/ppt/slides/slide3141.xml" ContentType="application/vnd.openxmlformats-officedocument.presentationml.slide+xml"/>
  <Override PartName="/ppt/slides/slide3142.xml" ContentType="application/vnd.openxmlformats-officedocument.presentationml.slide+xml"/>
  <Override PartName="/ppt/slides/slide3143.xml" ContentType="application/vnd.openxmlformats-officedocument.presentationml.slide+xml"/>
  <Override PartName="/ppt/slides/slide3144.xml" ContentType="application/vnd.openxmlformats-officedocument.presentationml.slide+xml"/>
  <Override PartName="/ppt/slides/slide3145.xml" ContentType="application/vnd.openxmlformats-officedocument.presentationml.slide+xml"/>
  <Override PartName="/ppt/slides/slide3146.xml" ContentType="application/vnd.openxmlformats-officedocument.presentationml.slide+xml"/>
  <Override PartName="/ppt/slides/slide3147.xml" ContentType="application/vnd.openxmlformats-officedocument.presentationml.slide+xml"/>
  <Override PartName="/ppt/slides/slide3148.xml" ContentType="application/vnd.openxmlformats-officedocument.presentationml.slide+xml"/>
  <Override PartName="/ppt/slides/slide3149.xml" ContentType="application/vnd.openxmlformats-officedocument.presentationml.slide+xml"/>
  <Override PartName="/ppt/slides/slide3150.xml" ContentType="application/vnd.openxmlformats-officedocument.presentationml.slide+xml"/>
  <Override PartName="/ppt/slides/slide3151.xml" ContentType="application/vnd.openxmlformats-officedocument.presentationml.slide+xml"/>
  <Override PartName="/ppt/slides/slide3152.xml" ContentType="application/vnd.openxmlformats-officedocument.presentationml.slide+xml"/>
  <Override PartName="/ppt/slides/slide3153.xml" ContentType="application/vnd.openxmlformats-officedocument.presentationml.slide+xml"/>
  <Override PartName="/ppt/slides/slide3154.xml" ContentType="application/vnd.openxmlformats-officedocument.presentationml.slide+xml"/>
  <Override PartName="/ppt/slides/slide3155.xml" ContentType="application/vnd.openxmlformats-officedocument.presentationml.slide+xml"/>
  <Override PartName="/ppt/slides/slide3156.xml" ContentType="application/vnd.openxmlformats-officedocument.presentationml.slide+xml"/>
  <Override PartName="/ppt/slides/slide3157.xml" ContentType="application/vnd.openxmlformats-officedocument.presentationml.slide+xml"/>
  <Override PartName="/ppt/slides/slide3158.xml" ContentType="application/vnd.openxmlformats-officedocument.presentationml.slide+xml"/>
  <Override PartName="/ppt/slides/slide3159.xml" ContentType="application/vnd.openxmlformats-officedocument.presentationml.slide+xml"/>
  <Override PartName="/ppt/slides/slide3160.xml" ContentType="application/vnd.openxmlformats-officedocument.presentationml.slide+xml"/>
  <Override PartName="/ppt/slides/slide3161.xml" ContentType="application/vnd.openxmlformats-officedocument.presentationml.slide+xml"/>
  <Override PartName="/ppt/slides/slide3162.xml" ContentType="application/vnd.openxmlformats-officedocument.presentationml.slide+xml"/>
  <Override PartName="/ppt/slides/slide3163.xml" ContentType="application/vnd.openxmlformats-officedocument.presentationml.slide+xml"/>
  <Override PartName="/ppt/slides/slide3164.xml" ContentType="application/vnd.openxmlformats-officedocument.presentationml.slide+xml"/>
  <Override PartName="/ppt/slides/slide3165.xml" ContentType="application/vnd.openxmlformats-officedocument.presentationml.slide+xml"/>
  <Override PartName="/ppt/slides/slide3166.xml" ContentType="application/vnd.openxmlformats-officedocument.presentationml.slide+xml"/>
  <Override PartName="/ppt/slides/slide3167.xml" ContentType="application/vnd.openxmlformats-officedocument.presentationml.slide+xml"/>
  <Override PartName="/ppt/slides/slide3168.xml" ContentType="application/vnd.openxmlformats-officedocument.presentationml.slide+xml"/>
  <Override PartName="/ppt/slides/slide3169.xml" ContentType="application/vnd.openxmlformats-officedocument.presentationml.slide+xml"/>
  <Override PartName="/ppt/slides/slide3170.xml" ContentType="application/vnd.openxmlformats-officedocument.presentationml.slide+xml"/>
  <Override PartName="/ppt/slides/slide3171.xml" ContentType="application/vnd.openxmlformats-officedocument.presentationml.slide+xml"/>
  <Override PartName="/ppt/slides/slide3172.xml" ContentType="application/vnd.openxmlformats-officedocument.presentationml.slide+xml"/>
  <Override PartName="/ppt/slides/slide3173.xml" ContentType="application/vnd.openxmlformats-officedocument.presentationml.slide+xml"/>
  <Override PartName="/ppt/slides/slide3174.xml" ContentType="application/vnd.openxmlformats-officedocument.presentationml.slide+xml"/>
  <Override PartName="/ppt/slides/slide3175.xml" ContentType="application/vnd.openxmlformats-officedocument.presentationml.slide+xml"/>
  <Override PartName="/ppt/slides/slide3176.xml" ContentType="application/vnd.openxmlformats-officedocument.presentationml.slide+xml"/>
  <Override PartName="/ppt/slides/slide3177.xml" ContentType="application/vnd.openxmlformats-officedocument.presentationml.slide+xml"/>
  <Override PartName="/ppt/slides/slide3178.xml" ContentType="application/vnd.openxmlformats-officedocument.presentationml.slide+xml"/>
  <Override PartName="/ppt/slides/slide3179.xml" ContentType="application/vnd.openxmlformats-officedocument.presentationml.slide+xml"/>
  <Override PartName="/ppt/slides/slide3180.xml" ContentType="application/vnd.openxmlformats-officedocument.presentationml.slide+xml"/>
  <Override PartName="/ppt/slides/slide3181.xml" ContentType="application/vnd.openxmlformats-officedocument.presentationml.slide+xml"/>
  <Override PartName="/ppt/slides/slide3182.xml" ContentType="application/vnd.openxmlformats-officedocument.presentationml.slide+xml"/>
  <Override PartName="/ppt/slides/slide3183.xml" ContentType="application/vnd.openxmlformats-officedocument.presentationml.slide+xml"/>
  <Override PartName="/ppt/slides/slide3184.xml" ContentType="application/vnd.openxmlformats-officedocument.presentationml.slide+xml"/>
  <Override PartName="/ppt/slides/slide3185.xml" ContentType="application/vnd.openxmlformats-officedocument.presentationml.slide+xml"/>
  <Override PartName="/ppt/slides/slide3186.xml" ContentType="application/vnd.openxmlformats-officedocument.presentationml.slide+xml"/>
  <Override PartName="/ppt/slides/slide3187.xml" ContentType="application/vnd.openxmlformats-officedocument.presentationml.slide+xml"/>
  <Override PartName="/ppt/slides/slide3188.xml" ContentType="application/vnd.openxmlformats-officedocument.presentationml.slide+xml"/>
  <Override PartName="/ppt/slides/slide3189.xml" ContentType="application/vnd.openxmlformats-officedocument.presentationml.slide+xml"/>
  <Override PartName="/ppt/slides/slide3190.xml" ContentType="application/vnd.openxmlformats-officedocument.presentationml.slide+xml"/>
  <Override PartName="/ppt/slides/slide3191.xml" ContentType="application/vnd.openxmlformats-officedocument.presentationml.slide+xml"/>
  <Override PartName="/ppt/slides/slide3192.xml" ContentType="application/vnd.openxmlformats-officedocument.presentationml.slide+xml"/>
  <Override PartName="/ppt/slides/slide3193.xml" ContentType="application/vnd.openxmlformats-officedocument.presentationml.slide+xml"/>
  <Override PartName="/ppt/slides/slide3194.xml" ContentType="application/vnd.openxmlformats-officedocument.presentationml.slide+xml"/>
  <Override PartName="/ppt/slides/slide3195.xml" ContentType="application/vnd.openxmlformats-officedocument.presentationml.slide+xml"/>
  <Override PartName="/ppt/slides/slide3196.xml" ContentType="application/vnd.openxmlformats-officedocument.presentationml.slide+xml"/>
  <Override PartName="/ppt/slides/slide3197.xml" ContentType="application/vnd.openxmlformats-officedocument.presentationml.slide+xml"/>
  <Override PartName="/ppt/slides/slide3198.xml" ContentType="application/vnd.openxmlformats-officedocument.presentationml.slide+xml"/>
  <Override PartName="/ppt/slides/slide3199.xml" ContentType="application/vnd.openxmlformats-officedocument.presentationml.slide+xml"/>
  <Override PartName="/ppt/slides/slide3200.xml" ContentType="application/vnd.openxmlformats-officedocument.presentationml.slide+xml"/>
  <Override PartName="/ppt/slides/slide3201.xml" ContentType="application/vnd.openxmlformats-officedocument.presentationml.slide+xml"/>
  <Override PartName="/ppt/slides/slide3202.xml" ContentType="application/vnd.openxmlformats-officedocument.presentationml.slide+xml"/>
  <Override PartName="/ppt/slides/slide3203.xml" ContentType="application/vnd.openxmlformats-officedocument.presentationml.slide+xml"/>
  <Override PartName="/ppt/slides/slide3204.xml" ContentType="application/vnd.openxmlformats-officedocument.presentationml.slide+xml"/>
  <Override PartName="/ppt/slides/slide3205.xml" ContentType="application/vnd.openxmlformats-officedocument.presentationml.slide+xml"/>
  <Override PartName="/ppt/slides/slide3206.xml" ContentType="application/vnd.openxmlformats-officedocument.presentationml.slide+xml"/>
  <Override PartName="/ppt/slides/slide3207.xml" ContentType="application/vnd.openxmlformats-officedocument.presentationml.slide+xml"/>
  <Override PartName="/ppt/slides/slide3208.xml" ContentType="application/vnd.openxmlformats-officedocument.presentationml.slide+xml"/>
  <Override PartName="/ppt/slides/slide3209.xml" ContentType="application/vnd.openxmlformats-officedocument.presentationml.slide+xml"/>
  <Override PartName="/ppt/slides/slide3210.xml" ContentType="application/vnd.openxmlformats-officedocument.presentationml.slide+xml"/>
  <Override PartName="/ppt/slides/slide3211.xml" ContentType="application/vnd.openxmlformats-officedocument.presentationml.slide+xml"/>
  <Override PartName="/ppt/slides/slide3212.xml" ContentType="application/vnd.openxmlformats-officedocument.presentationml.slide+xml"/>
  <Override PartName="/ppt/slides/slide3213.xml" ContentType="application/vnd.openxmlformats-officedocument.presentationml.slide+xml"/>
  <Override PartName="/ppt/slides/slide3214.xml" ContentType="application/vnd.openxmlformats-officedocument.presentationml.slide+xml"/>
  <Override PartName="/ppt/slides/slide3215.xml" ContentType="application/vnd.openxmlformats-officedocument.presentationml.slide+xml"/>
  <Override PartName="/ppt/slides/slide3216.xml" ContentType="application/vnd.openxmlformats-officedocument.presentationml.slide+xml"/>
  <Override PartName="/ppt/slides/slide3217.xml" ContentType="application/vnd.openxmlformats-officedocument.presentationml.slide+xml"/>
  <Override PartName="/ppt/slides/slide3218.xml" ContentType="application/vnd.openxmlformats-officedocument.presentationml.slide+xml"/>
  <Override PartName="/ppt/slides/slide3219.xml" ContentType="application/vnd.openxmlformats-officedocument.presentationml.slide+xml"/>
  <Override PartName="/ppt/slides/slide3220.xml" ContentType="application/vnd.openxmlformats-officedocument.presentationml.slide+xml"/>
  <Override PartName="/ppt/slides/slide3221.xml" ContentType="application/vnd.openxmlformats-officedocument.presentationml.slide+xml"/>
  <Override PartName="/ppt/slides/slide3222.xml" ContentType="application/vnd.openxmlformats-officedocument.presentationml.slide+xml"/>
  <Override PartName="/ppt/slides/slide3223.xml" ContentType="application/vnd.openxmlformats-officedocument.presentationml.slide+xml"/>
  <Override PartName="/ppt/slides/slide3224.xml" ContentType="application/vnd.openxmlformats-officedocument.presentationml.slide+xml"/>
  <Override PartName="/ppt/slides/slide3225.xml" ContentType="application/vnd.openxmlformats-officedocument.presentationml.slide+xml"/>
  <Override PartName="/ppt/slides/slide3226.xml" ContentType="application/vnd.openxmlformats-officedocument.presentationml.slide+xml"/>
  <Override PartName="/ppt/slides/slide3227.xml" ContentType="application/vnd.openxmlformats-officedocument.presentationml.slide+xml"/>
  <Override PartName="/ppt/slides/slide3228.xml" ContentType="application/vnd.openxmlformats-officedocument.presentationml.slide+xml"/>
  <Override PartName="/ppt/slides/slide3229.xml" ContentType="application/vnd.openxmlformats-officedocument.presentationml.slide+xml"/>
  <Override PartName="/ppt/slides/slide3230.xml" ContentType="application/vnd.openxmlformats-officedocument.presentationml.slide+xml"/>
  <Override PartName="/ppt/slides/slide3231.xml" ContentType="application/vnd.openxmlformats-officedocument.presentationml.slide+xml"/>
  <Override PartName="/ppt/slides/slide3232.xml" ContentType="application/vnd.openxmlformats-officedocument.presentationml.slide+xml"/>
  <Override PartName="/ppt/slides/slide3233.xml" ContentType="application/vnd.openxmlformats-officedocument.presentationml.slide+xml"/>
  <Override PartName="/ppt/slides/slide3234.xml" ContentType="application/vnd.openxmlformats-officedocument.presentationml.slide+xml"/>
  <Override PartName="/ppt/slides/slide3235.xml" ContentType="application/vnd.openxmlformats-officedocument.presentationml.slide+xml"/>
  <Override PartName="/ppt/slides/slide3236.xml" ContentType="application/vnd.openxmlformats-officedocument.presentationml.slide+xml"/>
  <Override PartName="/ppt/slides/slide3237.xml" ContentType="application/vnd.openxmlformats-officedocument.presentationml.slide+xml"/>
  <Override PartName="/ppt/slides/slide3238.xml" ContentType="application/vnd.openxmlformats-officedocument.presentationml.slide+xml"/>
  <Override PartName="/ppt/slides/slide3239.xml" ContentType="application/vnd.openxmlformats-officedocument.presentationml.slide+xml"/>
  <Override PartName="/ppt/slides/slide3240.xml" ContentType="application/vnd.openxmlformats-officedocument.presentationml.slide+xml"/>
  <Override PartName="/ppt/slides/slide3241.xml" ContentType="application/vnd.openxmlformats-officedocument.presentationml.slide+xml"/>
  <Override PartName="/ppt/slides/slide3242.xml" ContentType="application/vnd.openxmlformats-officedocument.presentationml.slide+xml"/>
  <Override PartName="/ppt/slides/slide3243.xml" ContentType="application/vnd.openxmlformats-officedocument.presentationml.slide+xml"/>
  <Override PartName="/ppt/slides/slide3244.xml" ContentType="application/vnd.openxmlformats-officedocument.presentationml.slide+xml"/>
  <Override PartName="/ppt/slides/slide3245.xml" ContentType="application/vnd.openxmlformats-officedocument.presentationml.slide+xml"/>
  <Override PartName="/ppt/slides/slide3246.xml" ContentType="application/vnd.openxmlformats-officedocument.presentationml.slide+xml"/>
  <Override PartName="/ppt/slides/slide3247.xml" ContentType="application/vnd.openxmlformats-officedocument.presentationml.slide+xml"/>
  <Override PartName="/ppt/slides/slide3248.xml" ContentType="application/vnd.openxmlformats-officedocument.presentationml.slide+xml"/>
  <Override PartName="/ppt/slides/slide3249.xml" ContentType="application/vnd.openxmlformats-officedocument.presentationml.slide+xml"/>
  <Override PartName="/ppt/slides/slide3250.xml" ContentType="application/vnd.openxmlformats-officedocument.presentationml.slide+xml"/>
  <Override PartName="/ppt/slides/slide3251.xml" ContentType="application/vnd.openxmlformats-officedocument.presentationml.slide+xml"/>
  <Override PartName="/ppt/slides/slide3252.xml" ContentType="application/vnd.openxmlformats-officedocument.presentationml.slide+xml"/>
  <Override PartName="/ppt/slides/slide3253.xml" ContentType="application/vnd.openxmlformats-officedocument.presentationml.slide+xml"/>
  <Override PartName="/ppt/slides/slide3254.xml" ContentType="application/vnd.openxmlformats-officedocument.presentationml.slide+xml"/>
  <Override PartName="/ppt/slides/slide3255.xml" ContentType="application/vnd.openxmlformats-officedocument.presentationml.slide+xml"/>
  <Override PartName="/ppt/slides/slide3256.xml" ContentType="application/vnd.openxmlformats-officedocument.presentationml.slide+xml"/>
  <Override PartName="/ppt/slides/slide3257.xml" ContentType="application/vnd.openxmlformats-officedocument.presentationml.slide+xml"/>
  <Override PartName="/ppt/slides/slide3258.xml" ContentType="application/vnd.openxmlformats-officedocument.presentationml.slide+xml"/>
  <Override PartName="/ppt/slides/slide3259.xml" ContentType="application/vnd.openxmlformats-officedocument.presentationml.slide+xml"/>
  <Override PartName="/ppt/slides/slide3260.xml" ContentType="application/vnd.openxmlformats-officedocument.presentationml.slide+xml"/>
  <Override PartName="/ppt/slides/slide3261.xml" ContentType="application/vnd.openxmlformats-officedocument.presentationml.slide+xml"/>
  <Override PartName="/ppt/slides/slide3262.xml" ContentType="application/vnd.openxmlformats-officedocument.presentationml.slide+xml"/>
  <Override PartName="/ppt/slides/slide3263.xml" ContentType="application/vnd.openxmlformats-officedocument.presentationml.slide+xml"/>
  <Override PartName="/ppt/slides/slide3264.xml" ContentType="application/vnd.openxmlformats-officedocument.presentationml.slide+xml"/>
  <Override PartName="/ppt/slides/slide3265.xml" ContentType="application/vnd.openxmlformats-officedocument.presentationml.slide+xml"/>
  <Override PartName="/ppt/slides/slide3266.xml" ContentType="application/vnd.openxmlformats-officedocument.presentationml.slide+xml"/>
  <Override PartName="/ppt/slides/slide3267.xml" ContentType="application/vnd.openxmlformats-officedocument.presentationml.slide+xml"/>
  <Override PartName="/ppt/slides/slide3268.xml" ContentType="application/vnd.openxmlformats-officedocument.presentationml.slide+xml"/>
  <Override PartName="/ppt/slides/slide3269.xml" ContentType="application/vnd.openxmlformats-officedocument.presentationml.slide+xml"/>
  <Override PartName="/ppt/slides/slide3270.xml" ContentType="application/vnd.openxmlformats-officedocument.presentationml.slide+xml"/>
  <Override PartName="/ppt/slides/slide3271.xml" ContentType="application/vnd.openxmlformats-officedocument.presentationml.slide+xml"/>
  <Override PartName="/ppt/slides/slide3272.xml" ContentType="application/vnd.openxmlformats-officedocument.presentationml.slide+xml"/>
  <Override PartName="/ppt/slides/slide3273.xml" ContentType="application/vnd.openxmlformats-officedocument.presentationml.slide+xml"/>
  <Override PartName="/ppt/slides/slide3274.xml" ContentType="application/vnd.openxmlformats-officedocument.presentationml.slide+xml"/>
  <Override PartName="/ppt/slides/slide3275.xml" ContentType="application/vnd.openxmlformats-officedocument.presentationml.slide+xml"/>
  <Override PartName="/ppt/slides/slide3276.xml" ContentType="application/vnd.openxmlformats-officedocument.presentationml.slide+xml"/>
  <Override PartName="/ppt/slides/slide3277.xml" ContentType="application/vnd.openxmlformats-officedocument.presentationml.slide+xml"/>
  <Override PartName="/ppt/slides/slide3278.xml" ContentType="application/vnd.openxmlformats-officedocument.presentationml.slide+xml"/>
  <Override PartName="/ppt/slides/slide3279.xml" ContentType="application/vnd.openxmlformats-officedocument.presentationml.slide+xml"/>
  <Override PartName="/ppt/slides/slide3280.xml" ContentType="application/vnd.openxmlformats-officedocument.presentationml.slide+xml"/>
  <Override PartName="/ppt/slides/slide3281.xml" ContentType="application/vnd.openxmlformats-officedocument.presentationml.slide+xml"/>
  <Override PartName="/ppt/slides/slide3282.xml" ContentType="application/vnd.openxmlformats-officedocument.presentationml.slide+xml"/>
  <Override PartName="/ppt/slides/slide3283.xml" ContentType="application/vnd.openxmlformats-officedocument.presentationml.slide+xml"/>
  <Override PartName="/ppt/slides/slide3284.xml" ContentType="application/vnd.openxmlformats-officedocument.presentationml.slide+xml"/>
  <Override PartName="/ppt/slides/slide3285.xml" ContentType="application/vnd.openxmlformats-officedocument.presentationml.slide+xml"/>
  <Override PartName="/ppt/slides/slide3286.xml" ContentType="application/vnd.openxmlformats-officedocument.presentationml.slide+xml"/>
  <Override PartName="/ppt/slides/slide3287.xml" ContentType="application/vnd.openxmlformats-officedocument.presentationml.slide+xml"/>
  <Override PartName="/ppt/slides/slide3288.xml" ContentType="application/vnd.openxmlformats-officedocument.presentationml.slide+xml"/>
  <Override PartName="/ppt/slides/slide3289.xml" ContentType="application/vnd.openxmlformats-officedocument.presentationml.slide+xml"/>
  <Override PartName="/ppt/slides/slide3290.xml" ContentType="application/vnd.openxmlformats-officedocument.presentationml.slide+xml"/>
  <Override PartName="/ppt/slides/slide3291.xml" ContentType="application/vnd.openxmlformats-officedocument.presentationml.slide+xml"/>
  <Override PartName="/ppt/slides/slide3292.xml" ContentType="application/vnd.openxmlformats-officedocument.presentationml.slide+xml"/>
  <Override PartName="/ppt/slides/slide3293.xml" ContentType="application/vnd.openxmlformats-officedocument.presentationml.slide+xml"/>
  <Override PartName="/ppt/slides/slide3294.xml" ContentType="application/vnd.openxmlformats-officedocument.presentationml.slide+xml"/>
  <Override PartName="/ppt/slides/slide3295.xml" ContentType="application/vnd.openxmlformats-officedocument.presentationml.slide+xml"/>
  <Override PartName="/ppt/slides/slide3296.xml" ContentType="application/vnd.openxmlformats-officedocument.presentationml.slide+xml"/>
  <Override PartName="/ppt/slides/slide3297.xml" ContentType="application/vnd.openxmlformats-officedocument.presentationml.slide+xml"/>
  <Override PartName="/ppt/slides/slide3298.xml" ContentType="application/vnd.openxmlformats-officedocument.presentationml.slide+xml"/>
  <Override PartName="/ppt/slides/slide3299.xml" ContentType="application/vnd.openxmlformats-officedocument.presentationml.slide+xml"/>
  <Override PartName="/ppt/slides/slide3300.xml" ContentType="application/vnd.openxmlformats-officedocument.presentationml.slide+xml"/>
  <Override PartName="/ppt/slides/slide3301.xml" ContentType="application/vnd.openxmlformats-officedocument.presentationml.slide+xml"/>
  <Override PartName="/ppt/slides/slide3302.xml" ContentType="application/vnd.openxmlformats-officedocument.presentationml.slide+xml"/>
  <Override PartName="/ppt/slides/slide3303.xml" ContentType="application/vnd.openxmlformats-officedocument.presentationml.slide+xml"/>
  <Override PartName="/ppt/slides/slide3304.xml" ContentType="application/vnd.openxmlformats-officedocument.presentationml.slide+xml"/>
  <Override PartName="/ppt/slides/slide3305.xml" ContentType="application/vnd.openxmlformats-officedocument.presentationml.slide+xml"/>
  <Override PartName="/ppt/slides/slide3306.xml" ContentType="application/vnd.openxmlformats-officedocument.presentationml.slide+xml"/>
  <Override PartName="/ppt/slides/slide3307.xml" ContentType="application/vnd.openxmlformats-officedocument.presentationml.slide+xml"/>
  <Override PartName="/ppt/slides/slide3308.xml" ContentType="application/vnd.openxmlformats-officedocument.presentationml.slide+xml"/>
  <Override PartName="/ppt/slides/slide3309.xml" ContentType="application/vnd.openxmlformats-officedocument.presentationml.slide+xml"/>
  <Override PartName="/ppt/slides/slide3310.xml" ContentType="application/vnd.openxmlformats-officedocument.presentationml.slide+xml"/>
  <Override PartName="/ppt/slides/slide3311.xml" ContentType="application/vnd.openxmlformats-officedocument.presentationml.slide+xml"/>
  <Override PartName="/ppt/slides/slide3312.xml" ContentType="application/vnd.openxmlformats-officedocument.presentationml.slide+xml"/>
  <Override PartName="/ppt/slides/slide3313.xml" ContentType="application/vnd.openxmlformats-officedocument.presentationml.slide+xml"/>
  <Override PartName="/ppt/slides/slide3314.xml" ContentType="application/vnd.openxmlformats-officedocument.presentationml.slide+xml"/>
  <Override PartName="/ppt/slides/slide3315.xml" ContentType="application/vnd.openxmlformats-officedocument.presentationml.slide+xml"/>
  <Override PartName="/ppt/slides/slide3316.xml" ContentType="application/vnd.openxmlformats-officedocument.presentationml.slide+xml"/>
  <Override PartName="/ppt/slides/slide3317.xml" ContentType="application/vnd.openxmlformats-officedocument.presentationml.slide+xml"/>
  <Override PartName="/ppt/slides/slide3318.xml" ContentType="application/vnd.openxmlformats-officedocument.presentationml.slide+xml"/>
  <Override PartName="/ppt/slides/slide3319.xml" ContentType="application/vnd.openxmlformats-officedocument.presentationml.slide+xml"/>
  <Override PartName="/ppt/slides/slide3320.xml" ContentType="application/vnd.openxmlformats-officedocument.presentationml.slide+xml"/>
  <Override PartName="/ppt/slides/slide3321.xml" ContentType="application/vnd.openxmlformats-officedocument.presentationml.slide+xml"/>
  <Override PartName="/ppt/slides/slide3322.xml" ContentType="application/vnd.openxmlformats-officedocument.presentationml.slide+xml"/>
  <Override PartName="/ppt/slides/slide3323.xml" ContentType="application/vnd.openxmlformats-officedocument.presentationml.slide+xml"/>
  <Override PartName="/ppt/slides/slide3324.xml" ContentType="application/vnd.openxmlformats-officedocument.presentationml.slide+xml"/>
  <Override PartName="/ppt/slides/slide3325.xml" ContentType="application/vnd.openxmlformats-officedocument.presentationml.slide+xml"/>
  <Override PartName="/ppt/slides/slide3326.xml" ContentType="application/vnd.openxmlformats-officedocument.presentationml.slide+xml"/>
  <Override PartName="/ppt/slides/slide3327.xml" ContentType="application/vnd.openxmlformats-officedocument.presentationml.slide+xml"/>
  <Override PartName="/ppt/slides/slide3328.xml" ContentType="application/vnd.openxmlformats-officedocument.presentationml.slide+xml"/>
  <Override PartName="/ppt/slides/slide3329.xml" ContentType="application/vnd.openxmlformats-officedocument.presentationml.slide+xml"/>
  <Override PartName="/ppt/slides/slide3330.xml" ContentType="application/vnd.openxmlformats-officedocument.presentationml.slide+xml"/>
  <Override PartName="/ppt/slides/slide3331.xml" ContentType="application/vnd.openxmlformats-officedocument.presentationml.slide+xml"/>
  <Override PartName="/ppt/slides/slide3332.xml" ContentType="application/vnd.openxmlformats-officedocument.presentationml.slide+xml"/>
  <Override PartName="/ppt/slides/slide3333.xml" ContentType="application/vnd.openxmlformats-officedocument.presentationml.slide+xml"/>
  <Override PartName="/ppt/slides/slide3334.xml" ContentType="application/vnd.openxmlformats-officedocument.presentationml.slide+xml"/>
  <Override PartName="/ppt/slides/slide3335.xml" ContentType="application/vnd.openxmlformats-officedocument.presentationml.slide+xml"/>
  <Override PartName="/ppt/slides/slide3336.xml" ContentType="application/vnd.openxmlformats-officedocument.presentationml.slide+xml"/>
  <Override PartName="/ppt/slides/slide3337.xml" ContentType="application/vnd.openxmlformats-officedocument.presentationml.slide+xml"/>
  <Override PartName="/ppt/slides/slide3338.xml" ContentType="application/vnd.openxmlformats-officedocument.presentationml.slide+xml"/>
  <Override PartName="/ppt/slides/slide3339.xml" ContentType="application/vnd.openxmlformats-officedocument.presentationml.slide+xml"/>
  <Override PartName="/ppt/slides/slide3340.xml" ContentType="application/vnd.openxmlformats-officedocument.presentationml.slide+xml"/>
  <Override PartName="/ppt/slides/slide3341.xml" ContentType="application/vnd.openxmlformats-officedocument.presentationml.slide+xml"/>
  <Override PartName="/ppt/slides/slide3342.xml" ContentType="application/vnd.openxmlformats-officedocument.presentationml.slide+xml"/>
  <Override PartName="/ppt/slides/slide3343.xml" ContentType="application/vnd.openxmlformats-officedocument.presentationml.slide+xml"/>
  <Override PartName="/ppt/slides/slide3344.xml" ContentType="application/vnd.openxmlformats-officedocument.presentationml.slide+xml"/>
  <Override PartName="/ppt/slides/slide3345.xml" ContentType="application/vnd.openxmlformats-officedocument.presentationml.slide+xml"/>
  <Override PartName="/ppt/slides/slide3346.xml" ContentType="application/vnd.openxmlformats-officedocument.presentationml.slide+xml"/>
  <Override PartName="/ppt/slides/slide3347.xml" ContentType="application/vnd.openxmlformats-officedocument.presentationml.slide+xml"/>
  <Override PartName="/ppt/slides/slide3348.xml" ContentType="application/vnd.openxmlformats-officedocument.presentationml.slide+xml"/>
  <Override PartName="/ppt/slides/slide3349.xml" ContentType="application/vnd.openxmlformats-officedocument.presentationml.slide+xml"/>
  <Override PartName="/ppt/slides/slide3350.xml" ContentType="application/vnd.openxmlformats-officedocument.presentationml.slide+xml"/>
  <Override PartName="/ppt/slides/slide3351.xml" ContentType="application/vnd.openxmlformats-officedocument.presentationml.slide+xml"/>
  <Override PartName="/ppt/slides/slide3352.xml" ContentType="application/vnd.openxmlformats-officedocument.presentationml.slide+xml"/>
  <Override PartName="/ppt/slides/slide3353.xml" ContentType="application/vnd.openxmlformats-officedocument.presentationml.slide+xml"/>
  <Override PartName="/ppt/slides/slide3354.xml" ContentType="application/vnd.openxmlformats-officedocument.presentationml.slide+xml"/>
  <Override PartName="/ppt/slides/slide3355.xml" ContentType="application/vnd.openxmlformats-officedocument.presentationml.slide+xml"/>
  <Override PartName="/ppt/slides/slide3356.xml" ContentType="application/vnd.openxmlformats-officedocument.presentationml.slide+xml"/>
  <Override PartName="/ppt/slides/slide3357.xml" ContentType="application/vnd.openxmlformats-officedocument.presentationml.slide+xml"/>
  <Override PartName="/ppt/slides/slide3358.xml" ContentType="application/vnd.openxmlformats-officedocument.presentationml.slide+xml"/>
  <Override PartName="/ppt/slides/slide3359.xml" ContentType="application/vnd.openxmlformats-officedocument.presentationml.slide+xml"/>
  <Override PartName="/ppt/slides/slide3360.xml" ContentType="application/vnd.openxmlformats-officedocument.presentationml.slide+xml"/>
  <Override PartName="/ppt/slides/slide3361.xml" ContentType="application/vnd.openxmlformats-officedocument.presentationml.slide+xml"/>
  <Override PartName="/ppt/slides/slide3362.xml" ContentType="application/vnd.openxmlformats-officedocument.presentationml.slide+xml"/>
  <Override PartName="/ppt/slides/slide3363.xml" ContentType="application/vnd.openxmlformats-officedocument.presentationml.slide+xml"/>
  <Override PartName="/ppt/slides/slide3364.xml" ContentType="application/vnd.openxmlformats-officedocument.presentationml.slide+xml"/>
  <Override PartName="/ppt/slides/slide3365.xml" ContentType="application/vnd.openxmlformats-officedocument.presentationml.slide+xml"/>
  <Override PartName="/ppt/slides/slide3366.xml" ContentType="application/vnd.openxmlformats-officedocument.presentationml.slide+xml"/>
  <Override PartName="/ppt/slides/slide3367.xml" ContentType="application/vnd.openxmlformats-officedocument.presentationml.slide+xml"/>
  <Override PartName="/ppt/slides/slide3368.xml" ContentType="application/vnd.openxmlformats-officedocument.presentationml.slide+xml"/>
  <Override PartName="/ppt/slides/slide3369.xml" ContentType="application/vnd.openxmlformats-officedocument.presentationml.slide+xml"/>
  <Override PartName="/ppt/slides/slide3370.xml" ContentType="application/vnd.openxmlformats-officedocument.presentationml.slide+xml"/>
  <Override PartName="/ppt/slides/slide3371.xml" ContentType="application/vnd.openxmlformats-officedocument.presentationml.slide+xml"/>
  <Override PartName="/ppt/slides/slide3372.xml" ContentType="application/vnd.openxmlformats-officedocument.presentationml.slide+xml"/>
  <Override PartName="/ppt/slides/slide3373.xml" ContentType="application/vnd.openxmlformats-officedocument.presentationml.slide+xml"/>
  <Override PartName="/ppt/slides/slide3374.xml" ContentType="application/vnd.openxmlformats-officedocument.presentationml.slide+xml"/>
  <Override PartName="/ppt/slides/slide3375.xml" ContentType="application/vnd.openxmlformats-officedocument.presentationml.slide+xml"/>
  <Override PartName="/ppt/slides/slide3376.xml" ContentType="application/vnd.openxmlformats-officedocument.presentationml.slide+xml"/>
  <Override PartName="/ppt/slides/slide3377.xml" ContentType="application/vnd.openxmlformats-officedocument.presentationml.slide+xml"/>
  <Override PartName="/ppt/slides/slide3378.xml" ContentType="application/vnd.openxmlformats-officedocument.presentationml.slide+xml"/>
  <Override PartName="/ppt/slides/slide3379.xml" ContentType="application/vnd.openxmlformats-officedocument.presentationml.slide+xml"/>
  <Override PartName="/ppt/slides/slide3380.xml" ContentType="application/vnd.openxmlformats-officedocument.presentationml.slide+xml"/>
  <Override PartName="/ppt/slides/slide3381.xml" ContentType="application/vnd.openxmlformats-officedocument.presentationml.slide+xml"/>
  <Override PartName="/ppt/slides/slide3382.xml" ContentType="application/vnd.openxmlformats-officedocument.presentationml.slide+xml"/>
  <Override PartName="/ppt/slides/slide3383.xml" ContentType="application/vnd.openxmlformats-officedocument.presentationml.slide+xml"/>
  <Override PartName="/ppt/slides/slide3384.xml" ContentType="application/vnd.openxmlformats-officedocument.presentationml.slide+xml"/>
  <Override PartName="/ppt/slides/slide3385.xml" ContentType="application/vnd.openxmlformats-officedocument.presentationml.slide+xml"/>
  <Override PartName="/ppt/slides/slide3386.xml" ContentType="application/vnd.openxmlformats-officedocument.presentationml.slide+xml"/>
  <Override PartName="/ppt/slides/slide3387.xml" ContentType="application/vnd.openxmlformats-officedocument.presentationml.slide+xml"/>
  <Override PartName="/ppt/slides/slide3388.xml" ContentType="application/vnd.openxmlformats-officedocument.presentationml.slide+xml"/>
  <Override PartName="/ppt/slides/slide3389.xml" ContentType="application/vnd.openxmlformats-officedocument.presentationml.slide+xml"/>
  <Override PartName="/ppt/slides/slide3390.xml" ContentType="application/vnd.openxmlformats-officedocument.presentationml.slide+xml"/>
  <Override PartName="/ppt/slides/slide3391.xml" ContentType="application/vnd.openxmlformats-officedocument.presentationml.slide+xml"/>
  <Override PartName="/ppt/slides/slide3392.xml" ContentType="application/vnd.openxmlformats-officedocument.presentationml.slide+xml"/>
  <Override PartName="/ppt/slides/slide3393.xml" ContentType="application/vnd.openxmlformats-officedocument.presentationml.slide+xml"/>
  <Override PartName="/ppt/slides/slide3394.xml" ContentType="application/vnd.openxmlformats-officedocument.presentationml.slide+xml"/>
  <Override PartName="/ppt/slides/slide3395.xml" ContentType="application/vnd.openxmlformats-officedocument.presentationml.slide+xml"/>
  <Override PartName="/ppt/slides/slide3396.xml" ContentType="application/vnd.openxmlformats-officedocument.presentationml.slide+xml"/>
  <Override PartName="/ppt/slides/slide3397.xml" ContentType="application/vnd.openxmlformats-officedocument.presentationml.slide+xml"/>
  <Override PartName="/ppt/slides/slide3398.xml" ContentType="application/vnd.openxmlformats-officedocument.presentationml.slide+xml"/>
  <Override PartName="/ppt/slides/slide3399.xml" ContentType="application/vnd.openxmlformats-officedocument.presentationml.slide+xml"/>
  <Override PartName="/ppt/slides/slide3400.xml" ContentType="application/vnd.openxmlformats-officedocument.presentationml.slide+xml"/>
  <Override PartName="/ppt/slides/slide3401.xml" ContentType="application/vnd.openxmlformats-officedocument.presentationml.slide+xml"/>
  <Override PartName="/ppt/slides/slide3402.xml" ContentType="application/vnd.openxmlformats-officedocument.presentationml.slide+xml"/>
  <Override PartName="/ppt/slides/slide3403.xml" ContentType="application/vnd.openxmlformats-officedocument.presentationml.slide+xml"/>
  <Override PartName="/ppt/slides/slide3404.xml" ContentType="application/vnd.openxmlformats-officedocument.presentationml.slide+xml"/>
  <Override PartName="/ppt/slides/slide3405.xml" ContentType="application/vnd.openxmlformats-officedocument.presentationml.slide+xml"/>
  <Override PartName="/ppt/slides/slide3406.xml" ContentType="application/vnd.openxmlformats-officedocument.presentationml.slide+xml"/>
  <Override PartName="/ppt/slides/slide3407.xml" ContentType="application/vnd.openxmlformats-officedocument.presentationml.slide+xml"/>
  <Override PartName="/ppt/slides/slide3408.xml" ContentType="application/vnd.openxmlformats-officedocument.presentationml.slide+xml"/>
  <Override PartName="/ppt/slides/slide3409.xml" ContentType="application/vnd.openxmlformats-officedocument.presentationml.slide+xml"/>
  <Override PartName="/ppt/slides/slide3410.xml" ContentType="application/vnd.openxmlformats-officedocument.presentationml.slide+xml"/>
  <Override PartName="/ppt/slides/slide3411.xml" ContentType="application/vnd.openxmlformats-officedocument.presentationml.slide+xml"/>
  <Override PartName="/ppt/slides/slide3412.xml" ContentType="application/vnd.openxmlformats-officedocument.presentationml.slide+xml"/>
  <Override PartName="/ppt/slides/slide3413.xml" ContentType="application/vnd.openxmlformats-officedocument.presentationml.slide+xml"/>
  <Override PartName="/ppt/slides/slide3414.xml" ContentType="application/vnd.openxmlformats-officedocument.presentationml.slide+xml"/>
  <Override PartName="/ppt/slides/slide3415.xml" ContentType="application/vnd.openxmlformats-officedocument.presentationml.slide+xml"/>
  <Override PartName="/ppt/slides/slide3416.xml" ContentType="application/vnd.openxmlformats-officedocument.presentationml.slide+xml"/>
  <Override PartName="/ppt/slides/slide3417.xml" ContentType="application/vnd.openxmlformats-officedocument.presentationml.slide+xml"/>
  <Override PartName="/ppt/slides/slide3418.xml" ContentType="application/vnd.openxmlformats-officedocument.presentationml.slide+xml"/>
  <Override PartName="/ppt/slides/slide3419.xml" ContentType="application/vnd.openxmlformats-officedocument.presentationml.slide+xml"/>
  <Override PartName="/ppt/slides/slide3420.xml" ContentType="application/vnd.openxmlformats-officedocument.presentationml.slide+xml"/>
  <Override PartName="/ppt/slides/slide3421.xml" ContentType="application/vnd.openxmlformats-officedocument.presentationml.slide+xml"/>
  <Override PartName="/ppt/slides/slide3422.xml" ContentType="application/vnd.openxmlformats-officedocument.presentationml.slide+xml"/>
  <Override PartName="/ppt/slides/slide3423.xml" ContentType="application/vnd.openxmlformats-officedocument.presentationml.slide+xml"/>
  <Override PartName="/ppt/slides/slide3424.xml" ContentType="application/vnd.openxmlformats-officedocument.presentationml.slide+xml"/>
  <Override PartName="/ppt/slides/slide3425.xml" ContentType="application/vnd.openxmlformats-officedocument.presentationml.slide+xml"/>
  <Override PartName="/ppt/slides/slide3426.xml" ContentType="application/vnd.openxmlformats-officedocument.presentationml.slide+xml"/>
  <Override PartName="/ppt/slides/slide3427.xml" ContentType="application/vnd.openxmlformats-officedocument.presentationml.slide+xml"/>
  <Override PartName="/ppt/slides/slide3428.xml" ContentType="application/vnd.openxmlformats-officedocument.presentationml.slide+xml"/>
  <Override PartName="/ppt/slides/slide3429.xml" ContentType="application/vnd.openxmlformats-officedocument.presentationml.slide+xml"/>
  <Override PartName="/ppt/slides/slide3430.xml" ContentType="application/vnd.openxmlformats-officedocument.presentationml.slide+xml"/>
  <Override PartName="/ppt/slides/slide3431.xml" ContentType="application/vnd.openxmlformats-officedocument.presentationml.slide+xml"/>
  <Override PartName="/ppt/slides/slide3432.xml" ContentType="application/vnd.openxmlformats-officedocument.presentationml.slide+xml"/>
  <Override PartName="/ppt/slides/slide3433.xml" ContentType="application/vnd.openxmlformats-officedocument.presentationml.slide+xml"/>
  <Override PartName="/ppt/slides/slide3434.xml" ContentType="application/vnd.openxmlformats-officedocument.presentationml.slide+xml"/>
  <Override PartName="/ppt/slides/slide3435.xml" ContentType="application/vnd.openxmlformats-officedocument.presentationml.slide+xml"/>
  <Override PartName="/ppt/slides/slide3436.xml" ContentType="application/vnd.openxmlformats-officedocument.presentationml.slide+xml"/>
  <Override PartName="/ppt/slides/slide3437.xml" ContentType="application/vnd.openxmlformats-officedocument.presentationml.slide+xml"/>
  <Override PartName="/ppt/slides/slide3438.xml" ContentType="application/vnd.openxmlformats-officedocument.presentationml.slide+xml"/>
  <Override PartName="/ppt/slides/slide3439.xml" ContentType="application/vnd.openxmlformats-officedocument.presentationml.slide+xml"/>
  <Override PartName="/ppt/slides/slide3440.xml" ContentType="application/vnd.openxmlformats-officedocument.presentationml.slide+xml"/>
  <Override PartName="/ppt/slides/slide3441.xml" ContentType="application/vnd.openxmlformats-officedocument.presentationml.slide+xml"/>
  <Override PartName="/ppt/slides/slide3442.xml" ContentType="application/vnd.openxmlformats-officedocument.presentationml.slide+xml"/>
  <Override PartName="/ppt/slides/slide3443.xml" ContentType="application/vnd.openxmlformats-officedocument.presentationml.slide+xml"/>
  <Override PartName="/ppt/slides/slide3444.xml" ContentType="application/vnd.openxmlformats-officedocument.presentationml.slide+xml"/>
  <Override PartName="/ppt/slides/slide3445.xml" ContentType="application/vnd.openxmlformats-officedocument.presentationml.slide+xml"/>
  <Override PartName="/ppt/slides/slide3446.xml" ContentType="application/vnd.openxmlformats-officedocument.presentationml.slide+xml"/>
  <Override PartName="/ppt/slides/slide3447.xml" ContentType="application/vnd.openxmlformats-officedocument.presentationml.slide+xml"/>
  <Override PartName="/ppt/slides/slide3448.xml" ContentType="application/vnd.openxmlformats-officedocument.presentationml.slide+xml"/>
  <Override PartName="/ppt/slides/slide3449.xml" ContentType="application/vnd.openxmlformats-officedocument.presentationml.slide+xml"/>
  <Override PartName="/ppt/slides/slide3450.xml" ContentType="application/vnd.openxmlformats-officedocument.presentationml.slide+xml"/>
  <Override PartName="/ppt/slides/slide3451.xml" ContentType="application/vnd.openxmlformats-officedocument.presentationml.slide+xml"/>
  <Override PartName="/ppt/slides/slide3452.xml" ContentType="application/vnd.openxmlformats-officedocument.presentationml.slide+xml"/>
  <Override PartName="/ppt/slides/slide3453.xml" ContentType="application/vnd.openxmlformats-officedocument.presentationml.slide+xml"/>
  <Override PartName="/ppt/slides/slide3454.xml" ContentType="application/vnd.openxmlformats-officedocument.presentationml.slide+xml"/>
  <Override PartName="/ppt/slides/slide3455.xml" ContentType="application/vnd.openxmlformats-officedocument.presentationml.slide+xml"/>
  <Override PartName="/ppt/slides/slide3456.xml" ContentType="application/vnd.openxmlformats-officedocument.presentationml.slide+xml"/>
  <Override PartName="/ppt/slides/slide3457.xml" ContentType="application/vnd.openxmlformats-officedocument.presentationml.slide+xml"/>
  <Override PartName="/ppt/slides/slide3458.xml" ContentType="application/vnd.openxmlformats-officedocument.presentationml.slide+xml"/>
  <Override PartName="/ppt/slides/slide3459.xml" ContentType="application/vnd.openxmlformats-officedocument.presentationml.slide+xml"/>
  <Override PartName="/ppt/slides/slide3460.xml" ContentType="application/vnd.openxmlformats-officedocument.presentationml.slide+xml"/>
  <Override PartName="/ppt/slides/slide3461.xml" ContentType="application/vnd.openxmlformats-officedocument.presentationml.slide+xml"/>
  <Override PartName="/ppt/slides/slide3462.xml" ContentType="application/vnd.openxmlformats-officedocument.presentationml.slide+xml"/>
  <Override PartName="/ppt/slides/slide3463.xml" ContentType="application/vnd.openxmlformats-officedocument.presentationml.slide+xml"/>
  <Override PartName="/ppt/slides/slide3464.xml" ContentType="application/vnd.openxmlformats-officedocument.presentationml.slide+xml"/>
  <Override PartName="/ppt/slides/slide3465.xml" ContentType="application/vnd.openxmlformats-officedocument.presentationml.slide+xml"/>
  <Override PartName="/ppt/slides/slide3466.xml" ContentType="application/vnd.openxmlformats-officedocument.presentationml.slide+xml"/>
  <Override PartName="/ppt/slides/slide3467.xml" ContentType="application/vnd.openxmlformats-officedocument.presentationml.slide+xml"/>
  <Override PartName="/ppt/slides/slide3468.xml" ContentType="application/vnd.openxmlformats-officedocument.presentationml.slide+xml"/>
  <Override PartName="/ppt/slides/slide3469.xml" ContentType="application/vnd.openxmlformats-officedocument.presentationml.slide+xml"/>
  <Override PartName="/ppt/slides/slide3470.xml" ContentType="application/vnd.openxmlformats-officedocument.presentationml.slide+xml"/>
  <Override PartName="/ppt/slides/slide3471.xml" ContentType="application/vnd.openxmlformats-officedocument.presentationml.slide+xml"/>
  <Override PartName="/ppt/slides/slide3472.xml" ContentType="application/vnd.openxmlformats-officedocument.presentationml.slide+xml"/>
  <Override PartName="/ppt/slides/slide3473.xml" ContentType="application/vnd.openxmlformats-officedocument.presentationml.slide+xml"/>
  <Override PartName="/ppt/slides/slide3474.xml" ContentType="application/vnd.openxmlformats-officedocument.presentationml.slide+xml"/>
  <Override PartName="/ppt/slides/slide3475.xml" ContentType="application/vnd.openxmlformats-officedocument.presentationml.slide+xml"/>
  <Override PartName="/ppt/slides/slide3476.xml" ContentType="application/vnd.openxmlformats-officedocument.presentationml.slide+xml"/>
  <Override PartName="/ppt/slides/slide3477.xml" ContentType="application/vnd.openxmlformats-officedocument.presentationml.slide+xml"/>
  <Override PartName="/ppt/slides/slide3478.xml" ContentType="application/vnd.openxmlformats-officedocument.presentationml.slide+xml"/>
  <Override PartName="/ppt/slides/slide3479.xml" ContentType="application/vnd.openxmlformats-officedocument.presentationml.slide+xml"/>
  <Override PartName="/ppt/slides/slide3480.xml" ContentType="application/vnd.openxmlformats-officedocument.presentationml.slide+xml"/>
  <Override PartName="/ppt/slides/slide3481.xml" ContentType="application/vnd.openxmlformats-officedocument.presentationml.slide+xml"/>
  <Override PartName="/ppt/slides/slide3482.xml" ContentType="application/vnd.openxmlformats-officedocument.presentationml.slide+xml"/>
  <Override PartName="/ppt/slides/slide3483.xml" ContentType="application/vnd.openxmlformats-officedocument.presentationml.slide+xml"/>
  <Override PartName="/ppt/slides/slide3484.xml" ContentType="application/vnd.openxmlformats-officedocument.presentationml.slide+xml"/>
  <Override PartName="/ppt/slides/slide3485.xml" ContentType="application/vnd.openxmlformats-officedocument.presentationml.slide+xml"/>
  <Override PartName="/ppt/slides/slide3486.xml" ContentType="application/vnd.openxmlformats-officedocument.presentationml.slide+xml"/>
  <Override PartName="/ppt/slides/slide3487.xml" ContentType="application/vnd.openxmlformats-officedocument.presentationml.slide+xml"/>
  <Override PartName="/ppt/slides/slide3488.xml" ContentType="application/vnd.openxmlformats-officedocument.presentationml.slide+xml"/>
  <Override PartName="/ppt/slides/slide3489.xml" ContentType="application/vnd.openxmlformats-officedocument.presentationml.slide+xml"/>
  <Override PartName="/ppt/slides/slide3490.xml" ContentType="application/vnd.openxmlformats-officedocument.presentationml.slide+xml"/>
  <Override PartName="/ppt/slides/slide3491.xml" ContentType="application/vnd.openxmlformats-officedocument.presentationml.slide+xml"/>
  <Override PartName="/ppt/slides/slide3492.xml" ContentType="application/vnd.openxmlformats-officedocument.presentationml.slide+xml"/>
  <Override PartName="/ppt/slides/slide3493.xml" ContentType="application/vnd.openxmlformats-officedocument.presentationml.slide+xml"/>
  <Override PartName="/ppt/slides/slide3494.xml" ContentType="application/vnd.openxmlformats-officedocument.presentationml.slide+xml"/>
  <Override PartName="/ppt/slides/slide3495.xml" ContentType="application/vnd.openxmlformats-officedocument.presentationml.slide+xml"/>
  <Override PartName="/ppt/slides/slide3496.xml" ContentType="application/vnd.openxmlformats-officedocument.presentationml.slide+xml"/>
  <Override PartName="/ppt/slides/slide3497.xml" ContentType="application/vnd.openxmlformats-officedocument.presentationml.slide+xml"/>
  <Override PartName="/ppt/slides/slide3498.xml" ContentType="application/vnd.openxmlformats-officedocument.presentationml.slide+xml"/>
  <Override PartName="/ppt/slides/slide3499.xml" ContentType="application/vnd.openxmlformats-officedocument.presentationml.slide+xml"/>
  <Override PartName="/ppt/slides/slide3500.xml" ContentType="application/vnd.openxmlformats-officedocument.presentationml.slide+xml"/>
  <Override PartName="/ppt/slides/slide3501.xml" ContentType="application/vnd.openxmlformats-officedocument.presentationml.slide+xml"/>
  <Override PartName="/ppt/slides/slide3502.xml" ContentType="application/vnd.openxmlformats-officedocument.presentationml.slide+xml"/>
  <Override PartName="/ppt/slides/slide3503.xml" ContentType="application/vnd.openxmlformats-officedocument.presentationml.slide+xml"/>
  <Override PartName="/ppt/slides/slide3504.xml" ContentType="application/vnd.openxmlformats-officedocument.presentationml.slide+xml"/>
  <Override PartName="/ppt/slides/slide3505.xml" ContentType="application/vnd.openxmlformats-officedocument.presentationml.slide+xml"/>
  <Override PartName="/ppt/slides/slide3506.xml" ContentType="application/vnd.openxmlformats-officedocument.presentationml.slide+xml"/>
  <Override PartName="/ppt/slides/slide3507.xml" ContentType="application/vnd.openxmlformats-officedocument.presentationml.slide+xml"/>
  <Override PartName="/ppt/slides/slide3508.xml" ContentType="application/vnd.openxmlformats-officedocument.presentationml.slide+xml"/>
  <Override PartName="/ppt/slides/slide3509.xml" ContentType="application/vnd.openxmlformats-officedocument.presentationml.slide+xml"/>
  <Override PartName="/ppt/slides/slide3510.xml" ContentType="application/vnd.openxmlformats-officedocument.presentationml.slide+xml"/>
  <Override PartName="/ppt/slides/slide3511.xml" ContentType="application/vnd.openxmlformats-officedocument.presentationml.slide+xml"/>
  <Override PartName="/ppt/slides/slide3512.xml" ContentType="application/vnd.openxmlformats-officedocument.presentationml.slide+xml"/>
  <Override PartName="/ppt/slides/slide3513.xml" ContentType="application/vnd.openxmlformats-officedocument.presentationml.slide+xml"/>
  <Override PartName="/ppt/slides/slide3514.xml" ContentType="application/vnd.openxmlformats-officedocument.presentationml.slide+xml"/>
  <Override PartName="/ppt/slides/slide3515.xml" ContentType="application/vnd.openxmlformats-officedocument.presentationml.slide+xml"/>
  <Override PartName="/ppt/slides/slide3516.xml" ContentType="application/vnd.openxmlformats-officedocument.presentationml.slide+xml"/>
  <Override PartName="/ppt/slides/slide3517.xml" ContentType="application/vnd.openxmlformats-officedocument.presentationml.slide+xml"/>
  <Override PartName="/ppt/slides/slide3518.xml" ContentType="application/vnd.openxmlformats-officedocument.presentationml.slide+xml"/>
  <Override PartName="/ppt/slides/slide3519.xml" ContentType="application/vnd.openxmlformats-officedocument.presentationml.slide+xml"/>
  <Override PartName="/ppt/slides/slide3520.xml" ContentType="application/vnd.openxmlformats-officedocument.presentationml.slide+xml"/>
  <Override PartName="/ppt/slides/slide3521.xml" ContentType="application/vnd.openxmlformats-officedocument.presentationml.slide+xml"/>
  <Override PartName="/ppt/slides/slide3522.xml" ContentType="application/vnd.openxmlformats-officedocument.presentationml.slide+xml"/>
  <Override PartName="/ppt/slides/slide3523.xml" ContentType="application/vnd.openxmlformats-officedocument.presentationml.slide+xml"/>
  <Override PartName="/ppt/slides/slide3524.xml" ContentType="application/vnd.openxmlformats-officedocument.presentationml.slide+xml"/>
  <Override PartName="/ppt/slides/slide3525.xml" ContentType="application/vnd.openxmlformats-officedocument.presentationml.slide+xml"/>
  <Override PartName="/ppt/slides/slide3526.xml" ContentType="application/vnd.openxmlformats-officedocument.presentationml.slide+xml"/>
  <Override PartName="/ppt/slides/slide3527.xml" ContentType="application/vnd.openxmlformats-officedocument.presentationml.slide+xml"/>
  <Override PartName="/ppt/slides/slide3528.xml" ContentType="application/vnd.openxmlformats-officedocument.presentationml.slide+xml"/>
  <Override PartName="/ppt/slides/slide3529.xml" ContentType="application/vnd.openxmlformats-officedocument.presentationml.slide+xml"/>
  <Override PartName="/ppt/slides/slide3530.xml" ContentType="application/vnd.openxmlformats-officedocument.presentationml.slide+xml"/>
  <Override PartName="/ppt/slides/slide3531.xml" ContentType="application/vnd.openxmlformats-officedocument.presentationml.slide+xml"/>
  <Override PartName="/ppt/slides/slide3532.xml" ContentType="application/vnd.openxmlformats-officedocument.presentationml.slide+xml"/>
  <Override PartName="/ppt/slides/slide3533.xml" ContentType="application/vnd.openxmlformats-officedocument.presentationml.slide+xml"/>
  <Override PartName="/ppt/slides/slide3534.xml" ContentType="application/vnd.openxmlformats-officedocument.presentationml.slide+xml"/>
  <Override PartName="/ppt/slides/slide3535.xml" ContentType="application/vnd.openxmlformats-officedocument.presentationml.slide+xml"/>
  <Override PartName="/ppt/slides/slide3536.xml" ContentType="application/vnd.openxmlformats-officedocument.presentationml.slide+xml"/>
  <Override PartName="/ppt/slides/slide3537.xml" ContentType="application/vnd.openxmlformats-officedocument.presentationml.slide+xml"/>
  <Override PartName="/ppt/slides/slide3538.xml" ContentType="application/vnd.openxmlformats-officedocument.presentationml.slide+xml"/>
  <Override PartName="/ppt/slides/slide3539.xml" ContentType="application/vnd.openxmlformats-officedocument.presentationml.slide+xml"/>
  <Override PartName="/ppt/slides/slide3540.xml" ContentType="application/vnd.openxmlformats-officedocument.presentationml.slide+xml"/>
  <Override PartName="/ppt/slides/slide3541.xml" ContentType="application/vnd.openxmlformats-officedocument.presentationml.slide+xml"/>
  <Override PartName="/ppt/slides/slide3542.xml" ContentType="application/vnd.openxmlformats-officedocument.presentationml.slide+xml"/>
  <Override PartName="/ppt/slides/slide3543.xml" ContentType="application/vnd.openxmlformats-officedocument.presentationml.slide+xml"/>
  <Override PartName="/ppt/slides/slide3544.xml" ContentType="application/vnd.openxmlformats-officedocument.presentationml.slide+xml"/>
  <Override PartName="/ppt/slides/slide3545.xml" ContentType="application/vnd.openxmlformats-officedocument.presentationml.slide+xml"/>
  <Override PartName="/ppt/slides/slide3546.xml" ContentType="application/vnd.openxmlformats-officedocument.presentationml.slide+xml"/>
  <Override PartName="/ppt/slides/slide3547.xml" ContentType="application/vnd.openxmlformats-officedocument.presentationml.slide+xml"/>
  <Override PartName="/ppt/slides/slide3548.xml" ContentType="application/vnd.openxmlformats-officedocument.presentationml.slide+xml"/>
  <Override PartName="/ppt/slides/slide3549.xml" ContentType="application/vnd.openxmlformats-officedocument.presentationml.slide+xml"/>
  <Override PartName="/ppt/slides/slide3550.xml" ContentType="application/vnd.openxmlformats-officedocument.presentationml.slide+xml"/>
  <Override PartName="/ppt/slides/slide3551.xml" ContentType="application/vnd.openxmlformats-officedocument.presentationml.slide+xml"/>
  <Override PartName="/ppt/slides/slide3552.xml" ContentType="application/vnd.openxmlformats-officedocument.presentationml.slide+xml"/>
  <Override PartName="/ppt/slides/slide3553.xml" ContentType="application/vnd.openxmlformats-officedocument.presentationml.slide+xml"/>
  <Override PartName="/ppt/slides/slide3554.xml" ContentType="application/vnd.openxmlformats-officedocument.presentationml.slide+xml"/>
  <Override PartName="/ppt/slides/slide3555.xml" ContentType="application/vnd.openxmlformats-officedocument.presentationml.slide+xml"/>
  <Override PartName="/ppt/slides/slide3556.xml" ContentType="application/vnd.openxmlformats-officedocument.presentationml.slide+xml"/>
  <Override PartName="/ppt/slides/slide3557.xml" ContentType="application/vnd.openxmlformats-officedocument.presentationml.slide+xml"/>
  <Override PartName="/ppt/slides/slide3558.xml" ContentType="application/vnd.openxmlformats-officedocument.presentationml.slide+xml"/>
  <Override PartName="/ppt/slides/slide3559.xml" ContentType="application/vnd.openxmlformats-officedocument.presentationml.slide+xml"/>
  <Override PartName="/ppt/slides/slide3560.xml" ContentType="application/vnd.openxmlformats-officedocument.presentationml.slide+xml"/>
  <Override PartName="/ppt/slides/slide3561.xml" ContentType="application/vnd.openxmlformats-officedocument.presentationml.slide+xml"/>
  <Override PartName="/ppt/slides/slide3562.xml" ContentType="application/vnd.openxmlformats-officedocument.presentationml.slide+xml"/>
  <Override PartName="/ppt/slides/slide3563.xml" ContentType="application/vnd.openxmlformats-officedocument.presentationml.slide+xml"/>
  <Override PartName="/ppt/slides/slide3564.xml" ContentType="application/vnd.openxmlformats-officedocument.presentationml.slide+xml"/>
  <Override PartName="/ppt/slides/slide3565.xml" ContentType="application/vnd.openxmlformats-officedocument.presentationml.slide+xml"/>
  <Override PartName="/ppt/slides/slide3566.xml" ContentType="application/vnd.openxmlformats-officedocument.presentationml.slide+xml"/>
  <Override PartName="/ppt/slides/slide3567.xml" ContentType="application/vnd.openxmlformats-officedocument.presentationml.slide+xml"/>
  <Override PartName="/ppt/slides/slide3568.xml" ContentType="application/vnd.openxmlformats-officedocument.presentationml.slide+xml"/>
  <Override PartName="/ppt/slides/slide3569.xml" ContentType="application/vnd.openxmlformats-officedocument.presentationml.slide+xml"/>
  <Override PartName="/ppt/slides/slide3570.xml" ContentType="application/vnd.openxmlformats-officedocument.presentationml.slide+xml"/>
  <Override PartName="/ppt/slides/slide3571.xml" ContentType="application/vnd.openxmlformats-officedocument.presentationml.slide+xml"/>
  <Override PartName="/ppt/slides/slide3572.xml" ContentType="application/vnd.openxmlformats-officedocument.presentationml.slide+xml"/>
  <Override PartName="/ppt/slides/slide3573.xml" ContentType="application/vnd.openxmlformats-officedocument.presentationml.slide+xml"/>
  <Override PartName="/ppt/slides/slide3574.xml" ContentType="application/vnd.openxmlformats-officedocument.presentationml.slide+xml"/>
  <Override PartName="/ppt/slides/slide3575.xml" ContentType="application/vnd.openxmlformats-officedocument.presentationml.slide+xml"/>
  <Override PartName="/ppt/slides/slide3576.xml" ContentType="application/vnd.openxmlformats-officedocument.presentationml.slide+xml"/>
  <Override PartName="/ppt/slides/slide3577.xml" ContentType="application/vnd.openxmlformats-officedocument.presentationml.slide+xml"/>
  <Override PartName="/ppt/slides/slide3578.xml" ContentType="application/vnd.openxmlformats-officedocument.presentationml.slide+xml"/>
  <Override PartName="/ppt/slides/slide3579.xml" ContentType="application/vnd.openxmlformats-officedocument.presentationml.slide+xml"/>
  <Override PartName="/ppt/slides/slide3580.xml" ContentType="application/vnd.openxmlformats-officedocument.presentationml.slide+xml"/>
  <Override PartName="/ppt/slides/slide3581.xml" ContentType="application/vnd.openxmlformats-officedocument.presentationml.slide+xml"/>
  <Override PartName="/ppt/slides/slide3582.xml" ContentType="application/vnd.openxmlformats-officedocument.presentationml.slide+xml"/>
  <Override PartName="/ppt/slides/slide3583.xml" ContentType="application/vnd.openxmlformats-officedocument.presentationml.slide+xml"/>
  <Override PartName="/ppt/slides/slide3584.xml" ContentType="application/vnd.openxmlformats-officedocument.presentationml.slide+xml"/>
  <Override PartName="/ppt/slides/slide3585.xml" ContentType="application/vnd.openxmlformats-officedocument.presentationml.slide+xml"/>
  <Override PartName="/ppt/slides/slide3586.xml" ContentType="application/vnd.openxmlformats-officedocument.presentationml.slide+xml"/>
  <Override PartName="/ppt/slides/slide3587.xml" ContentType="application/vnd.openxmlformats-officedocument.presentationml.slide+xml"/>
  <Override PartName="/ppt/slides/slide3588.xml" ContentType="application/vnd.openxmlformats-officedocument.presentationml.slide+xml"/>
  <Override PartName="/ppt/slides/slide3589.xml" ContentType="application/vnd.openxmlformats-officedocument.presentationml.slide+xml"/>
  <Override PartName="/ppt/slides/slide3590.xml" ContentType="application/vnd.openxmlformats-officedocument.presentationml.slide+xml"/>
  <Override PartName="/ppt/slides/slide3591.xml" ContentType="application/vnd.openxmlformats-officedocument.presentationml.slide+xml"/>
  <Override PartName="/ppt/slides/slide3592.xml" ContentType="application/vnd.openxmlformats-officedocument.presentationml.slide+xml"/>
  <Override PartName="/ppt/slides/slide3593.xml" ContentType="application/vnd.openxmlformats-officedocument.presentationml.slide+xml"/>
  <Override PartName="/ppt/slides/slide3594.xml" ContentType="application/vnd.openxmlformats-officedocument.presentationml.slide+xml"/>
  <Override PartName="/ppt/slides/slide3595.xml" ContentType="application/vnd.openxmlformats-officedocument.presentationml.slide+xml"/>
  <Override PartName="/ppt/slides/slide3596.xml" ContentType="application/vnd.openxmlformats-officedocument.presentationml.slide+xml"/>
  <Override PartName="/ppt/slides/slide3597.xml" ContentType="application/vnd.openxmlformats-officedocument.presentationml.slide+xml"/>
  <Override PartName="/ppt/slides/slide3598.xml" ContentType="application/vnd.openxmlformats-officedocument.presentationml.slide+xml"/>
  <Override PartName="/ppt/slides/slide3599.xml" ContentType="application/vnd.openxmlformats-officedocument.presentationml.slide+xml"/>
  <Override PartName="/ppt/slides/slide3600.xml" ContentType="application/vnd.openxmlformats-officedocument.presentationml.slide+xml"/>
  <Override PartName="/ppt/slides/slide3601.xml" ContentType="application/vnd.openxmlformats-officedocument.presentationml.slide+xml"/>
  <Override PartName="/ppt/slides/slide3602.xml" ContentType="application/vnd.openxmlformats-officedocument.presentationml.slide+xml"/>
  <Override PartName="/ppt/slides/slide3603.xml" ContentType="application/vnd.openxmlformats-officedocument.presentationml.slide+xml"/>
  <Override PartName="/ppt/slides/slide3604.xml" ContentType="application/vnd.openxmlformats-officedocument.presentationml.slide+xml"/>
  <Override PartName="/ppt/slides/slide3605.xml" ContentType="application/vnd.openxmlformats-officedocument.presentationml.slide+xml"/>
  <Override PartName="/ppt/slides/slide3606.xml" ContentType="application/vnd.openxmlformats-officedocument.presentationml.slide+xml"/>
  <Override PartName="/ppt/slides/slide3607.xml" ContentType="application/vnd.openxmlformats-officedocument.presentationml.slide+xml"/>
  <Override PartName="/ppt/slides/slide3608.xml" ContentType="application/vnd.openxmlformats-officedocument.presentationml.slide+xml"/>
  <Override PartName="/ppt/slides/slide3609.xml" ContentType="application/vnd.openxmlformats-officedocument.presentationml.slide+xml"/>
  <Override PartName="/ppt/slides/slide3610.xml" ContentType="application/vnd.openxmlformats-officedocument.presentationml.slide+xml"/>
  <Override PartName="/ppt/slides/slide3611.xml" ContentType="application/vnd.openxmlformats-officedocument.presentationml.slide+xml"/>
  <Override PartName="/ppt/slides/slide3612.xml" ContentType="application/vnd.openxmlformats-officedocument.presentationml.slide+xml"/>
  <Override PartName="/ppt/slides/slide3613.xml" ContentType="application/vnd.openxmlformats-officedocument.presentationml.slide+xml"/>
  <Override PartName="/ppt/slides/slide3614.xml" ContentType="application/vnd.openxmlformats-officedocument.presentationml.slide+xml"/>
  <Override PartName="/ppt/slides/slide3615.xml" ContentType="application/vnd.openxmlformats-officedocument.presentationml.slide+xml"/>
  <Override PartName="/ppt/slides/slide3616.xml" ContentType="application/vnd.openxmlformats-officedocument.presentationml.slide+xml"/>
  <Override PartName="/ppt/slides/slide3617.xml" ContentType="application/vnd.openxmlformats-officedocument.presentationml.slide+xml"/>
  <Override PartName="/ppt/slides/slide3618.xml" ContentType="application/vnd.openxmlformats-officedocument.presentationml.slide+xml"/>
  <Override PartName="/ppt/slides/slide3619.xml" ContentType="application/vnd.openxmlformats-officedocument.presentationml.slide+xml"/>
  <Override PartName="/ppt/slides/slide3620.xml" ContentType="application/vnd.openxmlformats-officedocument.presentationml.slide+xml"/>
  <Override PartName="/ppt/slides/slide3621.xml" ContentType="application/vnd.openxmlformats-officedocument.presentationml.slide+xml"/>
  <Override PartName="/ppt/slides/slide3622.xml" ContentType="application/vnd.openxmlformats-officedocument.presentationml.slide+xml"/>
  <Override PartName="/ppt/slides/slide3623.xml" ContentType="application/vnd.openxmlformats-officedocument.presentationml.slide+xml"/>
  <Override PartName="/ppt/slides/slide3624.xml" ContentType="application/vnd.openxmlformats-officedocument.presentationml.slide+xml"/>
  <Override PartName="/ppt/slides/slide3625.xml" ContentType="application/vnd.openxmlformats-officedocument.presentationml.slide+xml"/>
  <Override PartName="/ppt/slides/slide3626.xml" ContentType="application/vnd.openxmlformats-officedocument.presentationml.slide+xml"/>
  <Override PartName="/ppt/slides/slide3627.xml" ContentType="application/vnd.openxmlformats-officedocument.presentationml.slide+xml"/>
  <Override PartName="/ppt/slides/slide3628.xml" ContentType="application/vnd.openxmlformats-officedocument.presentationml.slide+xml"/>
  <Override PartName="/ppt/slides/slide3629.xml" ContentType="application/vnd.openxmlformats-officedocument.presentationml.slide+xml"/>
  <Override PartName="/ppt/slides/slide3630.xml" ContentType="application/vnd.openxmlformats-officedocument.presentationml.slide+xml"/>
  <Override PartName="/ppt/slides/slide3631.xml" ContentType="application/vnd.openxmlformats-officedocument.presentationml.slide+xml"/>
  <Override PartName="/ppt/slides/slide3632.xml" ContentType="application/vnd.openxmlformats-officedocument.presentationml.slide+xml"/>
  <Override PartName="/ppt/slides/slide3633.xml" ContentType="application/vnd.openxmlformats-officedocument.presentationml.slide+xml"/>
  <Override PartName="/ppt/slides/slide3634.xml" ContentType="application/vnd.openxmlformats-officedocument.presentationml.slide+xml"/>
  <Override PartName="/ppt/slides/slide3635.xml" ContentType="application/vnd.openxmlformats-officedocument.presentationml.slide+xml"/>
  <Override PartName="/ppt/slides/slide3636.xml" ContentType="application/vnd.openxmlformats-officedocument.presentationml.slide+xml"/>
  <Override PartName="/ppt/slides/slide3637.xml" ContentType="application/vnd.openxmlformats-officedocument.presentationml.slide+xml"/>
  <Override PartName="/ppt/slides/slide3638.xml" ContentType="application/vnd.openxmlformats-officedocument.presentationml.slide+xml"/>
  <Override PartName="/ppt/slides/slide3639.xml" ContentType="application/vnd.openxmlformats-officedocument.presentationml.slide+xml"/>
  <Override PartName="/ppt/slides/slide3640.xml" ContentType="application/vnd.openxmlformats-officedocument.presentationml.slide+xml"/>
  <Override PartName="/ppt/slides/slide3641.xml" ContentType="application/vnd.openxmlformats-officedocument.presentationml.slide+xml"/>
  <Override PartName="/ppt/slides/slide3642.xml" ContentType="application/vnd.openxmlformats-officedocument.presentationml.slide+xml"/>
  <Override PartName="/ppt/slides/slide3643.xml" ContentType="application/vnd.openxmlformats-officedocument.presentationml.slide+xml"/>
  <Override PartName="/ppt/slides/slide3644.xml" ContentType="application/vnd.openxmlformats-officedocument.presentationml.slide+xml"/>
  <Override PartName="/ppt/slides/slide3645.xml" ContentType="application/vnd.openxmlformats-officedocument.presentationml.slide+xml"/>
  <Override PartName="/ppt/slides/slide3646.xml" ContentType="application/vnd.openxmlformats-officedocument.presentationml.slide+xml"/>
  <Override PartName="/ppt/slides/slide3647.xml" ContentType="application/vnd.openxmlformats-officedocument.presentationml.slide+xml"/>
  <Override PartName="/ppt/slides/slide3648.xml" ContentType="application/vnd.openxmlformats-officedocument.presentationml.slide+xml"/>
  <Override PartName="/ppt/slides/slide3649.xml" ContentType="application/vnd.openxmlformats-officedocument.presentationml.slide+xml"/>
  <Override PartName="/ppt/slides/slide3650.xml" ContentType="application/vnd.openxmlformats-officedocument.presentationml.slide+xml"/>
  <Override PartName="/ppt/slides/slide3651.xml" ContentType="application/vnd.openxmlformats-officedocument.presentationml.slide+xml"/>
  <Override PartName="/ppt/slides/slide3652.xml" ContentType="application/vnd.openxmlformats-officedocument.presentationml.slide+xml"/>
  <Override PartName="/ppt/slides/slide3653.xml" ContentType="application/vnd.openxmlformats-officedocument.presentationml.slide+xml"/>
  <Override PartName="/ppt/slides/slide3654.xml" ContentType="application/vnd.openxmlformats-officedocument.presentationml.slide+xml"/>
  <Override PartName="/ppt/slides/slide3655.xml" ContentType="application/vnd.openxmlformats-officedocument.presentationml.slide+xml"/>
  <Override PartName="/ppt/slides/slide3656.xml" ContentType="application/vnd.openxmlformats-officedocument.presentationml.slide+xml"/>
  <Override PartName="/ppt/slides/slide3657.xml" ContentType="application/vnd.openxmlformats-officedocument.presentationml.slide+xml"/>
  <Override PartName="/ppt/slides/slide3658.xml" ContentType="application/vnd.openxmlformats-officedocument.presentationml.slide+xml"/>
  <Override PartName="/ppt/slides/slide3659.xml" ContentType="application/vnd.openxmlformats-officedocument.presentationml.slide+xml"/>
  <Override PartName="/ppt/slides/slide3660.xml" ContentType="application/vnd.openxmlformats-officedocument.presentationml.slide+xml"/>
  <Override PartName="/ppt/slides/slide3661.xml" ContentType="application/vnd.openxmlformats-officedocument.presentationml.slide+xml"/>
  <Override PartName="/ppt/slides/slide3662.xml" ContentType="application/vnd.openxmlformats-officedocument.presentationml.slide+xml"/>
  <Override PartName="/ppt/slides/slide3663.xml" ContentType="application/vnd.openxmlformats-officedocument.presentationml.slide+xml"/>
  <Override PartName="/ppt/slides/slide3664.xml" ContentType="application/vnd.openxmlformats-officedocument.presentationml.slide+xml"/>
  <Override PartName="/ppt/slides/slide3665.xml" ContentType="application/vnd.openxmlformats-officedocument.presentationml.slide+xml"/>
  <Override PartName="/ppt/slides/slide3666.xml" ContentType="application/vnd.openxmlformats-officedocument.presentationml.slide+xml"/>
  <Override PartName="/ppt/slides/slide3667.xml" ContentType="application/vnd.openxmlformats-officedocument.presentationml.slide+xml"/>
  <Override PartName="/ppt/slides/slide3668.xml" ContentType="application/vnd.openxmlformats-officedocument.presentationml.slide+xml"/>
  <Override PartName="/ppt/slides/slide3669.xml" ContentType="application/vnd.openxmlformats-officedocument.presentationml.slide+xml"/>
  <Override PartName="/ppt/slides/slide3670.xml" ContentType="application/vnd.openxmlformats-officedocument.presentationml.slide+xml"/>
  <Override PartName="/ppt/slides/slide3671.xml" ContentType="application/vnd.openxmlformats-officedocument.presentationml.slide+xml"/>
  <Override PartName="/ppt/slides/slide3672.xml" ContentType="application/vnd.openxmlformats-officedocument.presentationml.slide+xml"/>
  <Override PartName="/ppt/slides/slide3673.xml" ContentType="application/vnd.openxmlformats-officedocument.presentationml.slide+xml"/>
  <Override PartName="/ppt/slides/slide3674.xml" ContentType="application/vnd.openxmlformats-officedocument.presentationml.slide+xml"/>
  <Override PartName="/ppt/slides/slide3675.xml" ContentType="application/vnd.openxmlformats-officedocument.presentationml.slide+xml"/>
  <Override PartName="/ppt/slides/slide3676.xml" ContentType="application/vnd.openxmlformats-officedocument.presentationml.slide+xml"/>
  <Override PartName="/ppt/slides/slide3677.xml" ContentType="application/vnd.openxmlformats-officedocument.presentationml.slide+xml"/>
  <Override PartName="/ppt/slides/slide3678.xml" ContentType="application/vnd.openxmlformats-officedocument.presentationml.slide+xml"/>
  <Override PartName="/ppt/slides/slide3679.xml" ContentType="application/vnd.openxmlformats-officedocument.presentationml.slide+xml"/>
  <Override PartName="/ppt/slides/slide3680.xml" ContentType="application/vnd.openxmlformats-officedocument.presentationml.slide+xml"/>
  <Override PartName="/ppt/slides/slide3681.xml" ContentType="application/vnd.openxmlformats-officedocument.presentationml.slide+xml"/>
  <Override PartName="/ppt/slides/slide3682.xml" ContentType="application/vnd.openxmlformats-officedocument.presentationml.slide+xml"/>
  <Override PartName="/ppt/slides/slide3683.xml" ContentType="application/vnd.openxmlformats-officedocument.presentationml.slide+xml"/>
  <Override PartName="/ppt/slides/slide3684.xml" ContentType="application/vnd.openxmlformats-officedocument.presentationml.slide+xml"/>
  <Override PartName="/ppt/slides/slide3685.xml" ContentType="application/vnd.openxmlformats-officedocument.presentationml.slide+xml"/>
  <Override PartName="/ppt/slides/slide3686.xml" ContentType="application/vnd.openxmlformats-officedocument.presentationml.slide+xml"/>
  <Override PartName="/ppt/slides/slide3687.xml" ContentType="application/vnd.openxmlformats-officedocument.presentationml.slide+xml"/>
  <Override PartName="/ppt/slides/slide3688.xml" ContentType="application/vnd.openxmlformats-officedocument.presentationml.slide+xml"/>
  <Override PartName="/ppt/slides/slide3689.xml" ContentType="application/vnd.openxmlformats-officedocument.presentationml.slide+xml"/>
  <Override PartName="/ppt/slides/slide3690.xml" ContentType="application/vnd.openxmlformats-officedocument.presentationml.slide+xml"/>
  <Override PartName="/ppt/slides/slide3691.xml" ContentType="application/vnd.openxmlformats-officedocument.presentationml.slide+xml"/>
  <Override PartName="/ppt/slides/slide3692.xml" ContentType="application/vnd.openxmlformats-officedocument.presentationml.slide+xml"/>
  <Override PartName="/ppt/slides/slide3693.xml" ContentType="application/vnd.openxmlformats-officedocument.presentationml.slide+xml"/>
  <Override PartName="/ppt/slides/slide3694.xml" ContentType="application/vnd.openxmlformats-officedocument.presentationml.slide+xml"/>
  <Override PartName="/ppt/slides/slide3695.xml" ContentType="application/vnd.openxmlformats-officedocument.presentationml.slide+xml"/>
  <Override PartName="/ppt/slides/slide3696.xml" ContentType="application/vnd.openxmlformats-officedocument.presentationml.slide+xml"/>
  <Override PartName="/ppt/slides/slide3697.xml" ContentType="application/vnd.openxmlformats-officedocument.presentationml.slide+xml"/>
  <Override PartName="/ppt/slides/slide3698.xml" ContentType="application/vnd.openxmlformats-officedocument.presentationml.slide+xml"/>
  <Override PartName="/ppt/slides/slide3699.xml" ContentType="application/vnd.openxmlformats-officedocument.presentationml.slide+xml"/>
  <Override PartName="/ppt/slides/slide3700.xml" ContentType="application/vnd.openxmlformats-officedocument.presentationml.slide+xml"/>
  <Override PartName="/ppt/slides/slide3701.xml" ContentType="application/vnd.openxmlformats-officedocument.presentationml.slide+xml"/>
  <Override PartName="/ppt/slides/slide3702.xml" ContentType="application/vnd.openxmlformats-officedocument.presentationml.slide+xml"/>
  <Override PartName="/ppt/slides/slide3703.xml" ContentType="application/vnd.openxmlformats-officedocument.presentationml.slide+xml"/>
  <Override PartName="/ppt/slides/slide3704.xml" ContentType="application/vnd.openxmlformats-officedocument.presentationml.slide+xml"/>
  <Override PartName="/ppt/slides/slide3705.xml" ContentType="application/vnd.openxmlformats-officedocument.presentationml.slide+xml"/>
  <Override PartName="/ppt/slides/slide3706.xml" ContentType="application/vnd.openxmlformats-officedocument.presentationml.slide+xml"/>
  <Override PartName="/ppt/slides/slide3707.xml" ContentType="application/vnd.openxmlformats-officedocument.presentationml.slide+xml"/>
  <Override PartName="/ppt/slides/slide3708.xml" ContentType="application/vnd.openxmlformats-officedocument.presentationml.slide+xml"/>
  <Override PartName="/ppt/slides/slide3709.xml" ContentType="application/vnd.openxmlformats-officedocument.presentationml.slide+xml"/>
  <Override PartName="/ppt/slides/slide3710.xml" ContentType="application/vnd.openxmlformats-officedocument.presentationml.slide+xml"/>
  <Override PartName="/ppt/slides/slide3711.xml" ContentType="application/vnd.openxmlformats-officedocument.presentationml.slide+xml"/>
  <Override PartName="/ppt/slides/slide3712.xml" ContentType="application/vnd.openxmlformats-officedocument.presentationml.slide+xml"/>
  <Override PartName="/ppt/slides/slide3713.xml" ContentType="application/vnd.openxmlformats-officedocument.presentationml.slide+xml"/>
  <Override PartName="/ppt/slides/slide3714.xml" ContentType="application/vnd.openxmlformats-officedocument.presentationml.slide+xml"/>
  <Override PartName="/ppt/slides/slide3715.xml" ContentType="application/vnd.openxmlformats-officedocument.presentationml.slide+xml"/>
  <Override PartName="/ppt/slides/slide3716.xml" ContentType="application/vnd.openxmlformats-officedocument.presentationml.slide+xml"/>
  <Override PartName="/ppt/slides/slide3717.xml" ContentType="application/vnd.openxmlformats-officedocument.presentationml.slide+xml"/>
  <Override PartName="/ppt/slides/slide3718.xml" ContentType="application/vnd.openxmlformats-officedocument.presentationml.slide+xml"/>
  <Override PartName="/ppt/slides/slide3719.xml" ContentType="application/vnd.openxmlformats-officedocument.presentationml.slide+xml"/>
  <Override PartName="/ppt/slides/slide3720.xml" ContentType="application/vnd.openxmlformats-officedocument.presentationml.slide+xml"/>
  <Override PartName="/ppt/slides/slide3721.xml" ContentType="application/vnd.openxmlformats-officedocument.presentationml.slide+xml"/>
  <Override PartName="/ppt/slides/slide3722.xml" ContentType="application/vnd.openxmlformats-officedocument.presentationml.slide+xml"/>
  <Override PartName="/ppt/slides/slide3723.xml" ContentType="application/vnd.openxmlformats-officedocument.presentationml.slide+xml"/>
  <Override PartName="/ppt/slides/slide3724.xml" ContentType="application/vnd.openxmlformats-officedocument.presentationml.slide+xml"/>
  <Override PartName="/ppt/slides/slide3725.xml" ContentType="application/vnd.openxmlformats-officedocument.presentationml.slide+xml"/>
  <Override PartName="/ppt/slides/slide3726.xml" ContentType="application/vnd.openxmlformats-officedocument.presentationml.slide+xml"/>
  <Override PartName="/ppt/slides/slide3727.xml" ContentType="application/vnd.openxmlformats-officedocument.presentationml.slide+xml"/>
  <Override PartName="/ppt/slides/slide3728.xml" ContentType="application/vnd.openxmlformats-officedocument.presentationml.slide+xml"/>
  <Override PartName="/ppt/slides/slide3729.xml" ContentType="application/vnd.openxmlformats-officedocument.presentationml.slide+xml"/>
  <Override PartName="/ppt/slides/slide3730.xml" ContentType="application/vnd.openxmlformats-officedocument.presentationml.slide+xml"/>
  <Override PartName="/ppt/slides/slide3731.xml" ContentType="application/vnd.openxmlformats-officedocument.presentationml.slide+xml"/>
  <Override PartName="/ppt/slides/slide3732.xml" ContentType="application/vnd.openxmlformats-officedocument.presentationml.slide+xml"/>
  <Override PartName="/ppt/slides/slide3733.xml" ContentType="application/vnd.openxmlformats-officedocument.presentationml.slide+xml"/>
  <Override PartName="/ppt/slides/slide3734.xml" ContentType="application/vnd.openxmlformats-officedocument.presentationml.slide+xml"/>
  <Override PartName="/ppt/slides/slide3735.xml" ContentType="application/vnd.openxmlformats-officedocument.presentationml.slide+xml"/>
  <Override PartName="/ppt/slides/slide3736.xml" ContentType="application/vnd.openxmlformats-officedocument.presentationml.slide+xml"/>
  <Override PartName="/ppt/slides/slide3737.xml" ContentType="application/vnd.openxmlformats-officedocument.presentationml.slide+xml"/>
  <Override PartName="/ppt/slides/slide3738.xml" ContentType="application/vnd.openxmlformats-officedocument.presentationml.slide+xml"/>
  <Override PartName="/ppt/slides/slide3739.xml" ContentType="application/vnd.openxmlformats-officedocument.presentationml.slide+xml"/>
  <Override PartName="/ppt/slides/slide3740.xml" ContentType="application/vnd.openxmlformats-officedocument.presentationml.slide+xml"/>
  <Override PartName="/ppt/slides/slide3741.xml" ContentType="application/vnd.openxmlformats-officedocument.presentationml.slide+xml"/>
  <Override PartName="/ppt/slides/slide3742.xml" ContentType="application/vnd.openxmlformats-officedocument.presentationml.slide+xml"/>
  <Override PartName="/ppt/slides/slide3743.xml" ContentType="application/vnd.openxmlformats-officedocument.presentationml.slide+xml"/>
  <Override PartName="/ppt/slides/slide3744.xml" ContentType="application/vnd.openxmlformats-officedocument.presentationml.slide+xml"/>
  <Override PartName="/ppt/slides/slide3745.xml" ContentType="application/vnd.openxmlformats-officedocument.presentationml.slide+xml"/>
  <Override PartName="/ppt/slides/slide3746.xml" ContentType="application/vnd.openxmlformats-officedocument.presentationml.slide+xml"/>
  <Override PartName="/ppt/slides/slide3747.xml" ContentType="application/vnd.openxmlformats-officedocument.presentationml.slide+xml"/>
  <Override PartName="/ppt/slides/slide3748.xml" ContentType="application/vnd.openxmlformats-officedocument.presentationml.slide+xml"/>
  <Override PartName="/ppt/slides/slide3749.xml" ContentType="application/vnd.openxmlformats-officedocument.presentationml.slide+xml"/>
  <Override PartName="/ppt/slides/slide3750.xml" ContentType="application/vnd.openxmlformats-officedocument.presentationml.slide+xml"/>
  <Override PartName="/ppt/slides/slide3751.xml" ContentType="application/vnd.openxmlformats-officedocument.presentationml.slide+xml"/>
  <Override PartName="/ppt/slides/slide3752.xml" ContentType="application/vnd.openxmlformats-officedocument.presentationml.slide+xml"/>
  <Override PartName="/ppt/slides/slide3753.xml" ContentType="application/vnd.openxmlformats-officedocument.presentationml.slide+xml"/>
  <Override PartName="/ppt/slides/slide3754.xml" ContentType="application/vnd.openxmlformats-officedocument.presentationml.slide+xml"/>
  <Override PartName="/ppt/slides/slide3755.xml" ContentType="application/vnd.openxmlformats-officedocument.presentationml.slide+xml"/>
  <Override PartName="/ppt/slides/slide3756.xml" ContentType="application/vnd.openxmlformats-officedocument.presentationml.slide+xml"/>
  <Override PartName="/ppt/slides/slide3757.xml" ContentType="application/vnd.openxmlformats-officedocument.presentationml.slide+xml"/>
  <Override PartName="/ppt/slides/slide3758.xml" ContentType="application/vnd.openxmlformats-officedocument.presentationml.slide+xml"/>
  <Override PartName="/ppt/slides/slide3759.xml" ContentType="application/vnd.openxmlformats-officedocument.presentationml.slide+xml"/>
  <Override PartName="/ppt/slides/slide3760.xml" ContentType="application/vnd.openxmlformats-officedocument.presentationml.slide+xml"/>
  <Override PartName="/ppt/slides/slide3761.xml" ContentType="application/vnd.openxmlformats-officedocument.presentationml.slide+xml"/>
  <Override PartName="/ppt/slides/slide3762.xml" ContentType="application/vnd.openxmlformats-officedocument.presentationml.slide+xml"/>
  <Override PartName="/ppt/slides/slide3763.xml" ContentType="application/vnd.openxmlformats-officedocument.presentationml.slide+xml"/>
  <Override PartName="/ppt/slides/slide3764.xml" ContentType="application/vnd.openxmlformats-officedocument.presentationml.slide+xml"/>
  <Override PartName="/ppt/slides/slide3765.xml" ContentType="application/vnd.openxmlformats-officedocument.presentationml.slide+xml"/>
  <Override PartName="/ppt/slides/slide3766.xml" ContentType="application/vnd.openxmlformats-officedocument.presentationml.slide+xml"/>
  <Override PartName="/ppt/slides/slide3767.xml" ContentType="application/vnd.openxmlformats-officedocument.presentationml.slide+xml"/>
  <Override PartName="/ppt/slides/slide3768.xml" ContentType="application/vnd.openxmlformats-officedocument.presentationml.slide+xml"/>
  <Override PartName="/ppt/slides/slide3769.xml" ContentType="application/vnd.openxmlformats-officedocument.presentationml.slide+xml"/>
  <Override PartName="/ppt/slides/slide3770.xml" ContentType="application/vnd.openxmlformats-officedocument.presentationml.slide+xml"/>
  <Override PartName="/ppt/slides/slide3771.xml" ContentType="application/vnd.openxmlformats-officedocument.presentationml.slide+xml"/>
  <Override PartName="/ppt/slides/slide3772.xml" ContentType="application/vnd.openxmlformats-officedocument.presentationml.slide+xml"/>
  <Override PartName="/ppt/slides/slide3773.xml" ContentType="application/vnd.openxmlformats-officedocument.presentationml.slide+xml"/>
  <Override PartName="/ppt/slides/slide3774.xml" ContentType="application/vnd.openxmlformats-officedocument.presentationml.slide+xml"/>
  <Override PartName="/ppt/slides/slide3775.xml" ContentType="application/vnd.openxmlformats-officedocument.presentationml.slide+xml"/>
  <Override PartName="/ppt/slides/slide3776.xml" ContentType="application/vnd.openxmlformats-officedocument.presentationml.slide+xml"/>
  <Override PartName="/ppt/slides/slide3777.xml" ContentType="application/vnd.openxmlformats-officedocument.presentationml.slide+xml"/>
  <Override PartName="/ppt/slides/slide3778.xml" ContentType="application/vnd.openxmlformats-officedocument.presentationml.slide+xml"/>
  <Override PartName="/ppt/slides/slide3779.xml" ContentType="application/vnd.openxmlformats-officedocument.presentationml.slide+xml"/>
  <Override PartName="/ppt/slides/slide3780.xml" ContentType="application/vnd.openxmlformats-officedocument.presentationml.slide+xml"/>
  <Override PartName="/ppt/slides/slide3781.xml" ContentType="application/vnd.openxmlformats-officedocument.presentationml.slide+xml"/>
  <Override PartName="/ppt/slides/slide3782.xml" ContentType="application/vnd.openxmlformats-officedocument.presentationml.slide+xml"/>
  <Override PartName="/ppt/slides/slide3783.xml" ContentType="application/vnd.openxmlformats-officedocument.presentationml.slide+xml"/>
  <Override PartName="/ppt/slides/slide3784.xml" ContentType="application/vnd.openxmlformats-officedocument.presentationml.slide+xml"/>
  <Override PartName="/ppt/slides/slide3785.xml" ContentType="application/vnd.openxmlformats-officedocument.presentationml.slide+xml"/>
  <Override PartName="/ppt/slides/slide3786.xml" ContentType="application/vnd.openxmlformats-officedocument.presentationml.slide+xml"/>
  <Override PartName="/ppt/slides/slide3787.xml" ContentType="application/vnd.openxmlformats-officedocument.presentationml.slide+xml"/>
  <Override PartName="/ppt/slides/slide3788.xml" ContentType="application/vnd.openxmlformats-officedocument.presentationml.slide+xml"/>
  <Override PartName="/ppt/slides/slide3789.xml" ContentType="application/vnd.openxmlformats-officedocument.presentationml.slide+xml"/>
  <Override PartName="/ppt/slides/slide3790.xml" ContentType="application/vnd.openxmlformats-officedocument.presentationml.slide+xml"/>
  <Override PartName="/ppt/slides/slide3791.xml" ContentType="application/vnd.openxmlformats-officedocument.presentationml.slide+xml"/>
  <Override PartName="/ppt/slides/slide3792.xml" ContentType="application/vnd.openxmlformats-officedocument.presentationml.slide+xml"/>
  <Override PartName="/ppt/slides/slide3793.xml" ContentType="application/vnd.openxmlformats-officedocument.presentationml.slide+xml"/>
  <Override PartName="/ppt/slides/slide3794.xml" ContentType="application/vnd.openxmlformats-officedocument.presentationml.slide+xml"/>
  <Override PartName="/ppt/slides/slide3795.xml" ContentType="application/vnd.openxmlformats-officedocument.presentationml.slide+xml"/>
  <Override PartName="/ppt/slides/slide3796.xml" ContentType="application/vnd.openxmlformats-officedocument.presentationml.slide+xml"/>
  <Override PartName="/ppt/slides/slide3797.xml" ContentType="application/vnd.openxmlformats-officedocument.presentationml.slide+xml"/>
  <Override PartName="/ppt/slides/slide3798.xml" ContentType="application/vnd.openxmlformats-officedocument.presentationml.slide+xml"/>
  <Override PartName="/ppt/slides/slide3799.xml" ContentType="application/vnd.openxmlformats-officedocument.presentationml.slide+xml"/>
  <Override PartName="/ppt/slides/slide3800.xml" ContentType="application/vnd.openxmlformats-officedocument.presentationml.slide+xml"/>
  <Override PartName="/ppt/slides/slide3801.xml" ContentType="application/vnd.openxmlformats-officedocument.presentationml.slide+xml"/>
  <Override PartName="/ppt/slides/slide3802.xml" ContentType="application/vnd.openxmlformats-officedocument.presentationml.slide+xml"/>
  <Override PartName="/ppt/slides/slide3803.xml" ContentType="application/vnd.openxmlformats-officedocument.presentationml.slide+xml"/>
  <Override PartName="/ppt/slides/slide3804.xml" ContentType="application/vnd.openxmlformats-officedocument.presentationml.slide+xml"/>
  <Override PartName="/ppt/slides/slide3805.xml" ContentType="application/vnd.openxmlformats-officedocument.presentationml.slide+xml"/>
  <Override PartName="/ppt/slides/slide3806.xml" ContentType="application/vnd.openxmlformats-officedocument.presentationml.slide+xml"/>
  <Override PartName="/ppt/slides/slide3807.xml" ContentType="application/vnd.openxmlformats-officedocument.presentationml.slide+xml"/>
  <Override PartName="/ppt/slides/slide3808.xml" ContentType="application/vnd.openxmlformats-officedocument.presentationml.slide+xml"/>
  <Override PartName="/ppt/slides/slide3809.xml" ContentType="application/vnd.openxmlformats-officedocument.presentationml.slide+xml"/>
  <Override PartName="/ppt/slides/slide3810.xml" ContentType="application/vnd.openxmlformats-officedocument.presentationml.slide+xml"/>
  <Override PartName="/ppt/slides/slide3811.xml" ContentType="application/vnd.openxmlformats-officedocument.presentationml.slide+xml"/>
  <Override PartName="/ppt/slides/slide3812.xml" ContentType="application/vnd.openxmlformats-officedocument.presentationml.slide+xml"/>
  <Override PartName="/ppt/slides/slide3813.xml" ContentType="application/vnd.openxmlformats-officedocument.presentationml.slide+xml"/>
  <Override PartName="/ppt/slides/slide3814.xml" ContentType="application/vnd.openxmlformats-officedocument.presentationml.slide+xml"/>
  <Override PartName="/ppt/slides/slide3815.xml" ContentType="application/vnd.openxmlformats-officedocument.presentationml.slide+xml"/>
  <Override PartName="/ppt/slides/slide3816.xml" ContentType="application/vnd.openxmlformats-officedocument.presentationml.slide+xml"/>
  <Override PartName="/ppt/slides/slide3817.xml" ContentType="application/vnd.openxmlformats-officedocument.presentationml.slide+xml"/>
  <Override PartName="/ppt/slides/slide3818.xml" ContentType="application/vnd.openxmlformats-officedocument.presentationml.slide+xml"/>
  <Override PartName="/ppt/slides/slide3819.xml" ContentType="application/vnd.openxmlformats-officedocument.presentationml.slide+xml"/>
  <Override PartName="/ppt/slides/slide3820.xml" ContentType="application/vnd.openxmlformats-officedocument.presentationml.slide+xml"/>
  <Override PartName="/ppt/slides/slide3821.xml" ContentType="application/vnd.openxmlformats-officedocument.presentationml.slide+xml"/>
  <Override PartName="/ppt/slides/slide3822.xml" ContentType="application/vnd.openxmlformats-officedocument.presentationml.slide+xml"/>
  <Override PartName="/ppt/slides/slide3823.xml" ContentType="application/vnd.openxmlformats-officedocument.presentationml.slide+xml"/>
  <Override PartName="/ppt/slides/slide3824.xml" ContentType="application/vnd.openxmlformats-officedocument.presentationml.slide+xml"/>
  <Override PartName="/ppt/slides/slide3825.xml" ContentType="application/vnd.openxmlformats-officedocument.presentationml.slide+xml"/>
  <Override PartName="/ppt/slides/slide3826.xml" ContentType="application/vnd.openxmlformats-officedocument.presentationml.slide+xml"/>
  <Override PartName="/ppt/slides/slide3827.xml" ContentType="application/vnd.openxmlformats-officedocument.presentationml.slide+xml"/>
  <Override PartName="/ppt/slides/slide3828.xml" ContentType="application/vnd.openxmlformats-officedocument.presentationml.slide+xml"/>
  <Override PartName="/ppt/slides/slide3829.xml" ContentType="application/vnd.openxmlformats-officedocument.presentationml.slide+xml"/>
  <Override PartName="/ppt/slides/slide3830.xml" ContentType="application/vnd.openxmlformats-officedocument.presentationml.slide+xml"/>
  <Override PartName="/ppt/slides/slide3831.xml" ContentType="application/vnd.openxmlformats-officedocument.presentationml.slide+xml"/>
  <Override PartName="/ppt/slides/slide3832.xml" ContentType="application/vnd.openxmlformats-officedocument.presentationml.slide+xml"/>
  <Override PartName="/ppt/slides/slide3833.xml" ContentType="application/vnd.openxmlformats-officedocument.presentationml.slide+xml"/>
  <Override PartName="/ppt/slides/slide3834.xml" ContentType="application/vnd.openxmlformats-officedocument.presentationml.slide+xml"/>
  <Override PartName="/ppt/slides/slide3835.xml" ContentType="application/vnd.openxmlformats-officedocument.presentationml.slide+xml"/>
  <Override PartName="/ppt/slides/slide3836.xml" ContentType="application/vnd.openxmlformats-officedocument.presentationml.slide+xml"/>
  <Override PartName="/ppt/slides/slide3837.xml" ContentType="application/vnd.openxmlformats-officedocument.presentationml.slide+xml"/>
  <Override PartName="/ppt/slides/slide3838.xml" ContentType="application/vnd.openxmlformats-officedocument.presentationml.slide+xml"/>
  <Override PartName="/ppt/slides/slide3839.xml" ContentType="application/vnd.openxmlformats-officedocument.presentationml.slide+xml"/>
  <Override PartName="/ppt/slides/slide3840.xml" ContentType="application/vnd.openxmlformats-officedocument.presentationml.slide+xml"/>
  <Override PartName="/ppt/slides/slide3841.xml" ContentType="application/vnd.openxmlformats-officedocument.presentationml.slide+xml"/>
  <Override PartName="/ppt/slides/slide3842.xml" ContentType="application/vnd.openxmlformats-officedocument.presentationml.slide+xml"/>
  <Override PartName="/ppt/slides/slide3843.xml" ContentType="application/vnd.openxmlformats-officedocument.presentationml.slide+xml"/>
  <Override PartName="/ppt/slides/slide3844.xml" ContentType="application/vnd.openxmlformats-officedocument.presentationml.slide+xml"/>
  <Override PartName="/ppt/slides/slide3845.xml" ContentType="application/vnd.openxmlformats-officedocument.presentationml.slide+xml"/>
  <Override PartName="/ppt/slides/slide3846.xml" ContentType="application/vnd.openxmlformats-officedocument.presentationml.slide+xml"/>
  <Override PartName="/ppt/slides/slide3847.xml" ContentType="application/vnd.openxmlformats-officedocument.presentationml.slide+xml"/>
  <Override PartName="/ppt/slides/slide3848.xml" ContentType="application/vnd.openxmlformats-officedocument.presentationml.slide+xml"/>
  <Override PartName="/ppt/slides/slide3849.xml" ContentType="application/vnd.openxmlformats-officedocument.presentationml.slide+xml"/>
  <Override PartName="/ppt/slides/slide3850.xml" ContentType="application/vnd.openxmlformats-officedocument.presentationml.slide+xml"/>
  <Override PartName="/ppt/slides/slide3851.xml" ContentType="application/vnd.openxmlformats-officedocument.presentationml.slide+xml"/>
  <Override PartName="/ppt/slides/slide3852.xml" ContentType="application/vnd.openxmlformats-officedocument.presentationml.slide+xml"/>
  <Override PartName="/ppt/slides/slide3853.xml" ContentType="application/vnd.openxmlformats-officedocument.presentationml.slide+xml"/>
  <Override PartName="/ppt/slides/slide3854.xml" ContentType="application/vnd.openxmlformats-officedocument.presentationml.slide+xml"/>
  <Override PartName="/ppt/slides/slide3855.xml" ContentType="application/vnd.openxmlformats-officedocument.presentationml.slide+xml"/>
  <Override PartName="/ppt/slides/slide3856.xml" ContentType="application/vnd.openxmlformats-officedocument.presentationml.slide+xml"/>
  <Override PartName="/ppt/slides/slide3857.xml" ContentType="application/vnd.openxmlformats-officedocument.presentationml.slide+xml"/>
  <Override PartName="/ppt/slides/slide3858.xml" ContentType="application/vnd.openxmlformats-officedocument.presentationml.slide+xml"/>
  <Override PartName="/ppt/slides/slide3859.xml" ContentType="application/vnd.openxmlformats-officedocument.presentationml.slide+xml"/>
  <Override PartName="/ppt/slides/slide3860.xml" ContentType="application/vnd.openxmlformats-officedocument.presentationml.slide+xml"/>
  <Override PartName="/ppt/slides/slide3861.xml" ContentType="application/vnd.openxmlformats-officedocument.presentationml.slide+xml"/>
  <Override PartName="/ppt/slides/slide3862.xml" ContentType="application/vnd.openxmlformats-officedocument.presentationml.slide+xml"/>
  <Override PartName="/ppt/slides/slide3863.xml" ContentType="application/vnd.openxmlformats-officedocument.presentationml.slide+xml"/>
  <Override PartName="/ppt/slides/slide3864.xml" ContentType="application/vnd.openxmlformats-officedocument.presentationml.slide+xml"/>
  <Override PartName="/ppt/slides/slide3865.xml" ContentType="application/vnd.openxmlformats-officedocument.presentationml.slide+xml"/>
  <Override PartName="/ppt/slides/slide3866.xml" ContentType="application/vnd.openxmlformats-officedocument.presentationml.slide+xml"/>
  <Override PartName="/ppt/slides/slide3867.xml" ContentType="application/vnd.openxmlformats-officedocument.presentationml.slide+xml"/>
  <Override PartName="/ppt/slides/slide3868.xml" ContentType="application/vnd.openxmlformats-officedocument.presentationml.slide+xml"/>
  <Override PartName="/ppt/slides/slide3869.xml" ContentType="application/vnd.openxmlformats-officedocument.presentationml.slide+xml"/>
  <Override PartName="/ppt/slides/slide3870.xml" ContentType="application/vnd.openxmlformats-officedocument.presentationml.slide+xml"/>
  <Override PartName="/ppt/slides/slide3871.xml" ContentType="application/vnd.openxmlformats-officedocument.presentationml.slide+xml"/>
  <Override PartName="/ppt/slides/slide3872.xml" ContentType="application/vnd.openxmlformats-officedocument.presentationml.slide+xml"/>
  <Override PartName="/ppt/slides/slide3873.xml" ContentType="application/vnd.openxmlformats-officedocument.presentationml.slide+xml"/>
  <Override PartName="/ppt/slides/slide3874.xml" ContentType="application/vnd.openxmlformats-officedocument.presentationml.slide+xml"/>
  <Override PartName="/ppt/slides/slide3875.xml" ContentType="application/vnd.openxmlformats-officedocument.presentationml.slide+xml"/>
  <Override PartName="/ppt/slides/slide3876.xml" ContentType="application/vnd.openxmlformats-officedocument.presentationml.slide+xml"/>
  <Override PartName="/ppt/slides/slide3877.xml" ContentType="application/vnd.openxmlformats-officedocument.presentationml.slide+xml"/>
  <Override PartName="/ppt/slides/slide3878.xml" ContentType="application/vnd.openxmlformats-officedocument.presentationml.slide+xml"/>
  <Override PartName="/ppt/slides/slide3879.xml" ContentType="application/vnd.openxmlformats-officedocument.presentationml.slide+xml"/>
  <Override PartName="/ppt/slides/slide3880.xml" ContentType="application/vnd.openxmlformats-officedocument.presentationml.slide+xml"/>
  <Override PartName="/ppt/slides/slide3881.xml" ContentType="application/vnd.openxmlformats-officedocument.presentationml.slide+xml"/>
  <Override PartName="/ppt/slides/slide3882.xml" ContentType="application/vnd.openxmlformats-officedocument.presentationml.slide+xml"/>
  <Override PartName="/ppt/slides/slide3883.xml" ContentType="application/vnd.openxmlformats-officedocument.presentationml.slide+xml"/>
  <Override PartName="/ppt/slides/slide3884.xml" ContentType="application/vnd.openxmlformats-officedocument.presentationml.slide+xml"/>
  <Override PartName="/ppt/slides/slide3885.xml" ContentType="application/vnd.openxmlformats-officedocument.presentationml.slide+xml"/>
  <Override PartName="/ppt/slides/slide3886.xml" ContentType="application/vnd.openxmlformats-officedocument.presentationml.slide+xml"/>
  <Override PartName="/ppt/slides/slide3887.xml" ContentType="application/vnd.openxmlformats-officedocument.presentationml.slide+xml"/>
  <Override PartName="/ppt/slides/slide3888.xml" ContentType="application/vnd.openxmlformats-officedocument.presentationml.slide+xml"/>
  <Override PartName="/ppt/slides/slide3889.xml" ContentType="application/vnd.openxmlformats-officedocument.presentationml.slide+xml"/>
  <Override PartName="/ppt/slides/slide3890.xml" ContentType="application/vnd.openxmlformats-officedocument.presentationml.slide+xml"/>
  <Override PartName="/ppt/slides/slide3891.xml" ContentType="application/vnd.openxmlformats-officedocument.presentationml.slide+xml"/>
  <Override PartName="/ppt/slides/slide3892.xml" ContentType="application/vnd.openxmlformats-officedocument.presentationml.slide+xml"/>
  <Override PartName="/ppt/slides/slide3893.xml" ContentType="application/vnd.openxmlformats-officedocument.presentationml.slide+xml"/>
  <Override PartName="/ppt/slides/slide3894.xml" ContentType="application/vnd.openxmlformats-officedocument.presentationml.slide+xml"/>
  <Override PartName="/ppt/slides/slide3895.xml" ContentType="application/vnd.openxmlformats-officedocument.presentationml.slide+xml"/>
  <Override PartName="/ppt/slides/slide3896.xml" ContentType="application/vnd.openxmlformats-officedocument.presentationml.slide+xml"/>
  <Override PartName="/ppt/slides/slide3897.xml" ContentType="application/vnd.openxmlformats-officedocument.presentationml.slide+xml"/>
  <Override PartName="/ppt/slides/slide3898.xml" ContentType="application/vnd.openxmlformats-officedocument.presentationml.slide+xml"/>
  <Override PartName="/ppt/slides/slide3899.xml" ContentType="application/vnd.openxmlformats-officedocument.presentationml.slide+xml"/>
  <Override PartName="/ppt/slides/slide3900.xml" ContentType="application/vnd.openxmlformats-officedocument.presentationml.slide+xml"/>
  <Override PartName="/ppt/slides/slide3901.xml" ContentType="application/vnd.openxmlformats-officedocument.presentationml.slide+xml"/>
  <Override PartName="/ppt/slides/slide3902.xml" ContentType="application/vnd.openxmlformats-officedocument.presentationml.slide+xml"/>
  <Override PartName="/ppt/slides/slide3903.xml" ContentType="application/vnd.openxmlformats-officedocument.presentationml.slide+xml"/>
  <Override PartName="/ppt/slides/slide3904.xml" ContentType="application/vnd.openxmlformats-officedocument.presentationml.slide+xml"/>
  <Override PartName="/ppt/slides/slide3905.xml" ContentType="application/vnd.openxmlformats-officedocument.presentationml.slide+xml"/>
  <Override PartName="/ppt/slides/slide3906.xml" ContentType="application/vnd.openxmlformats-officedocument.presentationml.slide+xml"/>
  <Override PartName="/ppt/slides/slide3907.xml" ContentType="application/vnd.openxmlformats-officedocument.presentationml.slide+xml"/>
  <Override PartName="/ppt/slides/slide3908.xml" ContentType="application/vnd.openxmlformats-officedocument.presentationml.slide+xml"/>
  <Override PartName="/ppt/slides/slide3909.xml" ContentType="application/vnd.openxmlformats-officedocument.presentationml.slide+xml"/>
  <Override PartName="/ppt/slides/slide3910.xml" ContentType="application/vnd.openxmlformats-officedocument.presentationml.slide+xml"/>
  <Override PartName="/ppt/slides/slide3911.xml" ContentType="application/vnd.openxmlformats-officedocument.presentationml.slide+xml"/>
  <Override PartName="/ppt/slides/slide3912.xml" ContentType="application/vnd.openxmlformats-officedocument.presentationml.slide+xml"/>
  <Override PartName="/ppt/slides/slide3913.xml" ContentType="application/vnd.openxmlformats-officedocument.presentationml.slide+xml"/>
  <Override PartName="/ppt/slides/slide3914.xml" ContentType="application/vnd.openxmlformats-officedocument.presentationml.slide+xml"/>
  <Override PartName="/ppt/slides/slide3915.xml" ContentType="application/vnd.openxmlformats-officedocument.presentationml.slide+xml"/>
  <Override PartName="/ppt/slides/slide3916.xml" ContentType="application/vnd.openxmlformats-officedocument.presentationml.slide+xml"/>
  <Override PartName="/ppt/slides/slide3917.xml" ContentType="application/vnd.openxmlformats-officedocument.presentationml.slide+xml"/>
  <Override PartName="/ppt/slides/slide3918.xml" ContentType="application/vnd.openxmlformats-officedocument.presentationml.slide+xml"/>
  <Override PartName="/ppt/slides/slide3919.xml" ContentType="application/vnd.openxmlformats-officedocument.presentationml.slide+xml"/>
  <Override PartName="/ppt/slides/slide3920.xml" ContentType="application/vnd.openxmlformats-officedocument.presentationml.slide+xml"/>
  <Override PartName="/ppt/slides/slide3921.xml" ContentType="application/vnd.openxmlformats-officedocument.presentationml.slide+xml"/>
  <Override PartName="/ppt/slides/slide3922.xml" ContentType="application/vnd.openxmlformats-officedocument.presentationml.slide+xml"/>
  <Override PartName="/ppt/slides/slide3923.xml" ContentType="application/vnd.openxmlformats-officedocument.presentationml.slide+xml"/>
  <Override PartName="/ppt/slides/slide3924.xml" ContentType="application/vnd.openxmlformats-officedocument.presentationml.slide+xml"/>
  <Override PartName="/ppt/slides/slide3925.xml" ContentType="application/vnd.openxmlformats-officedocument.presentationml.slide+xml"/>
  <Override PartName="/ppt/slides/slide3926.xml" ContentType="application/vnd.openxmlformats-officedocument.presentationml.slide+xml"/>
  <Override PartName="/ppt/slides/slide3927.xml" ContentType="application/vnd.openxmlformats-officedocument.presentationml.slide+xml"/>
  <Override PartName="/ppt/slides/slide3928.xml" ContentType="application/vnd.openxmlformats-officedocument.presentationml.slide+xml"/>
  <Override PartName="/ppt/slides/slide3929.xml" ContentType="application/vnd.openxmlformats-officedocument.presentationml.slide+xml"/>
  <Override PartName="/ppt/slides/slide3930.xml" ContentType="application/vnd.openxmlformats-officedocument.presentationml.slide+xml"/>
  <Override PartName="/ppt/slides/slide3931.xml" ContentType="application/vnd.openxmlformats-officedocument.presentationml.slide+xml"/>
  <Override PartName="/ppt/slides/slide3932.xml" ContentType="application/vnd.openxmlformats-officedocument.presentationml.slide+xml"/>
  <Override PartName="/ppt/slides/slide3933.xml" ContentType="application/vnd.openxmlformats-officedocument.presentationml.slide+xml"/>
  <Override PartName="/ppt/slides/slide3934.xml" ContentType="application/vnd.openxmlformats-officedocument.presentationml.slide+xml"/>
  <Override PartName="/ppt/slides/slide3935.xml" ContentType="application/vnd.openxmlformats-officedocument.presentationml.slide+xml"/>
  <Override PartName="/ppt/slides/slide3936.xml" ContentType="application/vnd.openxmlformats-officedocument.presentationml.slide+xml"/>
  <Override PartName="/ppt/slides/slide3937.xml" ContentType="application/vnd.openxmlformats-officedocument.presentationml.slide+xml"/>
  <Override PartName="/ppt/slides/slide3938.xml" ContentType="application/vnd.openxmlformats-officedocument.presentationml.slide+xml"/>
  <Override PartName="/ppt/slides/slide3939.xml" ContentType="application/vnd.openxmlformats-officedocument.presentationml.slide+xml"/>
  <Override PartName="/ppt/slides/slide3940.xml" ContentType="application/vnd.openxmlformats-officedocument.presentationml.slide+xml"/>
  <Override PartName="/ppt/slides/slide3941.xml" ContentType="application/vnd.openxmlformats-officedocument.presentationml.slide+xml"/>
  <Override PartName="/ppt/slides/slide3942.xml" ContentType="application/vnd.openxmlformats-officedocument.presentationml.slide+xml"/>
  <Override PartName="/ppt/slides/slide3943.xml" ContentType="application/vnd.openxmlformats-officedocument.presentationml.slide+xml"/>
  <Override PartName="/ppt/slides/slide3944.xml" ContentType="application/vnd.openxmlformats-officedocument.presentationml.slide+xml"/>
  <Override PartName="/ppt/slides/slide3945.xml" ContentType="application/vnd.openxmlformats-officedocument.presentationml.slide+xml"/>
  <Override PartName="/ppt/slides/slide3946.xml" ContentType="application/vnd.openxmlformats-officedocument.presentationml.slide+xml"/>
  <Override PartName="/ppt/slides/slide3947.xml" ContentType="application/vnd.openxmlformats-officedocument.presentationml.slide+xml"/>
  <Override PartName="/ppt/slides/slide3948.xml" ContentType="application/vnd.openxmlformats-officedocument.presentationml.slide+xml"/>
  <Override PartName="/ppt/slides/slide3949.xml" ContentType="application/vnd.openxmlformats-officedocument.presentationml.slide+xml"/>
  <Override PartName="/ppt/slides/slide3950.xml" ContentType="application/vnd.openxmlformats-officedocument.presentationml.slide+xml"/>
  <Override PartName="/ppt/slides/slide3951.xml" ContentType="application/vnd.openxmlformats-officedocument.presentationml.slide+xml"/>
  <Override PartName="/ppt/slides/slide3952.xml" ContentType="application/vnd.openxmlformats-officedocument.presentationml.slide+xml"/>
  <Override PartName="/ppt/slides/slide3953.xml" ContentType="application/vnd.openxmlformats-officedocument.presentationml.slide+xml"/>
  <Override PartName="/ppt/slides/slide3954.xml" ContentType="application/vnd.openxmlformats-officedocument.presentationml.slide+xml"/>
  <Override PartName="/ppt/slides/slide3955.xml" ContentType="application/vnd.openxmlformats-officedocument.presentationml.slide+xml"/>
  <Override PartName="/ppt/slides/slide3956.xml" ContentType="application/vnd.openxmlformats-officedocument.presentationml.slide+xml"/>
  <Override PartName="/ppt/slides/slide3957.xml" ContentType="application/vnd.openxmlformats-officedocument.presentationml.slide+xml"/>
  <Override PartName="/ppt/slides/slide3958.xml" ContentType="application/vnd.openxmlformats-officedocument.presentationml.slide+xml"/>
  <Override PartName="/ppt/slides/slide3959.xml" ContentType="application/vnd.openxmlformats-officedocument.presentationml.slide+xml"/>
  <Override PartName="/ppt/slides/slide3960.xml" ContentType="application/vnd.openxmlformats-officedocument.presentationml.slide+xml"/>
  <Override PartName="/ppt/slides/slide3961.xml" ContentType="application/vnd.openxmlformats-officedocument.presentationml.slide+xml"/>
  <Override PartName="/ppt/slides/slide3962.xml" ContentType="application/vnd.openxmlformats-officedocument.presentationml.slide+xml"/>
  <Override PartName="/ppt/slides/slide3963.xml" ContentType="application/vnd.openxmlformats-officedocument.presentationml.slide+xml"/>
  <Override PartName="/ppt/slides/slide3964.xml" ContentType="application/vnd.openxmlformats-officedocument.presentationml.slide+xml"/>
  <Override PartName="/ppt/slides/slide3965.xml" ContentType="application/vnd.openxmlformats-officedocument.presentationml.slide+xml"/>
  <Override PartName="/ppt/slides/slide3966.xml" ContentType="application/vnd.openxmlformats-officedocument.presentationml.slide+xml"/>
  <Override PartName="/ppt/slides/slide396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969"/>
  </p:notesMasterIdLst>
  <p:sldIdLst>
    <p:sldId id="257" r:id="rId2"/>
    <p:sldId id="1054" r:id="rId3"/>
    <p:sldId id="1055" r:id="rId4"/>
    <p:sldId id="1056" r:id="rId5"/>
    <p:sldId id="1057" r:id="rId6"/>
    <p:sldId id="1058" r:id="rId7"/>
    <p:sldId id="1059" r:id="rId8"/>
    <p:sldId id="1060" r:id="rId9"/>
    <p:sldId id="1061" r:id="rId10"/>
    <p:sldId id="1062" r:id="rId11"/>
    <p:sldId id="1063" r:id="rId12"/>
    <p:sldId id="1064" r:id="rId13"/>
    <p:sldId id="1065" r:id="rId14"/>
    <p:sldId id="1066" r:id="rId15"/>
    <p:sldId id="1067" r:id="rId16"/>
    <p:sldId id="1068" r:id="rId17"/>
    <p:sldId id="1069" r:id="rId18"/>
    <p:sldId id="1070" r:id="rId19"/>
    <p:sldId id="1071" r:id="rId20"/>
    <p:sldId id="1072" r:id="rId21"/>
    <p:sldId id="1073" r:id="rId22"/>
    <p:sldId id="1074" r:id="rId23"/>
    <p:sldId id="1075" r:id="rId24"/>
    <p:sldId id="1076" r:id="rId25"/>
    <p:sldId id="4298" r:id="rId26"/>
    <p:sldId id="1077" r:id="rId27"/>
    <p:sldId id="1078" r:id="rId28"/>
    <p:sldId id="1079" r:id="rId29"/>
    <p:sldId id="1080" r:id="rId30"/>
    <p:sldId id="1081" r:id="rId31"/>
    <p:sldId id="1082" r:id="rId32"/>
    <p:sldId id="1083" r:id="rId33"/>
    <p:sldId id="1084" r:id="rId34"/>
    <p:sldId id="1085" r:id="rId35"/>
    <p:sldId id="1086" r:id="rId36"/>
    <p:sldId id="1087" r:id="rId37"/>
    <p:sldId id="1088" r:id="rId38"/>
    <p:sldId id="1089" r:id="rId39"/>
    <p:sldId id="1090" r:id="rId40"/>
    <p:sldId id="1091" r:id="rId41"/>
    <p:sldId id="1092" r:id="rId42"/>
    <p:sldId id="1093" r:id="rId43"/>
    <p:sldId id="1094" r:id="rId44"/>
    <p:sldId id="1095" r:id="rId45"/>
    <p:sldId id="1096" r:id="rId46"/>
    <p:sldId id="1097" r:id="rId47"/>
    <p:sldId id="1098" r:id="rId48"/>
    <p:sldId id="1099" r:id="rId49"/>
    <p:sldId id="1100" r:id="rId50"/>
    <p:sldId id="1101" r:id="rId51"/>
    <p:sldId id="1102" r:id="rId52"/>
    <p:sldId id="1103" r:id="rId53"/>
    <p:sldId id="258" r:id="rId54"/>
    <p:sldId id="259" r:id="rId55"/>
    <p:sldId id="260" r:id="rId56"/>
    <p:sldId id="261" r:id="rId57"/>
    <p:sldId id="262" r:id="rId58"/>
    <p:sldId id="263" r:id="rId59"/>
    <p:sldId id="264" r:id="rId60"/>
    <p:sldId id="265" r:id="rId61"/>
    <p:sldId id="266" r:id="rId62"/>
    <p:sldId id="267" r:id="rId63"/>
    <p:sldId id="268" r:id="rId64"/>
    <p:sldId id="269" r:id="rId65"/>
    <p:sldId id="270" r:id="rId66"/>
    <p:sldId id="271" r:id="rId67"/>
    <p:sldId id="272" r:id="rId68"/>
    <p:sldId id="273" r:id="rId69"/>
    <p:sldId id="274" r:id="rId70"/>
    <p:sldId id="275" r:id="rId71"/>
    <p:sldId id="276" r:id="rId72"/>
    <p:sldId id="277" r:id="rId73"/>
    <p:sldId id="278" r:id="rId74"/>
    <p:sldId id="279" r:id="rId75"/>
    <p:sldId id="280" r:id="rId76"/>
    <p:sldId id="281" r:id="rId77"/>
    <p:sldId id="282" r:id="rId78"/>
    <p:sldId id="283" r:id="rId79"/>
    <p:sldId id="284" r:id="rId80"/>
    <p:sldId id="285" r:id="rId81"/>
    <p:sldId id="286" r:id="rId82"/>
    <p:sldId id="287" r:id="rId83"/>
    <p:sldId id="288" r:id="rId84"/>
    <p:sldId id="289" r:id="rId85"/>
    <p:sldId id="290" r:id="rId86"/>
    <p:sldId id="291" r:id="rId87"/>
    <p:sldId id="292" r:id="rId88"/>
    <p:sldId id="293" r:id="rId89"/>
    <p:sldId id="294" r:id="rId90"/>
    <p:sldId id="295" r:id="rId91"/>
    <p:sldId id="296" r:id="rId92"/>
    <p:sldId id="297" r:id="rId93"/>
    <p:sldId id="298" r:id="rId94"/>
    <p:sldId id="299" r:id="rId95"/>
    <p:sldId id="300" r:id="rId96"/>
    <p:sldId id="301" r:id="rId97"/>
    <p:sldId id="302" r:id="rId98"/>
    <p:sldId id="303" r:id="rId99"/>
    <p:sldId id="304" r:id="rId100"/>
    <p:sldId id="305" r:id="rId101"/>
    <p:sldId id="306" r:id="rId102"/>
    <p:sldId id="1046" r:id="rId103"/>
    <p:sldId id="307" r:id="rId104"/>
    <p:sldId id="308" r:id="rId105"/>
    <p:sldId id="309" r:id="rId106"/>
    <p:sldId id="310" r:id="rId107"/>
    <p:sldId id="311" r:id="rId108"/>
    <p:sldId id="312" r:id="rId109"/>
    <p:sldId id="313" r:id="rId110"/>
    <p:sldId id="314" r:id="rId111"/>
    <p:sldId id="316" r:id="rId112"/>
    <p:sldId id="317" r:id="rId113"/>
    <p:sldId id="318" r:id="rId114"/>
    <p:sldId id="319" r:id="rId115"/>
    <p:sldId id="320" r:id="rId116"/>
    <p:sldId id="321" r:id="rId117"/>
    <p:sldId id="322" r:id="rId118"/>
    <p:sldId id="323" r:id="rId119"/>
    <p:sldId id="324" r:id="rId120"/>
    <p:sldId id="325" r:id="rId121"/>
    <p:sldId id="326" r:id="rId122"/>
    <p:sldId id="327" r:id="rId123"/>
    <p:sldId id="328" r:id="rId124"/>
    <p:sldId id="329" r:id="rId125"/>
    <p:sldId id="330" r:id="rId126"/>
    <p:sldId id="331" r:id="rId127"/>
    <p:sldId id="332" r:id="rId128"/>
    <p:sldId id="333" r:id="rId129"/>
    <p:sldId id="334" r:id="rId130"/>
    <p:sldId id="335" r:id="rId131"/>
    <p:sldId id="336" r:id="rId132"/>
    <p:sldId id="337" r:id="rId133"/>
    <p:sldId id="338" r:id="rId134"/>
    <p:sldId id="339" r:id="rId135"/>
    <p:sldId id="340" r:id="rId136"/>
    <p:sldId id="341" r:id="rId137"/>
    <p:sldId id="342" r:id="rId138"/>
    <p:sldId id="343" r:id="rId139"/>
    <p:sldId id="344" r:id="rId140"/>
    <p:sldId id="345" r:id="rId141"/>
    <p:sldId id="346" r:id="rId142"/>
    <p:sldId id="347" r:id="rId143"/>
    <p:sldId id="348" r:id="rId144"/>
    <p:sldId id="349" r:id="rId145"/>
    <p:sldId id="350" r:id="rId146"/>
    <p:sldId id="351" r:id="rId147"/>
    <p:sldId id="352" r:id="rId148"/>
    <p:sldId id="353" r:id="rId149"/>
    <p:sldId id="354" r:id="rId150"/>
    <p:sldId id="355" r:id="rId151"/>
    <p:sldId id="356" r:id="rId152"/>
    <p:sldId id="357" r:id="rId153"/>
    <p:sldId id="358" r:id="rId154"/>
    <p:sldId id="359" r:id="rId155"/>
    <p:sldId id="360" r:id="rId156"/>
    <p:sldId id="361" r:id="rId157"/>
    <p:sldId id="362" r:id="rId158"/>
    <p:sldId id="363" r:id="rId159"/>
    <p:sldId id="364" r:id="rId160"/>
    <p:sldId id="365" r:id="rId161"/>
    <p:sldId id="366" r:id="rId162"/>
    <p:sldId id="367" r:id="rId163"/>
    <p:sldId id="368" r:id="rId164"/>
    <p:sldId id="369" r:id="rId165"/>
    <p:sldId id="370" r:id="rId166"/>
    <p:sldId id="371" r:id="rId167"/>
    <p:sldId id="372" r:id="rId168"/>
    <p:sldId id="373" r:id="rId169"/>
    <p:sldId id="374" r:id="rId170"/>
    <p:sldId id="375" r:id="rId171"/>
    <p:sldId id="376" r:id="rId172"/>
    <p:sldId id="377" r:id="rId173"/>
    <p:sldId id="378" r:id="rId174"/>
    <p:sldId id="379" r:id="rId175"/>
    <p:sldId id="380" r:id="rId176"/>
    <p:sldId id="381" r:id="rId177"/>
    <p:sldId id="382" r:id="rId178"/>
    <p:sldId id="383" r:id="rId179"/>
    <p:sldId id="384" r:id="rId180"/>
    <p:sldId id="385" r:id="rId181"/>
    <p:sldId id="386" r:id="rId182"/>
    <p:sldId id="387" r:id="rId183"/>
    <p:sldId id="388" r:id="rId184"/>
    <p:sldId id="389" r:id="rId185"/>
    <p:sldId id="390" r:id="rId186"/>
    <p:sldId id="391" r:id="rId187"/>
    <p:sldId id="392" r:id="rId188"/>
    <p:sldId id="393" r:id="rId189"/>
    <p:sldId id="394" r:id="rId190"/>
    <p:sldId id="395" r:id="rId191"/>
    <p:sldId id="396" r:id="rId192"/>
    <p:sldId id="397" r:id="rId193"/>
    <p:sldId id="398" r:id="rId194"/>
    <p:sldId id="399" r:id="rId195"/>
    <p:sldId id="400" r:id="rId196"/>
    <p:sldId id="401" r:id="rId197"/>
    <p:sldId id="402" r:id="rId198"/>
    <p:sldId id="403" r:id="rId199"/>
    <p:sldId id="404" r:id="rId200"/>
    <p:sldId id="405" r:id="rId201"/>
    <p:sldId id="406" r:id="rId202"/>
    <p:sldId id="407" r:id="rId203"/>
    <p:sldId id="408" r:id="rId204"/>
    <p:sldId id="409" r:id="rId205"/>
    <p:sldId id="410" r:id="rId206"/>
    <p:sldId id="411" r:id="rId207"/>
    <p:sldId id="412" r:id="rId208"/>
    <p:sldId id="413" r:id="rId209"/>
    <p:sldId id="414" r:id="rId210"/>
    <p:sldId id="415" r:id="rId211"/>
    <p:sldId id="416" r:id="rId212"/>
    <p:sldId id="417" r:id="rId213"/>
    <p:sldId id="418" r:id="rId214"/>
    <p:sldId id="419" r:id="rId215"/>
    <p:sldId id="485" r:id="rId216"/>
    <p:sldId id="420" r:id="rId217"/>
    <p:sldId id="421" r:id="rId218"/>
    <p:sldId id="422" r:id="rId219"/>
    <p:sldId id="423" r:id="rId220"/>
    <p:sldId id="424" r:id="rId221"/>
    <p:sldId id="425" r:id="rId222"/>
    <p:sldId id="426" r:id="rId223"/>
    <p:sldId id="427" r:id="rId224"/>
    <p:sldId id="428" r:id="rId225"/>
    <p:sldId id="429" r:id="rId226"/>
    <p:sldId id="430" r:id="rId227"/>
    <p:sldId id="432" r:id="rId228"/>
    <p:sldId id="486" r:id="rId229"/>
    <p:sldId id="433" r:id="rId230"/>
    <p:sldId id="434" r:id="rId231"/>
    <p:sldId id="435" r:id="rId232"/>
    <p:sldId id="436" r:id="rId233"/>
    <p:sldId id="437" r:id="rId234"/>
    <p:sldId id="487" r:id="rId235"/>
    <p:sldId id="438" r:id="rId236"/>
    <p:sldId id="439" r:id="rId237"/>
    <p:sldId id="440" r:id="rId238"/>
    <p:sldId id="441" r:id="rId239"/>
    <p:sldId id="442" r:id="rId240"/>
    <p:sldId id="443" r:id="rId241"/>
    <p:sldId id="444" r:id="rId242"/>
    <p:sldId id="445" r:id="rId243"/>
    <p:sldId id="446" r:id="rId244"/>
    <p:sldId id="447" r:id="rId245"/>
    <p:sldId id="448" r:id="rId246"/>
    <p:sldId id="449" r:id="rId247"/>
    <p:sldId id="450" r:id="rId248"/>
    <p:sldId id="451" r:id="rId249"/>
    <p:sldId id="452" r:id="rId250"/>
    <p:sldId id="453" r:id="rId251"/>
    <p:sldId id="454" r:id="rId252"/>
    <p:sldId id="455" r:id="rId253"/>
    <p:sldId id="456" r:id="rId254"/>
    <p:sldId id="457" r:id="rId255"/>
    <p:sldId id="458" r:id="rId256"/>
    <p:sldId id="459" r:id="rId257"/>
    <p:sldId id="460" r:id="rId258"/>
    <p:sldId id="461" r:id="rId259"/>
    <p:sldId id="462" r:id="rId260"/>
    <p:sldId id="463" r:id="rId261"/>
    <p:sldId id="464" r:id="rId262"/>
    <p:sldId id="465" r:id="rId263"/>
    <p:sldId id="466" r:id="rId264"/>
    <p:sldId id="467" r:id="rId265"/>
    <p:sldId id="468" r:id="rId266"/>
    <p:sldId id="469" r:id="rId267"/>
    <p:sldId id="470" r:id="rId268"/>
    <p:sldId id="471" r:id="rId269"/>
    <p:sldId id="472" r:id="rId270"/>
    <p:sldId id="473" r:id="rId271"/>
    <p:sldId id="474" r:id="rId272"/>
    <p:sldId id="475" r:id="rId273"/>
    <p:sldId id="476" r:id="rId274"/>
    <p:sldId id="477" r:id="rId275"/>
    <p:sldId id="478" r:id="rId276"/>
    <p:sldId id="1047" r:id="rId277"/>
    <p:sldId id="479" r:id="rId278"/>
    <p:sldId id="480" r:id="rId279"/>
    <p:sldId id="481" r:id="rId280"/>
    <p:sldId id="482" r:id="rId281"/>
    <p:sldId id="483" r:id="rId282"/>
    <p:sldId id="1049" r:id="rId283"/>
    <p:sldId id="488" r:id="rId284"/>
    <p:sldId id="489" r:id="rId285"/>
    <p:sldId id="490" r:id="rId286"/>
    <p:sldId id="491" r:id="rId287"/>
    <p:sldId id="492" r:id="rId288"/>
    <p:sldId id="493" r:id="rId289"/>
    <p:sldId id="494" r:id="rId290"/>
    <p:sldId id="495" r:id="rId291"/>
    <p:sldId id="496" r:id="rId292"/>
    <p:sldId id="497" r:id="rId293"/>
    <p:sldId id="498" r:id="rId294"/>
    <p:sldId id="499" r:id="rId295"/>
    <p:sldId id="500" r:id="rId296"/>
    <p:sldId id="502" r:id="rId297"/>
    <p:sldId id="503" r:id="rId298"/>
    <p:sldId id="504" r:id="rId299"/>
    <p:sldId id="505" r:id="rId300"/>
    <p:sldId id="506" r:id="rId301"/>
    <p:sldId id="507" r:id="rId302"/>
    <p:sldId id="508" r:id="rId303"/>
    <p:sldId id="509" r:id="rId304"/>
    <p:sldId id="510" r:id="rId305"/>
    <p:sldId id="511" r:id="rId306"/>
    <p:sldId id="512" r:id="rId307"/>
    <p:sldId id="513" r:id="rId308"/>
    <p:sldId id="514" r:id="rId309"/>
    <p:sldId id="515" r:id="rId310"/>
    <p:sldId id="516" r:id="rId311"/>
    <p:sldId id="517" r:id="rId312"/>
    <p:sldId id="518" r:id="rId313"/>
    <p:sldId id="519" r:id="rId314"/>
    <p:sldId id="520" r:id="rId315"/>
    <p:sldId id="521" r:id="rId316"/>
    <p:sldId id="522" r:id="rId317"/>
    <p:sldId id="523" r:id="rId318"/>
    <p:sldId id="524" r:id="rId319"/>
    <p:sldId id="525" r:id="rId320"/>
    <p:sldId id="526" r:id="rId321"/>
    <p:sldId id="527" r:id="rId322"/>
    <p:sldId id="1050" r:id="rId323"/>
    <p:sldId id="528" r:id="rId324"/>
    <p:sldId id="529" r:id="rId325"/>
    <p:sldId id="530" r:id="rId326"/>
    <p:sldId id="531" r:id="rId327"/>
    <p:sldId id="532" r:id="rId328"/>
    <p:sldId id="533" r:id="rId329"/>
    <p:sldId id="534" r:id="rId330"/>
    <p:sldId id="1051" r:id="rId331"/>
    <p:sldId id="536" r:id="rId332"/>
    <p:sldId id="537" r:id="rId333"/>
    <p:sldId id="538" r:id="rId334"/>
    <p:sldId id="539" r:id="rId335"/>
    <p:sldId id="540" r:id="rId336"/>
    <p:sldId id="541" r:id="rId337"/>
    <p:sldId id="542" r:id="rId338"/>
    <p:sldId id="543" r:id="rId339"/>
    <p:sldId id="611" r:id="rId340"/>
    <p:sldId id="544" r:id="rId341"/>
    <p:sldId id="545" r:id="rId342"/>
    <p:sldId id="546" r:id="rId343"/>
    <p:sldId id="547" r:id="rId344"/>
    <p:sldId id="548" r:id="rId345"/>
    <p:sldId id="549" r:id="rId346"/>
    <p:sldId id="550" r:id="rId347"/>
    <p:sldId id="551" r:id="rId348"/>
    <p:sldId id="552" r:id="rId349"/>
    <p:sldId id="553" r:id="rId350"/>
    <p:sldId id="554" r:id="rId351"/>
    <p:sldId id="555" r:id="rId352"/>
    <p:sldId id="556" r:id="rId353"/>
    <p:sldId id="557" r:id="rId354"/>
    <p:sldId id="558" r:id="rId355"/>
    <p:sldId id="559" r:id="rId356"/>
    <p:sldId id="560" r:id="rId357"/>
    <p:sldId id="561" r:id="rId358"/>
    <p:sldId id="562" r:id="rId359"/>
    <p:sldId id="563" r:id="rId360"/>
    <p:sldId id="564" r:id="rId361"/>
    <p:sldId id="565" r:id="rId362"/>
    <p:sldId id="566" r:id="rId363"/>
    <p:sldId id="567" r:id="rId364"/>
    <p:sldId id="568" r:id="rId365"/>
    <p:sldId id="569" r:id="rId366"/>
    <p:sldId id="570" r:id="rId367"/>
    <p:sldId id="571" r:id="rId368"/>
    <p:sldId id="572" r:id="rId369"/>
    <p:sldId id="573" r:id="rId370"/>
    <p:sldId id="574" r:id="rId371"/>
    <p:sldId id="575" r:id="rId372"/>
    <p:sldId id="576" r:id="rId373"/>
    <p:sldId id="577" r:id="rId374"/>
    <p:sldId id="578" r:id="rId375"/>
    <p:sldId id="579" r:id="rId376"/>
    <p:sldId id="580" r:id="rId377"/>
    <p:sldId id="581" r:id="rId378"/>
    <p:sldId id="582" r:id="rId379"/>
    <p:sldId id="583" r:id="rId380"/>
    <p:sldId id="584" r:id="rId381"/>
    <p:sldId id="585" r:id="rId382"/>
    <p:sldId id="586" r:id="rId383"/>
    <p:sldId id="587" r:id="rId384"/>
    <p:sldId id="589" r:id="rId385"/>
    <p:sldId id="588" r:id="rId386"/>
    <p:sldId id="612" r:id="rId387"/>
    <p:sldId id="590" r:id="rId388"/>
    <p:sldId id="591" r:id="rId389"/>
    <p:sldId id="592" r:id="rId390"/>
    <p:sldId id="593" r:id="rId391"/>
    <p:sldId id="594" r:id="rId392"/>
    <p:sldId id="595" r:id="rId393"/>
    <p:sldId id="596" r:id="rId394"/>
    <p:sldId id="597" r:id="rId395"/>
    <p:sldId id="598" r:id="rId396"/>
    <p:sldId id="599" r:id="rId397"/>
    <p:sldId id="600" r:id="rId398"/>
    <p:sldId id="601" r:id="rId399"/>
    <p:sldId id="602" r:id="rId400"/>
    <p:sldId id="603" r:id="rId401"/>
    <p:sldId id="604" r:id="rId402"/>
    <p:sldId id="605" r:id="rId403"/>
    <p:sldId id="606" r:id="rId404"/>
    <p:sldId id="607" r:id="rId405"/>
    <p:sldId id="608" r:id="rId406"/>
    <p:sldId id="609" r:id="rId407"/>
    <p:sldId id="610" r:id="rId408"/>
    <p:sldId id="613" r:id="rId409"/>
    <p:sldId id="614" r:id="rId410"/>
    <p:sldId id="615" r:id="rId411"/>
    <p:sldId id="616" r:id="rId412"/>
    <p:sldId id="617" r:id="rId413"/>
    <p:sldId id="618" r:id="rId414"/>
    <p:sldId id="619" r:id="rId415"/>
    <p:sldId id="620" r:id="rId416"/>
    <p:sldId id="621" r:id="rId417"/>
    <p:sldId id="622" r:id="rId418"/>
    <p:sldId id="623" r:id="rId419"/>
    <p:sldId id="624" r:id="rId420"/>
    <p:sldId id="625" r:id="rId421"/>
    <p:sldId id="626" r:id="rId422"/>
    <p:sldId id="627" r:id="rId423"/>
    <p:sldId id="628" r:id="rId424"/>
    <p:sldId id="629" r:id="rId425"/>
    <p:sldId id="630" r:id="rId426"/>
    <p:sldId id="631" r:id="rId427"/>
    <p:sldId id="632" r:id="rId428"/>
    <p:sldId id="633" r:id="rId429"/>
    <p:sldId id="634" r:id="rId430"/>
    <p:sldId id="635" r:id="rId431"/>
    <p:sldId id="636" r:id="rId432"/>
    <p:sldId id="637" r:id="rId433"/>
    <p:sldId id="638" r:id="rId434"/>
    <p:sldId id="639" r:id="rId435"/>
    <p:sldId id="640" r:id="rId436"/>
    <p:sldId id="641" r:id="rId437"/>
    <p:sldId id="642" r:id="rId438"/>
    <p:sldId id="643" r:id="rId439"/>
    <p:sldId id="644" r:id="rId440"/>
    <p:sldId id="645" r:id="rId441"/>
    <p:sldId id="646" r:id="rId442"/>
    <p:sldId id="647" r:id="rId443"/>
    <p:sldId id="648" r:id="rId444"/>
    <p:sldId id="649" r:id="rId445"/>
    <p:sldId id="650" r:id="rId446"/>
    <p:sldId id="651" r:id="rId447"/>
    <p:sldId id="652" r:id="rId448"/>
    <p:sldId id="653" r:id="rId449"/>
    <p:sldId id="654" r:id="rId450"/>
    <p:sldId id="655" r:id="rId451"/>
    <p:sldId id="656" r:id="rId452"/>
    <p:sldId id="657" r:id="rId453"/>
    <p:sldId id="658" r:id="rId454"/>
    <p:sldId id="659" r:id="rId455"/>
    <p:sldId id="660" r:id="rId456"/>
    <p:sldId id="661" r:id="rId457"/>
    <p:sldId id="662" r:id="rId458"/>
    <p:sldId id="663" r:id="rId459"/>
    <p:sldId id="664" r:id="rId460"/>
    <p:sldId id="665" r:id="rId461"/>
    <p:sldId id="666" r:id="rId462"/>
    <p:sldId id="667" r:id="rId463"/>
    <p:sldId id="668" r:id="rId464"/>
    <p:sldId id="669" r:id="rId465"/>
    <p:sldId id="670" r:id="rId466"/>
    <p:sldId id="671" r:id="rId467"/>
    <p:sldId id="672" r:id="rId468"/>
    <p:sldId id="673" r:id="rId469"/>
    <p:sldId id="674" r:id="rId470"/>
    <p:sldId id="675" r:id="rId471"/>
    <p:sldId id="676" r:id="rId472"/>
    <p:sldId id="677" r:id="rId473"/>
    <p:sldId id="678" r:id="rId474"/>
    <p:sldId id="679" r:id="rId475"/>
    <p:sldId id="680" r:id="rId476"/>
    <p:sldId id="681" r:id="rId477"/>
    <p:sldId id="682" r:id="rId478"/>
    <p:sldId id="683" r:id="rId479"/>
    <p:sldId id="684" r:id="rId480"/>
    <p:sldId id="685" r:id="rId481"/>
    <p:sldId id="686" r:id="rId482"/>
    <p:sldId id="687" r:id="rId483"/>
    <p:sldId id="688" r:id="rId484"/>
    <p:sldId id="689" r:id="rId485"/>
    <p:sldId id="690" r:id="rId486"/>
    <p:sldId id="691" r:id="rId487"/>
    <p:sldId id="692" r:id="rId488"/>
    <p:sldId id="693" r:id="rId489"/>
    <p:sldId id="694" r:id="rId490"/>
    <p:sldId id="695" r:id="rId491"/>
    <p:sldId id="696" r:id="rId492"/>
    <p:sldId id="697" r:id="rId493"/>
    <p:sldId id="698" r:id="rId494"/>
    <p:sldId id="699" r:id="rId495"/>
    <p:sldId id="700" r:id="rId496"/>
    <p:sldId id="701" r:id="rId497"/>
    <p:sldId id="702" r:id="rId498"/>
    <p:sldId id="703" r:id="rId499"/>
    <p:sldId id="704" r:id="rId500"/>
    <p:sldId id="705" r:id="rId501"/>
    <p:sldId id="706" r:id="rId502"/>
    <p:sldId id="707" r:id="rId503"/>
    <p:sldId id="708" r:id="rId504"/>
    <p:sldId id="709" r:id="rId505"/>
    <p:sldId id="710" r:id="rId506"/>
    <p:sldId id="711" r:id="rId507"/>
    <p:sldId id="712" r:id="rId508"/>
    <p:sldId id="713" r:id="rId509"/>
    <p:sldId id="714" r:id="rId510"/>
    <p:sldId id="715" r:id="rId511"/>
    <p:sldId id="716" r:id="rId512"/>
    <p:sldId id="717" r:id="rId513"/>
    <p:sldId id="718" r:id="rId514"/>
    <p:sldId id="719" r:id="rId515"/>
    <p:sldId id="720" r:id="rId516"/>
    <p:sldId id="721" r:id="rId517"/>
    <p:sldId id="722" r:id="rId518"/>
    <p:sldId id="723" r:id="rId519"/>
    <p:sldId id="724" r:id="rId520"/>
    <p:sldId id="725" r:id="rId521"/>
    <p:sldId id="726" r:id="rId522"/>
    <p:sldId id="727" r:id="rId523"/>
    <p:sldId id="728" r:id="rId524"/>
    <p:sldId id="729" r:id="rId525"/>
    <p:sldId id="730" r:id="rId526"/>
    <p:sldId id="731" r:id="rId527"/>
    <p:sldId id="732" r:id="rId528"/>
    <p:sldId id="733" r:id="rId529"/>
    <p:sldId id="734" r:id="rId530"/>
    <p:sldId id="735" r:id="rId531"/>
    <p:sldId id="736" r:id="rId532"/>
    <p:sldId id="737" r:id="rId533"/>
    <p:sldId id="738" r:id="rId534"/>
    <p:sldId id="739" r:id="rId535"/>
    <p:sldId id="740" r:id="rId536"/>
    <p:sldId id="741" r:id="rId537"/>
    <p:sldId id="742" r:id="rId538"/>
    <p:sldId id="743" r:id="rId539"/>
    <p:sldId id="744" r:id="rId540"/>
    <p:sldId id="745" r:id="rId541"/>
    <p:sldId id="746" r:id="rId542"/>
    <p:sldId id="747" r:id="rId543"/>
    <p:sldId id="748" r:id="rId544"/>
    <p:sldId id="749" r:id="rId545"/>
    <p:sldId id="750" r:id="rId546"/>
    <p:sldId id="751" r:id="rId547"/>
    <p:sldId id="752" r:id="rId548"/>
    <p:sldId id="753" r:id="rId549"/>
    <p:sldId id="754" r:id="rId550"/>
    <p:sldId id="755" r:id="rId551"/>
    <p:sldId id="756" r:id="rId552"/>
    <p:sldId id="757" r:id="rId553"/>
    <p:sldId id="758" r:id="rId554"/>
    <p:sldId id="759" r:id="rId555"/>
    <p:sldId id="760" r:id="rId556"/>
    <p:sldId id="761" r:id="rId557"/>
    <p:sldId id="762" r:id="rId558"/>
    <p:sldId id="763" r:id="rId559"/>
    <p:sldId id="764" r:id="rId560"/>
    <p:sldId id="765" r:id="rId561"/>
    <p:sldId id="766" r:id="rId562"/>
    <p:sldId id="767" r:id="rId563"/>
    <p:sldId id="768" r:id="rId564"/>
    <p:sldId id="769" r:id="rId565"/>
    <p:sldId id="770" r:id="rId566"/>
    <p:sldId id="771" r:id="rId567"/>
    <p:sldId id="772" r:id="rId568"/>
    <p:sldId id="773" r:id="rId569"/>
    <p:sldId id="774" r:id="rId570"/>
    <p:sldId id="775" r:id="rId571"/>
    <p:sldId id="776" r:id="rId572"/>
    <p:sldId id="777" r:id="rId573"/>
    <p:sldId id="778" r:id="rId574"/>
    <p:sldId id="779" r:id="rId575"/>
    <p:sldId id="780" r:id="rId576"/>
    <p:sldId id="781" r:id="rId577"/>
    <p:sldId id="782" r:id="rId578"/>
    <p:sldId id="783" r:id="rId579"/>
    <p:sldId id="784" r:id="rId580"/>
    <p:sldId id="785" r:id="rId581"/>
    <p:sldId id="786" r:id="rId582"/>
    <p:sldId id="787" r:id="rId583"/>
    <p:sldId id="788" r:id="rId584"/>
    <p:sldId id="789" r:id="rId585"/>
    <p:sldId id="790" r:id="rId586"/>
    <p:sldId id="791" r:id="rId587"/>
    <p:sldId id="792" r:id="rId588"/>
    <p:sldId id="793" r:id="rId589"/>
    <p:sldId id="794" r:id="rId590"/>
    <p:sldId id="795" r:id="rId591"/>
    <p:sldId id="796" r:id="rId592"/>
    <p:sldId id="797" r:id="rId593"/>
    <p:sldId id="798" r:id="rId594"/>
    <p:sldId id="799" r:id="rId595"/>
    <p:sldId id="800" r:id="rId596"/>
    <p:sldId id="801" r:id="rId597"/>
    <p:sldId id="802" r:id="rId598"/>
    <p:sldId id="803" r:id="rId599"/>
    <p:sldId id="804" r:id="rId600"/>
    <p:sldId id="805" r:id="rId601"/>
    <p:sldId id="806" r:id="rId602"/>
    <p:sldId id="807" r:id="rId603"/>
    <p:sldId id="808" r:id="rId604"/>
    <p:sldId id="809" r:id="rId605"/>
    <p:sldId id="810" r:id="rId606"/>
    <p:sldId id="811" r:id="rId607"/>
    <p:sldId id="812" r:id="rId608"/>
    <p:sldId id="813" r:id="rId609"/>
    <p:sldId id="814" r:id="rId610"/>
    <p:sldId id="815" r:id="rId611"/>
    <p:sldId id="816" r:id="rId612"/>
    <p:sldId id="817" r:id="rId613"/>
    <p:sldId id="818" r:id="rId614"/>
    <p:sldId id="819" r:id="rId615"/>
    <p:sldId id="820" r:id="rId616"/>
    <p:sldId id="821" r:id="rId617"/>
    <p:sldId id="822" r:id="rId618"/>
    <p:sldId id="823" r:id="rId619"/>
    <p:sldId id="824" r:id="rId620"/>
    <p:sldId id="825" r:id="rId621"/>
    <p:sldId id="826" r:id="rId622"/>
    <p:sldId id="827" r:id="rId623"/>
    <p:sldId id="828" r:id="rId624"/>
    <p:sldId id="829" r:id="rId625"/>
    <p:sldId id="830" r:id="rId626"/>
    <p:sldId id="831" r:id="rId627"/>
    <p:sldId id="832" r:id="rId628"/>
    <p:sldId id="833" r:id="rId629"/>
    <p:sldId id="834" r:id="rId630"/>
    <p:sldId id="835" r:id="rId631"/>
    <p:sldId id="836" r:id="rId632"/>
    <p:sldId id="837" r:id="rId633"/>
    <p:sldId id="838" r:id="rId634"/>
    <p:sldId id="839" r:id="rId635"/>
    <p:sldId id="840" r:id="rId636"/>
    <p:sldId id="841" r:id="rId637"/>
    <p:sldId id="842" r:id="rId638"/>
    <p:sldId id="843" r:id="rId639"/>
    <p:sldId id="844" r:id="rId640"/>
    <p:sldId id="845" r:id="rId641"/>
    <p:sldId id="846" r:id="rId642"/>
    <p:sldId id="847" r:id="rId643"/>
    <p:sldId id="848" r:id="rId644"/>
    <p:sldId id="849" r:id="rId645"/>
    <p:sldId id="850" r:id="rId646"/>
    <p:sldId id="851" r:id="rId647"/>
    <p:sldId id="852" r:id="rId648"/>
    <p:sldId id="853" r:id="rId649"/>
    <p:sldId id="854" r:id="rId650"/>
    <p:sldId id="855" r:id="rId651"/>
    <p:sldId id="856" r:id="rId652"/>
    <p:sldId id="857" r:id="rId653"/>
    <p:sldId id="858" r:id="rId654"/>
    <p:sldId id="859" r:id="rId655"/>
    <p:sldId id="860" r:id="rId656"/>
    <p:sldId id="861" r:id="rId657"/>
    <p:sldId id="862" r:id="rId658"/>
    <p:sldId id="863" r:id="rId659"/>
    <p:sldId id="864" r:id="rId660"/>
    <p:sldId id="865" r:id="rId661"/>
    <p:sldId id="866" r:id="rId662"/>
    <p:sldId id="867" r:id="rId663"/>
    <p:sldId id="868" r:id="rId664"/>
    <p:sldId id="869" r:id="rId665"/>
    <p:sldId id="870" r:id="rId666"/>
    <p:sldId id="871" r:id="rId667"/>
    <p:sldId id="872" r:id="rId668"/>
    <p:sldId id="873" r:id="rId669"/>
    <p:sldId id="874" r:id="rId670"/>
    <p:sldId id="875" r:id="rId671"/>
    <p:sldId id="876" r:id="rId672"/>
    <p:sldId id="877" r:id="rId673"/>
    <p:sldId id="878" r:id="rId674"/>
    <p:sldId id="879" r:id="rId675"/>
    <p:sldId id="880" r:id="rId676"/>
    <p:sldId id="881" r:id="rId677"/>
    <p:sldId id="882" r:id="rId678"/>
    <p:sldId id="883" r:id="rId679"/>
    <p:sldId id="884" r:id="rId680"/>
    <p:sldId id="885" r:id="rId681"/>
    <p:sldId id="886" r:id="rId682"/>
    <p:sldId id="887" r:id="rId683"/>
    <p:sldId id="888" r:id="rId684"/>
    <p:sldId id="889" r:id="rId685"/>
    <p:sldId id="890" r:id="rId686"/>
    <p:sldId id="891" r:id="rId687"/>
    <p:sldId id="892" r:id="rId688"/>
    <p:sldId id="893" r:id="rId689"/>
    <p:sldId id="894" r:id="rId690"/>
    <p:sldId id="895" r:id="rId691"/>
    <p:sldId id="896" r:id="rId692"/>
    <p:sldId id="897" r:id="rId693"/>
    <p:sldId id="898" r:id="rId694"/>
    <p:sldId id="1052" r:id="rId695"/>
    <p:sldId id="899" r:id="rId696"/>
    <p:sldId id="900" r:id="rId697"/>
    <p:sldId id="901" r:id="rId698"/>
    <p:sldId id="902" r:id="rId699"/>
    <p:sldId id="903" r:id="rId700"/>
    <p:sldId id="904" r:id="rId701"/>
    <p:sldId id="906" r:id="rId702"/>
    <p:sldId id="907" r:id="rId703"/>
    <p:sldId id="908" r:id="rId704"/>
    <p:sldId id="909" r:id="rId705"/>
    <p:sldId id="910" r:id="rId706"/>
    <p:sldId id="911" r:id="rId707"/>
    <p:sldId id="912" r:id="rId708"/>
    <p:sldId id="913" r:id="rId709"/>
    <p:sldId id="914" r:id="rId710"/>
    <p:sldId id="915" r:id="rId711"/>
    <p:sldId id="916" r:id="rId712"/>
    <p:sldId id="917" r:id="rId713"/>
    <p:sldId id="918" r:id="rId714"/>
    <p:sldId id="919" r:id="rId715"/>
    <p:sldId id="921" r:id="rId716"/>
    <p:sldId id="922" r:id="rId717"/>
    <p:sldId id="923" r:id="rId718"/>
    <p:sldId id="924" r:id="rId719"/>
    <p:sldId id="925" r:id="rId720"/>
    <p:sldId id="926" r:id="rId721"/>
    <p:sldId id="927" r:id="rId722"/>
    <p:sldId id="928" r:id="rId723"/>
    <p:sldId id="929" r:id="rId724"/>
    <p:sldId id="930" r:id="rId725"/>
    <p:sldId id="931" r:id="rId726"/>
    <p:sldId id="932" r:id="rId727"/>
    <p:sldId id="933" r:id="rId728"/>
    <p:sldId id="934" r:id="rId729"/>
    <p:sldId id="935" r:id="rId730"/>
    <p:sldId id="936" r:id="rId731"/>
    <p:sldId id="937" r:id="rId732"/>
    <p:sldId id="938" r:id="rId733"/>
    <p:sldId id="939" r:id="rId734"/>
    <p:sldId id="940" r:id="rId735"/>
    <p:sldId id="941" r:id="rId736"/>
    <p:sldId id="942" r:id="rId737"/>
    <p:sldId id="943" r:id="rId738"/>
    <p:sldId id="944" r:id="rId739"/>
    <p:sldId id="945" r:id="rId740"/>
    <p:sldId id="946" r:id="rId741"/>
    <p:sldId id="947" r:id="rId742"/>
    <p:sldId id="948" r:id="rId743"/>
    <p:sldId id="949" r:id="rId744"/>
    <p:sldId id="950" r:id="rId745"/>
    <p:sldId id="951" r:id="rId746"/>
    <p:sldId id="952" r:id="rId747"/>
    <p:sldId id="953" r:id="rId748"/>
    <p:sldId id="954" r:id="rId749"/>
    <p:sldId id="955" r:id="rId750"/>
    <p:sldId id="956" r:id="rId751"/>
    <p:sldId id="957" r:id="rId752"/>
    <p:sldId id="958" r:id="rId753"/>
    <p:sldId id="959" r:id="rId754"/>
    <p:sldId id="960" r:id="rId755"/>
    <p:sldId id="961" r:id="rId756"/>
    <p:sldId id="962" r:id="rId757"/>
    <p:sldId id="963" r:id="rId758"/>
    <p:sldId id="964" r:id="rId759"/>
    <p:sldId id="965" r:id="rId760"/>
    <p:sldId id="966" r:id="rId761"/>
    <p:sldId id="967" r:id="rId762"/>
    <p:sldId id="968" r:id="rId763"/>
    <p:sldId id="969" r:id="rId764"/>
    <p:sldId id="970" r:id="rId765"/>
    <p:sldId id="971" r:id="rId766"/>
    <p:sldId id="972" r:id="rId767"/>
    <p:sldId id="973" r:id="rId768"/>
    <p:sldId id="974" r:id="rId769"/>
    <p:sldId id="975" r:id="rId770"/>
    <p:sldId id="976" r:id="rId771"/>
    <p:sldId id="977" r:id="rId772"/>
    <p:sldId id="978" r:id="rId773"/>
    <p:sldId id="979" r:id="rId774"/>
    <p:sldId id="980" r:id="rId775"/>
    <p:sldId id="981" r:id="rId776"/>
    <p:sldId id="982" r:id="rId777"/>
    <p:sldId id="983" r:id="rId778"/>
    <p:sldId id="984" r:id="rId779"/>
    <p:sldId id="985" r:id="rId780"/>
    <p:sldId id="986" r:id="rId781"/>
    <p:sldId id="987" r:id="rId782"/>
    <p:sldId id="988" r:id="rId783"/>
    <p:sldId id="989" r:id="rId784"/>
    <p:sldId id="990" r:id="rId785"/>
    <p:sldId id="991" r:id="rId786"/>
    <p:sldId id="992" r:id="rId787"/>
    <p:sldId id="993" r:id="rId788"/>
    <p:sldId id="994" r:id="rId789"/>
    <p:sldId id="995" r:id="rId790"/>
    <p:sldId id="996" r:id="rId791"/>
    <p:sldId id="997" r:id="rId792"/>
    <p:sldId id="998" r:id="rId793"/>
    <p:sldId id="999" r:id="rId794"/>
    <p:sldId id="1000" r:id="rId795"/>
    <p:sldId id="1001" r:id="rId796"/>
    <p:sldId id="1002" r:id="rId797"/>
    <p:sldId id="1003" r:id="rId798"/>
    <p:sldId id="1004" r:id="rId799"/>
    <p:sldId id="1005" r:id="rId800"/>
    <p:sldId id="1006" r:id="rId801"/>
    <p:sldId id="1007" r:id="rId802"/>
    <p:sldId id="1008" r:id="rId803"/>
    <p:sldId id="1009" r:id="rId804"/>
    <p:sldId id="1010" r:id="rId805"/>
    <p:sldId id="1011" r:id="rId806"/>
    <p:sldId id="1012" r:id="rId807"/>
    <p:sldId id="1013" r:id="rId808"/>
    <p:sldId id="1014" r:id="rId809"/>
    <p:sldId id="1015" r:id="rId810"/>
    <p:sldId id="1016" r:id="rId811"/>
    <p:sldId id="1017" r:id="rId812"/>
    <p:sldId id="1018" r:id="rId813"/>
    <p:sldId id="1019" r:id="rId814"/>
    <p:sldId id="1020" r:id="rId815"/>
    <p:sldId id="1021" r:id="rId816"/>
    <p:sldId id="1022" r:id="rId817"/>
    <p:sldId id="1023" r:id="rId818"/>
    <p:sldId id="1024" r:id="rId819"/>
    <p:sldId id="1025" r:id="rId820"/>
    <p:sldId id="1026" r:id="rId821"/>
    <p:sldId id="1027" r:id="rId822"/>
    <p:sldId id="1028" r:id="rId823"/>
    <p:sldId id="1029" r:id="rId824"/>
    <p:sldId id="1030" r:id="rId825"/>
    <p:sldId id="1031" r:id="rId826"/>
    <p:sldId id="1032" r:id="rId827"/>
    <p:sldId id="1033" r:id="rId828"/>
    <p:sldId id="1034" r:id="rId829"/>
    <p:sldId id="1053" r:id="rId830"/>
    <p:sldId id="1035" r:id="rId831"/>
    <p:sldId id="1036" r:id="rId832"/>
    <p:sldId id="1037" r:id="rId833"/>
    <p:sldId id="1038" r:id="rId834"/>
    <p:sldId id="1039" r:id="rId835"/>
    <p:sldId id="1040" r:id="rId836"/>
    <p:sldId id="1041" r:id="rId837"/>
    <p:sldId id="1042" r:id="rId838"/>
    <p:sldId id="1043" r:id="rId839"/>
    <p:sldId id="1044" r:id="rId840"/>
    <p:sldId id="1045" r:id="rId841"/>
    <p:sldId id="1104" r:id="rId842"/>
    <p:sldId id="1105" r:id="rId843"/>
    <p:sldId id="1106" r:id="rId844"/>
    <p:sldId id="1107" r:id="rId845"/>
    <p:sldId id="1108" r:id="rId846"/>
    <p:sldId id="1110" r:id="rId847"/>
    <p:sldId id="1111" r:id="rId848"/>
    <p:sldId id="1112" r:id="rId849"/>
    <p:sldId id="1113" r:id="rId850"/>
    <p:sldId id="1114" r:id="rId851"/>
    <p:sldId id="1115" r:id="rId852"/>
    <p:sldId id="1116" r:id="rId853"/>
    <p:sldId id="1117" r:id="rId854"/>
    <p:sldId id="1118" r:id="rId855"/>
    <p:sldId id="1119" r:id="rId856"/>
    <p:sldId id="1120" r:id="rId857"/>
    <p:sldId id="1121" r:id="rId858"/>
    <p:sldId id="1122" r:id="rId859"/>
    <p:sldId id="1123" r:id="rId860"/>
    <p:sldId id="1124" r:id="rId861"/>
    <p:sldId id="1125" r:id="rId862"/>
    <p:sldId id="1126" r:id="rId863"/>
    <p:sldId id="1127" r:id="rId864"/>
    <p:sldId id="1128" r:id="rId865"/>
    <p:sldId id="1129" r:id="rId866"/>
    <p:sldId id="1130" r:id="rId867"/>
    <p:sldId id="1131" r:id="rId868"/>
    <p:sldId id="1132" r:id="rId869"/>
    <p:sldId id="1133" r:id="rId870"/>
    <p:sldId id="1134" r:id="rId871"/>
    <p:sldId id="1135" r:id="rId872"/>
    <p:sldId id="1136" r:id="rId873"/>
    <p:sldId id="1137" r:id="rId874"/>
    <p:sldId id="1138" r:id="rId875"/>
    <p:sldId id="1139" r:id="rId876"/>
    <p:sldId id="1140" r:id="rId877"/>
    <p:sldId id="1141" r:id="rId878"/>
    <p:sldId id="1142" r:id="rId879"/>
    <p:sldId id="1143" r:id="rId880"/>
    <p:sldId id="1144" r:id="rId881"/>
    <p:sldId id="1145" r:id="rId882"/>
    <p:sldId id="1146" r:id="rId883"/>
    <p:sldId id="1147" r:id="rId884"/>
    <p:sldId id="1148" r:id="rId885"/>
    <p:sldId id="1149" r:id="rId886"/>
    <p:sldId id="1150" r:id="rId887"/>
    <p:sldId id="1151" r:id="rId888"/>
    <p:sldId id="1152" r:id="rId889"/>
    <p:sldId id="1153" r:id="rId890"/>
    <p:sldId id="1154" r:id="rId891"/>
    <p:sldId id="1155" r:id="rId892"/>
    <p:sldId id="1156" r:id="rId893"/>
    <p:sldId id="1157" r:id="rId894"/>
    <p:sldId id="1159" r:id="rId895"/>
    <p:sldId id="1160" r:id="rId896"/>
    <p:sldId id="1161" r:id="rId897"/>
    <p:sldId id="1162" r:id="rId898"/>
    <p:sldId id="1163" r:id="rId899"/>
    <p:sldId id="1164" r:id="rId900"/>
    <p:sldId id="1165" r:id="rId901"/>
    <p:sldId id="1166" r:id="rId902"/>
    <p:sldId id="1167" r:id="rId903"/>
    <p:sldId id="1168" r:id="rId904"/>
    <p:sldId id="1170" r:id="rId905"/>
    <p:sldId id="1171" r:id="rId906"/>
    <p:sldId id="1172" r:id="rId907"/>
    <p:sldId id="1173" r:id="rId908"/>
    <p:sldId id="1174" r:id="rId909"/>
    <p:sldId id="1175" r:id="rId910"/>
    <p:sldId id="1176" r:id="rId911"/>
    <p:sldId id="1178" r:id="rId912"/>
    <p:sldId id="1179" r:id="rId913"/>
    <p:sldId id="1180" r:id="rId914"/>
    <p:sldId id="1181" r:id="rId915"/>
    <p:sldId id="1182" r:id="rId916"/>
    <p:sldId id="1183" r:id="rId917"/>
    <p:sldId id="1184" r:id="rId918"/>
    <p:sldId id="1185" r:id="rId919"/>
    <p:sldId id="1186" r:id="rId920"/>
    <p:sldId id="1187" r:id="rId921"/>
    <p:sldId id="1188" r:id="rId922"/>
    <p:sldId id="1189" r:id="rId923"/>
    <p:sldId id="1190" r:id="rId924"/>
    <p:sldId id="1191" r:id="rId925"/>
    <p:sldId id="1192" r:id="rId926"/>
    <p:sldId id="1193" r:id="rId927"/>
    <p:sldId id="1194" r:id="rId928"/>
    <p:sldId id="1195" r:id="rId929"/>
    <p:sldId id="1196" r:id="rId930"/>
    <p:sldId id="1198" r:id="rId931"/>
    <p:sldId id="1199" r:id="rId932"/>
    <p:sldId id="1200" r:id="rId933"/>
    <p:sldId id="1201" r:id="rId934"/>
    <p:sldId id="1202" r:id="rId935"/>
    <p:sldId id="1203" r:id="rId936"/>
    <p:sldId id="1204" r:id="rId937"/>
    <p:sldId id="1205" r:id="rId938"/>
    <p:sldId id="1206" r:id="rId939"/>
    <p:sldId id="1207" r:id="rId940"/>
    <p:sldId id="1208" r:id="rId941"/>
    <p:sldId id="1209" r:id="rId942"/>
    <p:sldId id="1210" r:id="rId943"/>
    <p:sldId id="1211" r:id="rId944"/>
    <p:sldId id="1212" r:id="rId945"/>
    <p:sldId id="1213" r:id="rId946"/>
    <p:sldId id="1214" r:id="rId947"/>
    <p:sldId id="1215" r:id="rId948"/>
    <p:sldId id="1216" r:id="rId949"/>
    <p:sldId id="1217" r:id="rId950"/>
    <p:sldId id="1218" r:id="rId951"/>
    <p:sldId id="1219" r:id="rId952"/>
    <p:sldId id="1220" r:id="rId953"/>
    <p:sldId id="1221" r:id="rId954"/>
    <p:sldId id="1222" r:id="rId955"/>
    <p:sldId id="1223" r:id="rId956"/>
    <p:sldId id="1224" r:id="rId957"/>
    <p:sldId id="1225" r:id="rId958"/>
    <p:sldId id="1227" r:id="rId959"/>
    <p:sldId id="1228" r:id="rId960"/>
    <p:sldId id="1229" r:id="rId961"/>
    <p:sldId id="1230" r:id="rId962"/>
    <p:sldId id="1231" r:id="rId963"/>
    <p:sldId id="1232" r:id="rId964"/>
    <p:sldId id="1233" r:id="rId965"/>
    <p:sldId id="1234" r:id="rId966"/>
    <p:sldId id="1235" r:id="rId967"/>
    <p:sldId id="1236" r:id="rId968"/>
    <p:sldId id="1237" r:id="rId969"/>
    <p:sldId id="1238" r:id="rId970"/>
    <p:sldId id="1239" r:id="rId971"/>
    <p:sldId id="1240" r:id="rId972"/>
    <p:sldId id="1241" r:id="rId973"/>
    <p:sldId id="1242" r:id="rId974"/>
    <p:sldId id="1243" r:id="rId975"/>
    <p:sldId id="1244" r:id="rId976"/>
    <p:sldId id="1245" r:id="rId977"/>
    <p:sldId id="1246" r:id="rId978"/>
    <p:sldId id="1247" r:id="rId979"/>
    <p:sldId id="1248" r:id="rId980"/>
    <p:sldId id="1249" r:id="rId981"/>
    <p:sldId id="1250" r:id="rId982"/>
    <p:sldId id="1251" r:id="rId983"/>
    <p:sldId id="1252" r:id="rId984"/>
    <p:sldId id="1253" r:id="rId985"/>
    <p:sldId id="1254" r:id="rId986"/>
    <p:sldId id="1255" r:id="rId987"/>
    <p:sldId id="1256" r:id="rId988"/>
    <p:sldId id="1257" r:id="rId989"/>
    <p:sldId id="1258" r:id="rId990"/>
    <p:sldId id="1259" r:id="rId991"/>
    <p:sldId id="1260" r:id="rId992"/>
    <p:sldId id="1261" r:id="rId993"/>
    <p:sldId id="1262" r:id="rId994"/>
    <p:sldId id="1263" r:id="rId995"/>
    <p:sldId id="1264" r:id="rId996"/>
    <p:sldId id="1265" r:id="rId997"/>
    <p:sldId id="1266" r:id="rId998"/>
    <p:sldId id="1267" r:id="rId999"/>
    <p:sldId id="1268" r:id="rId1000"/>
    <p:sldId id="1269" r:id="rId1001"/>
    <p:sldId id="1270" r:id="rId1002"/>
    <p:sldId id="1271" r:id="rId1003"/>
    <p:sldId id="1272" r:id="rId1004"/>
    <p:sldId id="1273" r:id="rId1005"/>
    <p:sldId id="1274" r:id="rId1006"/>
    <p:sldId id="1275" r:id="rId1007"/>
    <p:sldId id="1276" r:id="rId1008"/>
    <p:sldId id="1277" r:id="rId1009"/>
    <p:sldId id="1278" r:id="rId1010"/>
    <p:sldId id="1279" r:id="rId1011"/>
    <p:sldId id="1280" r:id="rId1012"/>
    <p:sldId id="1281" r:id="rId1013"/>
    <p:sldId id="1282" r:id="rId1014"/>
    <p:sldId id="1283" r:id="rId1015"/>
    <p:sldId id="1284" r:id="rId1016"/>
    <p:sldId id="1285" r:id="rId1017"/>
    <p:sldId id="1286" r:id="rId1018"/>
    <p:sldId id="1287" r:id="rId1019"/>
    <p:sldId id="1288" r:id="rId1020"/>
    <p:sldId id="1289" r:id="rId1021"/>
    <p:sldId id="1290" r:id="rId1022"/>
    <p:sldId id="1291" r:id="rId1023"/>
    <p:sldId id="1292" r:id="rId1024"/>
    <p:sldId id="1293" r:id="rId1025"/>
    <p:sldId id="1294" r:id="rId1026"/>
    <p:sldId id="1295" r:id="rId1027"/>
    <p:sldId id="1296" r:id="rId1028"/>
    <p:sldId id="1297" r:id="rId1029"/>
    <p:sldId id="1298" r:id="rId1030"/>
    <p:sldId id="1299" r:id="rId1031"/>
    <p:sldId id="1300" r:id="rId1032"/>
    <p:sldId id="1301" r:id="rId1033"/>
    <p:sldId id="1302" r:id="rId1034"/>
    <p:sldId id="1303" r:id="rId1035"/>
    <p:sldId id="1304" r:id="rId1036"/>
    <p:sldId id="1305" r:id="rId1037"/>
    <p:sldId id="1306" r:id="rId1038"/>
    <p:sldId id="1307" r:id="rId1039"/>
    <p:sldId id="1308" r:id="rId1040"/>
    <p:sldId id="1309" r:id="rId1041"/>
    <p:sldId id="1310" r:id="rId1042"/>
    <p:sldId id="1311" r:id="rId1043"/>
    <p:sldId id="1312" r:id="rId1044"/>
    <p:sldId id="1313" r:id="rId1045"/>
    <p:sldId id="1314" r:id="rId1046"/>
    <p:sldId id="1315" r:id="rId1047"/>
    <p:sldId id="1316" r:id="rId1048"/>
    <p:sldId id="1317" r:id="rId1049"/>
    <p:sldId id="1318" r:id="rId1050"/>
    <p:sldId id="1319" r:id="rId1051"/>
    <p:sldId id="1320" r:id="rId1052"/>
    <p:sldId id="1321" r:id="rId1053"/>
    <p:sldId id="1322" r:id="rId1054"/>
    <p:sldId id="1323" r:id="rId1055"/>
    <p:sldId id="1324" r:id="rId1056"/>
    <p:sldId id="1325" r:id="rId1057"/>
    <p:sldId id="1326" r:id="rId1058"/>
    <p:sldId id="1327" r:id="rId1059"/>
    <p:sldId id="1328" r:id="rId1060"/>
    <p:sldId id="1329" r:id="rId1061"/>
    <p:sldId id="1330" r:id="rId1062"/>
    <p:sldId id="1331" r:id="rId1063"/>
    <p:sldId id="1332" r:id="rId1064"/>
    <p:sldId id="1333" r:id="rId1065"/>
    <p:sldId id="1334" r:id="rId1066"/>
    <p:sldId id="1335" r:id="rId1067"/>
    <p:sldId id="1336" r:id="rId1068"/>
    <p:sldId id="1337" r:id="rId1069"/>
    <p:sldId id="1338" r:id="rId1070"/>
    <p:sldId id="1339" r:id="rId1071"/>
    <p:sldId id="1340" r:id="rId1072"/>
    <p:sldId id="1341" r:id="rId1073"/>
    <p:sldId id="1342" r:id="rId1074"/>
    <p:sldId id="1343" r:id="rId1075"/>
    <p:sldId id="1344" r:id="rId1076"/>
    <p:sldId id="1345" r:id="rId1077"/>
    <p:sldId id="1346" r:id="rId1078"/>
    <p:sldId id="1347" r:id="rId1079"/>
    <p:sldId id="1348" r:id="rId1080"/>
    <p:sldId id="1349" r:id="rId1081"/>
    <p:sldId id="1350" r:id="rId1082"/>
    <p:sldId id="1351" r:id="rId1083"/>
    <p:sldId id="1352" r:id="rId1084"/>
    <p:sldId id="1353" r:id="rId1085"/>
    <p:sldId id="1354" r:id="rId1086"/>
    <p:sldId id="1355" r:id="rId1087"/>
    <p:sldId id="1356" r:id="rId1088"/>
    <p:sldId id="1357" r:id="rId1089"/>
    <p:sldId id="1358" r:id="rId1090"/>
    <p:sldId id="1359" r:id="rId1091"/>
    <p:sldId id="1360" r:id="rId1092"/>
    <p:sldId id="1361" r:id="rId1093"/>
    <p:sldId id="1362" r:id="rId1094"/>
    <p:sldId id="1363" r:id="rId1095"/>
    <p:sldId id="1364" r:id="rId1096"/>
    <p:sldId id="1365" r:id="rId1097"/>
    <p:sldId id="1366" r:id="rId1098"/>
    <p:sldId id="1367" r:id="rId1099"/>
    <p:sldId id="1368" r:id="rId1100"/>
    <p:sldId id="1369" r:id="rId1101"/>
    <p:sldId id="1370" r:id="rId1102"/>
    <p:sldId id="1371" r:id="rId1103"/>
    <p:sldId id="1372" r:id="rId1104"/>
    <p:sldId id="1373" r:id="rId1105"/>
    <p:sldId id="1374" r:id="rId1106"/>
    <p:sldId id="1375" r:id="rId1107"/>
    <p:sldId id="1376" r:id="rId1108"/>
    <p:sldId id="1377" r:id="rId1109"/>
    <p:sldId id="1378" r:id="rId1110"/>
    <p:sldId id="1379" r:id="rId1111"/>
    <p:sldId id="1380" r:id="rId1112"/>
    <p:sldId id="1381" r:id="rId1113"/>
    <p:sldId id="1382" r:id="rId1114"/>
    <p:sldId id="1383" r:id="rId1115"/>
    <p:sldId id="1384" r:id="rId1116"/>
    <p:sldId id="1385" r:id="rId1117"/>
    <p:sldId id="1386" r:id="rId1118"/>
    <p:sldId id="1387" r:id="rId1119"/>
    <p:sldId id="1388" r:id="rId1120"/>
    <p:sldId id="1389" r:id="rId1121"/>
    <p:sldId id="1390" r:id="rId1122"/>
    <p:sldId id="1391" r:id="rId1123"/>
    <p:sldId id="1392" r:id="rId1124"/>
    <p:sldId id="1393" r:id="rId1125"/>
    <p:sldId id="1394" r:id="rId1126"/>
    <p:sldId id="1395" r:id="rId1127"/>
    <p:sldId id="1396" r:id="rId1128"/>
    <p:sldId id="1397" r:id="rId1129"/>
    <p:sldId id="1398" r:id="rId1130"/>
    <p:sldId id="1399" r:id="rId1131"/>
    <p:sldId id="1400" r:id="rId1132"/>
    <p:sldId id="1401" r:id="rId1133"/>
    <p:sldId id="1402" r:id="rId1134"/>
    <p:sldId id="1403" r:id="rId1135"/>
    <p:sldId id="1404" r:id="rId1136"/>
    <p:sldId id="1405" r:id="rId1137"/>
    <p:sldId id="1406" r:id="rId1138"/>
    <p:sldId id="1407" r:id="rId1139"/>
    <p:sldId id="1408" r:id="rId1140"/>
    <p:sldId id="1409" r:id="rId1141"/>
    <p:sldId id="1410" r:id="rId1142"/>
    <p:sldId id="1411" r:id="rId1143"/>
    <p:sldId id="1412" r:id="rId1144"/>
    <p:sldId id="1413" r:id="rId1145"/>
    <p:sldId id="1414" r:id="rId1146"/>
    <p:sldId id="1415" r:id="rId1147"/>
    <p:sldId id="1417" r:id="rId1148"/>
    <p:sldId id="1418" r:id="rId1149"/>
    <p:sldId id="1419" r:id="rId1150"/>
    <p:sldId id="1420" r:id="rId1151"/>
    <p:sldId id="1421" r:id="rId1152"/>
    <p:sldId id="1422" r:id="rId1153"/>
    <p:sldId id="1423" r:id="rId1154"/>
    <p:sldId id="1424" r:id="rId1155"/>
    <p:sldId id="1425" r:id="rId1156"/>
    <p:sldId id="1426" r:id="rId1157"/>
    <p:sldId id="1427" r:id="rId1158"/>
    <p:sldId id="1428" r:id="rId1159"/>
    <p:sldId id="1429" r:id="rId1160"/>
    <p:sldId id="1430" r:id="rId1161"/>
    <p:sldId id="1431" r:id="rId1162"/>
    <p:sldId id="1432" r:id="rId1163"/>
    <p:sldId id="1433" r:id="rId1164"/>
    <p:sldId id="1434" r:id="rId1165"/>
    <p:sldId id="1435" r:id="rId1166"/>
    <p:sldId id="1436" r:id="rId1167"/>
    <p:sldId id="1437" r:id="rId1168"/>
    <p:sldId id="1438" r:id="rId1169"/>
    <p:sldId id="1439" r:id="rId1170"/>
    <p:sldId id="1440" r:id="rId1171"/>
    <p:sldId id="1441" r:id="rId1172"/>
    <p:sldId id="1442" r:id="rId1173"/>
    <p:sldId id="1443" r:id="rId1174"/>
    <p:sldId id="1444" r:id="rId1175"/>
    <p:sldId id="1445" r:id="rId1176"/>
    <p:sldId id="1446" r:id="rId1177"/>
    <p:sldId id="1447" r:id="rId1178"/>
    <p:sldId id="1448" r:id="rId1179"/>
    <p:sldId id="1449" r:id="rId1180"/>
    <p:sldId id="1450" r:id="rId1181"/>
    <p:sldId id="1451" r:id="rId1182"/>
    <p:sldId id="1452" r:id="rId1183"/>
    <p:sldId id="1453" r:id="rId1184"/>
    <p:sldId id="1454" r:id="rId1185"/>
    <p:sldId id="1455" r:id="rId1186"/>
    <p:sldId id="1456" r:id="rId1187"/>
    <p:sldId id="1457" r:id="rId1188"/>
    <p:sldId id="1458" r:id="rId1189"/>
    <p:sldId id="1460" r:id="rId1190"/>
    <p:sldId id="1461" r:id="rId1191"/>
    <p:sldId id="1462" r:id="rId1192"/>
    <p:sldId id="1463" r:id="rId1193"/>
    <p:sldId id="1464" r:id="rId1194"/>
    <p:sldId id="1465" r:id="rId1195"/>
    <p:sldId id="1466" r:id="rId1196"/>
    <p:sldId id="1468" r:id="rId1197"/>
    <p:sldId id="1469" r:id="rId1198"/>
    <p:sldId id="1470" r:id="rId1199"/>
    <p:sldId id="1471" r:id="rId1200"/>
    <p:sldId id="1472" r:id="rId1201"/>
    <p:sldId id="1473" r:id="rId1202"/>
    <p:sldId id="1474" r:id="rId1203"/>
    <p:sldId id="1475" r:id="rId1204"/>
    <p:sldId id="1476" r:id="rId1205"/>
    <p:sldId id="1477" r:id="rId1206"/>
    <p:sldId id="1478" r:id="rId1207"/>
    <p:sldId id="1479" r:id="rId1208"/>
    <p:sldId id="1480" r:id="rId1209"/>
    <p:sldId id="1481" r:id="rId1210"/>
    <p:sldId id="1482" r:id="rId1211"/>
    <p:sldId id="1483" r:id="rId1212"/>
    <p:sldId id="1484" r:id="rId1213"/>
    <p:sldId id="1485" r:id="rId1214"/>
    <p:sldId id="1486" r:id="rId1215"/>
    <p:sldId id="1487" r:id="rId1216"/>
    <p:sldId id="1488" r:id="rId1217"/>
    <p:sldId id="1489" r:id="rId1218"/>
    <p:sldId id="1490" r:id="rId1219"/>
    <p:sldId id="1491" r:id="rId1220"/>
    <p:sldId id="1493" r:id="rId1221"/>
    <p:sldId id="1494" r:id="rId1222"/>
    <p:sldId id="1495" r:id="rId1223"/>
    <p:sldId id="1496" r:id="rId1224"/>
    <p:sldId id="1497" r:id="rId1225"/>
    <p:sldId id="1498" r:id="rId1226"/>
    <p:sldId id="1499" r:id="rId1227"/>
    <p:sldId id="1500" r:id="rId1228"/>
    <p:sldId id="1501" r:id="rId1229"/>
    <p:sldId id="1502" r:id="rId1230"/>
    <p:sldId id="1503" r:id="rId1231"/>
    <p:sldId id="1504" r:id="rId1232"/>
    <p:sldId id="1505" r:id="rId1233"/>
    <p:sldId id="1506" r:id="rId1234"/>
    <p:sldId id="1507" r:id="rId1235"/>
    <p:sldId id="1508" r:id="rId1236"/>
    <p:sldId id="1509" r:id="rId1237"/>
    <p:sldId id="1510" r:id="rId1238"/>
    <p:sldId id="1511" r:id="rId1239"/>
    <p:sldId id="1512" r:id="rId1240"/>
    <p:sldId id="1513" r:id="rId1241"/>
    <p:sldId id="1514" r:id="rId1242"/>
    <p:sldId id="1515" r:id="rId1243"/>
    <p:sldId id="1516" r:id="rId1244"/>
    <p:sldId id="1517" r:id="rId1245"/>
    <p:sldId id="1518" r:id="rId1246"/>
    <p:sldId id="1519" r:id="rId1247"/>
    <p:sldId id="1520" r:id="rId1248"/>
    <p:sldId id="1521" r:id="rId1249"/>
    <p:sldId id="1522" r:id="rId1250"/>
    <p:sldId id="1523" r:id="rId1251"/>
    <p:sldId id="1524" r:id="rId1252"/>
    <p:sldId id="1525" r:id="rId1253"/>
    <p:sldId id="1526" r:id="rId1254"/>
    <p:sldId id="1527" r:id="rId1255"/>
    <p:sldId id="1529" r:id="rId1256"/>
    <p:sldId id="1530" r:id="rId1257"/>
    <p:sldId id="1531" r:id="rId1258"/>
    <p:sldId id="1532" r:id="rId1259"/>
    <p:sldId id="1533" r:id="rId1260"/>
    <p:sldId id="1534" r:id="rId1261"/>
    <p:sldId id="1535" r:id="rId1262"/>
    <p:sldId id="1536" r:id="rId1263"/>
    <p:sldId id="1537" r:id="rId1264"/>
    <p:sldId id="1538" r:id="rId1265"/>
    <p:sldId id="1539" r:id="rId1266"/>
    <p:sldId id="1540" r:id="rId1267"/>
    <p:sldId id="1541" r:id="rId1268"/>
    <p:sldId id="1542" r:id="rId1269"/>
    <p:sldId id="1543" r:id="rId1270"/>
    <p:sldId id="1544" r:id="rId1271"/>
    <p:sldId id="1545" r:id="rId1272"/>
    <p:sldId id="1546" r:id="rId1273"/>
    <p:sldId id="1556" r:id="rId1274"/>
    <p:sldId id="1547" r:id="rId1275"/>
    <p:sldId id="1548" r:id="rId1276"/>
    <p:sldId id="1549" r:id="rId1277"/>
    <p:sldId id="1550" r:id="rId1278"/>
    <p:sldId id="1551" r:id="rId1279"/>
    <p:sldId id="1552" r:id="rId1280"/>
    <p:sldId id="1553" r:id="rId1281"/>
    <p:sldId id="1554" r:id="rId1282"/>
    <p:sldId id="1555" r:id="rId1283"/>
    <p:sldId id="1557" r:id="rId1284"/>
    <p:sldId id="1558" r:id="rId1285"/>
    <p:sldId id="1559" r:id="rId1286"/>
    <p:sldId id="1560" r:id="rId1287"/>
    <p:sldId id="1561" r:id="rId1288"/>
    <p:sldId id="1562" r:id="rId1289"/>
    <p:sldId id="1564" r:id="rId1290"/>
    <p:sldId id="1565" r:id="rId1291"/>
    <p:sldId id="1566" r:id="rId1292"/>
    <p:sldId id="1567" r:id="rId1293"/>
    <p:sldId id="1568" r:id="rId1294"/>
    <p:sldId id="1569" r:id="rId1295"/>
    <p:sldId id="1570" r:id="rId1296"/>
    <p:sldId id="1571" r:id="rId1297"/>
    <p:sldId id="1572" r:id="rId1298"/>
    <p:sldId id="1573" r:id="rId1299"/>
    <p:sldId id="1574" r:id="rId1300"/>
    <p:sldId id="1575" r:id="rId1301"/>
    <p:sldId id="1576" r:id="rId1302"/>
    <p:sldId id="1577" r:id="rId1303"/>
    <p:sldId id="1578" r:id="rId1304"/>
    <p:sldId id="1579" r:id="rId1305"/>
    <p:sldId id="1580" r:id="rId1306"/>
    <p:sldId id="1581" r:id="rId1307"/>
    <p:sldId id="1582" r:id="rId1308"/>
    <p:sldId id="1583" r:id="rId1309"/>
    <p:sldId id="1584" r:id="rId1310"/>
    <p:sldId id="1585" r:id="rId1311"/>
    <p:sldId id="1586" r:id="rId1312"/>
    <p:sldId id="1588" r:id="rId1313"/>
    <p:sldId id="1589" r:id="rId1314"/>
    <p:sldId id="1590" r:id="rId1315"/>
    <p:sldId id="1591" r:id="rId1316"/>
    <p:sldId id="1592" r:id="rId1317"/>
    <p:sldId id="1593" r:id="rId1318"/>
    <p:sldId id="1594" r:id="rId1319"/>
    <p:sldId id="1595" r:id="rId1320"/>
    <p:sldId id="1596" r:id="rId1321"/>
    <p:sldId id="1597" r:id="rId1322"/>
    <p:sldId id="1598" r:id="rId1323"/>
    <p:sldId id="1599" r:id="rId1324"/>
    <p:sldId id="1600" r:id="rId1325"/>
    <p:sldId id="1601" r:id="rId1326"/>
    <p:sldId id="1602" r:id="rId1327"/>
    <p:sldId id="1603" r:id="rId1328"/>
    <p:sldId id="1604" r:id="rId1329"/>
    <p:sldId id="1605" r:id="rId1330"/>
    <p:sldId id="1606" r:id="rId1331"/>
    <p:sldId id="1607" r:id="rId1332"/>
    <p:sldId id="1608" r:id="rId1333"/>
    <p:sldId id="1609" r:id="rId1334"/>
    <p:sldId id="1610" r:id="rId1335"/>
    <p:sldId id="1611" r:id="rId1336"/>
    <p:sldId id="1612" r:id="rId1337"/>
    <p:sldId id="1613" r:id="rId1338"/>
    <p:sldId id="1614" r:id="rId1339"/>
    <p:sldId id="1615" r:id="rId1340"/>
    <p:sldId id="1617" r:id="rId1341"/>
    <p:sldId id="1619" r:id="rId1342"/>
    <p:sldId id="1620" r:id="rId1343"/>
    <p:sldId id="1621" r:id="rId1344"/>
    <p:sldId id="1622" r:id="rId1345"/>
    <p:sldId id="1623" r:id="rId1346"/>
    <p:sldId id="1624" r:id="rId1347"/>
    <p:sldId id="1625" r:id="rId1348"/>
    <p:sldId id="1626" r:id="rId1349"/>
    <p:sldId id="1627" r:id="rId1350"/>
    <p:sldId id="1747" r:id="rId1351"/>
    <p:sldId id="1628" r:id="rId1352"/>
    <p:sldId id="1629" r:id="rId1353"/>
    <p:sldId id="1630" r:id="rId1354"/>
    <p:sldId id="1631" r:id="rId1355"/>
    <p:sldId id="1632" r:id="rId1356"/>
    <p:sldId id="1633" r:id="rId1357"/>
    <p:sldId id="1634" r:id="rId1358"/>
    <p:sldId id="1635" r:id="rId1359"/>
    <p:sldId id="1636" r:id="rId1360"/>
    <p:sldId id="1637" r:id="rId1361"/>
    <p:sldId id="1638" r:id="rId1362"/>
    <p:sldId id="1639" r:id="rId1363"/>
    <p:sldId id="1640" r:id="rId1364"/>
    <p:sldId id="1641" r:id="rId1365"/>
    <p:sldId id="1642" r:id="rId1366"/>
    <p:sldId id="1643" r:id="rId1367"/>
    <p:sldId id="1644" r:id="rId1368"/>
    <p:sldId id="1645" r:id="rId1369"/>
    <p:sldId id="1646" r:id="rId1370"/>
    <p:sldId id="1647" r:id="rId1371"/>
    <p:sldId id="1648" r:id="rId1372"/>
    <p:sldId id="1649" r:id="rId1373"/>
    <p:sldId id="1650" r:id="rId1374"/>
    <p:sldId id="1651" r:id="rId1375"/>
    <p:sldId id="1652" r:id="rId1376"/>
    <p:sldId id="1653" r:id="rId1377"/>
    <p:sldId id="1654" r:id="rId1378"/>
    <p:sldId id="1656" r:id="rId1379"/>
    <p:sldId id="1657" r:id="rId1380"/>
    <p:sldId id="1658" r:id="rId1381"/>
    <p:sldId id="1660" r:id="rId1382"/>
    <p:sldId id="1661" r:id="rId1383"/>
    <p:sldId id="1662" r:id="rId1384"/>
    <p:sldId id="1663" r:id="rId1385"/>
    <p:sldId id="1664" r:id="rId1386"/>
    <p:sldId id="1665" r:id="rId1387"/>
    <p:sldId id="1666" r:id="rId1388"/>
    <p:sldId id="1667" r:id="rId1389"/>
    <p:sldId id="1668" r:id="rId1390"/>
    <p:sldId id="1669" r:id="rId1391"/>
    <p:sldId id="1670" r:id="rId1392"/>
    <p:sldId id="1672" r:id="rId1393"/>
    <p:sldId id="1673" r:id="rId1394"/>
    <p:sldId id="1674" r:id="rId1395"/>
    <p:sldId id="1675" r:id="rId1396"/>
    <p:sldId id="1676" r:id="rId1397"/>
    <p:sldId id="1677" r:id="rId1398"/>
    <p:sldId id="1678" r:id="rId1399"/>
    <p:sldId id="1679" r:id="rId1400"/>
    <p:sldId id="1680" r:id="rId1401"/>
    <p:sldId id="1681" r:id="rId1402"/>
    <p:sldId id="1682" r:id="rId1403"/>
    <p:sldId id="1683" r:id="rId1404"/>
    <p:sldId id="1684" r:id="rId1405"/>
    <p:sldId id="1685" r:id="rId1406"/>
    <p:sldId id="1686" r:id="rId1407"/>
    <p:sldId id="1687" r:id="rId1408"/>
    <p:sldId id="1688" r:id="rId1409"/>
    <p:sldId id="1689" r:id="rId1410"/>
    <p:sldId id="1690" r:id="rId1411"/>
    <p:sldId id="1691" r:id="rId1412"/>
    <p:sldId id="1692" r:id="rId1413"/>
    <p:sldId id="1693" r:id="rId1414"/>
    <p:sldId id="1694" r:id="rId1415"/>
    <p:sldId id="1696" r:id="rId1416"/>
    <p:sldId id="1697" r:id="rId1417"/>
    <p:sldId id="1698" r:id="rId1418"/>
    <p:sldId id="1700" r:id="rId1419"/>
    <p:sldId id="1701" r:id="rId1420"/>
    <p:sldId id="1702" r:id="rId1421"/>
    <p:sldId id="1703" r:id="rId1422"/>
    <p:sldId id="1704" r:id="rId1423"/>
    <p:sldId id="1705" r:id="rId1424"/>
    <p:sldId id="1706" r:id="rId1425"/>
    <p:sldId id="1707" r:id="rId1426"/>
    <p:sldId id="1708" r:id="rId1427"/>
    <p:sldId id="1709" r:id="rId1428"/>
    <p:sldId id="1710" r:id="rId1429"/>
    <p:sldId id="1711" r:id="rId1430"/>
    <p:sldId id="1712" r:id="rId1431"/>
    <p:sldId id="1713" r:id="rId1432"/>
    <p:sldId id="1714" r:id="rId1433"/>
    <p:sldId id="1715" r:id="rId1434"/>
    <p:sldId id="1716" r:id="rId1435"/>
    <p:sldId id="1717" r:id="rId1436"/>
    <p:sldId id="1719" r:id="rId1437"/>
    <p:sldId id="1720" r:id="rId1438"/>
    <p:sldId id="1721" r:id="rId1439"/>
    <p:sldId id="1722" r:id="rId1440"/>
    <p:sldId id="1724" r:id="rId1441"/>
    <p:sldId id="1725" r:id="rId1442"/>
    <p:sldId id="1726" r:id="rId1443"/>
    <p:sldId id="1727" r:id="rId1444"/>
    <p:sldId id="1728" r:id="rId1445"/>
    <p:sldId id="1729" r:id="rId1446"/>
    <p:sldId id="1730" r:id="rId1447"/>
    <p:sldId id="1731" r:id="rId1448"/>
    <p:sldId id="1732" r:id="rId1449"/>
    <p:sldId id="1733" r:id="rId1450"/>
    <p:sldId id="1734" r:id="rId1451"/>
    <p:sldId id="1735" r:id="rId1452"/>
    <p:sldId id="1748" r:id="rId1453"/>
    <p:sldId id="1737" r:id="rId1454"/>
    <p:sldId id="1738" r:id="rId1455"/>
    <p:sldId id="1739" r:id="rId1456"/>
    <p:sldId id="1740" r:id="rId1457"/>
    <p:sldId id="1741" r:id="rId1458"/>
    <p:sldId id="1742" r:id="rId1459"/>
    <p:sldId id="1743" r:id="rId1460"/>
    <p:sldId id="1744" r:id="rId1461"/>
    <p:sldId id="1745" r:id="rId1462"/>
    <p:sldId id="1746" r:id="rId1463"/>
    <p:sldId id="1749" r:id="rId1464"/>
    <p:sldId id="1750" r:id="rId1465"/>
    <p:sldId id="1751" r:id="rId1466"/>
    <p:sldId id="1752" r:id="rId1467"/>
    <p:sldId id="1753" r:id="rId1468"/>
    <p:sldId id="1754" r:id="rId1469"/>
    <p:sldId id="1755" r:id="rId1470"/>
    <p:sldId id="1756" r:id="rId1471"/>
    <p:sldId id="1757" r:id="rId1472"/>
    <p:sldId id="1758" r:id="rId1473"/>
    <p:sldId id="1759" r:id="rId1474"/>
    <p:sldId id="1760" r:id="rId1475"/>
    <p:sldId id="1761" r:id="rId1476"/>
    <p:sldId id="1762" r:id="rId1477"/>
    <p:sldId id="1763" r:id="rId1478"/>
    <p:sldId id="1764" r:id="rId1479"/>
    <p:sldId id="1765" r:id="rId1480"/>
    <p:sldId id="1766" r:id="rId1481"/>
    <p:sldId id="1767" r:id="rId1482"/>
    <p:sldId id="1768" r:id="rId1483"/>
    <p:sldId id="1769" r:id="rId1484"/>
    <p:sldId id="1770" r:id="rId1485"/>
    <p:sldId id="1771" r:id="rId1486"/>
    <p:sldId id="1772" r:id="rId1487"/>
    <p:sldId id="1773" r:id="rId1488"/>
    <p:sldId id="1774" r:id="rId1489"/>
    <p:sldId id="1775" r:id="rId1490"/>
    <p:sldId id="1776" r:id="rId1491"/>
    <p:sldId id="1777" r:id="rId1492"/>
    <p:sldId id="1778" r:id="rId1493"/>
    <p:sldId id="1779" r:id="rId1494"/>
    <p:sldId id="1780" r:id="rId1495"/>
    <p:sldId id="1781" r:id="rId1496"/>
    <p:sldId id="1782" r:id="rId1497"/>
    <p:sldId id="1783" r:id="rId1498"/>
    <p:sldId id="1784" r:id="rId1499"/>
    <p:sldId id="1785" r:id="rId1500"/>
    <p:sldId id="1786" r:id="rId1501"/>
    <p:sldId id="1787" r:id="rId1502"/>
    <p:sldId id="1788" r:id="rId1503"/>
    <p:sldId id="1789" r:id="rId1504"/>
    <p:sldId id="1790" r:id="rId1505"/>
    <p:sldId id="1791" r:id="rId1506"/>
    <p:sldId id="1792" r:id="rId1507"/>
    <p:sldId id="1793" r:id="rId1508"/>
    <p:sldId id="1794" r:id="rId1509"/>
    <p:sldId id="1795" r:id="rId1510"/>
    <p:sldId id="1796" r:id="rId1511"/>
    <p:sldId id="1797" r:id="rId1512"/>
    <p:sldId id="1799" r:id="rId1513"/>
    <p:sldId id="1800" r:id="rId1514"/>
    <p:sldId id="1801" r:id="rId1515"/>
    <p:sldId id="1802" r:id="rId1516"/>
    <p:sldId id="1803" r:id="rId1517"/>
    <p:sldId id="1804" r:id="rId1518"/>
    <p:sldId id="1805" r:id="rId1519"/>
    <p:sldId id="1806" r:id="rId1520"/>
    <p:sldId id="1807" r:id="rId1521"/>
    <p:sldId id="1808" r:id="rId1522"/>
    <p:sldId id="1809" r:id="rId1523"/>
    <p:sldId id="1810" r:id="rId1524"/>
    <p:sldId id="1811" r:id="rId1525"/>
    <p:sldId id="1812" r:id="rId1526"/>
    <p:sldId id="1813" r:id="rId1527"/>
    <p:sldId id="1814" r:id="rId1528"/>
    <p:sldId id="1815" r:id="rId1529"/>
    <p:sldId id="1816" r:id="rId1530"/>
    <p:sldId id="1817" r:id="rId1531"/>
    <p:sldId id="1818" r:id="rId1532"/>
    <p:sldId id="1819" r:id="rId1533"/>
    <p:sldId id="1820" r:id="rId1534"/>
    <p:sldId id="1821" r:id="rId1535"/>
    <p:sldId id="1822" r:id="rId1536"/>
    <p:sldId id="1823" r:id="rId1537"/>
    <p:sldId id="1824" r:id="rId1538"/>
    <p:sldId id="1825" r:id="rId1539"/>
    <p:sldId id="1826" r:id="rId1540"/>
    <p:sldId id="1827" r:id="rId1541"/>
    <p:sldId id="1828" r:id="rId1542"/>
    <p:sldId id="1829" r:id="rId1543"/>
    <p:sldId id="1830" r:id="rId1544"/>
    <p:sldId id="1831" r:id="rId1545"/>
    <p:sldId id="1832" r:id="rId1546"/>
    <p:sldId id="1833" r:id="rId1547"/>
    <p:sldId id="1834" r:id="rId1548"/>
    <p:sldId id="1835" r:id="rId1549"/>
    <p:sldId id="1836" r:id="rId1550"/>
    <p:sldId id="1837" r:id="rId1551"/>
    <p:sldId id="1838" r:id="rId1552"/>
    <p:sldId id="1839" r:id="rId1553"/>
    <p:sldId id="1840" r:id="rId1554"/>
    <p:sldId id="1841" r:id="rId1555"/>
    <p:sldId id="1842" r:id="rId1556"/>
    <p:sldId id="1843" r:id="rId1557"/>
    <p:sldId id="1844" r:id="rId1558"/>
    <p:sldId id="1845" r:id="rId1559"/>
    <p:sldId id="1846" r:id="rId1560"/>
    <p:sldId id="1847" r:id="rId1561"/>
    <p:sldId id="1848" r:id="rId1562"/>
    <p:sldId id="1849" r:id="rId1563"/>
    <p:sldId id="1850" r:id="rId1564"/>
    <p:sldId id="1851" r:id="rId1565"/>
    <p:sldId id="1852" r:id="rId1566"/>
    <p:sldId id="1853" r:id="rId1567"/>
    <p:sldId id="1854" r:id="rId1568"/>
    <p:sldId id="1855" r:id="rId1569"/>
    <p:sldId id="1856" r:id="rId1570"/>
    <p:sldId id="1857" r:id="rId1571"/>
    <p:sldId id="1858" r:id="rId1572"/>
    <p:sldId id="1859" r:id="rId1573"/>
    <p:sldId id="1860" r:id="rId1574"/>
    <p:sldId id="1861" r:id="rId1575"/>
    <p:sldId id="1862" r:id="rId1576"/>
    <p:sldId id="1863" r:id="rId1577"/>
    <p:sldId id="1864" r:id="rId1578"/>
    <p:sldId id="1865" r:id="rId1579"/>
    <p:sldId id="1866" r:id="rId1580"/>
    <p:sldId id="1867" r:id="rId1581"/>
    <p:sldId id="1868" r:id="rId1582"/>
    <p:sldId id="1869" r:id="rId1583"/>
    <p:sldId id="1870" r:id="rId1584"/>
    <p:sldId id="1871" r:id="rId1585"/>
    <p:sldId id="1872" r:id="rId1586"/>
    <p:sldId id="1873" r:id="rId1587"/>
    <p:sldId id="1874" r:id="rId1588"/>
    <p:sldId id="1875" r:id="rId1589"/>
    <p:sldId id="1876" r:id="rId1590"/>
    <p:sldId id="1877" r:id="rId1591"/>
    <p:sldId id="1878" r:id="rId1592"/>
    <p:sldId id="1879" r:id="rId1593"/>
    <p:sldId id="1880" r:id="rId1594"/>
    <p:sldId id="1881" r:id="rId1595"/>
    <p:sldId id="1882" r:id="rId1596"/>
    <p:sldId id="1883" r:id="rId1597"/>
    <p:sldId id="1884" r:id="rId1598"/>
    <p:sldId id="1885" r:id="rId1599"/>
    <p:sldId id="1886" r:id="rId1600"/>
    <p:sldId id="1887" r:id="rId1601"/>
    <p:sldId id="1888" r:id="rId1602"/>
    <p:sldId id="1889" r:id="rId1603"/>
    <p:sldId id="1890" r:id="rId1604"/>
    <p:sldId id="1891" r:id="rId1605"/>
    <p:sldId id="1892" r:id="rId1606"/>
    <p:sldId id="1893" r:id="rId1607"/>
    <p:sldId id="1894" r:id="rId1608"/>
    <p:sldId id="1895" r:id="rId1609"/>
    <p:sldId id="1896" r:id="rId1610"/>
    <p:sldId id="1897" r:id="rId1611"/>
    <p:sldId id="1898" r:id="rId1612"/>
    <p:sldId id="1899" r:id="rId1613"/>
    <p:sldId id="1900" r:id="rId1614"/>
    <p:sldId id="1901" r:id="rId1615"/>
    <p:sldId id="1902" r:id="rId1616"/>
    <p:sldId id="1903" r:id="rId1617"/>
    <p:sldId id="1904" r:id="rId1618"/>
    <p:sldId id="1905" r:id="rId1619"/>
    <p:sldId id="1906" r:id="rId1620"/>
    <p:sldId id="1907" r:id="rId1621"/>
    <p:sldId id="1908" r:id="rId1622"/>
    <p:sldId id="1909" r:id="rId1623"/>
    <p:sldId id="1910" r:id="rId1624"/>
    <p:sldId id="1911" r:id="rId1625"/>
    <p:sldId id="1912" r:id="rId1626"/>
    <p:sldId id="1913" r:id="rId1627"/>
    <p:sldId id="1914" r:id="rId1628"/>
    <p:sldId id="1915" r:id="rId1629"/>
    <p:sldId id="1916" r:id="rId1630"/>
    <p:sldId id="1917" r:id="rId1631"/>
    <p:sldId id="1918" r:id="rId1632"/>
    <p:sldId id="1919" r:id="rId1633"/>
    <p:sldId id="1920" r:id="rId1634"/>
    <p:sldId id="1921" r:id="rId1635"/>
    <p:sldId id="1922" r:id="rId1636"/>
    <p:sldId id="1923" r:id="rId1637"/>
    <p:sldId id="1924" r:id="rId1638"/>
    <p:sldId id="1925" r:id="rId1639"/>
    <p:sldId id="1926" r:id="rId1640"/>
    <p:sldId id="1927" r:id="rId1641"/>
    <p:sldId id="1928" r:id="rId1642"/>
    <p:sldId id="1929" r:id="rId1643"/>
    <p:sldId id="1930" r:id="rId1644"/>
    <p:sldId id="1931" r:id="rId1645"/>
    <p:sldId id="1932" r:id="rId1646"/>
    <p:sldId id="1933" r:id="rId1647"/>
    <p:sldId id="1934" r:id="rId1648"/>
    <p:sldId id="1935" r:id="rId1649"/>
    <p:sldId id="1936" r:id="rId1650"/>
    <p:sldId id="1937" r:id="rId1651"/>
    <p:sldId id="1938" r:id="rId1652"/>
    <p:sldId id="1940" r:id="rId1653"/>
    <p:sldId id="1941" r:id="rId1654"/>
    <p:sldId id="1943" r:id="rId1655"/>
    <p:sldId id="1944" r:id="rId1656"/>
    <p:sldId id="1945" r:id="rId1657"/>
    <p:sldId id="1946" r:id="rId1658"/>
    <p:sldId id="1947" r:id="rId1659"/>
    <p:sldId id="1948" r:id="rId1660"/>
    <p:sldId id="1949" r:id="rId1661"/>
    <p:sldId id="1950" r:id="rId1662"/>
    <p:sldId id="1951" r:id="rId1663"/>
    <p:sldId id="1952" r:id="rId1664"/>
    <p:sldId id="1953" r:id="rId1665"/>
    <p:sldId id="1954" r:id="rId1666"/>
    <p:sldId id="1955" r:id="rId1667"/>
    <p:sldId id="1956" r:id="rId1668"/>
    <p:sldId id="1957" r:id="rId1669"/>
    <p:sldId id="1958" r:id="rId1670"/>
    <p:sldId id="1959" r:id="rId1671"/>
    <p:sldId id="1960" r:id="rId1672"/>
    <p:sldId id="1961" r:id="rId1673"/>
    <p:sldId id="1962" r:id="rId1674"/>
    <p:sldId id="1963" r:id="rId1675"/>
    <p:sldId id="1964" r:id="rId1676"/>
    <p:sldId id="1965" r:id="rId1677"/>
    <p:sldId id="1966" r:id="rId1678"/>
    <p:sldId id="1967" r:id="rId1679"/>
    <p:sldId id="1968" r:id="rId1680"/>
    <p:sldId id="1969" r:id="rId1681"/>
    <p:sldId id="1970" r:id="rId1682"/>
    <p:sldId id="1971" r:id="rId1683"/>
    <p:sldId id="1972" r:id="rId1684"/>
    <p:sldId id="1973" r:id="rId1685"/>
    <p:sldId id="1974" r:id="rId1686"/>
    <p:sldId id="1975" r:id="rId1687"/>
    <p:sldId id="1976" r:id="rId1688"/>
    <p:sldId id="1977" r:id="rId1689"/>
    <p:sldId id="1978" r:id="rId1690"/>
    <p:sldId id="1979" r:id="rId1691"/>
    <p:sldId id="1980" r:id="rId1692"/>
    <p:sldId id="1981" r:id="rId1693"/>
    <p:sldId id="1983" r:id="rId1694"/>
    <p:sldId id="1984" r:id="rId1695"/>
    <p:sldId id="1985" r:id="rId1696"/>
    <p:sldId id="1986" r:id="rId1697"/>
    <p:sldId id="1987" r:id="rId1698"/>
    <p:sldId id="1988" r:id="rId1699"/>
    <p:sldId id="1989" r:id="rId1700"/>
    <p:sldId id="1990" r:id="rId1701"/>
    <p:sldId id="1991" r:id="rId1702"/>
    <p:sldId id="1992" r:id="rId1703"/>
    <p:sldId id="1993" r:id="rId1704"/>
    <p:sldId id="1994" r:id="rId1705"/>
    <p:sldId id="1995" r:id="rId1706"/>
    <p:sldId id="1996" r:id="rId1707"/>
    <p:sldId id="1997" r:id="rId1708"/>
    <p:sldId id="1998" r:id="rId1709"/>
    <p:sldId id="1999" r:id="rId1710"/>
    <p:sldId id="2000" r:id="rId1711"/>
    <p:sldId id="2001" r:id="rId1712"/>
    <p:sldId id="2002" r:id="rId1713"/>
    <p:sldId id="2003" r:id="rId1714"/>
    <p:sldId id="2004" r:id="rId1715"/>
    <p:sldId id="2005" r:id="rId1716"/>
    <p:sldId id="2006" r:id="rId1717"/>
    <p:sldId id="2007" r:id="rId1718"/>
    <p:sldId id="2008" r:id="rId1719"/>
    <p:sldId id="2009" r:id="rId1720"/>
    <p:sldId id="2010" r:id="rId1721"/>
    <p:sldId id="2011" r:id="rId1722"/>
    <p:sldId id="2012" r:id="rId1723"/>
    <p:sldId id="2013" r:id="rId1724"/>
    <p:sldId id="2014" r:id="rId1725"/>
    <p:sldId id="2015" r:id="rId1726"/>
    <p:sldId id="2016" r:id="rId1727"/>
    <p:sldId id="2017" r:id="rId1728"/>
    <p:sldId id="2018" r:id="rId1729"/>
    <p:sldId id="2019" r:id="rId1730"/>
    <p:sldId id="2020" r:id="rId1731"/>
    <p:sldId id="2021" r:id="rId1732"/>
    <p:sldId id="2022" r:id="rId1733"/>
    <p:sldId id="2023" r:id="rId1734"/>
    <p:sldId id="2024" r:id="rId1735"/>
    <p:sldId id="2025" r:id="rId1736"/>
    <p:sldId id="2026" r:id="rId1737"/>
    <p:sldId id="2027" r:id="rId1738"/>
    <p:sldId id="2028" r:id="rId1739"/>
    <p:sldId id="2029" r:id="rId1740"/>
    <p:sldId id="2030" r:id="rId1741"/>
    <p:sldId id="2031" r:id="rId1742"/>
    <p:sldId id="2032" r:id="rId1743"/>
    <p:sldId id="2033" r:id="rId1744"/>
    <p:sldId id="2034" r:id="rId1745"/>
    <p:sldId id="2035" r:id="rId1746"/>
    <p:sldId id="2036" r:id="rId1747"/>
    <p:sldId id="2037" r:id="rId1748"/>
    <p:sldId id="2038" r:id="rId1749"/>
    <p:sldId id="2039" r:id="rId1750"/>
    <p:sldId id="2041" r:id="rId1751"/>
    <p:sldId id="2042" r:id="rId1752"/>
    <p:sldId id="2043" r:id="rId1753"/>
    <p:sldId id="2044" r:id="rId1754"/>
    <p:sldId id="2045" r:id="rId1755"/>
    <p:sldId id="2046" r:id="rId1756"/>
    <p:sldId id="2047" r:id="rId1757"/>
    <p:sldId id="2048" r:id="rId1758"/>
    <p:sldId id="2049" r:id="rId1759"/>
    <p:sldId id="2050" r:id="rId1760"/>
    <p:sldId id="2051" r:id="rId1761"/>
    <p:sldId id="2052" r:id="rId1762"/>
    <p:sldId id="2053" r:id="rId1763"/>
    <p:sldId id="2055" r:id="rId1764"/>
    <p:sldId id="2056" r:id="rId1765"/>
    <p:sldId id="2057" r:id="rId1766"/>
    <p:sldId id="2058" r:id="rId1767"/>
    <p:sldId id="2059" r:id="rId1768"/>
    <p:sldId id="2060" r:id="rId1769"/>
    <p:sldId id="2061" r:id="rId1770"/>
    <p:sldId id="2062" r:id="rId1771"/>
    <p:sldId id="2063" r:id="rId1772"/>
    <p:sldId id="2064" r:id="rId1773"/>
    <p:sldId id="2065" r:id="rId1774"/>
    <p:sldId id="2066" r:id="rId1775"/>
    <p:sldId id="2067" r:id="rId1776"/>
    <p:sldId id="2068" r:id="rId1777"/>
    <p:sldId id="2069" r:id="rId1778"/>
    <p:sldId id="2070" r:id="rId1779"/>
    <p:sldId id="2071" r:id="rId1780"/>
    <p:sldId id="2072" r:id="rId1781"/>
    <p:sldId id="2073" r:id="rId1782"/>
    <p:sldId id="2074" r:id="rId1783"/>
    <p:sldId id="2075" r:id="rId1784"/>
    <p:sldId id="2076" r:id="rId1785"/>
    <p:sldId id="2077" r:id="rId1786"/>
    <p:sldId id="2078" r:id="rId1787"/>
    <p:sldId id="2079" r:id="rId1788"/>
    <p:sldId id="2080" r:id="rId1789"/>
    <p:sldId id="2081" r:id="rId1790"/>
    <p:sldId id="2082" r:id="rId1791"/>
    <p:sldId id="2083" r:id="rId1792"/>
    <p:sldId id="2084" r:id="rId1793"/>
    <p:sldId id="2085" r:id="rId1794"/>
    <p:sldId id="2086" r:id="rId1795"/>
    <p:sldId id="2087" r:id="rId1796"/>
    <p:sldId id="2088" r:id="rId1797"/>
    <p:sldId id="2089" r:id="rId1798"/>
    <p:sldId id="2090" r:id="rId1799"/>
    <p:sldId id="2091" r:id="rId1800"/>
    <p:sldId id="2092" r:id="rId1801"/>
    <p:sldId id="2093" r:id="rId1802"/>
    <p:sldId id="2094" r:id="rId1803"/>
    <p:sldId id="2095" r:id="rId1804"/>
    <p:sldId id="2096" r:id="rId1805"/>
    <p:sldId id="2098" r:id="rId1806"/>
    <p:sldId id="2099" r:id="rId1807"/>
    <p:sldId id="2100" r:id="rId1808"/>
    <p:sldId id="2101" r:id="rId1809"/>
    <p:sldId id="2102" r:id="rId1810"/>
    <p:sldId id="2103" r:id="rId1811"/>
    <p:sldId id="2104" r:id="rId1812"/>
    <p:sldId id="2105" r:id="rId1813"/>
    <p:sldId id="2106" r:id="rId1814"/>
    <p:sldId id="2107" r:id="rId1815"/>
    <p:sldId id="2108" r:id="rId1816"/>
    <p:sldId id="2109" r:id="rId1817"/>
    <p:sldId id="2110" r:id="rId1818"/>
    <p:sldId id="2111" r:id="rId1819"/>
    <p:sldId id="2112" r:id="rId1820"/>
    <p:sldId id="2113" r:id="rId1821"/>
    <p:sldId id="2218" r:id="rId1822"/>
    <p:sldId id="2114" r:id="rId1823"/>
    <p:sldId id="2115" r:id="rId1824"/>
    <p:sldId id="2116" r:id="rId1825"/>
    <p:sldId id="2117" r:id="rId1826"/>
    <p:sldId id="2118" r:id="rId1827"/>
    <p:sldId id="2119" r:id="rId1828"/>
    <p:sldId id="2120" r:id="rId1829"/>
    <p:sldId id="2121" r:id="rId1830"/>
    <p:sldId id="2122" r:id="rId1831"/>
    <p:sldId id="2123" r:id="rId1832"/>
    <p:sldId id="2124" r:id="rId1833"/>
    <p:sldId id="2125" r:id="rId1834"/>
    <p:sldId id="2126" r:id="rId1835"/>
    <p:sldId id="2127" r:id="rId1836"/>
    <p:sldId id="2128" r:id="rId1837"/>
    <p:sldId id="2129" r:id="rId1838"/>
    <p:sldId id="2130" r:id="rId1839"/>
    <p:sldId id="2131" r:id="rId1840"/>
    <p:sldId id="2132" r:id="rId1841"/>
    <p:sldId id="2133" r:id="rId1842"/>
    <p:sldId id="2134" r:id="rId1843"/>
    <p:sldId id="2135" r:id="rId1844"/>
    <p:sldId id="2136" r:id="rId1845"/>
    <p:sldId id="2137" r:id="rId1846"/>
    <p:sldId id="2138" r:id="rId1847"/>
    <p:sldId id="2139" r:id="rId1848"/>
    <p:sldId id="2140" r:id="rId1849"/>
    <p:sldId id="2141" r:id="rId1850"/>
    <p:sldId id="2142" r:id="rId1851"/>
    <p:sldId id="2143" r:id="rId1852"/>
    <p:sldId id="2144" r:id="rId1853"/>
    <p:sldId id="2145" r:id="rId1854"/>
    <p:sldId id="2146" r:id="rId1855"/>
    <p:sldId id="2147" r:id="rId1856"/>
    <p:sldId id="2148" r:id="rId1857"/>
    <p:sldId id="2149" r:id="rId1858"/>
    <p:sldId id="2150" r:id="rId1859"/>
    <p:sldId id="2151" r:id="rId1860"/>
    <p:sldId id="2152" r:id="rId1861"/>
    <p:sldId id="2153" r:id="rId1862"/>
    <p:sldId id="2154" r:id="rId1863"/>
    <p:sldId id="2155" r:id="rId1864"/>
    <p:sldId id="2156" r:id="rId1865"/>
    <p:sldId id="2157" r:id="rId1866"/>
    <p:sldId id="2158" r:id="rId1867"/>
    <p:sldId id="2159" r:id="rId1868"/>
    <p:sldId id="2160" r:id="rId1869"/>
    <p:sldId id="2161" r:id="rId1870"/>
    <p:sldId id="2162" r:id="rId1871"/>
    <p:sldId id="2163" r:id="rId1872"/>
    <p:sldId id="2164" r:id="rId1873"/>
    <p:sldId id="2165" r:id="rId1874"/>
    <p:sldId id="2166" r:id="rId1875"/>
    <p:sldId id="2167" r:id="rId1876"/>
    <p:sldId id="2168" r:id="rId1877"/>
    <p:sldId id="2169" r:id="rId1878"/>
    <p:sldId id="2170" r:id="rId1879"/>
    <p:sldId id="2171" r:id="rId1880"/>
    <p:sldId id="2172" r:id="rId1881"/>
    <p:sldId id="2173" r:id="rId1882"/>
    <p:sldId id="2174" r:id="rId1883"/>
    <p:sldId id="2175" r:id="rId1884"/>
    <p:sldId id="2176" r:id="rId1885"/>
    <p:sldId id="2177" r:id="rId1886"/>
    <p:sldId id="2179" r:id="rId1887"/>
    <p:sldId id="2180" r:id="rId1888"/>
    <p:sldId id="2181" r:id="rId1889"/>
    <p:sldId id="2182" r:id="rId1890"/>
    <p:sldId id="2183" r:id="rId1891"/>
    <p:sldId id="2184" r:id="rId1892"/>
    <p:sldId id="2185" r:id="rId1893"/>
    <p:sldId id="2186" r:id="rId1894"/>
    <p:sldId id="2187" r:id="rId1895"/>
    <p:sldId id="2188" r:id="rId1896"/>
    <p:sldId id="2189" r:id="rId1897"/>
    <p:sldId id="2190" r:id="rId1898"/>
    <p:sldId id="2191" r:id="rId1899"/>
    <p:sldId id="2192" r:id="rId1900"/>
    <p:sldId id="2193" r:id="rId1901"/>
    <p:sldId id="2194" r:id="rId1902"/>
    <p:sldId id="2195" r:id="rId1903"/>
    <p:sldId id="2196" r:id="rId1904"/>
    <p:sldId id="2197" r:id="rId1905"/>
    <p:sldId id="2198" r:id="rId1906"/>
    <p:sldId id="2199" r:id="rId1907"/>
    <p:sldId id="2200" r:id="rId1908"/>
    <p:sldId id="2201" r:id="rId1909"/>
    <p:sldId id="2202" r:id="rId1910"/>
    <p:sldId id="2203" r:id="rId1911"/>
    <p:sldId id="2204" r:id="rId1912"/>
    <p:sldId id="2205" r:id="rId1913"/>
    <p:sldId id="2206" r:id="rId1914"/>
    <p:sldId id="2207" r:id="rId1915"/>
    <p:sldId id="2208" r:id="rId1916"/>
    <p:sldId id="2209" r:id="rId1917"/>
    <p:sldId id="2210" r:id="rId1918"/>
    <p:sldId id="2219" r:id="rId1919"/>
    <p:sldId id="2211" r:id="rId1920"/>
    <p:sldId id="2212" r:id="rId1921"/>
    <p:sldId id="2213" r:id="rId1922"/>
    <p:sldId id="2214" r:id="rId1923"/>
    <p:sldId id="2215" r:id="rId1924"/>
    <p:sldId id="2216" r:id="rId1925"/>
    <p:sldId id="2217" r:id="rId1926"/>
    <p:sldId id="2220" r:id="rId1927"/>
    <p:sldId id="2221" r:id="rId1928"/>
    <p:sldId id="2222" r:id="rId1929"/>
    <p:sldId id="2223" r:id="rId1930"/>
    <p:sldId id="2224" r:id="rId1931"/>
    <p:sldId id="2225" r:id="rId1932"/>
    <p:sldId id="2226" r:id="rId1933"/>
    <p:sldId id="2227" r:id="rId1934"/>
    <p:sldId id="2228" r:id="rId1935"/>
    <p:sldId id="2229" r:id="rId1936"/>
    <p:sldId id="2230" r:id="rId1937"/>
    <p:sldId id="2231" r:id="rId1938"/>
    <p:sldId id="2232" r:id="rId1939"/>
    <p:sldId id="2233" r:id="rId1940"/>
    <p:sldId id="2234" r:id="rId1941"/>
    <p:sldId id="2235" r:id="rId1942"/>
    <p:sldId id="2236" r:id="rId1943"/>
    <p:sldId id="2237" r:id="rId1944"/>
    <p:sldId id="2238" r:id="rId1945"/>
    <p:sldId id="2239" r:id="rId1946"/>
    <p:sldId id="2240" r:id="rId1947"/>
    <p:sldId id="2241" r:id="rId1948"/>
    <p:sldId id="2242" r:id="rId1949"/>
    <p:sldId id="2243" r:id="rId1950"/>
    <p:sldId id="2244" r:id="rId1951"/>
    <p:sldId id="2245" r:id="rId1952"/>
    <p:sldId id="2246" r:id="rId1953"/>
    <p:sldId id="2247" r:id="rId1954"/>
    <p:sldId id="2248" r:id="rId1955"/>
    <p:sldId id="2249" r:id="rId1956"/>
    <p:sldId id="2250" r:id="rId1957"/>
    <p:sldId id="2251" r:id="rId1958"/>
    <p:sldId id="2252" r:id="rId1959"/>
    <p:sldId id="2253" r:id="rId1960"/>
    <p:sldId id="2254" r:id="rId1961"/>
    <p:sldId id="2255" r:id="rId1962"/>
    <p:sldId id="2256" r:id="rId1963"/>
    <p:sldId id="2257" r:id="rId1964"/>
    <p:sldId id="2258" r:id="rId1965"/>
    <p:sldId id="2260" r:id="rId1966"/>
    <p:sldId id="2261" r:id="rId1967"/>
    <p:sldId id="2262" r:id="rId1968"/>
    <p:sldId id="2263" r:id="rId1969"/>
    <p:sldId id="2264" r:id="rId1970"/>
    <p:sldId id="2265" r:id="rId1971"/>
    <p:sldId id="2267" r:id="rId1972"/>
    <p:sldId id="2268" r:id="rId1973"/>
    <p:sldId id="2269" r:id="rId1974"/>
    <p:sldId id="2270" r:id="rId1975"/>
    <p:sldId id="2271" r:id="rId1976"/>
    <p:sldId id="2272" r:id="rId1977"/>
    <p:sldId id="2273" r:id="rId1978"/>
    <p:sldId id="2274" r:id="rId1979"/>
    <p:sldId id="2275" r:id="rId1980"/>
    <p:sldId id="2276" r:id="rId1981"/>
    <p:sldId id="2277" r:id="rId1982"/>
    <p:sldId id="2278" r:id="rId1983"/>
    <p:sldId id="2279" r:id="rId1984"/>
    <p:sldId id="2280" r:id="rId1985"/>
    <p:sldId id="2281" r:id="rId1986"/>
    <p:sldId id="2282" r:id="rId1987"/>
    <p:sldId id="2283" r:id="rId1988"/>
    <p:sldId id="2284" r:id="rId1989"/>
    <p:sldId id="2285" r:id="rId1990"/>
    <p:sldId id="2286" r:id="rId1991"/>
    <p:sldId id="2287" r:id="rId1992"/>
    <p:sldId id="2288" r:id="rId1993"/>
    <p:sldId id="2289" r:id="rId1994"/>
    <p:sldId id="2290" r:id="rId1995"/>
    <p:sldId id="2291" r:id="rId1996"/>
    <p:sldId id="2292" r:id="rId1997"/>
    <p:sldId id="2293" r:id="rId1998"/>
    <p:sldId id="2294" r:id="rId1999"/>
    <p:sldId id="2295" r:id="rId2000"/>
    <p:sldId id="2296" r:id="rId2001"/>
    <p:sldId id="2297" r:id="rId2002"/>
    <p:sldId id="2298" r:id="rId2003"/>
    <p:sldId id="2299" r:id="rId2004"/>
    <p:sldId id="2300" r:id="rId2005"/>
    <p:sldId id="2301" r:id="rId2006"/>
    <p:sldId id="2302" r:id="rId2007"/>
    <p:sldId id="2303" r:id="rId2008"/>
    <p:sldId id="2304" r:id="rId2009"/>
    <p:sldId id="2305" r:id="rId2010"/>
    <p:sldId id="2306" r:id="rId2011"/>
    <p:sldId id="2307" r:id="rId2012"/>
    <p:sldId id="2308" r:id="rId2013"/>
    <p:sldId id="2309" r:id="rId2014"/>
    <p:sldId id="2310" r:id="rId2015"/>
    <p:sldId id="2311" r:id="rId2016"/>
    <p:sldId id="2312" r:id="rId2017"/>
    <p:sldId id="2313" r:id="rId2018"/>
    <p:sldId id="2314" r:id="rId2019"/>
    <p:sldId id="2315" r:id="rId2020"/>
    <p:sldId id="2316" r:id="rId2021"/>
    <p:sldId id="2377" r:id="rId2022"/>
    <p:sldId id="2318" r:id="rId2023"/>
    <p:sldId id="2319" r:id="rId2024"/>
    <p:sldId id="2320" r:id="rId2025"/>
    <p:sldId id="2321" r:id="rId2026"/>
    <p:sldId id="2322" r:id="rId2027"/>
    <p:sldId id="2323" r:id="rId2028"/>
    <p:sldId id="2324" r:id="rId2029"/>
    <p:sldId id="2325" r:id="rId2030"/>
    <p:sldId id="2326" r:id="rId2031"/>
    <p:sldId id="2327" r:id="rId2032"/>
    <p:sldId id="2328" r:id="rId2033"/>
    <p:sldId id="2329" r:id="rId2034"/>
    <p:sldId id="2330" r:id="rId2035"/>
    <p:sldId id="2331" r:id="rId2036"/>
    <p:sldId id="2332" r:id="rId2037"/>
    <p:sldId id="2333" r:id="rId2038"/>
    <p:sldId id="2334" r:id="rId2039"/>
    <p:sldId id="2335" r:id="rId2040"/>
    <p:sldId id="2336" r:id="rId2041"/>
    <p:sldId id="2337" r:id="rId2042"/>
    <p:sldId id="2338" r:id="rId2043"/>
    <p:sldId id="2339" r:id="rId2044"/>
    <p:sldId id="2340" r:id="rId2045"/>
    <p:sldId id="2341" r:id="rId2046"/>
    <p:sldId id="2342" r:id="rId2047"/>
    <p:sldId id="2343" r:id="rId2048"/>
    <p:sldId id="2344" r:id="rId2049"/>
    <p:sldId id="2345" r:id="rId2050"/>
    <p:sldId id="2346" r:id="rId2051"/>
    <p:sldId id="2347" r:id="rId2052"/>
    <p:sldId id="2348" r:id="rId2053"/>
    <p:sldId id="2349" r:id="rId2054"/>
    <p:sldId id="2350" r:id="rId2055"/>
    <p:sldId id="2351" r:id="rId2056"/>
    <p:sldId id="2352" r:id="rId2057"/>
    <p:sldId id="2353" r:id="rId2058"/>
    <p:sldId id="2354" r:id="rId2059"/>
    <p:sldId id="2355" r:id="rId2060"/>
    <p:sldId id="2356" r:id="rId2061"/>
    <p:sldId id="2357" r:id="rId2062"/>
    <p:sldId id="2358" r:id="rId2063"/>
    <p:sldId id="2359" r:id="rId2064"/>
    <p:sldId id="2360" r:id="rId2065"/>
    <p:sldId id="2361" r:id="rId2066"/>
    <p:sldId id="2362" r:id="rId2067"/>
    <p:sldId id="2363" r:id="rId2068"/>
    <p:sldId id="2364" r:id="rId2069"/>
    <p:sldId id="2365" r:id="rId2070"/>
    <p:sldId id="2366" r:id="rId2071"/>
    <p:sldId id="2367" r:id="rId2072"/>
    <p:sldId id="2368" r:id="rId2073"/>
    <p:sldId id="2369" r:id="rId2074"/>
    <p:sldId id="2370" r:id="rId2075"/>
    <p:sldId id="2371" r:id="rId2076"/>
    <p:sldId id="2373" r:id="rId2077"/>
    <p:sldId id="2374" r:id="rId2078"/>
    <p:sldId id="2375" r:id="rId2079"/>
    <p:sldId id="2376" r:id="rId2080"/>
    <p:sldId id="2378" r:id="rId2081"/>
    <p:sldId id="2379" r:id="rId2082"/>
    <p:sldId id="2380" r:id="rId2083"/>
    <p:sldId id="2381" r:id="rId2084"/>
    <p:sldId id="2382" r:id="rId2085"/>
    <p:sldId id="2383" r:id="rId2086"/>
    <p:sldId id="2384" r:id="rId2087"/>
    <p:sldId id="2385" r:id="rId2088"/>
    <p:sldId id="2386" r:id="rId2089"/>
    <p:sldId id="2387" r:id="rId2090"/>
    <p:sldId id="2388" r:id="rId2091"/>
    <p:sldId id="2389" r:id="rId2092"/>
    <p:sldId id="2390" r:id="rId2093"/>
    <p:sldId id="2391" r:id="rId2094"/>
    <p:sldId id="2392" r:id="rId2095"/>
    <p:sldId id="2393" r:id="rId2096"/>
    <p:sldId id="2394" r:id="rId2097"/>
    <p:sldId id="2395" r:id="rId2098"/>
    <p:sldId id="2396" r:id="rId2099"/>
    <p:sldId id="2397" r:id="rId2100"/>
    <p:sldId id="2398" r:id="rId2101"/>
    <p:sldId id="2399" r:id="rId2102"/>
    <p:sldId id="2400" r:id="rId2103"/>
    <p:sldId id="2401" r:id="rId2104"/>
    <p:sldId id="2402" r:id="rId2105"/>
    <p:sldId id="2403" r:id="rId2106"/>
    <p:sldId id="2404" r:id="rId2107"/>
    <p:sldId id="2405" r:id="rId2108"/>
    <p:sldId id="2406" r:id="rId2109"/>
    <p:sldId id="2407" r:id="rId2110"/>
    <p:sldId id="2408" r:id="rId2111"/>
    <p:sldId id="2409" r:id="rId2112"/>
    <p:sldId id="2410" r:id="rId2113"/>
    <p:sldId id="2411" r:id="rId2114"/>
    <p:sldId id="2412" r:id="rId2115"/>
    <p:sldId id="2413" r:id="rId2116"/>
    <p:sldId id="2414" r:id="rId2117"/>
    <p:sldId id="2415" r:id="rId2118"/>
    <p:sldId id="2416" r:id="rId2119"/>
    <p:sldId id="2417" r:id="rId2120"/>
    <p:sldId id="2418" r:id="rId2121"/>
    <p:sldId id="2419" r:id="rId2122"/>
    <p:sldId id="2420" r:id="rId2123"/>
    <p:sldId id="2421" r:id="rId2124"/>
    <p:sldId id="2422" r:id="rId2125"/>
    <p:sldId id="2423" r:id="rId2126"/>
    <p:sldId id="2424" r:id="rId2127"/>
    <p:sldId id="2425" r:id="rId2128"/>
    <p:sldId id="2426" r:id="rId2129"/>
    <p:sldId id="2427" r:id="rId2130"/>
    <p:sldId id="2428" r:id="rId2131"/>
    <p:sldId id="2429" r:id="rId2132"/>
    <p:sldId id="2430" r:id="rId2133"/>
    <p:sldId id="2431" r:id="rId2134"/>
    <p:sldId id="2432" r:id="rId2135"/>
    <p:sldId id="2433" r:id="rId2136"/>
    <p:sldId id="2434" r:id="rId2137"/>
    <p:sldId id="2435" r:id="rId2138"/>
    <p:sldId id="2436" r:id="rId2139"/>
    <p:sldId id="2437" r:id="rId2140"/>
    <p:sldId id="2438" r:id="rId2141"/>
    <p:sldId id="2439" r:id="rId2142"/>
    <p:sldId id="2440" r:id="rId2143"/>
    <p:sldId id="2441" r:id="rId2144"/>
    <p:sldId id="2442" r:id="rId2145"/>
    <p:sldId id="2443" r:id="rId2146"/>
    <p:sldId id="2444" r:id="rId2147"/>
    <p:sldId id="2445" r:id="rId2148"/>
    <p:sldId id="2446" r:id="rId2149"/>
    <p:sldId id="2447" r:id="rId2150"/>
    <p:sldId id="2448" r:id="rId2151"/>
    <p:sldId id="2449" r:id="rId2152"/>
    <p:sldId id="2450" r:id="rId2153"/>
    <p:sldId id="2451" r:id="rId2154"/>
    <p:sldId id="2452" r:id="rId2155"/>
    <p:sldId id="2453" r:id="rId2156"/>
    <p:sldId id="2454" r:id="rId2157"/>
    <p:sldId id="2455" r:id="rId2158"/>
    <p:sldId id="2456" r:id="rId2159"/>
    <p:sldId id="2457" r:id="rId2160"/>
    <p:sldId id="2458" r:id="rId2161"/>
    <p:sldId id="2459" r:id="rId2162"/>
    <p:sldId id="2460" r:id="rId2163"/>
    <p:sldId id="2461" r:id="rId2164"/>
    <p:sldId id="2462" r:id="rId2165"/>
    <p:sldId id="2463" r:id="rId2166"/>
    <p:sldId id="2464" r:id="rId2167"/>
    <p:sldId id="2465" r:id="rId2168"/>
    <p:sldId id="2466" r:id="rId2169"/>
    <p:sldId id="2467" r:id="rId2170"/>
    <p:sldId id="2468" r:id="rId2171"/>
    <p:sldId id="2469" r:id="rId2172"/>
    <p:sldId id="2470" r:id="rId2173"/>
    <p:sldId id="2471" r:id="rId2174"/>
    <p:sldId id="2472" r:id="rId2175"/>
    <p:sldId id="2473" r:id="rId2176"/>
    <p:sldId id="2474" r:id="rId2177"/>
    <p:sldId id="2475" r:id="rId2178"/>
    <p:sldId id="2476" r:id="rId2179"/>
    <p:sldId id="2477" r:id="rId2180"/>
    <p:sldId id="2478" r:id="rId2181"/>
    <p:sldId id="2479" r:id="rId2182"/>
    <p:sldId id="2480" r:id="rId2183"/>
    <p:sldId id="2481" r:id="rId2184"/>
    <p:sldId id="2482" r:id="rId2185"/>
    <p:sldId id="2483" r:id="rId2186"/>
    <p:sldId id="2484" r:id="rId2187"/>
    <p:sldId id="2485" r:id="rId2188"/>
    <p:sldId id="2486" r:id="rId2189"/>
    <p:sldId id="2487" r:id="rId2190"/>
    <p:sldId id="2488" r:id="rId2191"/>
    <p:sldId id="2489" r:id="rId2192"/>
    <p:sldId id="2490" r:id="rId2193"/>
    <p:sldId id="2491" r:id="rId2194"/>
    <p:sldId id="2492" r:id="rId2195"/>
    <p:sldId id="2493" r:id="rId2196"/>
    <p:sldId id="2494" r:id="rId2197"/>
    <p:sldId id="2495" r:id="rId2198"/>
    <p:sldId id="2496" r:id="rId2199"/>
    <p:sldId id="2497" r:id="rId2200"/>
    <p:sldId id="2498" r:id="rId2201"/>
    <p:sldId id="2499" r:id="rId2202"/>
    <p:sldId id="2500" r:id="rId2203"/>
    <p:sldId id="2501" r:id="rId2204"/>
    <p:sldId id="2502" r:id="rId2205"/>
    <p:sldId id="2503" r:id="rId2206"/>
    <p:sldId id="2504" r:id="rId2207"/>
    <p:sldId id="2505" r:id="rId2208"/>
    <p:sldId id="2506" r:id="rId2209"/>
    <p:sldId id="2507" r:id="rId2210"/>
    <p:sldId id="2508" r:id="rId2211"/>
    <p:sldId id="2509" r:id="rId2212"/>
    <p:sldId id="2510" r:id="rId2213"/>
    <p:sldId id="2511" r:id="rId2214"/>
    <p:sldId id="2512" r:id="rId2215"/>
    <p:sldId id="2513" r:id="rId2216"/>
    <p:sldId id="2514" r:id="rId2217"/>
    <p:sldId id="2515" r:id="rId2218"/>
    <p:sldId id="2516" r:id="rId2219"/>
    <p:sldId id="2517" r:id="rId2220"/>
    <p:sldId id="2518" r:id="rId2221"/>
    <p:sldId id="2519" r:id="rId2222"/>
    <p:sldId id="2520" r:id="rId2223"/>
    <p:sldId id="2521" r:id="rId2224"/>
    <p:sldId id="2522" r:id="rId2225"/>
    <p:sldId id="2523" r:id="rId2226"/>
    <p:sldId id="2524" r:id="rId2227"/>
    <p:sldId id="2525" r:id="rId2228"/>
    <p:sldId id="2526" r:id="rId2229"/>
    <p:sldId id="2527" r:id="rId2230"/>
    <p:sldId id="2528" r:id="rId2231"/>
    <p:sldId id="2529" r:id="rId2232"/>
    <p:sldId id="2530" r:id="rId2233"/>
    <p:sldId id="2531" r:id="rId2234"/>
    <p:sldId id="2532" r:id="rId2235"/>
    <p:sldId id="2533" r:id="rId2236"/>
    <p:sldId id="2534" r:id="rId2237"/>
    <p:sldId id="2535" r:id="rId2238"/>
    <p:sldId id="2536" r:id="rId2239"/>
    <p:sldId id="2537" r:id="rId2240"/>
    <p:sldId id="2538" r:id="rId2241"/>
    <p:sldId id="2539" r:id="rId2242"/>
    <p:sldId id="2540" r:id="rId2243"/>
    <p:sldId id="2541" r:id="rId2244"/>
    <p:sldId id="2543" r:id="rId2245"/>
    <p:sldId id="2544" r:id="rId2246"/>
    <p:sldId id="2545" r:id="rId2247"/>
    <p:sldId id="2546" r:id="rId2248"/>
    <p:sldId id="2547" r:id="rId2249"/>
    <p:sldId id="2548" r:id="rId2250"/>
    <p:sldId id="2549" r:id="rId2251"/>
    <p:sldId id="2551" r:id="rId2252"/>
    <p:sldId id="2552" r:id="rId2253"/>
    <p:sldId id="2553" r:id="rId2254"/>
    <p:sldId id="2554" r:id="rId2255"/>
    <p:sldId id="2555" r:id="rId2256"/>
    <p:sldId id="2556" r:id="rId2257"/>
    <p:sldId id="2557" r:id="rId2258"/>
    <p:sldId id="2558" r:id="rId2259"/>
    <p:sldId id="2559" r:id="rId2260"/>
    <p:sldId id="2560" r:id="rId2261"/>
    <p:sldId id="2561" r:id="rId2262"/>
    <p:sldId id="2562" r:id="rId2263"/>
    <p:sldId id="2563" r:id="rId2264"/>
    <p:sldId id="2564" r:id="rId2265"/>
    <p:sldId id="2565" r:id="rId2266"/>
    <p:sldId id="2566" r:id="rId2267"/>
    <p:sldId id="2567" r:id="rId2268"/>
    <p:sldId id="2568" r:id="rId2269"/>
    <p:sldId id="2569" r:id="rId2270"/>
    <p:sldId id="2570" r:id="rId2271"/>
    <p:sldId id="2571" r:id="rId2272"/>
    <p:sldId id="2572" r:id="rId2273"/>
    <p:sldId id="2573" r:id="rId2274"/>
    <p:sldId id="2574" r:id="rId2275"/>
    <p:sldId id="2575" r:id="rId2276"/>
    <p:sldId id="2576" r:id="rId2277"/>
    <p:sldId id="2577" r:id="rId2278"/>
    <p:sldId id="2578" r:id="rId2279"/>
    <p:sldId id="2579" r:id="rId2280"/>
    <p:sldId id="2580" r:id="rId2281"/>
    <p:sldId id="2581" r:id="rId2282"/>
    <p:sldId id="2582" r:id="rId2283"/>
    <p:sldId id="2583" r:id="rId2284"/>
    <p:sldId id="2584" r:id="rId2285"/>
    <p:sldId id="2585" r:id="rId2286"/>
    <p:sldId id="2586" r:id="rId2287"/>
    <p:sldId id="2587" r:id="rId2288"/>
    <p:sldId id="2588" r:id="rId2289"/>
    <p:sldId id="2589" r:id="rId2290"/>
    <p:sldId id="2590" r:id="rId2291"/>
    <p:sldId id="2591" r:id="rId2292"/>
    <p:sldId id="2592" r:id="rId2293"/>
    <p:sldId id="2593" r:id="rId2294"/>
    <p:sldId id="2594" r:id="rId2295"/>
    <p:sldId id="2595" r:id="rId2296"/>
    <p:sldId id="2596" r:id="rId2297"/>
    <p:sldId id="2597" r:id="rId2298"/>
    <p:sldId id="2598" r:id="rId2299"/>
    <p:sldId id="2599" r:id="rId2300"/>
    <p:sldId id="2600" r:id="rId2301"/>
    <p:sldId id="2601" r:id="rId2302"/>
    <p:sldId id="2602" r:id="rId2303"/>
    <p:sldId id="2603" r:id="rId2304"/>
    <p:sldId id="2604" r:id="rId2305"/>
    <p:sldId id="2605" r:id="rId2306"/>
    <p:sldId id="2606" r:id="rId2307"/>
    <p:sldId id="2607" r:id="rId2308"/>
    <p:sldId id="2608" r:id="rId2309"/>
    <p:sldId id="2609" r:id="rId2310"/>
    <p:sldId id="2610" r:id="rId2311"/>
    <p:sldId id="2611" r:id="rId2312"/>
    <p:sldId id="2612" r:id="rId2313"/>
    <p:sldId id="2613" r:id="rId2314"/>
    <p:sldId id="2614" r:id="rId2315"/>
    <p:sldId id="2615" r:id="rId2316"/>
    <p:sldId id="2616" r:id="rId2317"/>
    <p:sldId id="2617" r:id="rId2318"/>
    <p:sldId id="2618" r:id="rId2319"/>
    <p:sldId id="2619" r:id="rId2320"/>
    <p:sldId id="2620" r:id="rId2321"/>
    <p:sldId id="2621" r:id="rId2322"/>
    <p:sldId id="2622" r:id="rId2323"/>
    <p:sldId id="2623" r:id="rId2324"/>
    <p:sldId id="2624" r:id="rId2325"/>
    <p:sldId id="2625" r:id="rId2326"/>
    <p:sldId id="2626" r:id="rId2327"/>
    <p:sldId id="2627" r:id="rId2328"/>
    <p:sldId id="2628" r:id="rId2329"/>
    <p:sldId id="2629" r:id="rId2330"/>
    <p:sldId id="2630" r:id="rId2331"/>
    <p:sldId id="2631" r:id="rId2332"/>
    <p:sldId id="2632" r:id="rId2333"/>
    <p:sldId id="2633" r:id="rId2334"/>
    <p:sldId id="2634" r:id="rId2335"/>
    <p:sldId id="2635" r:id="rId2336"/>
    <p:sldId id="2636" r:id="rId2337"/>
    <p:sldId id="2637" r:id="rId2338"/>
    <p:sldId id="2638" r:id="rId2339"/>
    <p:sldId id="2639" r:id="rId2340"/>
    <p:sldId id="2640" r:id="rId2341"/>
    <p:sldId id="2641" r:id="rId2342"/>
    <p:sldId id="2642" r:id="rId2343"/>
    <p:sldId id="2643" r:id="rId2344"/>
    <p:sldId id="2644" r:id="rId2345"/>
    <p:sldId id="2645" r:id="rId2346"/>
    <p:sldId id="2646" r:id="rId2347"/>
    <p:sldId id="2647" r:id="rId2348"/>
    <p:sldId id="2648" r:id="rId2349"/>
    <p:sldId id="2649" r:id="rId2350"/>
    <p:sldId id="2650" r:id="rId2351"/>
    <p:sldId id="2651" r:id="rId2352"/>
    <p:sldId id="2652" r:id="rId2353"/>
    <p:sldId id="2653" r:id="rId2354"/>
    <p:sldId id="2654" r:id="rId2355"/>
    <p:sldId id="2655" r:id="rId2356"/>
    <p:sldId id="2656" r:id="rId2357"/>
    <p:sldId id="2657" r:id="rId2358"/>
    <p:sldId id="2658" r:id="rId2359"/>
    <p:sldId id="2659" r:id="rId2360"/>
    <p:sldId id="2660" r:id="rId2361"/>
    <p:sldId id="2661" r:id="rId2362"/>
    <p:sldId id="2662" r:id="rId2363"/>
    <p:sldId id="2663" r:id="rId2364"/>
    <p:sldId id="2664" r:id="rId2365"/>
    <p:sldId id="2665" r:id="rId2366"/>
    <p:sldId id="2666" r:id="rId2367"/>
    <p:sldId id="2667" r:id="rId2368"/>
    <p:sldId id="2668" r:id="rId2369"/>
    <p:sldId id="2669" r:id="rId2370"/>
    <p:sldId id="2670" r:id="rId2371"/>
    <p:sldId id="2671" r:id="rId2372"/>
    <p:sldId id="2672" r:id="rId2373"/>
    <p:sldId id="2673" r:id="rId2374"/>
    <p:sldId id="2674" r:id="rId2375"/>
    <p:sldId id="2675" r:id="rId2376"/>
    <p:sldId id="2676" r:id="rId2377"/>
    <p:sldId id="2677" r:id="rId2378"/>
    <p:sldId id="2678" r:id="rId2379"/>
    <p:sldId id="2679" r:id="rId2380"/>
    <p:sldId id="2680" r:id="rId2381"/>
    <p:sldId id="2681" r:id="rId2382"/>
    <p:sldId id="2682" r:id="rId2383"/>
    <p:sldId id="2683" r:id="rId2384"/>
    <p:sldId id="2684" r:id="rId2385"/>
    <p:sldId id="2685" r:id="rId2386"/>
    <p:sldId id="2686" r:id="rId2387"/>
    <p:sldId id="2687" r:id="rId2388"/>
    <p:sldId id="2688" r:id="rId2389"/>
    <p:sldId id="2689" r:id="rId2390"/>
    <p:sldId id="2690" r:id="rId2391"/>
    <p:sldId id="2691" r:id="rId2392"/>
    <p:sldId id="2692" r:id="rId2393"/>
    <p:sldId id="2693" r:id="rId2394"/>
    <p:sldId id="2694" r:id="rId2395"/>
    <p:sldId id="2695" r:id="rId2396"/>
    <p:sldId id="2696" r:id="rId2397"/>
    <p:sldId id="2697" r:id="rId2398"/>
    <p:sldId id="2698" r:id="rId2399"/>
    <p:sldId id="2700" r:id="rId2400"/>
    <p:sldId id="2701" r:id="rId2401"/>
    <p:sldId id="2702" r:id="rId2402"/>
    <p:sldId id="2703" r:id="rId2403"/>
    <p:sldId id="2704" r:id="rId2404"/>
    <p:sldId id="2705" r:id="rId2405"/>
    <p:sldId id="2706" r:id="rId2406"/>
    <p:sldId id="2707" r:id="rId2407"/>
    <p:sldId id="2708" r:id="rId2408"/>
    <p:sldId id="2709" r:id="rId2409"/>
    <p:sldId id="2710" r:id="rId2410"/>
    <p:sldId id="2711" r:id="rId2411"/>
    <p:sldId id="2789" r:id="rId2412"/>
    <p:sldId id="2712" r:id="rId2413"/>
    <p:sldId id="2713" r:id="rId2414"/>
    <p:sldId id="2714" r:id="rId2415"/>
    <p:sldId id="2715" r:id="rId2416"/>
    <p:sldId id="2716" r:id="rId2417"/>
    <p:sldId id="2717" r:id="rId2418"/>
    <p:sldId id="2718" r:id="rId2419"/>
    <p:sldId id="2719" r:id="rId2420"/>
    <p:sldId id="2720" r:id="rId2421"/>
    <p:sldId id="2721" r:id="rId2422"/>
    <p:sldId id="2722" r:id="rId2423"/>
    <p:sldId id="2723" r:id="rId2424"/>
    <p:sldId id="2724" r:id="rId2425"/>
    <p:sldId id="2725" r:id="rId2426"/>
    <p:sldId id="2726" r:id="rId2427"/>
    <p:sldId id="2727" r:id="rId2428"/>
    <p:sldId id="2728" r:id="rId2429"/>
    <p:sldId id="2729" r:id="rId2430"/>
    <p:sldId id="2730" r:id="rId2431"/>
    <p:sldId id="2731" r:id="rId2432"/>
    <p:sldId id="2732" r:id="rId2433"/>
    <p:sldId id="2733" r:id="rId2434"/>
    <p:sldId id="2734" r:id="rId2435"/>
    <p:sldId id="2735" r:id="rId2436"/>
    <p:sldId id="2736" r:id="rId2437"/>
    <p:sldId id="2737" r:id="rId2438"/>
    <p:sldId id="2738" r:id="rId2439"/>
    <p:sldId id="2739" r:id="rId2440"/>
    <p:sldId id="2740" r:id="rId2441"/>
    <p:sldId id="2741" r:id="rId2442"/>
    <p:sldId id="2743" r:id="rId2443"/>
    <p:sldId id="2744" r:id="rId2444"/>
    <p:sldId id="2745" r:id="rId2445"/>
    <p:sldId id="2746" r:id="rId2446"/>
    <p:sldId id="2747" r:id="rId2447"/>
    <p:sldId id="2748" r:id="rId2448"/>
    <p:sldId id="2749" r:id="rId2449"/>
    <p:sldId id="2750" r:id="rId2450"/>
    <p:sldId id="2751" r:id="rId2451"/>
    <p:sldId id="2752" r:id="rId2452"/>
    <p:sldId id="2753" r:id="rId2453"/>
    <p:sldId id="2754" r:id="rId2454"/>
    <p:sldId id="2755" r:id="rId2455"/>
    <p:sldId id="2756" r:id="rId2456"/>
    <p:sldId id="2757" r:id="rId2457"/>
    <p:sldId id="2758" r:id="rId2458"/>
    <p:sldId id="2759" r:id="rId2459"/>
    <p:sldId id="2760" r:id="rId2460"/>
    <p:sldId id="2761" r:id="rId2461"/>
    <p:sldId id="2762" r:id="rId2462"/>
    <p:sldId id="2763" r:id="rId2463"/>
    <p:sldId id="2764" r:id="rId2464"/>
    <p:sldId id="2765" r:id="rId2465"/>
    <p:sldId id="2766" r:id="rId2466"/>
    <p:sldId id="2767" r:id="rId2467"/>
    <p:sldId id="2768" r:id="rId2468"/>
    <p:sldId id="2769" r:id="rId2469"/>
    <p:sldId id="2770" r:id="rId2470"/>
    <p:sldId id="2771" r:id="rId2471"/>
    <p:sldId id="2772" r:id="rId2472"/>
    <p:sldId id="2773" r:id="rId2473"/>
    <p:sldId id="2774" r:id="rId2474"/>
    <p:sldId id="2775" r:id="rId2475"/>
    <p:sldId id="2776" r:id="rId2476"/>
    <p:sldId id="2777" r:id="rId2477"/>
    <p:sldId id="2778" r:id="rId2478"/>
    <p:sldId id="2779" r:id="rId2479"/>
    <p:sldId id="2790" r:id="rId2480"/>
    <p:sldId id="2780" r:id="rId2481"/>
    <p:sldId id="2781" r:id="rId2482"/>
    <p:sldId id="2782" r:id="rId2483"/>
    <p:sldId id="2783" r:id="rId2484"/>
    <p:sldId id="2784" r:id="rId2485"/>
    <p:sldId id="2785" r:id="rId2486"/>
    <p:sldId id="2786" r:id="rId2487"/>
    <p:sldId id="2787" r:id="rId2488"/>
    <p:sldId id="2788" r:id="rId2489"/>
    <p:sldId id="2791" r:id="rId2490"/>
    <p:sldId id="2792" r:id="rId2491"/>
    <p:sldId id="2793" r:id="rId2492"/>
    <p:sldId id="2794" r:id="rId2493"/>
    <p:sldId id="2795" r:id="rId2494"/>
    <p:sldId id="2796" r:id="rId2495"/>
    <p:sldId id="2797" r:id="rId2496"/>
    <p:sldId id="2798" r:id="rId2497"/>
    <p:sldId id="2799" r:id="rId2498"/>
    <p:sldId id="2800" r:id="rId2499"/>
    <p:sldId id="2801" r:id="rId2500"/>
    <p:sldId id="2802" r:id="rId2501"/>
    <p:sldId id="2803" r:id="rId2502"/>
    <p:sldId id="2804" r:id="rId2503"/>
    <p:sldId id="2805" r:id="rId2504"/>
    <p:sldId id="2806" r:id="rId2505"/>
    <p:sldId id="2807" r:id="rId2506"/>
    <p:sldId id="2808" r:id="rId2507"/>
    <p:sldId id="2809" r:id="rId2508"/>
    <p:sldId id="2810" r:id="rId2509"/>
    <p:sldId id="2811" r:id="rId2510"/>
    <p:sldId id="2812" r:id="rId2511"/>
    <p:sldId id="2813" r:id="rId2512"/>
    <p:sldId id="2814" r:id="rId2513"/>
    <p:sldId id="2815" r:id="rId2514"/>
    <p:sldId id="2816" r:id="rId2515"/>
    <p:sldId id="2817" r:id="rId2516"/>
    <p:sldId id="2818" r:id="rId2517"/>
    <p:sldId id="2819" r:id="rId2518"/>
    <p:sldId id="2820" r:id="rId2519"/>
    <p:sldId id="2821" r:id="rId2520"/>
    <p:sldId id="2822" r:id="rId2521"/>
    <p:sldId id="2823" r:id="rId2522"/>
    <p:sldId id="2824" r:id="rId2523"/>
    <p:sldId id="2825" r:id="rId2524"/>
    <p:sldId id="2826" r:id="rId2525"/>
    <p:sldId id="2827" r:id="rId2526"/>
    <p:sldId id="2828" r:id="rId2527"/>
    <p:sldId id="2829" r:id="rId2528"/>
    <p:sldId id="2830" r:id="rId2529"/>
    <p:sldId id="2831" r:id="rId2530"/>
    <p:sldId id="2832" r:id="rId2531"/>
    <p:sldId id="2833" r:id="rId2532"/>
    <p:sldId id="2834" r:id="rId2533"/>
    <p:sldId id="2835" r:id="rId2534"/>
    <p:sldId id="2836" r:id="rId2535"/>
    <p:sldId id="2837" r:id="rId2536"/>
    <p:sldId id="2838" r:id="rId2537"/>
    <p:sldId id="2839" r:id="rId2538"/>
    <p:sldId id="2840" r:id="rId2539"/>
    <p:sldId id="2841" r:id="rId2540"/>
    <p:sldId id="2842" r:id="rId2541"/>
    <p:sldId id="2843" r:id="rId2542"/>
    <p:sldId id="2844" r:id="rId2543"/>
    <p:sldId id="2845" r:id="rId2544"/>
    <p:sldId id="2846" r:id="rId2545"/>
    <p:sldId id="2847" r:id="rId2546"/>
    <p:sldId id="2848" r:id="rId2547"/>
    <p:sldId id="2849" r:id="rId2548"/>
    <p:sldId id="2850" r:id="rId2549"/>
    <p:sldId id="2851" r:id="rId2550"/>
    <p:sldId id="2852" r:id="rId2551"/>
    <p:sldId id="2853" r:id="rId2552"/>
    <p:sldId id="2854" r:id="rId2553"/>
    <p:sldId id="2855" r:id="rId2554"/>
    <p:sldId id="2856" r:id="rId2555"/>
    <p:sldId id="2857" r:id="rId2556"/>
    <p:sldId id="2858" r:id="rId2557"/>
    <p:sldId id="2859" r:id="rId2558"/>
    <p:sldId id="2860" r:id="rId2559"/>
    <p:sldId id="2861" r:id="rId2560"/>
    <p:sldId id="2862" r:id="rId2561"/>
    <p:sldId id="2863" r:id="rId2562"/>
    <p:sldId id="2864" r:id="rId2563"/>
    <p:sldId id="2865" r:id="rId2564"/>
    <p:sldId id="2866" r:id="rId2565"/>
    <p:sldId id="2867" r:id="rId2566"/>
    <p:sldId id="2868" r:id="rId2567"/>
    <p:sldId id="2869" r:id="rId2568"/>
    <p:sldId id="2870" r:id="rId2569"/>
    <p:sldId id="2871" r:id="rId2570"/>
    <p:sldId id="2872" r:id="rId2571"/>
    <p:sldId id="2873" r:id="rId2572"/>
    <p:sldId id="2874" r:id="rId2573"/>
    <p:sldId id="2875" r:id="rId2574"/>
    <p:sldId id="2876" r:id="rId2575"/>
    <p:sldId id="2877" r:id="rId2576"/>
    <p:sldId id="2878" r:id="rId2577"/>
    <p:sldId id="2879" r:id="rId2578"/>
    <p:sldId id="2880" r:id="rId2579"/>
    <p:sldId id="2881" r:id="rId2580"/>
    <p:sldId id="2882" r:id="rId2581"/>
    <p:sldId id="2883" r:id="rId2582"/>
    <p:sldId id="2884" r:id="rId2583"/>
    <p:sldId id="2885" r:id="rId2584"/>
    <p:sldId id="2886" r:id="rId2585"/>
    <p:sldId id="2887" r:id="rId2586"/>
    <p:sldId id="2888" r:id="rId2587"/>
    <p:sldId id="2889" r:id="rId2588"/>
    <p:sldId id="2890" r:id="rId2589"/>
    <p:sldId id="2891" r:id="rId2590"/>
    <p:sldId id="2892" r:id="rId2591"/>
    <p:sldId id="2893" r:id="rId2592"/>
    <p:sldId id="2894" r:id="rId2593"/>
    <p:sldId id="2895" r:id="rId2594"/>
    <p:sldId id="2896" r:id="rId2595"/>
    <p:sldId id="2897" r:id="rId2596"/>
    <p:sldId id="2898" r:id="rId2597"/>
    <p:sldId id="2899" r:id="rId2598"/>
    <p:sldId id="2900" r:id="rId2599"/>
    <p:sldId id="2901" r:id="rId2600"/>
    <p:sldId id="2902" r:id="rId2601"/>
    <p:sldId id="2903" r:id="rId2602"/>
    <p:sldId id="2904" r:id="rId2603"/>
    <p:sldId id="2905" r:id="rId2604"/>
    <p:sldId id="2906" r:id="rId2605"/>
    <p:sldId id="2907" r:id="rId2606"/>
    <p:sldId id="2908" r:id="rId2607"/>
    <p:sldId id="2909" r:id="rId2608"/>
    <p:sldId id="2910" r:id="rId2609"/>
    <p:sldId id="2911" r:id="rId2610"/>
    <p:sldId id="2912" r:id="rId2611"/>
    <p:sldId id="2913" r:id="rId2612"/>
    <p:sldId id="2914" r:id="rId2613"/>
    <p:sldId id="2915" r:id="rId2614"/>
    <p:sldId id="2916" r:id="rId2615"/>
    <p:sldId id="2917" r:id="rId2616"/>
    <p:sldId id="2918" r:id="rId2617"/>
    <p:sldId id="2919" r:id="rId2618"/>
    <p:sldId id="2920" r:id="rId2619"/>
    <p:sldId id="2921" r:id="rId2620"/>
    <p:sldId id="2922" r:id="rId2621"/>
    <p:sldId id="2923" r:id="rId2622"/>
    <p:sldId id="2924" r:id="rId2623"/>
    <p:sldId id="2925" r:id="rId2624"/>
    <p:sldId id="2926" r:id="rId2625"/>
    <p:sldId id="2927" r:id="rId2626"/>
    <p:sldId id="2928" r:id="rId2627"/>
    <p:sldId id="2929" r:id="rId2628"/>
    <p:sldId id="2930" r:id="rId2629"/>
    <p:sldId id="2931" r:id="rId2630"/>
    <p:sldId id="2932" r:id="rId2631"/>
    <p:sldId id="2933" r:id="rId2632"/>
    <p:sldId id="2934" r:id="rId2633"/>
    <p:sldId id="2935" r:id="rId2634"/>
    <p:sldId id="2936" r:id="rId2635"/>
    <p:sldId id="2937" r:id="rId2636"/>
    <p:sldId id="2938" r:id="rId2637"/>
    <p:sldId id="2939" r:id="rId2638"/>
    <p:sldId id="2940" r:id="rId2639"/>
    <p:sldId id="2941" r:id="rId2640"/>
    <p:sldId id="2942" r:id="rId2641"/>
    <p:sldId id="2943" r:id="rId2642"/>
    <p:sldId id="2944" r:id="rId2643"/>
    <p:sldId id="2945" r:id="rId2644"/>
    <p:sldId id="2946" r:id="rId2645"/>
    <p:sldId id="2947" r:id="rId2646"/>
    <p:sldId id="2948" r:id="rId2647"/>
    <p:sldId id="2949" r:id="rId2648"/>
    <p:sldId id="2950" r:id="rId2649"/>
    <p:sldId id="2951" r:id="rId2650"/>
    <p:sldId id="2952" r:id="rId2651"/>
    <p:sldId id="2953" r:id="rId2652"/>
    <p:sldId id="2954" r:id="rId2653"/>
    <p:sldId id="2955" r:id="rId2654"/>
    <p:sldId id="2956" r:id="rId2655"/>
    <p:sldId id="2957" r:id="rId2656"/>
    <p:sldId id="2958" r:id="rId2657"/>
    <p:sldId id="2959" r:id="rId2658"/>
    <p:sldId id="2960" r:id="rId2659"/>
    <p:sldId id="2961" r:id="rId2660"/>
    <p:sldId id="2962" r:id="rId2661"/>
    <p:sldId id="2963" r:id="rId2662"/>
    <p:sldId id="2964" r:id="rId2663"/>
    <p:sldId id="2965" r:id="rId2664"/>
    <p:sldId id="2966" r:id="rId2665"/>
    <p:sldId id="2967" r:id="rId2666"/>
    <p:sldId id="2968" r:id="rId2667"/>
    <p:sldId id="2969" r:id="rId2668"/>
    <p:sldId id="2970" r:id="rId2669"/>
    <p:sldId id="2971" r:id="rId2670"/>
    <p:sldId id="2972" r:id="rId2671"/>
    <p:sldId id="2973" r:id="rId2672"/>
    <p:sldId id="2974" r:id="rId2673"/>
    <p:sldId id="2975" r:id="rId2674"/>
    <p:sldId id="2976" r:id="rId2675"/>
    <p:sldId id="2977" r:id="rId2676"/>
    <p:sldId id="2978" r:id="rId2677"/>
    <p:sldId id="2979" r:id="rId2678"/>
    <p:sldId id="2980" r:id="rId2679"/>
    <p:sldId id="2981" r:id="rId2680"/>
    <p:sldId id="2982" r:id="rId2681"/>
    <p:sldId id="2983" r:id="rId2682"/>
    <p:sldId id="2984" r:id="rId2683"/>
    <p:sldId id="2985" r:id="rId2684"/>
    <p:sldId id="2986" r:id="rId2685"/>
    <p:sldId id="2987" r:id="rId2686"/>
    <p:sldId id="2988" r:id="rId2687"/>
    <p:sldId id="2989" r:id="rId2688"/>
    <p:sldId id="2990" r:id="rId2689"/>
    <p:sldId id="2991" r:id="rId2690"/>
    <p:sldId id="2992" r:id="rId2691"/>
    <p:sldId id="2993" r:id="rId2692"/>
    <p:sldId id="2994" r:id="rId2693"/>
    <p:sldId id="2995" r:id="rId2694"/>
    <p:sldId id="2996" r:id="rId2695"/>
    <p:sldId id="2997" r:id="rId2696"/>
    <p:sldId id="2998" r:id="rId2697"/>
    <p:sldId id="2999" r:id="rId2698"/>
    <p:sldId id="3000" r:id="rId2699"/>
    <p:sldId id="3001" r:id="rId2700"/>
    <p:sldId id="3002" r:id="rId2701"/>
    <p:sldId id="3003" r:id="rId2702"/>
    <p:sldId id="3004" r:id="rId2703"/>
    <p:sldId id="3005" r:id="rId2704"/>
    <p:sldId id="3006" r:id="rId2705"/>
    <p:sldId id="3007" r:id="rId2706"/>
    <p:sldId id="3008" r:id="rId2707"/>
    <p:sldId id="3009" r:id="rId2708"/>
    <p:sldId id="3010" r:id="rId2709"/>
    <p:sldId id="3011" r:id="rId2710"/>
    <p:sldId id="3012" r:id="rId2711"/>
    <p:sldId id="3013" r:id="rId2712"/>
    <p:sldId id="3014" r:id="rId2713"/>
    <p:sldId id="3015" r:id="rId2714"/>
    <p:sldId id="3016" r:id="rId2715"/>
    <p:sldId id="3017" r:id="rId2716"/>
    <p:sldId id="3018" r:id="rId2717"/>
    <p:sldId id="3019" r:id="rId2718"/>
    <p:sldId id="3020" r:id="rId2719"/>
    <p:sldId id="3021" r:id="rId2720"/>
    <p:sldId id="3022" r:id="rId2721"/>
    <p:sldId id="3023" r:id="rId2722"/>
    <p:sldId id="3024" r:id="rId2723"/>
    <p:sldId id="3025" r:id="rId2724"/>
    <p:sldId id="3026" r:id="rId2725"/>
    <p:sldId id="3027" r:id="rId2726"/>
    <p:sldId id="3028" r:id="rId2727"/>
    <p:sldId id="3029" r:id="rId2728"/>
    <p:sldId id="3030" r:id="rId2729"/>
    <p:sldId id="3031" r:id="rId2730"/>
    <p:sldId id="3032" r:id="rId2731"/>
    <p:sldId id="3033" r:id="rId2732"/>
    <p:sldId id="3034" r:id="rId2733"/>
    <p:sldId id="3035" r:id="rId2734"/>
    <p:sldId id="3036" r:id="rId2735"/>
    <p:sldId id="3037" r:id="rId2736"/>
    <p:sldId id="3038" r:id="rId2737"/>
    <p:sldId id="3039" r:id="rId2738"/>
    <p:sldId id="3040" r:id="rId2739"/>
    <p:sldId id="3041" r:id="rId2740"/>
    <p:sldId id="3042" r:id="rId2741"/>
    <p:sldId id="3043" r:id="rId2742"/>
    <p:sldId id="3044" r:id="rId2743"/>
    <p:sldId id="3045" r:id="rId2744"/>
    <p:sldId id="3046" r:id="rId2745"/>
    <p:sldId id="3047" r:id="rId2746"/>
    <p:sldId id="3048" r:id="rId2747"/>
    <p:sldId id="3049" r:id="rId2748"/>
    <p:sldId id="3050" r:id="rId2749"/>
    <p:sldId id="3051" r:id="rId2750"/>
    <p:sldId id="3052" r:id="rId2751"/>
    <p:sldId id="3053" r:id="rId2752"/>
    <p:sldId id="3054" r:id="rId2753"/>
    <p:sldId id="3055" r:id="rId2754"/>
    <p:sldId id="3056" r:id="rId2755"/>
    <p:sldId id="3057" r:id="rId2756"/>
    <p:sldId id="3058" r:id="rId2757"/>
    <p:sldId id="3059" r:id="rId2758"/>
    <p:sldId id="3060" r:id="rId2759"/>
    <p:sldId id="3061" r:id="rId2760"/>
    <p:sldId id="3062" r:id="rId2761"/>
    <p:sldId id="3063" r:id="rId2762"/>
    <p:sldId id="3064" r:id="rId2763"/>
    <p:sldId id="3065" r:id="rId2764"/>
    <p:sldId id="3066" r:id="rId2765"/>
    <p:sldId id="3067" r:id="rId2766"/>
    <p:sldId id="3068" r:id="rId2767"/>
    <p:sldId id="3069" r:id="rId2768"/>
    <p:sldId id="3070" r:id="rId2769"/>
    <p:sldId id="3071" r:id="rId2770"/>
    <p:sldId id="3072" r:id="rId2771"/>
    <p:sldId id="3073" r:id="rId2772"/>
    <p:sldId id="3074" r:id="rId2773"/>
    <p:sldId id="3075" r:id="rId2774"/>
    <p:sldId id="3076" r:id="rId2775"/>
    <p:sldId id="3077" r:id="rId2776"/>
    <p:sldId id="3078" r:id="rId2777"/>
    <p:sldId id="3079" r:id="rId2778"/>
    <p:sldId id="3080" r:id="rId2779"/>
    <p:sldId id="3081" r:id="rId2780"/>
    <p:sldId id="3082" r:id="rId2781"/>
    <p:sldId id="3083" r:id="rId2782"/>
    <p:sldId id="3084" r:id="rId2783"/>
    <p:sldId id="3085" r:id="rId2784"/>
    <p:sldId id="3086" r:id="rId2785"/>
    <p:sldId id="3087" r:id="rId2786"/>
    <p:sldId id="3088" r:id="rId2787"/>
    <p:sldId id="3089" r:id="rId2788"/>
    <p:sldId id="3090" r:id="rId2789"/>
    <p:sldId id="3091" r:id="rId2790"/>
    <p:sldId id="3092" r:id="rId2791"/>
    <p:sldId id="3093" r:id="rId2792"/>
    <p:sldId id="3094" r:id="rId2793"/>
    <p:sldId id="3095" r:id="rId2794"/>
    <p:sldId id="3096" r:id="rId2795"/>
    <p:sldId id="3097" r:id="rId2796"/>
    <p:sldId id="3098" r:id="rId2797"/>
    <p:sldId id="3099" r:id="rId2798"/>
    <p:sldId id="3100" r:id="rId2799"/>
    <p:sldId id="3101" r:id="rId2800"/>
    <p:sldId id="3102" r:id="rId2801"/>
    <p:sldId id="3103" r:id="rId2802"/>
    <p:sldId id="3104" r:id="rId2803"/>
    <p:sldId id="3105" r:id="rId2804"/>
    <p:sldId id="3106" r:id="rId2805"/>
    <p:sldId id="3107" r:id="rId2806"/>
    <p:sldId id="3108" r:id="rId2807"/>
    <p:sldId id="3109" r:id="rId2808"/>
    <p:sldId id="3110" r:id="rId2809"/>
    <p:sldId id="3111" r:id="rId2810"/>
    <p:sldId id="3112" r:id="rId2811"/>
    <p:sldId id="3113" r:id="rId2812"/>
    <p:sldId id="3114" r:id="rId2813"/>
    <p:sldId id="3115" r:id="rId2814"/>
    <p:sldId id="3116" r:id="rId2815"/>
    <p:sldId id="3117" r:id="rId2816"/>
    <p:sldId id="3118" r:id="rId2817"/>
    <p:sldId id="3119" r:id="rId2818"/>
    <p:sldId id="3120" r:id="rId2819"/>
    <p:sldId id="3121" r:id="rId2820"/>
    <p:sldId id="3122" r:id="rId2821"/>
    <p:sldId id="3123" r:id="rId2822"/>
    <p:sldId id="3124" r:id="rId2823"/>
    <p:sldId id="3125" r:id="rId2824"/>
    <p:sldId id="3126" r:id="rId2825"/>
    <p:sldId id="3127" r:id="rId2826"/>
    <p:sldId id="3128" r:id="rId2827"/>
    <p:sldId id="3129" r:id="rId2828"/>
    <p:sldId id="3130" r:id="rId2829"/>
    <p:sldId id="3131" r:id="rId2830"/>
    <p:sldId id="3132" r:id="rId2831"/>
    <p:sldId id="3133" r:id="rId2832"/>
    <p:sldId id="3134" r:id="rId2833"/>
    <p:sldId id="3135" r:id="rId2834"/>
    <p:sldId id="3136" r:id="rId2835"/>
    <p:sldId id="3137" r:id="rId2836"/>
    <p:sldId id="3138" r:id="rId2837"/>
    <p:sldId id="3139" r:id="rId2838"/>
    <p:sldId id="3140" r:id="rId2839"/>
    <p:sldId id="3141" r:id="rId2840"/>
    <p:sldId id="3142" r:id="rId2841"/>
    <p:sldId id="3143" r:id="rId2842"/>
    <p:sldId id="3144" r:id="rId2843"/>
    <p:sldId id="3145" r:id="rId2844"/>
    <p:sldId id="3146" r:id="rId2845"/>
    <p:sldId id="3147" r:id="rId2846"/>
    <p:sldId id="3148" r:id="rId2847"/>
    <p:sldId id="3149" r:id="rId2848"/>
    <p:sldId id="3150" r:id="rId2849"/>
    <p:sldId id="3151" r:id="rId2850"/>
    <p:sldId id="3152" r:id="rId2851"/>
    <p:sldId id="3153" r:id="rId2852"/>
    <p:sldId id="3154" r:id="rId2853"/>
    <p:sldId id="3155" r:id="rId2854"/>
    <p:sldId id="3156" r:id="rId2855"/>
    <p:sldId id="3157" r:id="rId2856"/>
    <p:sldId id="3158" r:id="rId2857"/>
    <p:sldId id="3159" r:id="rId2858"/>
    <p:sldId id="3160" r:id="rId2859"/>
    <p:sldId id="3161" r:id="rId2860"/>
    <p:sldId id="3162" r:id="rId2861"/>
    <p:sldId id="3163" r:id="rId2862"/>
    <p:sldId id="3164" r:id="rId2863"/>
    <p:sldId id="3165" r:id="rId2864"/>
    <p:sldId id="3166" r:id="rId2865"/>
    <p:sldId id="3167" r:id="rId2866"/>
    <p:sldId id="3168" r:id="rId2867"/>
    <p:sldId id="3169" r:id="rId2868"/>
    <p:sldId id="3170" r:id="rId2869"/>
    <p:sldId id="3171" r:id="rId2870"/>
    <p:sldId id="3172" r:id="rId2871"/>
    <p:sldId id="3173" r:id="rId2872"/>
    <p:sldId id="3174" r:id="rId2873"/>
    <p:sldId id="3175" r:id="rId2874"/>
    <p:sldId id="3176" r:id="rId2875"/>
    <p:sldId id="3177" r:id="rId2876"/>
    <p:sldId id="3178" r:id="rId2877"/>
    <p:sldId id="3179" r:id="rId2878"/>
    <p:sldId id="3180" r:id="rId2879"/>
    <p:sldId id="3181" r:id="rId2880"/>
    <p:sldId id="3182" r:id="rId2881"/>
    <p:sldId id="3183" r:id="rId2882"/>
    <p:sldId id="3184" r:id="rId2883"/>
    <p:sldId id="3186" r:id="rId2884"/>
    <p:sldId id="3187" r:id="rId2885"/>
    <p:sldId id="3188" r:id="rId2886"/>
    <p:sldId id="3190" r:id="rId2887"/>
    <p:sldId id="3192" r:id="rId2888"/>
    <p:sldId id="3193" r:id="rId2889"/>
    <p:sldId id="3194" r:id="rId2890"/>
    <p:sldId id="3195" r:id="rId2891"/>
    <p:sldId id="3196" r:id="rId2892"/>
    <p:sldId id="3198" r:id="rId2893"/>
    <p:sldId id="3199" r:id="rId2894"/>
    <p:sldId id="3200" r:id="rId2895"/>
    <p:sldId id="3201" r:id="rId2896"/>
    <p:sldId id="3202" r:id="rId2897"/>
    <p:sldId id="3203" r:id="rId2898"/>
    <p:sldId id="3204" r:id="rId2899"/>
    <p:sldId id="3206" r:id="rId2900"/>
    <p:sldId id="3207" r:id="rId2901"/>
    <p:sldId id="3208" r:id="rId2902"/>
    <p:sldId id="3209" r:id="rId2903"/>
    <p:sldId id="3210" r:id="rId2904"/>
    <p:sldId id="3212" r:id="rId2905"/>
    <p:sldId id="3213" r:id="rId2906"/>
    <p:sldId id="3214" r:id="rId2907"/>
    <p:sldId id="3215" r:id="rId2908"/>
    <p:sldId id="3216" r:id="rId2909"/>
    <p:sldId id="3217" r:id="rId2910"/>
    <p:sldId id="3218" r:id="rId2911"/>
    <p:sldId id="3219" r:id="rId2912"/>
    <p:sldId id="3220" r:id="rId2913"/>
    <p:sldId id="3221" r:id="rId2914"/>
    <p:sldId id="3222" r:id="rId2915"/>
    <p:sldId id="3223" r:id="rId2916"/>
    <p:sldId id="3224" r:id="rId2917"/>
    <p:sldId id="3225" r:id="rId2918"/>
    <p:sldId id="3226" r:id="rId2919"/>
    <p:sldId id="3227" r:id="rId2920"/>
    <p:sldId id="3228" r:id="rId2921"/>
    <p:sldId id="3229" r:id="rId2922"/>
    <p:sldId id="3230" r:id="rId2923"/>
    <p:sldId id="3231" r:id="rId2924"/>
    <p:sldId id="3232" r:id="rId2925"/>
    <p:sldId id="3233" r:id="rId2926"/>
    <p:sldId id="3234" r:id="rId2927"/>
    <p:sldId id="3235" r:id="rId2928"/>
    <p:sldId id="3236" r:id="rId2929"/>
    <p:sldId id="3237" r:id="rId2930"/>
    <p:sldId id="3238" r:id="rId2931"/>
    <p:sldId id="3239" r:id="rId2932"/>
    <p:sldId id="3240" r:id="rId2933"/>
    <p:sldId id="3241" r:id="rId2934"/>
    <p:sldId id="3242" r:id="rId2935"/>
    <p:sldId id="3243" r:id="rId2936"/>
    <p:sldId id="3244" r:id="rId2937"/>
    <p:sldId id="3245" r:id="rId2938"/>
    <p:sldId id="3246" r:id="rId2939"/>
    <p:sldId id="3247" r:id="rId2940"/>
    <p:sldId id="3248" r:id="rId2941"/>
    <p:sldId id="3249" r:id="rId2942"/>
    <p:sldId id="3250" r:id="rId2943"/>
    <p:sldId id="3251" r:id="rId2944"/>
    <p:sldId id="3252" r:id="rId2945"/>
    <p:sldId id="3253" r:id="rId2946"/>
    <p:sldId id="3254" r:id="rId2947"/>
    <p:sldId id="3255" r:id="rId2948"/>
    <p:sldId id="3256" r:id="rId2949"/>
    <p:sldId id="3257" r:id="rId2950"/>
    <p:sldId id="3258" r:id="rId2951"/>
    <p:sldId id="3259" r:id="rId2952"/>
    <p:sldId id="3260" r:id="rId2953"/>
    <p:sldId id="3261" r:id="rId2954"/>
    <p:sldId id="3262" r:id="rId2955"/>
    <p:sldId id="3263" r:id="rId2956"/>
    <p:sldId id="3264" r:id="rId2957"/>
    <p:sldId id="3265" r:id="rId2958"/>
    <p:sldId id="3266" r:id="rId2959"/>
    <p:sldId id="3267" r:id="rId2960"/>
    <p:sldId id="3268" r:id="rId2961"/>
    <p:sldId id="3269" r:id="rId2962"/>
    <p:sldId id="3270" r:id="rId2963"/>
    <p:sldId id="3271" r:id="rId2964"/>
    <p:sldId id="3272" r:id="rId2965"/>
    <p:sldId id="3273" r:id="rId2966"/>
    <p:sldId id="3274" r:id="rId2967"/>
    <p:sldId id="3275" r:id="rId2968"/>
    <p:sldId id="3276" r:id="rId2969"/>
    <p:sldId id="3277" r:id="rId2970"/>
    <p:sldId id="3278" r:id="rId2971"/>
    <p:sldId id="3279" r:id="rId2972"/>
    <p:sldId id="3280" r:id="rId2973"/>
    <p:sldId id="3281" r:id="rId2974"/>
    <p:sldId id="3282" r:id="rId2975"/>
    <p:sldId id="3283" r:id="rId2976"/>
    <p:sldId id="3284" r:id="rId2977"/>
    <p:sldId id="3285" r:id="rId2978"/>
    <p:sldId id="3286" r:id="rId2979"/>
    <p:sldId id="3388" r:id="rId2980"/>
    <p:sldId id="3287" r:id="rId2981"/>
    <p:sldId id="3288" r:id="rId2982"/>
    <p:sldId id="3289" r:id="rId2983"/>
    <p:sldId id="3290" r:id="rId2984"/>
    <p:sldId id="3291" r:id="rId2985"/>
    <p:sldId id="3292" r:id="rId2986"/>
    <p:sldId id="3293" r:id="rId2987"/>
    <p:sldId id="3294" r:id="rId2988"/>
    <p:sldId id="3295" r:id="rId2989"/>
    <p:sldId id="3296" r:id="rId2990"/>
    <p:sldId id="3297" r:id="rId2991"/>
    <p:sldId id="3298" r:id="rId2992"/>
    <p:sldId id="3299" r:id="rId2993"/>
    <p:sldId id="3300" r:id="rId2994"/>
    <p:sldId id="3301" r:id="rId2995"/>
    <p:sldId id="3302" r:id="rId2996"/>
    <p:sldId id="3304" r:id="rId2997"/>
    <p:sldId id="3305" r:id="rId2998"/>
    <p:sldId id="3306" r:id="rId2999"/>
    <p:sldId id="3307" r:id="rId3000"/>
    <p:sldId id="3308" r:id="rId3001"/>
    <p:sldId id="3309" r:id="rId3002"/>
    <p:sldId id="3310" r:id="rId3003"/>
    <p:sldId id="3311" r:id="rId3004"/>
    <p:sldId id="3312" r:id="rId3005"/>
    <p:sldId id="3313" r:id="rId3006"/>
    <p:sldId id="3314" r:id="rId3007"/>
    <p:sldId id="3315" r:id="rId3008"/>
    <p:sldId id="3316" r:id="rId3009"/>
    <p:sldId id="3317" r:id="rId3010"/>
    <p:sldId id="3318" r:id="rId3011"/>
    <p:sldId id="3319" r:id="rId3012"/>
    <p:sldId id="3320" r:id="rId3013"/>
    <p:sldId id="3321" r:id="rId3014"/>
    <p:sldId id="3322" r:id="rId3015"/>
    <p:sldId id="3323" r:id="rId3016"/>
    <p:sldId id="3324" r:id="rId3017"/>
    <p:sldId id="3325" r:id="rId3018"/>
    <p:sldId id="3326" r:id="rId3019"/>
    <p:sldId id="3327" r:id="rId3020"/>
    <p:sldId id="3328" r:id="rId3021"/>
    <p:sldId id="3329" r:id="rId3022"/>
    <p:sldId id="3330" r:id="rId3023"/>
    <p:sldId id="3331" r:id="rId3024"/>
    <p:sldId id="3332" r:id="rId3025"/>
    <p:sldId id="3333" r:id="rId3026"/>
    <p:sldId id="3334" r:id="rId3027"/>
    <p:sldId id="3335" r:id="rId3028"/>
    <p:sldId id="3336" r:id="rId3029"/>
    <p:sldId id="3337" r:id="rId3030"/>
    <p:sldId id="3338" r:id="rId3031"/>
    <p:sldId id="3339" r:id="rId3032"/>
    <p:sldId id="3340" r:id="rId3033"/>
    <p:sldId id="3341" r:id="rId3034"/>
    <p:sldId id="3342" r:id="rId3035"/>
    <p:sldId id="3343" r:id="rId3036"/>
    <p:sldId id="3344" r:id="rId3037"/>
    <p:sldId id="3345" r:id="rId3038"/>
    <p:sldId id="3346" r:id="rId3039"/>
    <p:sldId id="3347" r:id="rId3040"/>
    <p:sldId id="3348" r:id="rId3041"/>
    <p:sldId id="3349" r:id="rId3042"/>
    <p:sldId id="3350" r:id="rId3043"/>
    <p:sldId id="3351" r:id="rId3044"/>
    <p:sldId id="3352" r:id="rId3045"/>
    <p:sldId id="3353" r:id="rId3046"/>
    <p:sldId id="3354" r:id="rId3047"/>
    <p:sldId id="3355" r:id="rId3048"/>
    <p:sldId id="3356" r:id="rId3049"/>
    <p:sldId id="3357" r:id="rId3050"/>
    <p:sldId id="3358" r:id="rId3051"/>
    <p:sldId id="3359" r:id="rId3052"/>
    <p:sldId id="3360" r:id="rId3053"/>
    <p:sldId id="3361" r:id="rId3054"/>
    <p:sldId id="3362" r:id="rId3055"/>
    <p:sldId id="3363" r:id="rId3056"/>
    <p:sldId id="3364" r:id="rId3057"/>
    <p:sldId id="3365" r:id="rId3058"/>
    <p:sldId id="3366" r:id="rId3059"/>
    <p:sldId id="3367" r:id="rId3060"/>
    <p:sldId id="3368" r:id="rId3061"/>
    <p:sldId id="3369" r:id="rId3062"/>
    <p:sldId id="3370" r:id="rId3063"/>
    <p:sldId id="3371" r:id="rId3064"/>
    <p:sldId id="3387" r:id="rId3065"/>
    <p:sldId id="3372" r:id="rId3066"/>
    <p:sldId id="3373" r:id="rId3067"/>
    <p:sldId id="3374" r:id="rId3068"/>
    <p:sldId id="3375" r:id="rId3069"/>
    <p:sldId id="3376" r:id="rId3070"/>
    <p:sldId id="3377" r:id="rId3071"/>
    <p:sldId id="3378" r:id="rId3072"/>
    <p:sldId id="3379" r:id="rId3073"/>
    <p:sldId id="3380" r:id="rId3074"/>
    <p:sldId id="3381" r:id="rId3075"/>
    <p:sldId id="3382" r:id="rId3076"/>
    <p:sldId id="3383" r:id="rId3077"/>
    <p:sldId id="3384" r:id="rId3078"/>
    <p:sldId id="3385" r:id="rId3079"/>
    <p:sldId id="3386" r:id="rId3080"/>
    <p:sldId id="3389" r:id="rId3081"/>
    <p:sldId id="3390" r:id="rId3082"/>
    <p:sldId id="3391" r:id="rId3083"/>
    <p:sldId id="3392" r:id="rId3084"/>
    <p:sldId id="3394" r:id="rId3085"/>
    <p:sldId id="3395" r:id="rId3086"/>
    <p:sldId id="3396" r:id="rId3087"/>
    <p:sldId id="3397" r:id="rId3088"/>
    <p:sldId id="3398" r:id="rId3089"/>
    <p:sldId id="3399" r:id="rId3090"/>
    <p:sldId id="3400" r:id="rId3091"/>
    <p:sldId id="3401" r:id="rId3092"/>
    <p:sldId id="3402" r:id="rId3093"/>
    <p:sldId id="3403" r:id="rId3094"/>
    <p:sldId id="3404" r:id="rId3095"/>
    <p:sldId id="3405" r:id="rId3096"/>
    <p:sldId id="3406" r:id="rId3097"/>
    <p:sldId id="3407" r:id="rId3098"/>
    <p:sldId id="3408" r:id="rId3099"/>
    <p:sldId id="3409" r:id="rId3100"/>
    <p:sldId id="3410" r:id="rId3101"/>
    <p:sldId id="3411" r:id="rId3102"/>
    <p:sldId id="3412" r:id="rId3103"/>
    <p:sldId id="3413" r:id="rId3104"/>
    <p:sldId id="3414" r:id="rId3105"/>
    <p:sldId id="3415" r:id="rId3106"/>
    <p:sldId id="3416" r:id="rId3107"/>
    <p:sldId id="3417" r:id="rId3108"/>
    <p:sldId id="3418" r:id="rId3109"/>
    <p:sldId id="3419" r:id="rId3110"/>
    <p:sldId id="3420" r:id="rId3111"/>
    <p:sldId id="3421" r:id="rId3112"/>
    <p:sldId id="3422" r:id="rId3113"/>
    <p:sldId id="3423" r:id="rId3114"/>
    <p:sldId id="3424" r:id="rId3115"/>
    <p:sldId id="3425" r:id="rId3116"/>
    <p:sldId id="3426" r:id="rId3117"/>
    <p:sldId id="3427" r:id="rId3118"/>
    <p:sldId id="3428" r:id="rId3119"/>
    <p:sldId id="3429" r:id="rId3120"/>
    <p:sldId id="3430" r:id="rId3121"/>
    <p:sldId id="3431" r:id="rId3122"/>
    <p:sldId id="3432" r:id="rId3123"/>
    <p:sldId id="3433" r:id="rId3124"/>
    <p:sldId id="3434" r:id="rId3125"/>
    <p:sldId id="3435" r:id="rId3126"/>
    <p:sldId id="3436" r:id="rId3127"/>
    <p:sldId id="3437" r:id="rId3128"/>
    <p:sldId id="3438" r:id="rId3129"/>
    <p:sldId id="3439" r:id="rId3130"/>
    <p:sldId id="3440" r:id="rId3131"/>
    <p:sldId id="3441" r:id="rId3132"/>
    <p:sldId id="3442" r:id="rId3133"/>
    <p:sldId id="3443" r:id="rId3134"/>
    <p:sldId id="3444" r:id="rId3135"/>
    <p:sldId id="3445" r:id="rId3136"/>
    <p:sldId id="3446" r:id="rId3137"/>
    <p:sldId id="3447" r:id="rId3138"/>
    <p:sldId id="3448" r:id="rId3139"/>
    <p:sldId id="3449" r:id="rId3140"/>
    <p:sldId id="3450" r:id="rId3141"/>
    <p:sldId id="3451" r:id="rId3142"/>
    <p:sldId id="3452" r:id="rId3143"/>
    <p:sldId id="3453" r:id="rId3144"/>
    <p:sldId id="3454" r:id="rId3145"/>
    <p:sldId id="3455" r:id="rId3146"/>
    <p:sldId id="3456" r:id="rId3147"/>
    <p:sldId id="3457" r:id="rId3148"/>
    <p:sldId id="3458" r:id="rId3149"/>
    <p:sldId id="3459" r:id="rId3150"/>
    <p:sldId id="3460" r:id="rId3151"/>
    <p:sldId id="3461" r:id="rId3152"/>
    <p:sldId id="3462" r:id="rId3153"/>
    <p:sldId id="3463" r:id="rId3154"/>
    <p:sldId id="3464" r:id="rId3155"/>
    <p:sldId id="3465" r:id="rId3156"/>
    <p:sldId id="3466" r:id="rId3157"/>
    <p:sldId id="3467" r:id="rId3158"/>
    <p:sldId id="3468" r:id="rId3159"/>
    <p:sldId id="3469" r:id="rId3160"/>
    <p:sldId id="3470" r:id="rId3161"/>
    <p:sldId id="3471" r:id="rId3162"/>
    <p:sldId id="3472" r:id="rId3163"/>
    <p:sldId id="3473" r:id="rId3164"/>
    <p:sldId id="3474" r:id="rId3165"/>
    <p:sldId id="3475" r:id="rId3166"/>
    <p:sldId id="3476" r:id="rId3167"/>
    <p:sldId id="3477" r:id="rId3168"/>
    <p:sldId id="3478" r:id="rId3169"/>
    <p:sldId id="3479" r:id="rId3170"/>
    <p:sldId id="3480" r:id="rId3171"/>
    <p:sldId id="3481" r:id="rId3172"/>
    <p:sldId id="3482" r:id="rId3173"/>
    <p:sldId id="3483" r:id="rId3174"/>
    <p:sldId id="3484" r:id="rId3175"/>
    <p:sldId id="3485" r:id="rId3176"/>
    <p:sldId id="3486" r:id="rId3177"/>
    <p:sldId id="3487" r:id="rId3178"/>
    <p:sldId id="3488" r:id="rId3179"/>
    <p:sldId id="3489" r:id="rId3180"/>
    <p:sldId id="3490" r:id="rId3181"/>
    <p:sldId id="3491" r:id="rId3182"/>
    <p:sldId id="3492" r:id="rId3183"/>
    <p:sldId id="3493" r:id="rId3184"/>
    <p:sldId id="3494" r:id="rId3185"/>
    <p:sldId id="3495" r:id="rId3186"/>
    <p:sldId id="3496" r:id="rId3187"/>
    <p:sldId id="3497" r:id="rId3188"/>
    <p:sldId id="3498" r:id="rId3189"/>
    <p:sldId id="3499" r:id="rId3190"/>
    <p:sldId id="3500" r:id="rId3191"/>
    <p:sldId id="3501" r:id="rId3192"/>
    <p:sldId id="3502" r:id="rId3193"/>
    <p:sldId id="3503" r:id="rId3194"/>
    <p:sldId id="3504" r:id="rId3195"/>
    <p:sldId id="3505" r:id="rId3196"/>
    <p:sldId id="3506" r:id="rId3197"/>
    <p:sldId id="3507" r:id="rId3198"/>
    <p:sldId id="3508" r:id="rId3199"/>
    <p:sldId id="3509" r:id="rId3200"/>
    <p:sldId id="3510" r:id="rId3201"/>
    <p:sldId id="3511" r:id="rId3202"/>
    <p:sldId id="3512" r:id="rId3203"/>
    <p:sldId id="3513" r:id="rId3204"/>
    <p:sldId id="3514" r:id="rId3205"/>
    <p:sldId id="3515" r:id="rId3206"/>
    <p:sldId id="3516" r:id="rId3207"/>
    <p:sldId id="3517" r:id="rId3208"/>
    <p:sldId id="3518" r:id="rId3209"/>
    <p:sldId id="3519" r:id="rId3210"/>
    <p:sldId id="3520" r:id="rId3211"/>
    <p:sldId id="3521" r:id="rId3212"/>
    <p:sldId id="3522" r:id="rId3213"/>
    <p:sldId id="3523" r:id="rId3214"/>
    <p:sldId id="3524" r:id="rId3215"/>
    <p:sldId id="3525" r:id="rId3216"/>
    <p:sldId id="3526" r:id="rId3217"/>
    <p:sldId id="3527" r:id="rId3218"/>
    <p:sldId id="3528" r:id="rId3219"/>
    <p:sldId id="3529" r:id="rId3220"/>
    <p:sldId id="3530" r:id="rId3221"/>
    <p:sldId id="3531" r:id="rId3222"/>
    <p:sldId id="3532" r:id="rId3223"/>
    <p:sldId id="3533" r:id="rId3224"/>
    <p:sldId id="3534" r:id="rId3225"/>
    <p:sldId id="3535" r:id="rId3226"/>
    <p:sldId id="3536" r:id="rId3227"/>
    <p:sldId id="3537" r:id="rId3228"/>
    <p:sldId id="3538" r:id="rId3229"/>
    <p:sldId id="3539" r:id="rId3230"/>
    <p:sldId id="3540" r:id="rId3231"/>
    <p:sldId id="3541" r:id="rId3232"/>
    <p:sldId id="3542" r:id="rId3233"/>
    <p:sldId id="3543" r:id="rId3234"/>
    <p:sldId id="3544" r:id="rId3235"/>
    <p:sldId id="3545" r:id="rId3236"/>
    <p:sldId id="3546" r:id="rId3237"/>
    <p:sldId id="3547" r:id="rId3238"/>
    <p:sldId id="3548" r:id="rId3239"/>
    <p:sldId id="3549" r:id="rId3240"/>
    <p:sldId id="3550" r:id="rId3241"/>
    <p:sldId id="3551" r:id="rId3242"/>
    <p:sldId id="3552" r:id="rId3243"/>
    <p:sldId id="3553" r:id="rId3244"/>
    <p:sldId id="3554" r:id="rId3245"/>
    <p:sldId id="3555" r:id="rId3246"/>
    <p:sldId id="3556" r:id="rId3247"/>
    <p:sldId id="3557" r:id="rId3248"/>
    <p:sldId id="3558" r:id="rId3249"/>
    <p:sldId id="3559" r:id="rId3250"/>
    <p:sldId id="3560" r:id="rId3251"/>
    <p:sldId id="3561" r:id="rId3252"/>
    <p:sldId id="3562" r:id="rId3253"/>
    <p:sldId id="3563" r:id="rId3254"/>
    <p:sldId id="3564" r:id="rId3255"/>
    <p:sldId id="3565" r:id="rId3256"/>
    <p:sldId id="3566" r:id="rId3257"/>
    <p:sldId id="3567" r:id="rId3258"/>
    <p:sldId id="3568" r:id="rId3259"/>
    <p:sldId id="3569" r:id="rId3260"/>
    <p:sldId id="3570" r:id="rId3261"/>
    <p:sldId id="3571" r:id="rId3262"/>
    <p:sldId id="3572" r:id="rId3263"/>
    <p:sldId id="3573" r:id="rId3264"/>
    <p:sldId id="3574" r:id="rId3265"/>
    <p:sldId id="3575" r:id="rId3266"/>
    <p:sldId id="3576" r:id="rId3267"/>
    <p:sldId id="3577" r:id="rId3268"/>
    <p:sldId id="3578" r:id="rId3269"/>
    <p:sldId id="3579" r:id="rId3270"/>
    <p:sldId id="3580" r:id="rId3271"/>
    <p:sldId id="3581" r:id="rId3272"/>
    <p:sldId id="3582" r:id="rId3273"/>
    <p:sldId id="3583" r:id="rId3274"/>
    <p:sldId id="3584" r:id="rId3275"/>
    <p:sldId id="3585" r:id="rId3276"/>
    <p:sldId id="3586" r:id="rId3277"/>
    <p:sldId id="3587" r:id="rId3278"/>
    <p:sldId id="3588" r:id="rId3279"/>
    <p:sldId id="3589" r:id="rId3280"/>
    <p:sldId id="3590" r:id="rId3281"/>
    <p:sldId id="3591" r:id="rId3282"/>
    <p:sldId id="3592" r:id="rId3283"/>
    <p:sldId id="3593" r:id="rId3284"/>
    <p:sldId id="3594" r:id="rId3285"/>
    <p:sldId id="3595" r:id="rId3286"/>
    <p:sldId id="3596" r:id="rId3287"/>
    <p:sldId id="3597" r:id="rId3288"/>
    <p:sldId id="3598" r:id="rId3289"/>
    <p:sldId id="3599" r:id="rId3290"/>
    <p:sldId id="3600" r:id="rId3291"/>
    <p:sldId id="3601" r:id="rId3292"/>
    <p:sldId id="3602" r:id="rId3293"/>
    <p:sldId id="3603" r:id="rId3294"/>
    <p:sldId id="3605" r:id="rId3295"/>
    <p:sldId id="3606" r:id="rId3296"/>
    <p:sldId id="3607" r:id="rId3297"/>
    <p:sldId id="3608" r:id="rId3298"/>
    <p:sldId id="3609" r:id="rId3299"/>
    <p:sldId id="3610" r:id="rId3300"/>
    <p:sldId id="3611" r:id="rId3301"/>
    <p:sldId id="3612" r:id="rId3302"/>
    <p:sldId id="3613" r:id="rId3303"/>
    <p:sldId id="3614" r:id="rId3304"/>
    <p:sldId id="3615" r:id="rId3305"/>
    <p:sldId id="3617" r:id="rId3306"/>
    <p:sldId id="3618" r:id="rId3307"/>
    <p:sldId id="3619" r:id="rId3308"/>
    <p:sldId id="3620" r:id="rId3309"/>
    <p:sldId id="3621" r:id="rId3310"/>
    <p:sldId id="3622" r:id="rId3311"/>
    <p:sldId id="3623" r:id="rId3312"/>
    <p:sldId id="3624" r:id="rId3313"/>
    <p:sldId id="3625" r:id="rId3314"/>
    <p:sldId id="3626" r:id="rId3315"/>
    <p:sldId id="3627" r:id="rId3316"/>
    <p:sldId id="3628" r:id="rId3317"/>
    <p:sldId id="3629" r:id="rId3318"/>
    <p:sldId id="3630" r:id="rId3319"/>
    <p:sldId id="3631" r:id="rId3320"/>
    <p:sldId id="3632" r:id="rId3321"/>
    <p:sldId id="3633" r:id="rId3322"/>
    <p:sldId id="3634" r:id="rId3323"/>
    <p:sldId id="3635" r:id="rId3324"/>
    <p:sldId id="3636" r:id="rId3325"/>
    <p:sldId id="3637" r:id="rId3326"/>
    <p:sldId id="3638" r:id="rId3327"/>
    <p:sldId id="3639" r:id="rId3328"/>
    <p:sldId id="3640" r:id="rId3329"/>
    <p:sldId id="3641" r:id="rId3330"/>
    <p:sldId id="3642" r:id="rId3331"/>
    <p:sldId id="3643" r:id="rId3332"/>
    <p:sldId id="3644" r:id="rId3333"/>
    <p:sldId id="3645" r:id="rId3334"/>
    <p:sldId id="3646" r:id="rId3335"/>
    <p:sldId id="3647" r:id="rId3336"/>
    <p:sldId id="3648" r:id="rId3337"/>
    <p:sldId id="3649" r:id="rId3338"/>
    <p:sldId id="3650" r:id="rId3339"/>
    <p:sldId id="3651" r:id="rId3340"/>
    <p:sldId id="3652" r:id="rId3341"/>
    <p:sldId id="3654" r:id="rId3342"/>
    <p:sldId id="3655" r:id="rId3343"/>
    <p:sldId id="3656" r:id="rId3344"/>
    <p:sldId id="3657" r:id="rId3345"/>
    <p:sldId id="3658" r:id="rId3346"/>
    <p:sldId id="3659" r:id="rId3347"/>
    <p:sldId id="3660" r:id="rId3348"/>
    <p:sldId id="3661" r:id="rId3349"/>
    <p:sldId id="3662" r:id="rId3350"/>
    <p:sldId id="3663" r:id="rId3351"/>
    <p:sldId id="3664" r:id="rId3352"/>
    <p:sldId id="3665" r:id="rId3353"/>
    <p:sldId id="3666" r:id="rId3354"/>
    <p:sldId id="3667" r:id="rId3355"/>
    <p:sldId id="3668" r:id="rId3356"/>
    <p:sldId id="3669" r:id="rId3357"/>
    <p:sldId id="3670" r:id="rId3358"/>
    <p:sldId id="3671" r:id="rId3359"/>
    <p:sldId id="3672" r:id="rId3360"/>
    <p:sldId id="3674" r:id="rId3361"/>
    <p:sldId id="3675" r:id="rId3362"/>
    <p:sldId id="3676" r:id="rId3363"/>
    <p:sldId id="3677" r:id="rId3364"/>
    <p:sldId id="3678" r:id="rId3365"/>
    <p:sldId id="3679" r:id="rId3366"/>
    <p:sldId id="3680" r:id="rId3367"/>
    <p:sldId id="3681" r:id="rId3368"/>
    <p:sldId id="3682" r:id="rId3369"/>
    <p:sldId id="3683" r:id="rId3370"/>
    <p:sldId id="3684" r:id="rId3371"/>
    <p:sldId id="3685" r:id="rId3372"/>
    <p:sldId id="3686" r:id="rId3373"/>
    <p:sldId id="3687" r:id="rId3374"/>
    <p:sldId id="3688" r:id="rId3375"/>
    <p:sldId id="3689" r:id="rId3376"/>
    <p:sldId id="3690" r:id="rId3377"/>
    <p:sldId id="3691" r:id="rId3378"/>
    <p:sldId id="3692" r:id="rId3379"/>
    <p:sldId id="3693" r:id="rId3380"/>
    <p:sldId id="3694" r:id="rId3381"/>
    <p:sldId id="3695" r:id="rId3382"/>
    <p:sldId id="3696" r:id="rId3383"/>
    <p:sldId id="3697" r:id="rId3384"/>
    <p:sldId id="3698" r:id="rId3385"/>
    <p:sldId id="3699" r:id="rId3386"/>
    <p:sldId id="3700" r:id="rId3387"/>
    <p:sldId id="3701" r:id="rId3388"/>
    <p:sldId id="3702" r:id="rId3389"/>
    <p:sldId id="3703" r:id="rId3390"/>
    <p:sldId id="3704" r:id="rId3391"/>
    <p:sldId id="3705" r:id="rId3392"/>
    <p:sldId id="3706" r:id="rId3393"/>
    <p:sldId id="3707" r:id="rId3394"/>
    <p:sldId id="3708" r:id="rId3395"/>
    <p:sldId id="3731" r:id="rId3396"/>
    <p:sldId id="3709" r:id="rId3397"/>
    <p:sldId id="3710" r:id="rId3398"/>
    <p:sldId id="3711" r:id="rId3399"/>
    <p:sldId id="3712" r:id="rId3400"/>
    <p:sldId id="3713" r:id="rId3401"/>
    <p:sldId id="3714" r:id="rId3402"/>
    <p:sldId id="3715" r:id="rId3403"/>
    <p:sldId id="3716" r:id="rId3404"/>
    <p:sldId id="3717" r:id="rId3405"/>
    <p:sldId id="3718" r:id="rId3406"/>
    <p:sldId id="3719" r:id="rId3407"/>
    <p:sldId id="3720" r:id="rId3408"/>
    <p:sldId id="3721" r:id="rId3409"/>
    <p:sldId id="3722" r:id="rId3410"/>
    <p:sldId id="3723" r:id="rId3411"/>
    <p:sldId id="3724" r:id="rId3412"/>
    <p:sldId id="3725" r:id="rId3413"/>
    <p:sldId id="3726" r:id="rId3414"/>
    <p:sldId id="3727" r:id="rId3415"/>
    <p:sldId id="3728" r:id="rId3416"/>
    <p:sldId id="3729" r:id="rId3417"/>
    <p:sldId id="3730" r:id="rId3418"/>
    <p:sldId id="3732" r:id="rId3419"/>
    <p:sldId id="3733" r:id="rId3420"/>
    <p:sldId id="3734" r:id="rId3421"/>
    <p:sldId id="3735" r:id="rId3422"/>
    <p:sldId id="3764" r:id="rId3423"/>
    <p:sldId id="3765" r:id="rId3424"/>
    <p:sldId id="3736" r:id="rId3425"/>
    <p:sldId id="3737" r:id="rId3426"/>
    <p:sldId id="3738" r:id="rId3427"/>
    <p:sldId id="3766" r:id="rId3428"/>
    <p:sldId id="3767" r:id="rId3429"/>
    <p:sldId id="3768" r:id="rId3430"/>
    <p:sldId id="3739" r:id="rId3431"/>
    <p:sldId id="3769" r:id="rId3432"/>
    <p:sldId id="3770" r:id="rId3433"/>
    <p:sldId id="3772" r:id="rId3434"/>
    <p:sldId id="3773" r:id="rId3435"/>
    <p:sldId id="3774" r:id="rId3436"/>
    <p:sldId id="3775" r:id="rId3437"/>
    <p:sldId id="3776" r:id="rId3438"/>
    <p:sldId id="3777" r:id="rId3439"/>
    <p:sldId id="3778" r:id="rId3440"/>
    <p:sldId id="3779" r:id="rId3441"/>
    <p:sldId id="3780" r:id="rId3442"/>
    <p:sldId id="3771" r:id="rId3443"/>
    <p:sldId id="3740" r:id="rId3444"/>
    <p:sldId id="3741" r:id="rId3445"/>
    <p:sldId id="3742" r:id="rId3446"/>
    <p:sldId id="3743" r:id="rId3447"/>
    <p:sldId id="3784" r:id="rId3448"/>
    <p:sldId id="3781" r:id="rId3449"/>
    <p:sldId id="3782" r:id="rId3450"/>
    <p:sldId id="3783" r:id="rId3451"/>
    <p:sldId id="3744" r:id="rId3452"/>
    <p:sldId id="3745" r:id="rId3453"/>
    <p:sldId id="3746" r:id="rId3454"/>
    <p:sldId id="3747" r:id="rId3455"/>
    <p:sldId id="3786" r:id="rId3456"/>
    <p:sldId id="3787" r:id="rId3457"/>
    <p:sldId id="3788" r:id="rId3458"/>
    <p:sldId id="3789" r:id="rId3459"/>
    <p:sldId id="3785" r:id="rId3460"/>
    <p:sldId id="3748" r:id="rId3461"/>
    <p:sldId id="3749" r:id="rId3462"/>
    <p:sldId id="3750" r:id="rId3463"/>
    <p:sldId id="3751" r:id="rId3464"/>
    <p:sldId id="3790" r:id="rId3465"/>
    <p:sldId id="3791" r:id="rId3466"/>
    <p:sldId id="3752" r:id="rId3467"/>
    <p:sldId id="3753" r:id="rId3468"/>
    <p:sldId id="3754" r:id="rId3469"/>
    <p:sldId id="3755" r:id="rId3470"/>
    <p:sldId id="3792" r:id="rId3471"/>
    <p:sldId id="3793" r:id="rId3472"/>
    <p:sldId id="3794" r:id="rId3473"/>
    <p:sldId id="3756" r:id="rId3474"/>
    <p:sldId id="3757" r:id="rId3475"/>
    <p:sldId id="3758" r:id="rId3476"/>
    <p:sldId id="3759" r:id="rId3477"/>
    <p:sldId id="3760" r:id="rId3478"/>
    <p:sldId id="3761" r:id="rId3479"/>
    <p:sldId id="3795" r:id="rId3480"/>
    <p:sldId id="3796" r:id="rId3481"/>
    <p:sldId id="3797" r:id="rId3482"/>
    <p:sldId id="3762" r:id="rId3483"/>
    <p:sldId id="3763" r:id="rId3484"/>
    <p:sldId id="3798" r:id="rId3485"/>
    <p:sldId id="3799" r:id="rId3486"/>
    <p:sldId id="3800" r:id="rId3487"/>
    <p:sldId id="3801" r:id="rId3488"/>
    <p:sldId id="3872" r:id="rId3489"/>
    <p:sldId id="3873" r:id="rId3490"/>
    <p:sldId id="3802" r:id="rId3491"/>
    <p:sldId id="3803" r:id="rId3492"/>
    <p:sldId id="3804" r:id="rId3493"/>
    <p:sldId id="3874" r:id="rId3494"/>
    <p:sldId id="3805" r:id="rId3495"/>
    <p:sldId id="3806" r:id="rId3496"/>
    <p:sldId id="3807" r:id="rId3497"/>
    <p:sldId id="3876" r:id="rId3498"/>
    <p:sldId id="3877" r:id="rId3499"/>
    <p:sldId id="3878" r:id="rId3500"/>
    <p:sldId id="3879" r:id="rId3501"/>
    <p:sldId id="3880" r:id="rId3502"/>
    <p:sldId id="3881" r:id="rId3503"/>
    <p:sldId id="3882" r:id="rId3504"/>
    <p:sldId id="3808" r:id="rId3505"/>
    <p:sldId id="3883" r:id="rId3506"/>
    <p:sldId id="3884" r:id="rId3507"/>
    <p:sldId id="3885" r:id="rId3508"/>
    <p:sldId id="3886" r:id="rId3509"/>
    <p:sldId id="3809" r:id="rId3510"/>
    <p:sldId id="3810" r:id="rId3511"/>
    <p:sldId id="3811" r:id="rId3512"/>
    <p:sldId id="3812" r:id="rId3513"/>
    <p:sldId id="3813" r:id="rId3514"/>
    <p:sldId id="3814" r:id="rId3515"/>
    <p:sldId id="3888" r:id="rId3516"/>
    <p:sldId id="3887" r:id="rId3517"/>
    <p:sldId id="3815" r:id="rId3518"/>
    <p:sldId id="3816" r:id="rId3519"/>
    <p:sldId id="3817" r:id="rId3520"/>
    <p:sldId id="3890" r:id="rId3521"/>
    <p:sldId id="3891" r:id="rId3522"/>
    <p:sldId id="3892" r:id="rId3523"/>
    <p:sldId id="3893" r:id="rId3524"/>
    <p:sldId id="3889" r:id="rId3525"/>
    <p:sldId id="3818" r:id="rId3526"/>
    <p:sldId id="3819" r:id="rId3527"/>
    <p:sldId id="3820" r:id="rId3528"/>
    <p:sldId id="3821" r:id="rId3529"/>
    <p:sldId id="3894" r:id="rId3530"/>
    <p:sldId id="3822" r:id="rId3531"/>
    <p:sldId id="3823" r:id="rId3532"/>
    <p:sldId id="3824" r:id="rId3533"/>
    <p:sldId id="3825" r:id="rId3534"/>
    <p:sldId id="3897" r:id="rId3535"/>
    <p:sldId id="3895" r:id="rId3536"/>
    <p:sldId id="3896" r:id="rId3537"/>
    <p:sldId id="3826" r:id="rId3538"/>
    <p:sldId id="3827" r:id="rId3539"/>
    <p:sldId id="3828" r:id="rId3540"/>
    <p:sldId id="3829" r:id="rId3541"/>
    <p:sldId id="3830" r:id="rId3542"/>
    <p:sldId id="3831" r:id="rId3543"/>
    <p:sldId id="3898" r:id="rId3544"/>
    <p:sldId id="3832" r:id="rId3545"/>
    <p:sldId id="3833" r:id="rId3546"/>
    <p:sldId id="3834" r:id="rId3547"/>
    <p:sldId id="3835" r:id="rId3548"/>
    <p:sldId id="3836" r:id="rId3549"/>
    <p:sldId id="3837" r:id="rId3550"/>
    <p:sldId id="3900" r:id="rId3551"/>
    <p:sldId id="3838" r:id="rId3552"/>
    <p:sldId id="3899" r:id="rId3553"/>
    <p:sldId id="3839" r:id="rId3554"/>
    <p:sldId id="3840" r:id="rId3555"/>
    <p:sldId id="3841" r:id="rId3556"/>
    <p:sldId id="3901" r:id="rId3557"/>
    <p:sldId id="3907" r:id="rId3558"/>
    <p:sldId id="3902" r:id="rId3559"/>
    <p:sldId id="3903" r:id="rId3560"/>
    <p:sldId id="3904" r:id="rId3561"/>
    <p:sldId id="3842" r:id="rId3562"/>
    <p:sldId id="3843" r:id="rId3563"/>
    <p:sldId id="3908" r:id="rId3564"/>
    <p:sldId id="3909" r:id="rId3565"/>
    <p:sldId id="3910" r:id="rId3566"/>
    <p:sldId id="3911" r:id="rId3567"/>
    <p:sldId id="3915" r:id="rId3568"/>
    <p:sldId id="3917" r:id="rId3569"/>
    <p:sldId id="3919" r:id="rId3570"/>
    <p:sldId id="3921" r:id="rId3571"/>
    <p:sldId id="3913" r:id="rId3572"/>
    <p:sldId id="3920" r:id="rId3573"/>
    <p:sldId id="3918" r:id="rId3574"/>
    <p:sldId id="3916" r:id="rId3575"/>
    <p:sldId id="3914" r:id="rId3576"/>
    <p:sldId id="3844" r:id="rId3577"/>
    <p:sldId id="3848" r:id="rId3578"/>
    <p:sldId id="3849" r:id="rId3579"/>
    <p:sldId id="3850" r:id="rId3580"/>
    <p:sldId id="3851" r:id="rId3581"/>
    <p:sldId id="3922" r:id="rId3582"/>
    <p:sldId id="3852" r:id="rId3583"/>
    <p:sldId id="3853" r:id="rId3584"/>
    <p:sldId id="3854" r:id="rId3585"/>
    <p:sldId id="3855" r:id="rId3586"/>
    <p:sldId id="3924" r:id="rId3587"/>
    <p:sldId id="3923" r:id="rId3588"/>
    <p:sldId id="3856" r:id="rId3589"/>
    <p:sldId id="3857" r:id="rId3590"/>
    <p:sldId id="3858" r:id="rId3591"/>
    <p:sldId id="3859" r:id="rId3592"/>
    <p:sldId id="3925" r:id="rId3593"/>
    <p:sldId id="3926" r:id="rId3594"/>
    <p:sldId id="3860" r:id="rId3595"/>
    <p:sldId id="3861" r:id="rId3596"/>
    <p:sldId id="3862" r:id="rId3597"/>
    <p:sldId id="3863" r:id="rId3598"/>
    <p:sldId id="3864" r:id="rId3599"/>
    <p:sldId id="3865" r:id="rId3600"/>
    <p:sldId id="3866" r:id="rId3601"/>
    <p:sldId id="3867" r:id="rId3602"/>
    <p:sldId id="3868" r:id="rId3603"/>
    <p:sldId id="3869" r:id="rId3604"/>
    <p:sldId id="3927" r:id="rId3605"/>
    <p:sldId id="3928" r:id="rId3606"/>
    <p:sldId id="3870" r:id="rId3607"/>
    <p:sldId id="3871" r:id="rId3608"/>
    <p:sldId id="3929" r:id="rId3609"/>
    <p:sldId id="3930" r:id="rId3610"/>
    <p:sldId id="3931" r:id="rId3611"/>
    <p:sldId id="3932" r:id="rId3612"/>
    <p:sldId id="3933" r:id="rId3613"/>
    <p:sldId id="4052" r:id="rId3614"/>
    <p:sldId id="3934" r:id="rId3615"/>
    <p:sldId id="3935" r:id="rId3616"/>
    <p:sldId id="3936" r:id="rId3617"/>
    <p:sldId id="3937" r:id="rId3618"/>
    <p:sldId id="4055" r:id="rId3619"/>
    <p:sldId id="4054" r:id="rId3620"/>
    <p:sldId id="3938" r:id="rId3621"/>
    <p:sldId id="3939" r:id="rId3622"/>
    <p:sldId id="3942" r:id="rId3623"/>
    <p:sldId id="4057" r:id="rId3624"/>
    <p:sldId id="4058" r:id="rId3625"/>
    <p:sldId id="4059" r:id="rId3626"/>
    <p:sldId id="4060" r:id="rId3627"/>
    <p:sldId id="4061" r:id="rId3628"/>
    <p:sldId id="4076" r:id="rId3629"/>
    <p:sldId id="4080" r:id="rId3630"/>
    <p:sldId id="4082" r:id="rId3631"/>
    <p:sldId id="4081" r:id="rId3632"/>
    <p:sldId id="4083" r:id="rId3633"/>
    <p:sldId id="4079" r:id="rId3634"/>
    <p:sldId id="4078" r:id="rId3635"/>
    <p:sldId id="4077" r:id="rId3636"/>
    <p:sldId id="4062" r:id="rId3637"/>
    <p:sldId id="4063" r:id="rId3638"/>
    <p:sldId id="4084" r:id="rId3639"/>
    <p:sldId id="4064" r:id="rId3640"/>
    <p:sldId id="4068" r:id="rId3641"/>
    <p:sldId id="4278" r:id="rId3642"/>
    <p:sldId id="4074" r:id="rId3643"/>
    <p:sldId id="4075" r:id="rId3644"/>
    <p:sldId id="4085" r:id="rId3645"/>
    <p:sldId id="4072" r:id="rId3646"/>
    <p:sldId id="4073" r:id="rId3647"/>
    <p:sldId id="4069" r:id="rId3648"/>
    <p:sldId id="4070" r:id="rId3649"/>
    <p:sldId id="4056" r:id="rId3650"/>
    <p:sldId id="4067" r:id="rId3651"/>
    <p:sldId id="4086" r:id="rId3652"/>
    <p:sldId id="4066" r:id="rId3653"/>
    <p:sldId id="4087" r:id="rId3654"/>
    <p:sldId id="4065" r:id="rId3655"/>
    <p:sldId id="3943" r:id="rId3656"/>
    <p:sldId id="3944" r:id="rId3657"/>
    <p:sldId id="3945" r:id="rId3658"/>
    <p:sldId id="3946" r:id="rId3659"/>
    <p:sldId id="3947" r:id="rId3660"/>
    <p:sldId id="4088" r:id="rId3661"/>
    <p:sldId id="3948" r:id="rId3662"/>
    <p:sldId id="3949" r:id="rId3663"/>
    <p:sldId id="3950" r:id="rId3664"/>
    <p:sldId id="3951" r:id="rId3665"/>
    <p:sldId id="3952" r:id="rId3666"/>
    <p:sldId id="4089" r:id="rId3667"/>
    <p:sldId id="4091" r:id="rId3668"/>
    <p:sldId id="4090" r:id="rId3669"/>
    <p:sldId id="3953" r:id="rId3670"/>
    <p:sldId id="3954" r:id="rId3671"/>
    <p:sldId id="3955" r:id="rId3672"/>
    <p:sldId id="3956" r:id="rId3673"/>
    <p:sldId id="3957" r:id="rId3674"/>
    <p:sldId id="4093" r:id="rId3675"/>
    <p:sldId id="4092" r:id="rId3676"/>
    <p:sldId id="3958" r:id="rId3677"/>
    <p:sldId id="3959" r:id="rId3678"/>
    <p:sldId id="3960" r:id="rId3679"/>
    <p:sldId id="3961" r:id="rId3680"/>
    <p:sldId id="4098" r:id="rId3681"/>
    <p:sldId id="4097" r:id="rId3682"/>
    <p:sldId id="4096" r:id="rId3683"/>
    <p:sldId id="4095" r:id="rId3684"/>
    <p:sldId id="3962" r:id="rId3685"/>
    <p:sldId id="3963" r:id="rId3686"/>
    <p:sldId id="3964" r:id="rId3687"/>
    <p:sldId id="3965" r:id="rId3688"/>
    <p:sldId id="3966" r:id="rId3689"/>
    <p:sldId id="3967" r:id="rId3690"/>
    <p:sldId id="4099" r:id="rId3691"/>
    <p:sldId id="4100" r:id="rId3692"/>
    <p:sldId id="3968" r:id="rId3693"/>
    <p:sldId id="3969" r:id="rId3694"/>
    <p:sldId id="3970" r:id="rId3695"/>
    <p:sldId id="3971" r:id="rId3696"/>
    <p:sldId id="3972" r:id="rId3697"/>
    <p:sldId id="3973" r:id="rId3698"/>
    <p:sldId id="3974" r:id="rId3699"/>
    <p:sldId id="4109" r:id="rId3700"/>
    <p:sldId id="4101" r:id="rId3701"/>
    <p:sldId id="4102" r:id="rId3702"/>
    <p:sldId id="4105" r:id="rId3703"/>
    <p:sldId id="4110" r:id="rId3704"/>
    <p:sldId id="4108" r:id="rId3705"/>
    <p:sldId id="4107" r:id="rId3706"/>
    <p:sldId id="4111" r:id="rId3707"/>
    <p:sldId id="4106" r:id="rId3708"/>
    <p:sldId id="4103" r:id="rId3709"/>
    <p:sldId id="4104" r:id="rId3710"/>
    <p:sldId id="3975" r:id="rId3711"/>
    <p:sldId id="3976" r:id="rId3712"/>
    <p:sldId id="3977" r:id="rId3713"/>
    <p:sldId id="3978" r:id="rId3714"/>
    <p:sldId id="4116" r:id="rId3715"/>
    <p:sldId id="4118" r:id="rId3716"/>
    <p:sldId id="4115" r:id="rId3717"/>
    <p:sldId id="4114" r:id="rId3718"/>
    <p:sldId id="4113" r:id="rId3719"/>
    <p:sldId id="4112" r:id="rId3720"/>
    <p:sldId id="3979" r:id="rId3721"/>
    <p:sldId id="3980" r:id="rId3722"/>
    <p:sldId id="3981" r:id="rId3723"/>
    <p:sldId id="3982" r:id="rId3724"/>
    <p:sldId id="4122" r:id="rId3725"/>
    <p:sldId id="4121" r:id="rId3726"/>
    <p:sldId id="4123" r:id="rId3727"/>
    <p:sldId id="4120" r:id="rId3728"/>
    <p:sldId id="4119" r:id="rId3729"/>
    <p:sldId id="3983" r:id="rId3730"/>
    <p:sldId id="4124" r:id="rId3731"/>
    <p:sldId id="4125" r:id="rId3732"/>
    <p:sldId id="4126" r:id="rId3733"/>
    <p:sldId id="4127" r:id="rId3734"/>
    <p:sldId id="4128" r:id="rId3735"/>
    <p:sldId id="4130" r:id="rId3736"/>
    <p:sldId id="4129" r:id="rId3737"/>
    <p:sldId id="3984" r:id="rId3738"/>
    <p:sldId id="3985" r:id="rId3739"/>
    <p:sldId id="3986" r:id="rId3740"/>
    <p:sldId id="3987" r:id="rId3741"/>
    <p:sldId id="3988" r:id="rId3742"/>
    <p:sldId id="3989" r:id="rId3743"/>
    <p:sldId id="3990" r:id="rId3744"/>
    <p:sldId id="3991" r:id="rId3745"/>
    <p:sldId id="3992" r:id="rId3746"/>
    <p:sldId id="4134" r:id="rId3747"/>
    <p:sldId id="4137" r:id="rId3748"/>
    <p:sldId id="4135" r:id="rId3749"/>
    <p:sldId id="4136" r:id="rId3750"/>
    <p:sldId id="4133" r:id="rId3751"/>
    <p:sldId id="3993" r:id="rId3752"/>
    <p:sldId id="4131" r:id="rId3753"/>
    <p:sldId id="4132" r:id="rId3754"/>
    <p:sldId id="3994" r:id="rId3755"/>
    <p:sldId id="3995" r:id="rId3756"/>
    <p:sldId id="3996" r:id="rId3757"/>
    <p:sldId id="3997" r:id="rId3758"/>
    <p:sldId id="3998" r:id="rId3759"/>
    <p:sldId id="4139" r:id="rId3760"/>
    <p:sldId id="4140" r:id="rId3761"/>
    <p:sldId id="4138" r:id="rId3762"/>
    <p:sldId id="3999" r:id="rId3763"/>
    <p:sldId id="4000" r:id="rId3764"/>
    <p:sldId id="4001" r:id="rId3765"/>
    <p:sldId id="4002" r:id="rId3766"/>
    <p:sldId id="4141" r:id="rId3767"/>
    <p:sldId id="4148" r:id="rId3768"/>
    <p:sldId id="4143" r:id="rId3769"/>
    <p:sldId id="4144" r:id="rId3770"/>
    <p:sldId id="4146" r:id="rId3771"/>
    <p:sldId id="4147" r:id="rId3772"/>
    <p:sldId id="4145" r:id="rId3773"/>
    <p:sldId id="4142" r:id="rId3774"/>
    <p:sldId id="4003" r:id="rId3775"/>
    <p:sldId id="4004" r:id="rId3776"/>
    <p:sldId id="4005" r:id="rId3777"/>
    <p:sldId id="4006" r:id="rId3778"/>
    <p:sldId id="4007" r:id="rId3779"/>
    <p:sldId id="4008" r:id="rId3780"/>
    <p:sldId id="4009" r:id="rId3781"/>
    <p:sldId id="4010" r:id="rId3782"/>
    <p:sldId id="4011" r:id="rId3783"/>
    <p:sldId id="4012" r:id="rId3784"/>
    <p:sldId id="4013" r:id="rId3785"/>
    <p:sldId id="4014" r:id="rId3786"/>
    <p:sldId id="4015" r:id="rId3787"/>
    <p:sldId id="4151" r:id="rId3788"/>
    <p:sldId id="4154" r:id="rId3789"/>
    <p:sldId id="4153" r:id="rId3790"/>
    <p:sldId id="4157" r:id="rId3791"/>
    <p:sldId id="4156" r:id="rId3792"/>
    <p:sldId id="4150" r:id="rId3793"/>
    <p:sldId id="4152" r:id="rId3794"/>
    <p:sldId id="4149" r:id="rId3795"/>
    <p:sldId id="4016" r:id="rId3796"/>
    <p:sldId id="4017" r:id="rId3797"/>
    <p:sldId id="4018" r:id="rId3798"/>
    <p:sldId id="4019" r:id="rId3799"/>
    <p:sldId id="4161" r:id="rId3800"/>
    <p:sldId id="4160" r:id="rId3801"/>
    <p:sldId id="4159" r:id="rId3802"/>
    <p:sldId id="4165" r:id="rId3803"/>
    <p:sldId id="4164" r:id="rId3804"/>
    <p:sldId id="4162" r:id="rId3805"/>
    <p:sldId id="4163" r:id="rId3806"/>
    <p:sldId id="4166" r:id="rId3807"/>
    <p:sldId id="4158" r:id="rId3808"/>
    <p:sldId id="4020" r:id="rId3809"/>
    <p:sldId id="4021" r:id="rId3810"/>
    <p:sldId id="4022" r:id="rId3811"/>
    <p:sldId id="4023" r:id="rId3812"/>
    <p:sldId id="4024" r:id="rId3813"/>
    <p:sldId id="4167" r:id="rId3814"/>
    <p:sldId id="4168" r:id="rId3815"/>
    <p:sldId id="4169" r:id="rId3816"/>
    <p:sldId id="4170" r:id="rId3817"/>
    <p:sldId id="4171" r:id="rId3818"/>
    <p:sldId id="4025" r:id="rId3819"/>
    <p:sldId id="4026" r:id="rId3820"/>
    <p:sldId id="4027" r:id="rId3821"/>
    <p:sldId id="4028" r:id="rId3822"/>
    <p:sldId id="4031" r:id="rId3823"/>
    <p:sldId id="4032" r:id="rId3824"/>
    <p:sldId id="4033" r:id="rId3825"/>
    <p:sldId id="4034" r:id="rId3826"/>
    <p:sldId id="4172" r:id="rId3827"/>
    <p:sldId id="4035" r:id="rId3828"/>
    <p:sldId id="4036" r:id="rId3829"/>
    <p:sldId id="4037" r:id="rId3830"/>
    <p:sldId id="4038" r:id="rId3831"/>
    <p:sldId id="4039" r:id="rId3832"/>
    <p:sldId id="4040" r:id="rId3833"/>
    <p:sldId id="4041" r:id="rId3834"/>
    <p:sldId id="4042" r:id="rId3835"/>
    <p:sldId id="4043" r:id="rId3836"/>
    <p:sldId id="4173" r:id="rId3837"/>
    <p:sldId id="4176" r:id="rId3838"/>
    <p:sldId id="4179" r:id="rId3839"/>
    <p:sldId id="4177" r:id="rId3840"/>
    <p:sldId id="4175" r:id="rId3841"/>
    <p:sldId id="4178" r:id="rId3842"/>
    <p:sldId id="4174" r:id="rId3843"/>
    <p:sldId id="4044" r:id="rId3844"/>
    <p:sldId id="4045" r:id="rId3845"/>
    <p:sldId id="4046" r:id="rId3846"/>
    <p:sldId id="4047" r:id="rId3847"/>
    <p:sldId id="4048" r:id="rId3848"/>
    <p:sldId id="4049" r:id="rId3849"/>
    <p:sldId id="4180" r:id="rId3850"/>
    <p:sldId id="4181" r:id="rId3851"/>
    <p:sldId id="4184" r:id="rId3852"/>
    <p:sldId id="4185" r:id="rId3853"/>
    <p:sldId id="4187" r:id="rId3854"/>
    <p:sldId id="4188" r:id="rId3855"/>
    <p:sldId id="4191" r:id="rId3856"/>
    <p:sldId id="4192" r:id="rId3857"/>
    <p:sldId id="4190" r:id="rId3858"/>
    <p:sldId id="4189" r:id="rId3859"/>
    <p:sldId id="4186" r:id="rId3860"/>
    <p:sldId id="4183" r:id="rId3861"/>
    <p:sldId id="4182" r:id="rId3862"/>
    <p:sldId id="4193" r:id="rId3863"/>
    <p:sldId id="4050" r:id="rId3864"/>
    <p:sldId id="4051" r:id="rId3865"/>
    <p:sldId id="4194" r:id="rId3866"/>
    <p:sldId id="4195" r:id="rId3867"/>
    <p:sldId id="4196" r:id="rId3868"/>
    <p:sldId id="4197" r:id="rId3869"/>
    <p:sldId id="4198" r:id="rId3870"/>
    <p:sldId id="4199" r:id="rId3871"/>
    <p:sldId id="4200" r:id="rId3872"/>
    <p:sldId id="4201" r:id="rId3873"/>
    <p:sldId id="4202" r:id="rId3874"/>
    <p:sldId id="4203" r:id="rId3875"/>
    <p:sldId id="4204" r:id="rId3876"/>
    <p:sldId id="4205" r:id="rId3877"/>
    <p:sldId id="4206" r:id="rId3878"/>
    <p:sldId id="4207" r:id="rId3879"/>
    <p:sldId id="4208" r:id="rId3880"/>
    <p:sldId id="4209" r:id="rId3881"/>
    <p:sldId id="4210" r:id="rId3882"/>
    <p:sldId id="4211" r:id="rId3883"/>
    <p:sldId id="4212" r:id="rId3884"/>
    <p:sldId id="4213" r:id="rId3885"/>
    <p:sldId id="4214" r:id="rId3886"/>
    <p:sldId id="4215" r:id="rId3887"/>
    <p:sldId id="4216" r:id="rId3888"/>
    <p:sldId id="4217" r:id="rId3889"/>
    <p:sldId id="4218" r:id="rId3890"/>
    <p:sldId id="4219" r:id="rId3891"/>
    <p:sldId id="4220" r:id="rId3892"/>
    <p:sldId id="4221" r:id="rId3893"/>
    <p:sldId id="4222" r:id="rId3894"/>
    <p:sldId id="4223" r:id="rId3895"/>
    <p:sldId id="4224" r:id="rId3896"/>
    <p:sldId id="4225" r:id="rId3897"/>
    <p:sldId id="4226" r:id="rId3898"/>
    <p:sldId id="4227" r:id="rId3899"/>
    <p:sldId id="4228" r:id="rId3900"/>
    <p:sldId id="4229" r:id="rId3901"/>
    <p:sldId id="4230" r:id="rId3902"/>
    <p:sldId id="4231" r:id="rId3903"/>
    <p:sldId id="4232" r:id="rId3904"/>
    <p:sldId id="4233" r:id="rId3905"/>
    <p:sldId id="4234" r:id="rId3906"/>
    <p:sldId id="4235" r:id="rId3907"/>
    <p:sldId id="4236" r:id="rId3908"/>
    <p:sldId id="4237" r:id="rId3909"/>
    <p:sldId id="4238" r:id="rId3910"/>
    <p:sldId id="4239" r:id="rId3911"/>
    <p:sldId id="4240" r:id="rId3912"/>
    <p:sldId id="4241" r:id="rId3913"/>
    <p:sldId id="4242" r:id="rId3914"/>
    <p:sldId id="4243" r:id="rId3915"/>
    <p:sldId id="4244" r:id="rId3916"/>
    <p:sldId id="4245" r:id="rId3917"/>
    <p:sldId id="4246" r:id="rId3918"/>
    <p:sldId id="4247" r:id="rId3919"/>
    <p:sldId id="4248" r:id="rId3920"/>
    <p:sldId id="4249" r:id="rId3921"/>
    <p:sldId id="4250" r:id="rId3922"/>
    <p:sldId id="4251" r:id="rId3923"/>
    <p:sldId id="4252" r:id="rId3924"/>
    <p:sldId id="4253" r:id="rId3925"/>
    <p:sldId id="4254" r:id="rId3926"/>
    <p:sldId id="4279" r:id="rId3927"/>
    <p:sldId id="4280" r:id="rId3928"/>
    <p:sldId id="4255" r:id="rId3929"/>
    <p:sldId id="4256" r:id="rId3930"/>
    <p:sldId id="4257" r:id="rId3931"/>
    <p:sldId id="4258" r:id="rId3932"/>
    <p:sldId id="4259" r:id="rId3933"/>
    <p:sldId id="4260" r:id="rId3934"/>
    <p:sldId id="4281" r:id="rId3935"/>
    <p:sldId id="4282" r:id="rId3936"/>
    <p:sldId id="4283" r:id="rId3937"/>
    <p:sldId id="4261" r:id="rId3938"/>
    <p:sldId id="4262" r:id="rId3939"/>
    <p:sldId id="4263" r:id="rId3940"/>
    <p:sldId id="4264" r:id="rId3941"/>
    <p:sldId id="4265" r:id="rId3942"/>
    <p:sldId id="4266" r:id="rId3943"/>
    <p:sldId id="4267" r:id="rId3944"/>
    <p:sldId id="4268" r:id="rId3945"/>
    <p:sldId id="4269" r:id="rId3946"/>
    <p:sldId id="4270" r:id="rId3947"/>
    <p:sldId id="4284" r:id="rId3948"/>
    <p:sldId id="4285" r:id="rId3949"/>
    <p:sldId id="4286" r:id="rId3950"/>
    <p:sldId id="4287" r:id="rId3951"/>
    <p:sldId id="4288" r:id="rId3952"/>
    <p:sldId id="4289" r:id="rId3953"/>
    <p:sldId id="4290" r:id="rId3954"/>
    <p:sldId id="4291" r:id="rId3955"/>
    <p:sldId id="4292" r:id="rId3956"/>
    <p:sldId id="4293" r:id="rId3957"/>
    <p:sldId id="4271" r:id="rId3958"/>
    <p:sldId id="4272" r:id="rId3959"/>
    <p:sldId id="4273" r:id="rId3960"/>
    <p:sldId id="4274" r:id="rId3961"/>
    <p:sldId id="4275" r:id="rId3962"/>
    <p:sldId id="4276" r:id="rId3963"/>
    <p:sldId id="4294" r:id="rId3964"/>
    <p:sldId id="4295" r:id="rId3965"/>
    <p:sldId id="4296" r:id="rId3966"/>
    <p:sldId id="4297" r:id="rId3967"/>
    <p:sldId id="4277" r:id="rId3968"/>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4578" autoAdjust="0"/>
    <p:restoredTop sz="98401" autoAdjust="0"/>
  </p:normalViewPr>
  <p:slideViewPr>
    <p:cSldViewPr>
      <p:cViewPr varScale="1">
        <p:scale>
          <a:sx n="82" d="100"/>
          <a:sy n="82" d="100"/>
        </p:scale>
        <p:origin x="845" y="58"/>
      </p:cViewPr>
      <p:guideLst>
        <p:guide orient="horz" pos="2160"/>
        <p:guide pos="2880"/>
      </p:guideLst>
    </p:cSldViewPr>
  </p:slideViewPr>
  <p:outlineViewPr>
    <p:cViewPr>
      <p:scale>
        <a:sx n="33" d="100"/>
        <a:sy n="33" d="100"/>
      </p:scale>
      <p:origin x="0" y="403998"/>
    </p:cViewPr>
  </p:outlineViewPr>
  <p:notesTextViewPr>
    <p:cViewPr>
      <p:scale>
        <a:sx n="100" d="100"/>
        <a:sy n="100" d="100"/>
      </p:scale>
      <p:origin x="0" y="0"/>
    </p:cViewPr>
  </p:notesTextViewPr>
  <p:sorterViewPr>
    <p:cViewPr>
      <p:scale>
        <a:sx n="66" d="100"/>
        <a:sy n="66" d="100"/>
      </p:scale>
      <p:origin x="0" y="0"/>
    </p:cViewPr>
  </p:sorterViewPr>
  <p:gridSpacing cx="72008" cy="72008"/>
</p:viewPr>
</file>

<file path=ppt/_rels/presentation.xml.rels><?xml version="1.0" encoding="UTF-8" standalone="yes"?>
<Relationships xmlns="http://schemas.openxmlformats.org/package/2006/relationships"><Relationship Id="rId1827" Type="http://schemas.openxmlformats.org/officeDocument/2006/relationships/slide" Target="slides/slide1826.xml"/><Relationship Id="rId3182" Type="http://schemas.openxmlformats.org/officeDocument/2006/relationships/slide" Target="slides/slide3181.xml"/><Relationship Id="rId3042" Type="http://schemas.openxmlformats.org/officeDocument/2006/relationships/slide" Target="slides/slide3041.xml"/><Relationship Id="rId170" Type="http://schemas.openxmlformats.org/officeDocument/2006/relationships/slide" Target="slides/slide169.xml"/><Relationship Id="rId3859" Type="http://schemas.openxmlformats.org/officeDocument/2006/relationships/slide" Target="slides/slide3858.xml"/><Relationship Id="rId987" Type="http://schemas.openxmlformats.org/officeDocument/2006/relationships/slide" Target="slides/slide986.xml"/><Relationship Id="rId2668" Type="http://schemas.openxmlformats.org/officeDocument/2006/relationships/slide" Target="slides/slide2667.xml"/><Relationship Id="rId2875" Type="http://schemas.openxmlformats.org/officeDocument/2006/relationships/slide" Target="slides/slide2874.xml"/><Relationship Id="rId3719" Type="http://schemas.openxmlformats.org/officeDocument/2006/relationships/slide" Target="slides/slide3718.xml"/><Relationship Id="rId3926" Type="http://schemas.openxmlformats.org/officeDocument/2006/relationships/slide" Target="slides/slide3925.xml"/><Relationship Id="rId847" Type="http://schemas.openxmlformats.org/officeDocument/2006/relationships/slide" Target="slides/slide846.xml"/><Relationship Id="rId1477" Type="http://schemas.openxmlformats.org/officeDocument/2006/relationships/slide" Target="slides/slide1476.xml"/><Relationship Id="rId1684" Type="http://schemas.openxmlformats.org/officeDocument/2006/relationships/slide" Target="slides/slide1683.xml"/><Relationship Id="rId1891" Type="http://schemas.openxmlformats.org/officeDocument/2006/relationships/slide" Target="slides/slide1890.xml"/><Relationship Id="rId2528" Type="http://schemas.openxmlformats.org/officeDocument/2006/relationships/slide" Target="slides/slide2527.xml"/><Relationship Id="rId2735" Type="http://schemas.openxmlformats.org/officeDocument/2006/relationships/slide" Target="slides/slide2734.xml"/><Relationship Id="rId2942" Type="http://schemas.openxmlformats.org/officeDocument/2006/relationships/slide" Target="slides/slide2941.xml"/><Relationship Id="rId707" Type="http://schemas.openxmlformats.org/officeDocument/2006/relationships/slide" Target="slides/slide706.xml"/><Relationship Id="rId914" Type="http://schemas.openxmlformats.org/officeDocument/2006/relationships/slide" Target="slides/slide913.xml"/><Relationship Id="rId1337" Type="http://schemas.openxmlformats.org/officeDocument/2006/relationships/slide" Target="slides/slide1336.xml"/><Relationship Id="rId1544" Type="http://schemas.openxmlformats.org/officeDocument/2006/relationships/slide" Target="slides/slide1543.xml"/><Relationship Id="rId1751" Type="http://schemas.openxmlformats.org/officeDocument/2006/relationships/slide" Target="slides/slide1750.xml"/><Relationship Id="rId2802" Type="http://schemas.openxmlformats.org/officeDocument/2006/relationships/slide" Target="slides/slide2801.xml"/><Relationship Id="rId43" Type="http://schemas.openxmlformats.org/officeDocument/2006/relationships/slide" Target="slides/slide42.xml"/><Relationship Id="rId1404" Type="http://schemas.openxmlformats.org/officeDocument/2006/relationships/slide" Target="slides/slide1403.xml"/><Relationship Id="rId1611" Type="http://schemas.openxmlformats.org/officeDocument/2006/relationships/slide" Target="slides/slide1610.xml"/><Relationship Id="rId3369" Type="http://schemas.openxmlformats.org/officeDocument/2006/relationships/slide" Target="slides/slide3368.xml"/><Relationship Id="rId3576" Type="http://schemas.openxmlformats.org/officeDocument/2006/relationships/slide" Target="slides/slide3575.xml"/><Relationship Id="rId497" Type="http://schemas.openxmlformats.org/officeDocument/2006/relationships/slide" Target="slides/slide496.xml"/><Relationship Id="rId2178" Type="http://schemas.openxmlformats.org/officeDocument/2006/relationships/slide" Target="slides/slide2177.xml"/><Relationship Id="rId2385" Type="http://schemas.openxmlformats.org/officeDocument/2006/relationships/slide" Target="slides/slide2384.xml"/><Relationship Id="rId3229" Type="http://schemas.openxmlformats.org/officeDocument/2006/relationships/slide" Target="slides/slide3228.xml"/><Relationship Id="rId3783" Type="http://schemas.openxmlformats.org/officeDocument/2006/relationships/slide" Target="slides/slide3782.xml"/><Relationship Id="rId357" Type="http://schemas.openxmlformats.org/officeDocument/2006/relationships/slide" Target="slides/slide356.xml"/><Relationship Id="rId1194" Type="http://schemas.openxmlformats.org/officeDocument/2006/relationships/slide" Target="slides/slide1193.xml"/><Relationship Id="rId2038" Type="http://schemas.openxmlformats.org/officeDocument/2006/relationships/slide" Target="slides/slide2037.xml"/><Relationship Id="rId2592" Type="http://schemas.openxmlformats.org/officeDocument/2006/relationships/slide" Target="slides/slide2591.xml"/><Relationship Id="rId3436" Type="http://schemas.openxmlformats.org/officeDocument/2006/relationships/slide" Target="slides/slide3435.xml"/><Relationship Id="rId3643" Type="http://schemas.openxmlformats.org/officeDocument/2006/relationships/slide" Target="slides/slide3642.xml"/><Relationship Id="rId3850" Type="http://schemas.openxmlformats.org/officeDocument/2006/relationships/slide" Target="slides/slide3849.xml"/><Relationship Id="rId217" Type="http://schemas.openxmlformats.org/officeDocument/2006/relationships/slide" Target="slides/slide216.xml"/><Relationship Id="rId564" Type="http://schemas.openxmlformats.org/officeDocument/2006/relationships/slide" Target="slides/slide563.xml"/><Relationship Id="rId771" Type="http://schemas.openxmlformats.org/officeDocument/2006/relationships/slide" Target="slides/slide770.xml"/><Relationship Id="rId2245" Type="http://schemas.openxmlformats.org/officeDocument/2006/relationships/slide" Target="slides/slide2244.xml"/><Relationship Id="rId2452" Type="http://schemas.openxmlformats.org/officeDocument/2006/relationships/slide" Target="slides/slide2451.xml"/><Relationship Id="rId3503" Type="http://schemas.openxmlformats.org/officeDocument/2006/relationships/slide" Target="slides/slide3502.xml"/><Relationship Id="rId3710" Type="http://schemas.openxmlformats.org/officeDocument/2006/relationships/slide" Target="slides/slide3709.xml"/><Relationship Id="rId424" Type="http://schemas.openxmlformats.org/officeDocument/2006/relationships/slide" Target="slides/slide423.xml"/><Relationship Id="rId631" Type="http://schemas.openxmlformats.org/officeDocument/2006/relationships/slide" Target="slides/slide630.xml"/><Relationship Id="rId1054" Type="http://schemas.openxmlformats.org/officeDocument/2006/relationships/slide" Target="slides/slide1053.xml"/><Relationship Id="rId1261" Type="http://schemas.openxmlformats.org/officeDocument/2006/relationships/slide" Target="slides/slide1260.xml"/><Relationship Id="rId2105" Type="http://schemas.openxmlformats.org/officeDocument/2006/relationships/slide" Target="slides/slide2104.xml"/><Relationship Id="rId2312" Type="http://schemas.openxmlformats.org/officeDocument/2006/relationships/slide" Target="slides/slide2311.xml"/><Relationship Id="rId1121" Type="http://schemas.openxmlformats.org/officeDocument/2006/relationships/slide" Target="slides/slide1120.xml"/><Relationship Id="rId3086" Type="http://schemas.openxmlformats.org/officeDocument/2006/relationships/slide" Target="slides/slide3085.xml"/><Relationship Id="rId3293" Type="http://schemas.openxmlformats.org/officeDocument/2006/relationships/slide" Target="slides/slide3292.xml"/><Relationship Id="rId1938" Type="http://schemas.openxmlformats.org/officeDocument/2006/relationships/slide" Target="slides/slide1937.xml"/><Relationship Id="rId3153" Type="http://schemas.openxmlformats.org/officeDocument/2006/relationships/slide" Target="slides/slide3152.xml"/><Relationship Id="rId3360" Type="http://schemas.openxmlformats.org/officeDocument/2006/relationships/slide" Target="slides/slide3359.xml"/><Relationship Id="rId281" Type="http://schemas.openxmlformats.org/officeDocument/2006/relationships/slide" Target="slides/slide280.xml"/><Relationship Id="rId3013" Type="http://schemas.openxmlformats.org/officeDocument/2006/relationships/slide" Target="slides/slide3012.xml"/><Relationship Id="rId141" Type="http://schemas.openxmlformats.org/officeDocument/2006/relationships/slide" Target="slides/slide140.xml"/><Relationship Id="rId3220" Type="http://schemas.openxmlformats.org/officeDocument/2006/relationships/slide" Target="slides/slide3219.xml"/><Relationship Id="rId7" Type="http://schemas.openxmlformats.org/officeDocument/2006/relationships/slide" Target="slides/slide6.xml"/><Relationship Id="rId2779" Type="http://schemas.openxmlformats.org/officeDocument/2006/relationships/slide" Target="slides/slide2778.xml"/><Relationship Id="rId2986" Type="http://schemas.openxmlformats.org/officeDocument/2006/relationships/slide" Target="slides/slide2985.xml"/><Relationship Id="rId958" Type="http://schemas.openxmlformats.org/officeDocument/2006/relationships/slide" Target="slides/slide957.xml"/><Relationship Id="rId1588" Type="http://schemas.openxmlformats.org/officeDocument/2006/relationships/slide" Target="slides/slide1587.xml"/><Relationship Id="rId1795" Type="http://schemas.openxmlformats.org/officeDocument/2006/relationships/slide" Target="slides/slide1794.xml"/><Relationship Id="rId2639" Type="http://schemas.openxmlformats.org/officeDocument/2006/relationships/slide" Target="slides/slide2638.xml"/><Relationship Id="rId2846" Type="http://schemas.openxmlformats.org/officeDocument/2006/relationships/slide" Target="slides/slide2845.xml"/><Relationship Id="rId87" Type="http://schemas.openxmlformats.org/officeDocument/2006/relationships/slide" Target="slides/slide86.xml"/><Relationship Id="rId818" Type="http://schemas.openxmlformats.org/officeDocument/2006/relationships/slide" Target="slides/slide817.xml"/><Relationship Id="rId1448" Type="http://schemas.openxmlformats.org/officeDocument/2006/relationships/slide" Target="slides/slide1447.xml"/><Relationship Id="rId1655" Type="http://schemas.openxmlformats.org/officeDocument/2006/relationships/slide" Target="slides/slide1654.xml"/><Relationship Id="rId2706" Type="http://schemas.openxmlformats.org/officeDocument/2006/relationships/slide" Target="slides/slide2705.xml"/><Relationship Id="rId1308" Type="http://schemas.openxmlformats.org/officeDocument/2006/relationships/slide" Target="slides/slide1307.xml"/><Relationship Id="rId1862" Type="http://schemas.openxmlformats.org/officeDocument/2006/relationships/slide" Target="slides/slide1861.xml"/><Relationship Id="rId2913" Type="http://schemas.openxmlformats.org/officeDocument/2006/relationships/slide" Target="slides/slide2912.xml"/><Relationship Id="rId1515" Type="http://schemas.openxmlformats.org/officeDocument/2006/relationships/slide" Target="slides/slide1514.xml"/><Relationship Id="rId1722" Type="http://schemas.openxmlformats.org/officeDocument/2006/relationships/slide" Target="slides/slide1721.xml"/><Relationship Id="rId14" Type="http://schemas.openxmlformats.org/officeDocument/2006/relationships/slide" Target="slides/slide13.xml"/><Relationship Id="rId3687" Type="http://schemas.openxmlformats.org/officeDocument/2006/relationships/slide" Target="slides/slide3686.xml"/><Relationship Id="rId3894" Type="http://schemas.openxmlformats.org/officeDocument/2006/relationships/slide" Target="slides/slide3893.xml"/><Relationship Id="rId2289" Type="http://schemas.openxmlformats.org/officeDocument/2006/relationships/slide" Target="slides/slide2288.xml"/><Relationship Id="rId2496" Type="http://schemas.openxmlformats.org/officeDocument/2006/relationships/slide" Target="slides/slide2495.xml"/><Relationship Id="rId3547" Type="http://schemas.openxmlformats.org/officeDocument/2006/relationships/slide" Target="slides/slide3546.xml"/><Relationship Id="rId3754" Type="http://schemas.openxmlformats.org/officeDocument/2006/relationships/slide" Target="slides/slide3753.xml"/><Relationship Id="rId3961" Type="http://schemas.openxmlformats.org/officeDocument/2006/relationships/slide" Target="slides/slide3960.xml"/><Relationship Id="rId468" Type="http://schemas.openxmlformats.org/officeDocument/2006/relationships/slide" Target="slides/slide467.xml"/><Relationship Id="rId675" Type="http://schemas.openxmlformats.org/officeDocument/2006/relationships/slide" Target="slides/slide674.xml"/><Relationship Id="rId882" Type="http://schemas.openxmlformats.org/officeDocument/2006/relationships/slide" Target="slides/slide881.xml"/><Relationship Id="rId1098" Type="http://schemas.openxmlformats.org/officeDocument/2006/relationships/slide" Target="slides/slide1097.xml"/><Relationship Id="rId2149" Type="http://schemas.openxmlformats.org/officeDocument/2006/relationships/slide" Target="slides/slide2148.xml"/><Relationship Id="rId2356" Type="http://schemas.openxmlformats.org/officeDocument/2006/relationships/slide" Target="slides/slide2355.xml"/><Relationship Id="rId2563" Type="http://schemas.openxmlformats.org/officeDocument/2006/relationships/slide" Target="slides/slide2562.xml"/><Relationship Id="rId2770" Type="http://schemas.openxmlformats.org/officeDocument/2006/relationships/slide" Target="slides/slide2769.xml"/><Relationship Id="rId3407" Type="http://schemas.openxmlformats.org/officeDocument/2006/relationships/slide" Target="slides/slide3406.xml"/><Relationship Id="rId3614" Type="http://schemas.openxmlformats.org/officeDocument/2006/relationships/slide" Target="slides/slide3613.xml"/><Relationship Id="rId3821" Type="http://schemas.openxmlformats.org/officeDocument/2006/relationships/slide" Target="slides/slide3820.xml"/><Relationship Id="rId328" Type="http://schemas.openxmlformats.org/officeDocument/2006/relationships/slide" Target="slides/slide327.xml"/><Relationship Id="rId535" Type="http://schemas.openxmlformats.org/officeDocument/2006/relationships/slide" Target="slides/slide534.xml"/><Relationship Id="rId742" Type="http://schemas.openxmlformats.org/officeDocument/2006/relationships/slide" Target="slides/slide741.xml"/><Relationship Id="rId1165" Type="http://schemas.openxmlformats.org/officeDocument/2006/relationships/slide" Target="slides/slide1164.xml"/><Relationship Id="rId1372" Type="http://schemas.openxmlformats.org/officeDocument/2006/relationships/slide" Target="slides/slide1371.xml"/><Relationship Id="rId2009" Type="http://schemas.openxmlformats.org/officeDocument/2006/relationships/slide" Target="slides/slide2008.xml"/><Relationship Id="rId2216" Type="http://schemas.openxmlformats.org/officeDocument/2006/relationships/slide" Target="slides/slide2215.xml"/><Relationship Id="rId2423" Type="http://schemas.openxmlformats.org/officeDocument/2006/relationships/slide" Target="slides/slide2422.xml"/><Relationship Id="rId2630" Type="http://schemas.openxmlformats.org/officeDocument/2006/relationships/slide" Target="slides/slide2629.xml"/><Relationship Id="rId602" Type="http://schemas.openxmlformats.org/officeDocument/2006/relationships/slide" Target="slides/slide601.xml"/><Relationship Id="rId1025" Type="http://schemas.openxmlformats.org/officeDocument/2006/relationships/slide" Target="slides/slide1024.xml"/><Relationship Id="rId1232" Type="http://schemas.openxmlformats.org/officeDocument/2006/relationships/slide" Target="slides/slide1231.xml"/><Relationship Id="rId3197" Type="http://schemas.openxmlformats.org/officeDocument/2006/relationships/slide" Target="slides/slide3196.xml"/><Relationship Id="rId3057" Type="http://schemas.openxmlformats.org/officeDocument/2006/relationships/slide" Target="slides/slide3056.xml"/><Relationship Id="rId185" Type="http://schemas.openxmlformats.org/officeDocument/2006/relationships/slide" Target="slides/slide184.xml"/><Relationship Id="rId1909" Type="http://schemas.openxmlformats.org/officeDocument/2006/relationships/slide" Target="slides/slide1908.xml"/><Relationship Id="rId3264" Type="http://schemas.openxmlformats.org/officeDocument/2006/relationships/slide" Target="slides/slide3263.xml"/><Relationship Id="rId3471" Type="http://schemas.openxmlformats.org/officeDocument/2006/relationships/slide" Target="slides/slide3470.xml"/><Relationship Id="rId392" Type="http://schemas.openxmlformats.org/officeDocument/2006/relationships/slide" Target="slides/slide391.xml"/><Relationship Id="rId2073" Type="http://schemas.openxmlformats.org/officeDocument/2006/relationships/slide" Target="slides/slide2072.xml"/><Relationship Id="rId2280" Type="http://schemas.openxmlformats.org/officeDocument/2006/relationships/slide" Target="slides/slide2279.xml"/><Relationship Id="rId3124" Type="http://schemas.openxmlformats.org/officeDocument/2006/relationships/slide" Target="slides/slide3123.xml"/><Relationship Id="rId3331" Type="http://schemas.openxmlformats.org/officeDocument/2006/relationships/slide" Target="slides/slide3330.xml"/><Relationship Id="rId252" Type="http://schemas.openxmlformats.org/officeDocument/2006/relationships/slide" Target="slides/slide251.xml"/><Relationship Id="rId2140" Type="http://schemas.openxmlformats.org/officeDocument/2006/relationships/slide" Target="slides/slide2139.xml"/><Relationship Id="rId112" Type="http://schemas.openxmlformats.org/officeDocument/2006/relationships/slide" Target="slides/slide111.xml"/><Relationship Id="rId1699" Type="http://schemas.openxmlformats.org/officeDocument/2006/relationships/slide" Target="slides/slide1698.xml"/><Relationship Id="rId2000" Type="http://schemas.openxmlformats.org/officeDocument/2006/relationships/slide" Target="slides/slide1999.xml"/><Relationship Id="rId2957" Type="http://schemas.openxmlformats.org/officeDocument/2006/relationships/slide" Target="slides/slide2956.xml"/><Relationship Id="rId929" Type="http://schemas.openxmlformats.org/officeDocument/2006/relationships/slide" Target="slides/slide928.xml"/><Relationship Id="rId1559" Type="http://schemas.openxmlformats.org/officeDocument/2006/relationships/slide" Target="slides/slide1558.xml"/><Relationship Id="rId1766" Type="http://schemas.openxmlformats.org/officeDocument/2006/relationships/slide" Target="slides/slide1765.xml"/><Relationship Id="rId1973" Type="http://schemas.openxmlformats.org/officeDocument/2006/relationships/slide" Target="slides/slide1972.xml"/><Relationship Id="rId2817" Type="http://schemas.openxmlformats.org/officeDocument/2006/relationships/slide" Target="slides/slide2816.xml"/><Relationship Id="rId58" Type="http://schemas.openxmlformats.org/officeDocument/2006/relationships/slide" Target="slides/slide57.xml"/><Relationship Id="rId1419" Type="http://schemas.openxmlformats.org/officeDocument/2006/relationships/slide" Target="slides/slide1418.xml"/><Relationship Id="rId1626" Type="http://schemas.openxmlformats.org/officeDocument/2006/relationships/slide" Target="slides/slide1625.xml"/><Relationship Id="rId1833" Type="http://schemas.openxmlformats.org/officeDocument/2006/relationships/slide" Target="slides/slide1832.xml"/><Relationship Id="rId1900" Type="http://schemas.openxmlformats.org/officeDocument/2006/relationships/slide" Target="slides/slide1899.xml"/><Relationship Id="rId3798" Type="http://schemas.openxmlformats.org/officeDocument/2006/relationships/slide" Target="slides/slide3797.xml"/><Relationship Id="rId3658" Type="http://schemas.openxmlformats.org/officeDocument/2006/relationships/slide" Target="slides/slide3657.xml"/><Relationship Id="rId3865" Type="http://schemas.openxmlformats.org/officeDocument/2006/relationships/slide" Target="slides/slide3864.xml"/><Relationship Id="rId579" Type="http://schemas.openxmlformats.org/officeDocument/2006/relationships/slide" Target="slides/slide578.xml"/><Relationship Id="rId786" Type="http://schemas.openxmlformats.org/officeDocument/2006/relationships/slide" Target="slides/slide785.xml"/><Relationship Id="rId993" Type="http://schemas.openxmlformats.org/officeDocument/2006/relationships/slide" Target="slides/slide992.xml"/><Relationship Id="rId2467" Type="http://schemas.openxmlformats.org/officeDocument/2006/relationships/slide" Target="slides/slide2466.xml"/><Relationship Id="rId2674" Type="http://schemas.openxmlformats.org/officeDocument/2006/relationships/slide" Target="slides/slide2673.xml"/><Relationship Id="rId3518" Type="http://schemas.openxmlformats.org/officeDocument/2006/relationships/slide" Target="slides/slide3517.xml"/><Relationship Id="rId439" Type="http://schemas.openxmlformats.org/officeDocument/2006/relationships/slide" Target="slides/slide438.xml"/><Relationship Id="rId646" Type="http://schemas.openxmlformats.org/officeDocument/2006/relationships/slide" Target="slides/slide645.xml"/><Relationship Id="rId1069" Type="http://schemas.openxmlformats.org/officeDocument/2006/relationships/slide" Target="slides/slide1068.xml"/><Relationship Id="rId1276" Type="http://schemas.openxmlformats.org/officeDocument/2006/relationships/slide" Target="slides/slide1275.xml"/><Relationship Id="rId1483" Type="http://schemas.openxmlformats.org/officeDocument/2006/relationships/slide" Target="slides/slide1482.xml"/><Relationship Id="rId2327" Type="http://schemas.openxmlformats.org/officeDocument/2006/relationships/slide" Target="slides/slide2326.xml"/><Relationship Id="rId2881" Type="http://schemas.openxmlformats.org/officeDocument/2006/relationships/slide" Target="slides/slide2880.xml"/><Relationship Id="rId3725" Type="http://schemas.openxmlformats.org/officeDocument/2006/relationships/slide" Target="slides/slide3724.xml"/><Relationship Id="rId3932" Type="http://schemas.openxmlformats.org/officeDocument/2006/relationships/slide" Target="slides/slide3931.xml"/><Relationship Id="rId506" Type="http://schemas.openxmlformats.org/officeDocument/2006/relationships/slide" Target="slides/slide505.xml"/><Relationship Id="rId853" Type="http://schemas.openxmlformats.org/officeDocument/2006/relationships/slide" Target="slides/slide852.xml"/><Relationship Id="rId1136" Type="http://schemas.openxmlformats.org/officeDocument/2006/relationships/slide" Target="slides/slide1135.xml"/><Relationship Id="rId1690" Type="http://schemas.openxmlformats.org/officeDocument/2006/relationships/slide" Target="slides/slide1689.xml"/><Relationship Id="rId2534" Type="http://schemas.openxmlformats.org/officeDocument/2006/relationships/slide" Target="slides/slide2533.xml"/><Relationship Id="rId2741" Type="http://schemas.openxmlformats.org/officeDocument/2006/relationships/slide" Target="slides/slide2740.xml"/><Relationship Id="rId713" Type="http://schemas.openxmlformats.org/officeDocument/2006/relationships/slide" Target="slides/slide712.xml"/><Relationship Id="rId920" Type="http://schemas.openxmlformats.org/officeDocument/2006/relationships/slide" Target="slides/slide919.xml"/><Relationship Id="rId1343" Type="http://schemas.openxmlformats.org/officeDocument/2006/relationships/slide" Target="slides/slide1342.xml"/><Relationship Id="rId1550" Type="http://schemas.openxmlformats.org/officeDocument/2006/relationships/slide" Target="slides/slide1549.xml"/><Relationship Id="rId2601" Type="http://schemas.openxmlformats.org/officeDocument/2006/relationships/slide" Target="slides/slide2600.xml"/><Relationship Id="rId1203" Type="http://schemas.openxmlformats.org/officeDocument/2006/relationships/slide" Target="slides/slide1202.xml"/><Relationship Id="rId1410" Type="http://schemas.openxmlformats.org/officeDocument/2006/relationships/slide" Target="slides/slide1409.xml"/><Relationship Id="rId3168" Type="http://schemas.openxmlformats.org/officeDocument/2006/relationships/slide" Target="slides/slide3167.xml"/><Relationship Id="rId3375" Type="http://schemas.openxmlformats.org/officeDocument/2006/relationships/slide" Target="slides/slide3374.xml"/><Relationship Id="rId3582" Type="http://schemas.openxmlformats.org/officeDocument/2006/relationships/slide" Target="slides/slide3581.xml"/><Relationship Id="rId296" Type="http://schemas.openxmlformats.org/officeDocument/2006/relationships/slide" Target="slides/slide295.xml"/><Relationship Id="rId2184" Type="http://schemas.openxmlformats.org/officeDocument/2006/relationships/slide" Target="slides/slide2183.xml"/><Relationship Id="rId2391" Type="http://schemas.openxmlformats.org/officeDocument/2006/relationships/slide" Target="slides/slide2390.xml"/><Relationship Id="rId3028" Type="http://schemas.openxmlformats.org/officeDocument/2006/relationships/slide" Target="slides/slide3027.xml"/><Relationship Id="rId3235" Type="http://schemas.openxmlformats.org/officeDocument/2006/relationships/slide" Target="slides/slide3234.xml"/><Relationship Id="rId3442" Type="http://schemas.openxmlformats.org/officeDocument/2006/relationships/slide" Target="slides/slide3441.xml"/><Relationship Id="rId156" Type="http://schemas.openxmlformats.org/officeDocument/2006/relationships/slide" Target="slides/slide155.xml"/><Relationship Id="rId363" Type="http://schemas.openxmlformats.org/officeDocument/2006/relationships/slide" Target="slides/slide362.xml"/><Relationship Id="rId570" Type="http://schemas.openxmlformats.org/officeDocument/2006/relationships/slide" Target="slides/slide569.xml"/><Relationship Id="rId2044" Type="http://schemas.openxmlformats.org/officeDocument/2006/relationships/slide" Target="slides/slide2043.xml"/><Relationship Id="rId2251" Type="http://schemas.openxmlformats.org/officeDocument/2006/relationships/slide" Target="slides/slide2250.xml"/><Relationship Id="rId3302" Type="http://schemas.openxmlformats.org/officeDocument/2006/relationships/slide" Target="slides/slide3301.xml"/><Relationship Id="rId223" Type="http://schemas.openxmlformats.org/officeDocument/2006/relationships/slide" Target="slides/slide222.xml"/><Relationship Id="rId430" Type="http://schemas.openxmlformats.org/officeDocument/2006/relationships/slide" Target="slides/slide429.xml"/><Relationship Id="rId1060" Type="http://schemas.openxmlformats.org/officeDocument/2006/relationships/slide" Target="slides/slide1059.xml"/><Relationship Id="rId2111" Type="http://schemas.openxmlformats.org/officeDocument/2006/relationships/slide" Target="slides/slide2110.xml"/><Relationship Id="rId1877" Type="http://schemas.openxmlformats.org/officeDocument/2006/relationships/slide" Target="slides/slide1876.xml"/><Relationship Id="rId2928" Type="http://schemas.openxmlformats.org/officeDocument/2006/relationships/slide" Target="slides/slide2927.xml"/><Relationship Id="rId1737" Type="http://schemas.openxmlformats.org/officeDocument/2006/relationships/slide" Target="slides/slide1736.xml"/><Relationship Id="rId1944" Type="http://schemas.openxmlformats.org/officeDocument/2006/relationships/slide" Target="slides/slide1943.xml"/><Relationship Id="rId3092" Type="http://schemas.openxmlformats.org/officeDocument/2006/relationships/slide" Target="slides/slide3091.xml"/><Relationship Id="rId29" Type="http://schemas.openxmlformats.org/officeDocument/2006/relationships/slide" Target="slides/slide28.xml"/><Relationship Id="rId1804" Type="http://schemas.openxmlformats.org/officeDocument/2006/relationships/slide" Target="slides/slide1803.xml"/><Relationship Id="rId3769" Type="http://schemas.openxmlformats.org/officeDocument/2006/relationships/slide" Target="slides/slide3768.xml"/><Relationship Id="rId897" Type="http://schemas.openxmlformats.org/officeDocument/2006/relationships/slide" Target="slides/slide896.xml"/><Relationship Id="rId2578" Type="http://schemas.openxmlformats.org/officeDocument/2006/relationships/slide" Target="slides/slide2577.xml"/><Relationship Id="rId2785" Type="http://schemas.openxmlformats.org/officeDocument/2006/relationships/slide" Target="slides/slide2784.xml"/><Relationship Id="rId2992" Type="http://schemas.openxmlformats.org/officeDocument/2006/relationships/slide" Target="slides/slide2991.xml"/><Relationship Id="rId3629" Type="http://schemas.openxmlformats.org/officeDocument/2006/relationships/slide" Target="slides/slide3628.xml"/><Relationship Id="rId3836" Type="http://schemas.openxmlformats.org/officeDocument/2006/relationships/slide" Target="slides/slide3835.xml"/><Relationship Id="rId757" Type="http://schemas.openxmlformats.org/officeDocument/2006/relationships/slide" Target="slides/slide756.xml"/><Relationship Id="rId964" Type="http://schemas.openxmlformats.org/officeDocument/2006/relationships/slide" Target="slides/slide963.xml"/><Relationship Id="rId1387" Type="http://schemas.openxmlformats.org/officeDocument/2006/relationships/slide" Target="slides/slide1386.xml"/><Relationship Id="rId1594" Type="http://schemas.openxmlformats.org/officeDocument/2006/relationships/slide" Target="slides/slide1593.xml"/><Relationship Id="rId2438" Type="http://schemas.openxmlformats.org/officeDocument/2006/relationships/slide" Target="slides/slide2437.xml"/><Relationship Id="rId2645" Type="http://schemas.openxmlformats.org/officeDocument/2006/relationships/slide" Target="slides/slide2644.xml"/><Relationship Id="rId2852" Type="http://schemas.openxmlformats.org/officeDocument/2006/relationships/slide" Target="slides/slide2851.xml"/><Relationship Id="rId3903" Type="http://schemas.openxmlformats.org/officeDocument/2006/relationships/slide" Target="slides/slide3902.xml"/><Relationship Id="rId93" Type="http://schemas.openxmlformats.org/officeDocument/2006/relationships/slide" Target="slides/slide92.xml"/><Relationship Id="rId617" Type="http://schemas.openxmlformats.org/officeDocument/2006/relationships/slide" Target="slides/slide616.xml"/><Relationship Id="rId824" Type="http://schemas.openxmlformats.org/officeDocument/2006/relationships/slide" Target="slides/slide823.xml"/><Relationship Id="rId1247" Type="http://schemas.openxmlformats.org/officeDocument/2006/relationships/slide" Target="slides/slide1246.xml"/><Relationship Id="rId1454" Type="http://schemas.openxmlformats.org/officeDocument/2006/relationships/slide" Target="slides/slide1453.xml"/><Relationship Id="rId1661" Type="http://schemas.openxmlformats.org/officeDocument/2006/relationships/slide" Target="slides/slide1660.xml"/><Relationship Id="rId2505" Type="http://schemas.openxmlformats.org/officeDocument/2006/relationships/slide" Target="slides/slide2504.xml"/><Relationship Id="rId2712" Type="http://schemas.openxmlformats.org/officeDocument/2006/relationships/slide" Target="slides/slide2711.xml"/><Relationship Id="rId1107" Type="http://schemas.openxmlformats.org/officeDocument/2006/relationships/slide" Target="slides/slide1106.xml"/><Relationship Id="rId1314" Type="http://schemas.openxmlformats.org/officeDocument/2006/relationships/slide" Target="slides/slide1313.xml"/><Relationship Id="rId1521" Type="http://schemas.openxmlformats.org/officeDocument/2006/relationships/slide" Target="slides/slide1520.xml"/><Relationship Id="rId3279" Type="http://schemas.openxmlformats.org/officeDocument/2006/relationships/slide" Target="slides/slide3278.xml"/><Relationship Id="rId3486" Type="http://schemas.openxmlformats.org/officeDocument/2006/relationships/slide" Target="slides/slide3485.xml"/><Relationship Id="rId3693" Type="http://schemas.openxmlformats.org/officeDocument/2006/relationships/slide" Target="slides/slide3692.xml"/><Relationship Id="rId20" Type="http://schemas.openxmlformats.org/officeDocument/2006/relationships/slide" Target="slides/slide19.xml"/><Relationship Id="rId2088" Type="http://schemas.openxmlformats.org/officeDocument/2006/relationships/slide" Target="slides/slide2087.xml"/><Relationship Id="rId2295" Type="http://schemas.openxmlformats.org/officeDocument/2006/relationships/slide" Target="slides/slide2294.xml"/><Relationship Id="rId3139" Type="http://schemas.openxmlformats.org/officeDocument/2006/relationships/slide" Target="slides/slide3138.xml"/><Relationship Id="rId3346" Type="http://schemas.openxmlformats.org/officeDocument/2006/relationships/slide" Target="slides/slide3345.xml"/><Relationship Id="rId267" Type="http://schemas.openxmlformats.org/officeDocument/2006/relationships/slide" Target="slides/slide266.xml"/><Relationship Id="rId474" Type="http://schemas.openxmlformats.org/officeDocument/2006/relationships/slide" Target="slides/slide473.xml"/><Relationship Id="rId2155" Type="http://schemas.openxmlformats.org/officeDocument/2006/relationships/slide" Target="slides/slide2154.xml"/><Relationship Id="rId3553" Type="http://schemas.openxmlformats.org/officeDocument/2006/relationships/slide" Target="slides/slide3552.xml"/><Relationship Id="rId3760" Type="http://schemas.openxmlformats.org/officeDocument/2006/relationships/slide" Target="slides/slide3759.xml"/><Relationship Id="rId127" Type="http://schemas.openxmlformats.org/officeDocument/2006/relationships/slide" Target="slides/slide126.xml"/><Relationship Id="rId681" Type="http://schemas.openxmlformats.org/officeDocument/2006/relationships/slide" Target="slides/slide680.xml"/><Relationship Id="rId2362" Type="http://schemas.openxmlformats.org/officeDocument/2006/relationships/slide" Target="slides/slide2361.xml"/><Relationship Id="rId3206" Type="http://schemas.openxmlformats.org/officeDocument/2006/relationships/slide" Target="slides/slide3205.xml"/><Relationship Id="rId3413" Type="http://schemas.openxmlformats.org/officeDocument/2006/relationships/slide" Target="slides/slide3412.xml"/><Relationship Id="rId3620" Type="http://schemas.openxmlformats.org/officeDocument/2006/relationships/slide" Target="slides/slide3619.xml"/><Relationship Id="rId334" Type="http://schemas.openxmlformats.org/officeDocument/2006/relationships/slide" Target="slides/slide333.xml"/><Relationship Id="rId541" Type="http://schemas.openxmlformats.org/officeDocument/2006/relationships/slide" Target="slides/slide540.xml"/><Relationship Id="rId1171" Type="http://schemas.openxmlformats.org/officeDocument/2006/relationships/slide" Target="slides/slide1170.xml"/><Relationship Id="rId2015" Type="http://schemas.openxmlformats.org/officeDocument/2006/relationships/slide" Target="slides/slide2014.xml"/><Relationship Id="rId2222" Type="http://schemas.openxmlformats.org/officeDocument/2006/relationships/slide" Target="slides/slide2221.xml"/><Relationship Id="rId401" Type="http://schemas.openxmlformats.org/officeDocument/2006/relationships/slide" Target="slides/slide400.xml"/><Relationship Id="rId1031" Type="http://schemas.openxmlformats.org/officeDocument/2006/relationships/slide" Target="slides/slide1030.xml"/><Relationship Id="rId1988" Type="http://schemas.openxmlformats.org/officeDocument/2006/relationships/slide" Target="slides/slide1987.xml"/><Relationship Id="rId1848" Type="http://schemas.openxmlformats.org/officeDocument/2006/relationships/slide" Target="slides/slide1847.xml"/><Relationship Id="rId3063" Type="http://schemas.openxmlformats.org/officeDocument/2006/relationships/slide" Target="slides/slide3062.xml"/><Relationship Id="rId3270" Type="http://schemas.openxmlformats.org/officeDocument/2006/relationships/slide" Target="slides/slide3269.xml"/><Relationship Id="rId191" Type="http://schemas.openxmlformats.org/officeDocument/2006/relationships/slide" Target="slides/slide190.xml"/><Relationship Id="rId1708" Type="http://schemas.openxmlformats.org/officeDocument/2006/relationships/slide" Target="slides/slide1707.xml"/><Relationship Id="rId1915" Type="http://schemas.openxmlformats.org/officeDocument/2006/relationships/slide" Target="slides/slide1914.xml"/><Relationship Id="rId3130" Type="http://schemas.openxmlformats.org/officeDocument/2006/relationships/slide" Target="slides/slide3129.xml"/><Relationship Id="rId2689" Type="http://schemas.openxmlformats.org/officeDocument/2006/relationships/slide" Target="slides/slide2688.xml"/><Relationship Id="rId2896" Type="http://schemas.openxmlformats.org/officeDocument/2006/relationships/slide" Target="slides/slide2895.xml"/><Relationship Id="rId3947" Type="http://schemas.openxmlformats.org/officeDocument/2006/relationships/slide" Target="slides/slide3946.xml"/><Relationship Id="rId868" Type="http://schemas.openxmlformats.org/officeDocument/2006/relationships/slide" Target="slides/slide867.xml"/><Relationship Id="rId1498" Type="http://schemas.openxmlformats.org/officeDocument/2006/relationships/slide" Target="slides/slide1497.xml"/><Relationship Id="rId2549" Type="http://schemas.openxmlformats.org/officeDocument/2006/relationships/slide" Target="slides/slide2548.xml"/><Relationship Id="rId2756" Type="http://schemas.openxmlformats.org/officeDocument/2006/relationships/slide" Target="slides/slide2755.xml"/><Relationship Id="rId2963" Type="http://schemas.openxmlformats.org/officeDocument/2006/relationships/slide" Target="slides/slide2962.xml"/><Relationship Id="rId3807" Type="http://schemas.openxmlformats.org/officeDocument/2006/relationships/slide" Target="slides/slide3806.xml"/><Relationship Id="rId728" Type="http://schemas.openxmlformats.org/officeDocument/2006/relationships/slide" Target="slides/slide727.xml"/><Relationship Id="rId935" Type="http://schemas.openxmlformats.org/officeDocument/2006/relationships/slide" Target="slides/slide934.xml"/><Relationship Id="rId1358" Type="http://schemas.openxmlformats.org/officeDocument/2006/relationships/slide" Target="slides/slide1357.xml"/><Relationship Id="rId1565" Type="http://schemas.openxmlformats.org/officeDocument/2006/relationships/slide" Target="slides/slide1564.xml"/><Relationship Id="rId1772" Type="http://schemas.openxmlformats.org/officeDocument/2006/relationships/slide" Target="slides/slide1771.xml"/><Relationship Id="rId2409" Type="http://schemas.openxmlformats.org/officeDocument/2006/relationships/slide" Target="slides/slide2408.xml"/><Relationship Id="rId2616" Type="http://schemas.openxmlformats.org/officeDocument/2006/relationships/slide" Target="slides/slide2615.xml"/><Relationship Id="rId64" Type="http://schemas.openxmlformats.org/officeDocument/2006/relationships/slide" Target="slides/slide63.xml"/><Relationship Id="rId1218" Type="http://schemas.openxmlformats.org/officeDocument/2006/relationships/slide" Target="slides/slide1217.xml"/><Relationship Id="rId1425" Type="http://schemas.openxmlformats.org/officeDocument/2006/relationships/slide" Target="slides/slide1424.xml"/><Relationship Id="rId2823" Type="http://schemas.openxmlformats.org/officeDocument/2006/relationships/slide" Target="slides/slide2822.xml"/><Relationship Id="rId1632" Type="http://schemas.openxmlformats.org/officeDocument/2006/relationships/slide" Target="slides/slide1631.xml"/><Relationship Id="rId2199" Type="http://schemas.openxmlformats.org/officeDocument/2006/relationships/slide" Target="slides/slide2198.xml"/><Relationship Id="rId3597" Type="http://schemas.openxmlformats.org/officeDocument/2006/relationships/slide" Target="slides/slide3596.xml"/><Relationship Id="rId3457" Type="http://schemas.openxmlformats.org/officeDocument/2006/relationships/slide" Target="slides/slide3456.xml"/><Relationship Id="rId3664" Type="http://schemas.openxmlformats.org/officeDocument/2006/relationships/slide" Target="slides/slide3663.xml"/><Relationship Id="rId3871" Type="http://schemas.openxmlformats.org/officeDocument/2006/relationships/slide" Target="slides/slide3870.xml"/><Relationship Id="rId378" Type="http://schemas.openxmlformats.org/officeDocument/2006/relationships/slide" Target="slides/slide377.xml"/><Relationship Id="rId585" Type="http://schemas.openxmlformats.org/officeDocument/2006/relationships/slide" Target="slides/slide584.xml"/><Relationship Id="rId792" Type="http://schemas.openxmlformats.org/officeDocument/2006/relationships/slide" Target="slides/slide791.xml"/><Relationship Id="rId2059" Type="http://schemas.openxmlformats.org/officeDocument/2006/relationships/slide" Target="slides/slide2058.xml"/><Relationship Id="rId2266" Type="http://schemas.openxmlformats.org/officeDocument/2006/relationships/slide" Target="slides/slide2265.xml"/><Relationship Id="rId2473" Type="http://schemas.openxmlformats.org/officeDocument/2006/relationships/slide" Target="slides/slide2472.xml"/><Relationship Id="rId2680" Type="http://schemas.openxmlformats.org/officeDocument/2006/relationships/slide" Target="slides/slide2679.xml"/><Relationship Id="rId3317" Type="http://schemas.openxmlformats.org/officeDocument/2006/relationships/slide" Target="slides/slide3316.xml"/><Relationship Id="rId3524" Type="http://schemas.openxmlformats.org/officeDocument/2006/relationships/slide" Target="slides/slide3523.xml"/><Relationship Id="rId3731" Type="http://schemas.openxmlformats.org/officeDocument/2006/relationships/slide" Target="slides/slide3730.xml"/><Relationship Id="rId238" Type="http://schemas.openxmlformats.org/officeDocument/2006/relationships/slide" Target="slides/slide237.xml"/><Relationship Id="rId445" Type="http://schemas.openxmlformats.org/officeDocument/2006/relationships/slide" Target="slides/slide444.xml"/><Relationship Id="rId652" Type="http://schemas.openxmlformats.org/officeDocument/2006/relationships/slide" Target="slides/slide651.xml"/><Relationship Id="rId1075" Type="http://schemas.openxmlformats.org/officeDocument/2006/relationships/slide" Target="slides/slide1074.xml"/><Relationship Id="rId1282" Type="http://schemas.openxmlformats.org/officeDocument/2006/relationships/slide" Target="slides/slide1281.xml"/><Relationship Id="rId2126" Type="http://schemas.openxmlformats.org/officeDocument/2006/relationships/slide" Target="slides/slide2125.xml"/><Relationship Id="rId2333" Type="http://schemas.openxmlformats.org/officeDocument/2006/relationships/slide" Target="slides/slide2332.xml"/><Relationship Id="rId2540" Type="http://schemas.openxmlformats.org/officeDocument/2006/relationships/slide" Target="slides/slide2539.xml"/><Relationship Id="rId305" Type="http://schemas.openxmlformats.org/officeDocument/2006/relationships/slide" Target="slides/slide304.xml"/><Relationship Id="rId512" Type="http://schemas.openxmlformats.org/officeDocument/2006/relationships/slide" Target="slides/slide511.xml"/><Relationship Id="rId1142" Type="http://schemas.openxmlformats.org/officeDocument/2006/relationships/slide" Target="slides/slide1141.xml"/><Relationship Id="rId2400" Type="http://schemas.openxmlformats.org/officeDocument/2006/relationships/slide" Target="slides/slide2399.xml"/><Relationship Id="rId1002" Type="http://schemas.openxmlformats.org/officeDocument/2006/relationships/slide" Target="slides/slide1001.xml"/><Relationship Id="rId1959" Type="http://schemas.openxmlformats.org/officeDocument/2006/relationships/slide" Target="slides/slide1958.xml"/><Relationship Id="rId3174" Type="http://schemas.openxmlformats.org/officeDocument/2006/relationships/slide" Target="slides/slide3173.xml"/><Relationship Id="rId1819" Type="http://schemas.openxmlformats.org/officeDocument/2006/relationships/slide" Target="slides/slide1818.xml"/><Relationship Id="rId3381" Type="http://schemas.openxmlformats.org/officeDocument/2006/relationships/slide" Target="slides/slide3380.xml"/><Relationship Id="rId2190" Type="http://schemas.openxmlformats.org/officeDocument/2006/relationships/slide" Target="slides/slide2189.xml"/><Relationship Id="rId3034" Type="http://schemas.openxmlformats.org/officeDocument/2006/relationships/slide" Target="slides/slide3033.xml"/><Relationship Id="rId3241" Type="http://schemas.openxmlformats.org/officeDocument/2006/relationships/slide" Target="slides/slide3240.xml"/><Relationship Id="rId162" Type="http://schemas.openxmlformats.org/officeDocument/2006/relationships/slide" Target="slides/slide161.xml"/><Relationship Id="rId2050" Type="http://schemas.openxmlformats.org/officeDocument/2006/relationships/slide" Target="slides/slide2049.xml"/><Relationship Id="rId3101" Type="http://schemas.openxmlformats.org/officeDocument/2006/relationships/slide" Target="slides/slide3100.xml"/><Relationship Id="rId979" Type="http://schemas.openxmlformats.org/officeDocument/2006/relationships/slide" Target="slides/slide978.xml"/><Relationship Id="rId839" Type="http://schemas.openxmlformats.org/officeDocument/2006/relationships/slide" Target="slides/slide838.xml"/><Relationship Id="rId1469" Type="http://schemas.openxmlformats.org/officeDocument/2006/relationships/slide" Target="slides/slide1468.xml"/><Relationship Id="rId2867" Type="http://schemas.openxmlformats.org/officeDocument/2006/relationships/slide" Target="slides/slide2866.xml"/><Relationship Id="rId3918" Type="http://schemas.openxmlformats.org/officeDocument/2006/relationships/slide" Target="slides/slide3917.xml"/><Relationship Id="rId1676" Type="http://schemas.openxmlformats.org/officeDocument/2006/relationships/slide" Target="slides/slide1675.xml"/><Relationship Id="rId1883" Type="http://schemas.openxmlformats.org/officeDocument/2006/relationships/slide" Target="slides/slide1882.xml"/><Relationship Id="rId2727" Type="http://schemas.openxmlformats.org/officeDocument/2006/relationships/slide" Target="slides/slide2726.xml"/><Relationship Id="rId2934" Type="http://schemas.openxmlformats.org/officeDocument/2006/relationships/slide" Target="slides/slide2933.xml"/><Relationship Id="rId906" Type="http://schemas.openxmlformats.org/officeDocument/2006/relationships/slide" Target="slides/slide905.xml"/><Relationship Id="rId1329" Type="http://schemas.openxmlformats.org/officeDocument/2006/relationships/slide" Target="slides/slide1328.xml"/><Relationship Id="rId1536" Type="http://schemas.openxmlformats.org/officeDocument/2006/relationships/slide" Target="slides/slide1535.xml"/><Relationship Id="rId1743" Type="http://schemas.openxmlformats.org/officeDocument/2006/relationships/slide" Target="slides/slide1742.xml"/><Relationship Id="rId1950" Type="http://schemas.openxmlformats.org/officeDocument/2006/relationships/slide" Target="slides/slide1949.xml"/><Relationship Id="rId35" Type="http://schemas.openxmlformats.org/officeDocument/2006/relationships/slide" Target="slides/slide34.xml"/><Relationship Id="rId1603" Type="http://schemas.openxmlformats.org/officeDocument/2006/relationships/slide" Target="slides/slide1602.xml"/><Relationship Id="rId1810" Type="http://schemas.openxmlformats.org/officeDocument/2006/relationships/slide" Target="slides/slide1809.xml"/><Relationship Id="rId3568" Type="http://schemas.openxmlformats.org/officeDocument/2006/relationships/slide" Target="slides/slide3567.xml"/><Relationship Id="rId3775" Type="http://schemas.openxmlformats.org/officeDocument/2006/relationships/slide" Target="slides/slide3774.xml"/><Relationship Id="rId489" Type="http://schemas.openxmlformats.org/officeDocument/2006/relationships/slide" Target="slides/slide488.xml"/><Relationship Id="rId696" Type="http://schemas.openxmlformats.org/officeDocument/2006/relationships/slide" Target="slides/slide695.xml"/><Relationship Id="rId2377" Type="http://schemas.openxmlformats.org/officeDocument/2006/relationships/slide" Target="slides/slide2376.xml"/><Relationship Id="rId2584" Type="http://schemas.openxmlformats.org/officeDocument/2006/relationships/slide" Target="slides/slide2583.xml"/><Relationship Id="rId2791" Type="http://schemas.openxmlformats.org/officeDocument/2006/relationships/slide" Target="slides/slide2790.xml"/><Relationship Id="rId3428" Type="http://schemas.openxmlformats.org/officeDocument/2006/relationships/slide" Target="slides/slide3427.xml"/><Relationship Id="rId3635" Type="http://schemas.openxmlformats.org/officeDocument/2006/relationships/slide" Target="slides/slide3634.xml"/><Relationship Id="rId349" Type="http://schemas.openxmlformats.org/officeDocument/2006/relationships/slide" Target="slides/slide348.xml"/><Relationship Id="rId556" Type="http://schemas.openxmlformats.org/officeDocument/2006/relationships/slide" Target="slides/slide555.xml"/><Relationship Id="rId763" Type="http://schemas.openxmlformats.org/officeDocument/2006/relationships/slide" Target="slides/slide762.xml"/><Relationship Id="rId1186" Type="http://schemas.openxmlformats.org/officeDocument/2006/relationships/slide" Target="slides/slide1185.xml"/><Relationship Id="rId1393" Type="http://schemas.openxmlformats.org/officeDocument/2006/relationships/slide" Target="slides/slide1392.xml"/><Relationship Id="rId2237" Type="http://schemas.openxmlformats.org/officeDocument/2006/relationships/slide" Target="slides/slide2236.xml"/><Relationship Id="rId2444" Type="http://schemas.openxmlformats.org/officeDocument/2006/relationships/slide" Target="slides/slide2443.xml"/><Relationship Id="rId3842" Type="http://schemas.openxmlformats.org/officeDocument/2006/relationships/slide" Target="slides/slide3841.xml"/><Relationship Id="rId209" Type="http://schemas.openxmlformats.org/officeDocument/2006/relationships/slide" Target="slides/slide208.xml"/><Relationship Id="rId416" Type="http://schemas.openxmlformats.org/officeDocument/2006/relationships/slide" Target="slides/slide415.xml"/><Relationship Id="rId970" Type="http://schemas.openxmlformats.org/officeDocument/2006/relationships/slide" Target="slides/slide969.xml"/><Relationship Id="rId1046" Type="http://schemas.openxmlformats.org/officeDocument/2006/relationships/slide" Target="slides/slide1045.xml"/><Relationship Id="rId1253" Type="http://schemas.openxmlformats.org/officeDocument/2006/relationships/slide" Target="slides/slide1252.xml"/><Relationship Id="rId2651" Type="http://schemas.openxmlformats.org/officeDocument/2006/relationships/slide" Target="slides/slide2650.xml"/><Relationship Id="rId3702" Type="http://schemas.openxmlformats.org/officeDocument/2006/relationships/slide" Target="slides/slide3701.xml"/><Relationship Id="rId623" Type="http://schemas.openxmlformats.org/officeDocument/2006/relationships/slide" Target="slides/slide622.xml"/><Relationship Id="rId830" Type="http://schemas.openxmlformats.org/officeDocument/2006/relationships/slide" Target="slides/slide829.xml"/><Relationship Id="rId1460" Type="http://schemas.openxmlformats.org/officeDocument/2006/relationships/slide" Target="slides/slide1459.xml"/><Relationship Id="rId2304" Type="http://schemas.openxmlformats.org/officeDocument/2006/relationships/slide" Target="slides/slide2303.xml"/><Relationship Id="rId2511" Type="http://schemas.openxmlformats.org/officeDocument/2006/relationships/slide" Target="slides/slide2510.xml"/><Relationship Id="rId1113" Type="http://schemas.openxmlformats.org/officeDocument/2006/relationships/slide" Target="slides/slide1112.xml"/><Relationship Id="rId1320" Type="http://schemas.openxmlformats.org/officeDocument/2006/relationships/slide" Target="slides/slide1319.xml"/><Relationship Id="rId3078" Type="http://schemas.openxmlformats.org/officeDocument/2006/relationships/slide" Target="slides/slide3077.xml"/><Relationship Id="rId3285" Type="http://schemas.openxmlformats.org/officeDocument/2006/relationships/slide" Target="slides/slide3284.xml"/><Relationship Id="rId3492" Type="http://schemas.openxmlformats.org/officeDocument/2006/relationships/slide" Target="slides/slide3491.xml"/><Relationship Id="rId2094" Type="http://schemas.openxmlformats.org/officeDocument/2006/relationships/slide" Target="slides/slide2093.xml"/><Relationship Id="rId3145" Type="http://schemas.openxmlformats.org/officeDocument/2006/relationships/slide" Target="slides/slide3144.xml"/><Relationship Id="rId3352" Type="http://schemas.openxmlformats.org/officeDocument/2006/relationships/slide" Target="slides/slide3351.xml"/><Relationship Id="rId273" Type="http://schemas.openxmlformats.org/officeDocument/2006/relationships/slide" Target="slides/slide272.xml"/><Relationship Id="rId480" Type="http://schemas.openxmlformats.org/officeDocument/2006/relationships/slide" Target="slides/slide479.xml"/><Relationship Id="rId2161" Type="http://schemas.openxmlformats.org/officeDocument/2006/relationships/slide" Target="slides/slide2160.xml"/><Relationship Id="rId3005" Type="http://schemas.openxmlformats.org/officeDocument/2006/relationships/slide" Target="slides/slide3004.xml"/><Relationship Id="rId3212" Type="http://schemas.openxmlformats.org/officeDocument/2006/relationships/slide" Target="slides/slide3211.xml"/><Relationship Id="rId133" Type="http://schemas.openxmlformats.org/officeDocument/2006/relationships/slide" Target="slides/slide132.xml"/><Relationship Id="rId340" Type="http://schemas.openxmlformats.org/officeDocument/2006/relationships/slide" Target="slides/slide339.xml"/><Relationship Id="rId2021" Type="http://schemas.openxmlformats.org/officeDocument/2006/relationships/slide" Target="slides/slide2020.xml"/><Relationship Id="rId200" Type="http://schemas.openxmlformats.org/officeDocument/2006/relationships/slide" Target="slides/slide199.xml"/><Relationship Id="rId2978" Type="http://schemas.openxmlformats.org/officeDocument/2006/relationships/slide" Target="slides/slide2977.xml"/><Relationship Id="rId1787" Type="http://schemas.openxmlformats.org/officeDocument/2006/relationships/slide" Target="slides/slide1786.xml"/><Relationship Id="rId1994" Type="http://schemas.openxmlformats.org/officeDocument/2006/relationships/slide" Target="slides/slide1993.xml"/><Relationship Id="rId2838" Type="http://schemas.openxmlformats.org/officeDocument/2006/relationships/slide" Target="slides/slide2837.xml"/><Relationship Id="rId79" Type="http://schemas.openxmlformats.org/officeDocument/2006/relationships/slide" Target="slides/slide78.xml"/><Relationship Id="rId1647" Type="http://schemas.openxmlformats.org/officeDocument/2006/relationships/slide" Target="slides/slide1646.xml"/><Relationship Id="rId1854" Type="http://schemas.openxmlformats.org/officeDocument/2006/relationships/slide" Target="slides/slide1853.xml"/><Relationship Id="rId2905" Type="http://schemas.openxmlformats.org/officeDocument/2006/relationships/slide" Target="slides/slide2904.xml"/><Relationship Id="rId1507" Type="http://schemas.openxmlformats.org/officeDocument/2006/relationships/slide" Target="slides/slide1506.xml"/><Relationship Id="rId1714" Type="http://schemas.openxmlformats.org/officeDocument/2006/relationships/slide" Target="slides/slide1713.xml"/><Relationship Id="rId1921" Type="http://schemas.openxmlformats.org/officeDocument/2006/relationships/slide" Target="slides/slide1920.xml"/><Relationship Id="rId3679" Type="http://schemas.openxmlformats.org/officeDocument/2006/relationships/slide" Target="slides/slide3678.xml"/><Relationship Id="rId2488" Type="http://schemas.openxmlformats.org/officeDocument/2006/relationships/slide" Target="slides/slide2487.xml"/><Relationship Id="rId3886" Type="http://schemas.openxmlformats.org/officeDocument/2006/relationships/slide" Target="slides/slide3885.xml"/><Relationship Id="rId1297" Type="http://schemas.openxmlformats.org/officeDocument/2006/relationships/slide" Target="slides/slide1296.xml"/><Relationship Id="rId2695" Type="http://schemas.openxmlformats.org/officeDocument/2006/relationships/slide" Target="slides/slide2694.xml"/><Relationship Id="rId3539" Type="http://schemas.openxmlformats.org/officeDocument/2006/relationships/slide" Target="slides/slide3538.xml"/><Relationship Id="rId3746" Type="http://schemas.openxmlformats.org/officeDocument/2006/relationships/slide" Target="slides/slide3745.xml"/><Relationship Id="rId3953" Type="http://schemas.openxmlformats.org/officeDocument/2006/relationships/slide" Target="slides/slide3952.xml"/><Relationship Id="rId667" Type="http://schemas.openxmlformats.org/officeDocument/2006/relationships/slide" Target="slides/slide666.xml"/><Relationship Id="rId874" Type="http://schemas.openxmlformats.org/officeDocument/2006/relationships/slide" Target="slides/slide873.xml"/><Relationship Id="rId2348" Type="http://schemas.openxmlformats.org/officeDocument/2006/relationships/slide" Target="slides/slide2347.xml"/><Relationship Id="rId2555" Type="http://schemas.openxmlformats.org/officeDocument/2006/relationships/slide" Target="slides/slide2554.xml"/><Relationship Id="rId2762" Type="http://schemas.openxmlformats.org/officeDocument/2006/relationships/slide" Target="slides/slide2761.xml"/><Relationship Id="rId3606" Type="http://schemas.openxmlformats.org/officeDocument/2006/relationships/slide" Target="slides/slide3605.xml"/><Relationship Id="rId3813" Type="http://schemas.openxmlformats.org/officeDocument/2006/relationships/slide" Target="slides/slide3812.xml"/><Relationship Id="rId527" Type="http://schemas.openxmlformats.org/officeDocument/2006/relationships/slide" Target="slides/slide526.xml"/><Relationship Id="rId734" Type="http://schemas.openxmlformats.org/officeDocument/2006/relationships/slide" Target="slides/slide733.xml"/><Relationship Id="rId941" Type="http://schemas.openxmlformats.org/officeDocument/2006/relationships/slide" Target="slides/slide940.xml"/><Relationship Id="rId1157" Type="http://schemas.openxmlformats.org/officeDocument/2006/relationships/slide" Target="slides/slide1156.xml"/><Relationship Id="rId1364" Type="http://schemas.openxmlformats.org/officeDocument/2006/relationships/slide" Target="slides/slide1363.xml"/><Relationship Id="rId1571" Type="http://schemas.openxmlformats.org/officeDocument/2006/relationships/slide" Target="slides/slide1570.xml"/><Relationship Id="rId2208" Type="http://schemas.openxmlformats.org/officeDocument/2006/relationships/slide" Target="slides/slide2207.xml"/><Relationship Id="rId2415" Type="http://schemas.openxmlformats.org/officeDocument/2006/relationships/slide" Target="slides/slide2414.xml"/><Relationship Id="rId2622" Type="http://schemas.openxmlformats.org/officeDocument/2006/relationships/slide" Target="slides/slide2621.xml"/><Relationship Id="rId70" Type="http://schemas.openxmlformats.org/officeDocument/2006/relationships/slide" Target="slides/slide69.xml"/><Relationship Id="rId801" Type="http://schemas.openxmlformats.org/officeDocument/2006/relationships/slide" Target="slides/slide800.xml"/><Relationship Id="rId1017" Type="http://schemas.openxmlformats.org/officeDocument/2006/relationships/slide" Target="slides/slide1016.xml"/><Relationship Id="rId1224" Type="http://schemas.openxmlformats.org/officeDocument/2006/relationships/slide" Target="slides/slide1223.xml"/><Relationship Id="rId1431" Type="http://schemas.openxmlformats.org/officeDocument/2006/relationships/slide" Target="slides/slide1430.xml"/><Relationship Id="rId3189" Type="http://schemas.openxmlformats.org/officeDocument/2006/relationships/slide" Target="slides/slide3188.xml"/><Relationship Id="rId3396" Type="http://schemas.openxmlformats.org/officeDocument/2006/relationships/slide" Target="slides/slide3395.xml"/><Relationship Id="rId3049" Type="http://schemas.openxmlformats.org/officeDocument/2006/relationships/slide" Target="slides/slide3048.xml"/><Relationship Id="rId3256" Type="http://schemas.openxmlformats.org/officeDocument/2006/relationships/slide" Target="slides/slide3255.xml"/><Relationship Id="rId3463" Type="http://schemas.openxmlformats.org/officeDocument/2006/relationships/slide" Target="slides/slide3462.xml"/><Relationship Id="rId177" Type="http://schemas.openxmlformats.org/officeDocument/2006/relationships/slide" Target="slides/slide176.xml"/><Relationship Id="rId384" Type="http://schemas.openxmlformats.org/officeDocument/2006/relationships/slide" Target="slides/slide383.xml"/><Relationship Id="rId591" Type="http://schemas.openxmlformats.org/officeDocument/2006/relationships/slide" Target="slides/slide590.xml"/><Relationship Id="rId2065" Type="http://schemas.openxmlformats.org/officeDocument/2006/relationships/slide" Target="slides/slide2064.xml"/><Relationship Id="rId2272" Type="http://schemas.openxmlformats.org/officeDocument/2006/relationships/slide" Target="slides/slide2271.xml"/><Relationship Id="rId3116" Type="http://schemas.openxmlformats.org/officeDocument/2006/relationships/slide" Target="slides/slide3115.xml"/><Relationship Id="rId3670" Type="http://schemas.openxmlformats.org/officeDocument/2006/relationships/slide" Target="slides/slide3669.xml"/><Relationship Id="rId244" Type="http://schemas.openxmlformats.org/officeDocument/2006/relationships/slide" Target="slides/slide243.xml"/><Relationship Id="rId1081" Type="http://schemas.openxmlformats.org/officeDocument/2006/relationships/slide" Target="slides/slide1080.xml"/><Relationship Id="rId3323" Type="http://schemas.openxmlformats.org/officeDocument/2006/relationships/slide" Target="slides/slide3322.xml"/><Relationship Id="rId3530" Type="http://schemas.openxmlformats.org/officeDocument/2006/relationships/slide" Target="slides/slide3529.xml"/><Relationship Id="rId451" Type="http://schemas.openxmlformats.org/officeDocument/2006/relationships/slide" Target="slides/slide450.xml"/><Relationship Id="rId2132" Type="http://schemas.openxmlformats.org/officeDocument/2006/relationships/slide" Target="slides/slide2131.xml"/><Relationship Id="rId104" Type="http://schemas.openxmlformats.org/officeDocument/2006/relationships/slide" Target="slides/slide103.xml"/><Relationship Id="rId311" Type="http://schemas.openxmlformats.org/officeDocument/2006/relationships/slide" Target="slides/slide310.xml"/><Relationship Id="rId1898" Type="http://schemas.openxmlformats.org/officeDocument/2006/relationships/slide" Target="slides/slide1897.xml"/><Relationship Id="rId2949" Type="http://schemas.openxmlformats.org/officeDocument/2006/relationships/slide" Target="slides/slide2948.xml"/><Relationship Id="rId1758" Type="http://schemas.openxmlformats.org/officeDocument/2006/relationships/slide" Target="slides/slide1757.xml"/><Relationship Id="rId2809" Type="http://schemas.openxmlformats.org/officeDocument/2006/relationships/slide" Target="slides/slide2808.xml"/><Relationship Id="rId1965" Type="http://schemas.openxmlformats.org/officeDocument/2006/relationships/slide" Target="slides/slide1964.xml"/><Relationship Id="rId3180" Type="http://schemas.openxmlformats.org/officeDocument/2006/relationships/slide" Target="slides/slide3179.xml"/><Relationship Id="rId1618" Type="http://schemas.openxmlformats.org/officeDocument/2006/relationships/slide" Target="slides/slide1617.xml"/><Relationship Id="rId1825" Type="http://schemas.openxmlformats.org/officeDocument/2006/relationships/slide" Target="slides/slide1824.xml"/><Relationship Id="rId3040" Type="http://schemas.openxmlformats.org/officeDocument/2006/relationships/slide" Target="slides/slide3039.xml"/><Relationship Id="rId2599" Type="http://schemas.openxmlformats.org/officeDocument/2006/relationships/slide" Target="slides/slide2598.xml"/><Relationship Id="rId3857" Type="http://schemas.openxmlformats.org/officeDocument/2006/relationships/slide" Target="slides/slide3856.xml"/><Relationship Id="rId778" Type="http://schemas.openxmlformats.org/officeDocument/2006/relationships/slide" Target="slides/slide777.xml"/><Relationship Id="rId985" Type="http://schemas.openxmlformats.org/officeDocument/2006/relationships/slide" Target="slides/slide984.xml"/><Relationship Id="rId2459" Type="http://schemas.openxmlformats.org/officeDocument/2006/relationships/slide" Target="slides/slide2458.xml"/><Relationship Id="rId2666" Type="http://schemas.openxmlformats.org/officeDocument/2006/relationships/slide" Target="slides/slide2665.xml"/><Relationship Id="rId2873" Type="http://schemas.openxmlformats.org/officeDocument/2006/relationships/slide" Target="slides/slide2872.xml"/><Relationship Id="rId3717" Type="http://schemas.openxmlformats.org/officeDocument/2006/relationships/slide" Target="slides/slide3716.xml"/><Relationship Id="rId3924" Type="http://schemas.openxmlformats.org/officeDocument/2006/relationships/slide" Target="slides/slide3923.xml"/><Relationship Id="rId638" Type="http://schemas.openxmlformats.org/officeDocument/2006/relationships/slide" Target="slides/slide637.xml"/><Relationship Id="rId845" Type="http://schemas.openxmlformats.org/officeDocument/2006/relationships/slide" Target="slides/slide844.xml"/><Relationship Id="rId1268" Type="http://schemas.openxmlformats.org/officeDocument/2006/relationships/slide" Target="slides/slide1267.xml"/><Relationship Id="rId1475" Type="http://schemas.openxmlformats.org/officeDocument/2006/relationships/slide" Target="slides/slide1474.xml"/><Relationship Id="rId1682" Type="http://schemas.openxmlformats.org/officeDocument/2006/relationships/slide" Target="slides/slide1681.xml"/><Relationship Id="rId2319" Type="http://schemas.openxmlformats.org/officeDocument/2006/relationships/slide" Target="slides/slide2318.xml"/><Relationship Id="rId2526" Type="http://schemas.openxmlformats.org/officeDocument/2006/relationships/slide" Target="slides/slide2525.xml"/><Relationship Id="rId2733" Type="http://schemas.openxmlformats.org/officeDocument/2006/relationships/slide" Target="slides/slide2732.xml"/><Relationship Id="rId705" Type="http://schemas.openxmlformats.org/officeDocument/2006/relationships/slide" Target="slides/slide704.xml"/><Relationship Id="rId1128" Type="http://schemas.openxmlformats.org/officeDocument/2006/relationships/slide" Target="slides/slide1127.xml"/><Relationship Id="rId1335" Type="http://schemas.openxmlformats.org/officeDocument/2006/relationships/slide" Target="slides/slide1334.xml"/><Relationship Id="rId1542" Type="http://schemas.openxmlformats.org/officeDocument/2006/relationships/slide" Target="slides/slide1541.xml"/><Relationship Id="rId2940" Type="http://schemas.openxmlformats.org/officeDocument/2006/relationships/slide" Target="slides/slide2939.xml"/><Relationship Id="rId912" Type="http://schemas.openxmlformats.org/officeDocument/2006/relationships/slide" Target="slides/slide911.xml"/><Relationship Id="rId2800" Type="http://schemas.openxmlformats.org/officeDocument/2006/relationships/slide" Target="slides/slide2799.xml"/><Relationship Id="rId41" Type="http://schemas.openxmlformats.org/officeDocument/2006/relationships/slide" Target="slides/slide40.xml"/><Relationship Id="rId1402" Type="http://schemas.openxmlformats.org/officeDocument/2006/relationships/slide" Target="slides/slide1401.xml"/><Relationship Id="rId288" Type="http://schemas.openxmlformats.org/officeDocument/2006/relationships/slide" Target="slides/slide287.xml"/><Relationship Id="rId3367" Type="http://schemas.openxmlformats.org/officeDocument/2006/relationships/slide" Target="slides/slide3366.xml"/><Relationship Id="rId3574" Type="http://schemas.openxmlformats.org/officeDocument/2006/relationships/slide" Target="slides/slide3573.xml"/><Relationship Id="rId3781" Type="http://schemas.openxmlformats.org/officeDocument/2006/relationships/slide" Target="slides/slide3780.xml"/><Relationship Id="rId495" Type="http://schemas.openxmlformats.org/officeDocument/2006/relationships/slide" Target="slides/slide494.xml"/><Relationship Id="rId2176" Type="http://schemas.openxmlformats.org/officeDocument/2006/relationships/slide" Target="slides/slide2175.xml"/><Relationship Id="rId2383" Type="http://schemas.openxmlformats.org/officeDocument/2006/relationships/slide" Target="slides/slide2382.xml"/><Relationship Id="rId2590" Type="http://schemas.openxmlformats.org/officeDocument/2006/relationships/slide" Target="slides/slide2589.xml"/><Relationship Id="rId3227" Type="http://schemas.openxmlformats.org/officeDocument/2006/relationships/slide" Target="slides/slide3226.xml"/><Relationship Id="rId3434" Type="http://schemas.openxmlformats.org/officeDocument/2006/relationships/slide" Target="slides/slide3433.xml"/><Relationship Id="rId3641" Type="http://schemas.openxmlformats.org/officeDocument/2006/relationships/slide" Target="slides/slide3640.xml"/><Relationship Id="rId148" Type="http://schemas.openxmlformats.org/officeDocument/2006/relationships/slide" Target="slides/slide147.xml"/><Relationship Id="rId355" Type="http://schemas.openxmlformats.org/officeDocument/2006/relationships/slide" Target="slides/slide354.xml"/><Relationship Id="rId562" Type="http://schemas.openxmlformats.org/officeDocument/2006/relationships/slide" Target="slides/slide561.xml"/><Relationship Id="rId1192" Type="http://schemas.openxmlformats.org/officeDocument/2006/relationships/slide" Target="slides/slide1191.xml"/><Relationship Id="rId2036" Type="http://schemas.openxmlformats.org/officeDocument/2006/relationships/slide" Target="slides/slide2035.xml"/><Relationship Id="rId2243" Type="http://schemas.openxmlformats.org/officeDocument/2006/relationships/slide" Target="slides/slide2242.xml"/><Relationship Id="rId2450" Type="http://schemas.openxmlformats.org/officeDocument/2006/relationships/slide" Target="slides/slide2449.xml"/><Relationship Id="rId3501" Type="http://schemas.openxmlformats.org/officeDocument/2006/relationships/slide" Target="slides/slide3500.xml"/><Relationship Id="rId215" Type="http://schemas.openxmlformats.org/officeDocument/2006/relationships/slide" Target="slides/slide214.xml"/><Relationship Id="rId422" Type="http://schemas.openxmlformats.org/officeDocument/2006/relationships/slide" Target="slides/slide421.xml"/><Relationship Id="rId1052" Type="http://schemas.openxmlformats.org/officeDocument/2006/relationships/slide" Target="slides/slide1051.xml"/><Relationship Id="rId2103" Type="http://schemas.openxmlformats.org/officeDocument/2006/relationships/slide" Target="slides/slide2102.xml"/><Relationship Id="rId2310" Type="http://schemas.openxmlformats.org/officeDocument/2006/relationships/slide" Target="slides/slide2309.xml"/><Relationship Id="rId1869" Type="http://schemas.openxmlformats.org/officeDocument/2006/relationships/slide" Target="slides/slide1868.xml"/><Relationship Id="rId3084" Type="http://schemas.openxmlformats.org/officeDocument/2006/relationships/slide" Target="slides/slide3083.xml"/><Relationship Id="rId3291" Type="http://schemas.openxmlformats.org/officeDocument/2006/relationships/slide" Target="slides/slide3290.xml"/><Relationship Id="rId1729" Type="http://schemas.openxmlformats.org/officeDocument/2006/relationships/slide" Target="slides/slide1728.xml"/><Relationship Id="rId1936" Type="http://schemas.openxmlformats.org/officeDocument/2006/relationships/slide" Target="slides/slide1935.xml"/><Relationship Id="rId3151" Type="http://schemas.openxmlformats.org/officeDocument/2006/relationships/slide" Target="slides/slide3150.xml"/><Relationship Id="rId3011" Type="http://schemas.openxmlformats.org/officeDocument/2006/relationships/slide" Target="slides/slide3010.xml"/><Relationship Id="rId3968" Type="http://schemas.openxmlformats.org/officeDocument/2006/relationships/slide" Target="slides/slide3967.xml"/><Relationship Id="rId5" Type="http://schemas.openxmlformats.org/officeDocument/2006/relationships/slide" Target="slides/slide4.xml"/><Relationship Id="rId889" Type="http://schemas.openxmlformats.org/officeDocument/2006/relationships/slide" Target="slides/slide888.xml"/><Relationship Id="rId2777" Type="http://schemas.openxmlformats.org/officeDocument/2006/relationships/slide" Target="slides/slide2776.xml"/><Relationship Id="rId749" Type="http://schemas.openxmlformats.org/officeDocument/2006/relationships/slide" Target="slides/slide748.xml"/><Relationship Id="rId1379" Type="http://schemas.openxmlformats.org/officeDocument/2006/relationships/slide" Target="slides/slide1378.xml"/><Relationship Id="rId1586" Type="http://schemas.openxmlformats.org/officeDocument/2006/relationships/slide" Target="slides/slide1585.xml"/><Relationship Id="rId2984" Type="http://schemas.openxmlformats.org/officeDocument/2006/relationships/slide" Target="slides/slide2983.xml"/><Relationship Id="rId3828" Type="http://schemas.openxmlformats.org/officeDocument/2006/relationships/slide" Target="slides/slide3827.xml"/><Relationship Id="rId609" Type="http://schemas.openxmlformats.org/officeDocument/2006/relationships/slide" Target="slides/slide608.xml"/><Relationship Id="rId956" Type="http://schemas.openxmlformats.org/officeDocument/2006/relationships/slide" Target="slides/slide955.xml"/><Relationship Id="rId1239" Type="http://schemas.openxmlformats.org/officeDocument/2006/relationships/slide" Target="slides/slide1238.xml"/><Relationship Id="rId1793" Type="http://schemas.openxmlformats.org/officeDocument/2006/relationships/slide" Target="slides/slide1792.xml"/><Relationship Id="rId2637" Type="http://schemas.openxmlformats.org/officeDocument/2006/relationships/slide" Target="slides/slide2636.xml"/><Relationship Id="rId2844" Type="http://schemas.openxmlformats.org/officeDocument/2006/relationships/slide" Target="slides/slide2843.xml"/><Relationship Id="rId85" Type="http://schemas.openxmlformats.org/officeDocument/2006/relationships/slide" Target="slides/slide84.xml"/><Relationship Id="rId816" Type="http://schemas.openxmlformats.org/officeDocument/2006/relationships/slide" Target="slides/slide815.xml"/><Relationship Id="rId1446" Type="http://schemas.openxmlformats.org/officeDocument/2006/relationships/slide" Target="slides/slide1445.xml"/><Relationship Id="rId1653" Type="http://schemas.openxmlformats.org/officeDocument/2006/relationships/slide" Target="slides/slide1652.xml"/><Relationship Id="rId1860" Type="http://schemas.openxmlformats.org/officeDocument/2006/relationships/slide" Target="slides/slide1859.xml"/><Relationship Id="rId2704" Type="http://schemas.openxmlformats.org/officeDocument/2006/relationships/slide" Target="slides/slide2703.xml"/><Relationship Id="rId2911" Type="http://schemas.openxmlformats.org/officeDocument/2006/relationships/slide" Target="slides/slide2910.xml"/><Relationship Id="rId1306" Type="http://schemas.openxmlformats.org/officeDocument/2006/relationships/slide" Target="slides/slide1305.xml"/><Relationship Id="rId1513" Type="http://schemas.openxmlformats.org/officeDocument/2006/relationships/slide" Target="slides/slide1512.xml"/><Relationship Id="rId1720" Type="http://schemas.openxmlformats.org/officeDocument/2006/relationships/slide" Target="slides/slide1719.xml"/><Relationship Id="rId12" Type="http://schemas.openxmlformats.org/officeDocument/2006/relationships/slide" Target="slides/slide11.xml"/><Relationship Id="rId3478" Type="http://schemas.openxmlformats.org/officeDocument/2006/relationships/slide" Target="slides/slide3477.xml"/><Relationship Id="rId3685" Type="http://schemas.openxmlformats.org/officeDocument/2006/relationships/slide" Target="slides/slide3684.xml"/><Relationship Id="rId3892" Type="http://schemas.openxmlformats.org/officeDocument/2006/relationships/slide" Target="slides/slide3891.xml"/><Relationship Id="rId399" Type="http://schemas.openxmlformats.org/officeDocument/2006/relationships/slide" Target="slides/slide398.xml"/><Relationship Id="rId2287" Type="http://schemas.openxmlformats.org/officeDocument/2006/relationships/slide" Target="slides/slide2286.xml"/><Relationship Id="rId2494" Type="http://schemas.openxmlformats.org/officeDocument/2006/relationships/slide" Target="slides/slide2493.xml"/><Relationship Id="rId3338" Type="http://schemas.openxmlformats.org/officeDocument/2006/relationships/slide" Target="slides/slide3337.xml"/><Relationship Id="rId3545" Type="http://schemas.openxmlformats.org/officeDocument/2006/relationships/slide" Target="slides/slide3544.xml"/><Relationship Id="rId3752" Type="http://schemas.openxmlformats.org/officeDocument/2006/relationships/slide" Target="slides/slide3751.xml"/><Relationship Id="rId259" Type="http://schemas.openxmlformats.org/officeDocument/2006/relationships/slide" Target="slides/slide258.xml"/><Relationship Id="rId466" Type="http://schemas.openxmlformats.org/officeDocument/2006/relationships/slide" Target="slides/slide465.xml"/><Relationship Id="rId673" Type="http://schemas.openxmlformats.org/officeDocument/2006/relationships/slide" Target="slides/slide672.xml"/><Relationship Id="rId880" Type="http://schemas.openxmlformats.org/officeDocument/2006/relationships/slide" Target="slides/slide879.xml"/><Relationship Id="rId1096" Type="http://schemas.openxmlformats.org/officeDocument/2006/relationships/slide" Target="slides/slide1095.xml"/><Relationship Id="rId2147" Type="http://schemas.openxmlformats.org/officeDocument/2006/relationships/slide" Target="slides/slide2146.xml"/><Relationship Id="rId2354" Type="http://schemas.openxmlformats.org/officeDocument/2006/relationships/slide" Target="slides/slide2353.xml"/><Relationship Id="rId2561" Type="http://schemas.openxmlformats.org/officeDocument/2006/relationships/slide" Target="slides/slide2560.xml"/><Relationship Id="rId3405" Type="http://schemas.openxmlformats.org/officeDocument/2006/relationships/slide" Target="slides/slide3404.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1163" Type="http://schemas.openxmlformats.org/officeDocument/2006/relationships/slide" Target="slides/slide1162.xml"/><Relationship Id="rId1370" Type="http://schemas.openxmlformats.org/officeDocument/2006/relationships/slide" Target="slides/slide1369.xml"/><Relationship Id="rId2007" Type="http://schemas.openxmlformats.org/officeDocument/2006/relationships/slide" Target="slides/slide2006.xml"/><Relationship Id="rId2214" Type="http://schemas.openxmlformats.org/officeDocument/2006/relationships/slide" Target="slides/slide2213.xml"/><Relationship Id="rId3612" Type="http://schemas.openxmlformats.org/officeDocument/2006/relationships/slide" Target="slides/slide3611.xml"/><Relationship Id="rId740" Type="http://schemas.openxmlformats.org/officeDocument/2006/relationships/slide" Target="slides/slide739.xml"/><Relationship Id="rId1023" Type="http://schemas.openxmlformats.org/officeDocument/2006/relationships/slide" Target="slides/slide1022.xml"/><Relationship Id="rId2421" Type="http://schemas.openxmlformats.org/officeDocument/2006/relationships/slide" Target="slides/slide2420.xml"/><Relationship Id="rId600" Type="http://schemas.openxmlformats.org/officeDocument/2006/relationships/slide" Target="slides/slide599.xml"/><Relationship Id="rId1230" Type="http://schemas.openxmlformats.org/officeDocument/2006/relationships/slide" Target="slides/slide1229.xml"/><Relationship Id="rId3195" Type="http://schemas.openxmlformats.org/officeDocument/2006/relationships/slide" Target="slides/slide3194.xml"/><Relationship Id="rId3055" Type="http://schemas.openxmlformats.org/officeDocument/2006/relationships/slide" Target="slides/slide3054.xml"/><Relationship Id="rId3262" Type="http://schemas.openxmlformats.org/officeDocument/2006/relationships/slide" Target="slides/slide3261.xml"/><Relationship Id="rId183" Type="http://schemas.openxmlformats.org/officeDocument/2006/relationships/slide" Target="slides/slide182.xml"/><Relationship Id="rId390" Type="http://schemas.openxmlformats.org/officeDocument/2006/relationships/slide" Target="slides/slide389.xml"/><Relationship Id="rId1907" Type="http://schemas.openxmlformats.org/officeDocument/2006/relationships/slide" Target="slides/slide1906.xml"/><Relationship Id="rId2071" Type="http://schemas.openxmlformats.org/officeDocument/2006/relationships/slide" Target="slides/slide2070.xml"/><Relationship Id="rId3122" Type="http://schemas.openxmlformats.org/officeDocument/2006/relationships/slide" Target="slides/slide3121.xml"/><Relationship Id="rId250" Type="http://schemas.openxmlformats.org/officeDocument/2006/relationships/slide" Target="slides/slide249.xml"/><Relationship Id="rId110" Type="http://schemas.openxmlformats.org/officeDocument/2006/relationships/slide" Target="slides/slide109.xml"/><Relationship Id="rId2888" Type="http://schemas.openxmlformats.org/officeDocument/2006/relationships/slide" Target="slides/slide2887.xml"/><Relationship Id="rId3939" Type="http://schemas.openxmlformats.org/officeDocument/2006/relationships/slide" Target="slides/slide3938.xml"/><Relationship Id="rId1697" Type="http://schemas.openxmlformats.org/officeDocument/2006/relationships/slide" Target="slides/slide1696.xml"/><Relationship Id="rId2748" Type="http://schemas.openxmlformats.org/officeDocument/2006/relationships/slide" Target="slides/slide2747.xml"/><Relationship Id="rId2955" Type="http://schemas.openxmlformats.org/officeDocument/2006/relationships/slide" Target="slides/slide2954.xml"/><Relationship Id="rId927" Type="http://schemas.openxmlformats.org/officeDocument/2006/relationships/slide" Target="slides/slide926.xml"/><Relationship Id="rId1557" Type="http://schemas.openxmlformats.org/officeDocument/2006/relationships/slide" Target="slides/slide1556.xml"/><Relationship Id="rId1764" Type="http://schemas.openxmlformats.org/officeDocument/2006/relationships/slide" Target="slides/slide1763.xml"/><Relationship Id="rId1971" Type="http://schemas.openxmlformats.org/officeDocument/2006/relationships/slide" Target="slides/slide1970.xml"/><Relationship Id="rId2608" Type="http://schemas.openxmlformats.org/officeDocument/2006/relationships/slide" Target="slides/slide2607.xml"/><Relationship Id="rId2815" Type="http://schemas.openxmlformats.org/officeDocument/2006/relationships/slide" Target="slides/slide2814.xml"/><Relationship Id="rId56" Type="http://schemas.openxmlformats.org/officeDocument/2006/relationships/slide" Target="slides/slide55.xml"/><Relationship Id="rId1417" Type="http://schemas.openxmlformats.org/officeDocument/2006/relationships/slide" Target="slides/slide1416.xml"/><Relationship Id="rId1624" Type="http://schemas.openxmlformats.org/officeDocument/2006/relationships/slide" Target="slides/slide1623.xml"/><Relationship Id="rId1831" Type="http://schemas.openxmlformats.org/officeDocument/2006/relationships/slide" Target="slides/slide1830.xml"/><Relationship Id="rId3589" Type="http://schemas.openxmlformats.org/officeDocument/2006/relationships/slide" Target="slides/slide3588.xml"/><Relationship Id="rId3796" Type="http://schemas.openxmlformats.org/officeDocument/2006/relationships/slide" Target="slides/slide3795.xml"/><Relationship Id="rId2398" Type="http://schemas.openxmlformats.org/officeDocument/2006/relationships/slide" Target="slides/slide2397.xml"/><Relationship Id="rId3449" Type="http://schemas.openxmlformats.org/officeDocument/2006/relationships/slide" Target="slides/slide3448.xml"/><Relationship Id="rId577" Type="http://schemas.openxmlformats.org/officeDocument/2006/relationships/slide" Target="slides/slide576.xml"/><Relationship Id="rId2258" Type="http://schemas.openxmlformats.org/officeDocument/2006/relationships/slide" Target="slides/slide2257.xml"/><Relationship Id="rId3656" Type="http://schemas.openxmlformats.org/officeDocument/2006/relationships/slide" Target="slides/slide3655.xml"/><Relationship Id="rId3863" Type="http://schemas.openxmlformats.org/officeDocument/2006/relationships/slide" Target="slides/slide3862.xml"/><Relationship Id="rId784" Type="http://schemas.openxmlformats.org/officeDocument/2006/relationships/slide" Target="slides/slide783.xml"/><Relationship Id="rId991" Type="http://schemas.openxmlformats.org/officeDocument/2006/relationships/slide" Target="slides/slide990.xml"/><Relationship Id="rId1067" Type="http://schemas.openxmlformats.org/officeDocument/2006/relationships/slide" Target="slides/slide1066.xml"/><Relationship Id="rId2465" Type="http://schemas.openxmlformats.org/officeDocument/2006/relationships/slide" Target="slides/slide2464.xml"/><Relationship Id="rId2672" Type="http://schemas.openxmlformats.org/officeDocument/2006/relationships/slide" Target="slides/slide2671.xml"/><Relationship Id="rId3309" Type="http://schemas.openxmlformats.org/officeDocument/2006/relationships/slide" Target="slides/slide3308.xml"/><Relationship Id="rId3516" Type="http://schemas.openxmlformats.org/officeDocument/2006/relationships/slide" Target="slides/slide3515.xml"/><Relationship Id="rId3723" Type="http://schemas.openxmlformats.org/officeDocument/2006/relationships/slide" Target="slides/slide3722.xml"/><Relationship Id="rId3930" Type="http://schemas.openxmlformats.org/officeDocument/2006/relationships/slide" Target="slides/slide3929.xml"/><Relationship Id="rId437" Type="http://schemas.openxmlformats.org/officeDocument/2006/relationships/slide" Target="slides/slide436.xml"/><Relationship Id="rId644" Type="http://schemas.openxmlformats.org/officeDocument/2006/relationships/slide" Target="slides/slide643.xml"/><Relationship Id="rId851" Type="http://schemas.openxmlformats.org/officeDocument/2006/relationships/slide" Target="slides/slide850.xml"/><Relationship Id="rId1274" Type="http://schemas.openxmlformats.org/officeDocument/2006/relationships/slide" Target="slides/slide1273.xml"/><Relationship Id="rId1481" Type="http://schemas.openxmlformats.org/officeDocument/2006/relationships/slide" Target="slides/slide1480.xml"/><Relationship Id="rId2118" Type="http://schemas.openxmlformats.org/officeDocument/2006/relationships/slide" Target="slides/slide2117.xml"/><Relationship Id="rId2325" Type="http://schemas.openxmlformats.org/officeDocument/2006/relationships/slide" Target="slides/slide2324.xml"/><Relationship Id="rId2532" Type="http://schemas.openxmlformats.org/officeDocument/2006/relationships/slide" Target="slides/slide2531.xml"/><Relationship Id="rId504" Type="http://schemas.openxmlformats.org/officeDocument/2006/relationships/slide" Target="slides/slide503.xml"/><Relationship Id="rId711" Type="http://schemas.openxmlformats.org/officeDocument/2006/relationships/slide" Target="slides/slide710.xml"/><Relationship Id="rId1134" Type="http://schemas.openxmlformats.org/officeDocument/2006/relationships/slide" Target="slides/slide1133.xml"/><Relationship Id="rId1341" Type="http://schemas.openxmlformats.org/officeDocument/2006/relationships/slide" Target="slides/slide1340.xml"/><Relationship Id="rId1201" Type="http://schemas.openxmlformats.org/officeDocument/2006/relationships/slide" Target="slides/slide1200.xml"/><Relationship Id="rId3099" Type="http://schemas.openxmlformats.org/officeDocument/2006/relationships/slide" Target="slides/slide3098.xml"/><Relationship Id="rId3166" Type="http://schemas.openxmlformats.org/officeDocument/2006/relationships/slide" Target="slides/slide3165.xml"/><Relationship Id="rId3373" Type="http://schemas.openxmlformats.org/officeDocument/2006/relationships/slide" Target="slides/slide3372.xml"/><Relationship Id="rId3580" Type="http://schemas.openxmlformats.org/officeDocument/2006/relationships/slide" Target="slides/slide3579.xml"/><Relationship Id="rId294" Type="http://schemas.openxmlformats.org/officeDocument/2006/relationships/slide" Target="slides/slide293.xml"/><Relationship Id="rId2182" Type="http://schemas.openxmlformats.org/officeDocument/2006/relationships/slide" Target="slides/slide2181.xml"/><Relationship Id="rId3026" Type="http://schemas.openxmlformats.org/officeDocument/2006/relationships/slide" Target="slides/slide3025.xml"/><Relationship Id="rId3233" Type="http://schemas.openxmlformats.org/officeDocument/2006/relationships/slide" Target="slides/slide3232.xml"/><Relationship Id="rId154" Type="http://schemas.openxmlformats.org/officeDocument/2006/relationships/slide" Target="slides/slide153.xml"/><Relationship Id="rId361" Type="http://schemas.openxmlformats.org/officeDocument/2006/relationships/slide" Target="slides/slide360.xml"/><Relationship Id="rId2042" Type="http://schemas.openxmlformats.org/officeDocument/2006/relationships/slide" Target="slides/slide2041.xml"/><Relationship Id="rId3440" Type="http://schemas.openxmlformats.org/officeDocument/2006/relationships/slide" Target="slides/slide3439.xml"/><Relationship Id="rId2999" Type="http://schemas.openxmlformats.org/officeDocument/2006/relationships/slide" Target="slides/slide2998.xml"/><Relationship Id="rId3300" Type="http://schemas.openxmlformats.org/officeDocument/2006/relationships/slide" Target="slides/slide3299.xml"/><Relationship Id="rId221" Type="http://schemas.openxmlformats.org/officeDocument/2006/relationships/slide" Target="slides/slide220.xml"/><Relationship Id="rId2859" Type="http://schemas.openxmlformats.org/officeDocument/2006/relationships/slide" Target="slides/slide2858.xml"/><Relationship Id="rId1668" Type="http://schemas.openxmlformats.org/officeDocument/2006/relationships/slide" Target="slides/slide1667.xml"/><Relationship Id="rId1875" Type="http://schemas.openxmlformats.org/officeDocument/2006/relationships/slide" Target="slides/slide1874.xml"/><Relationship Id="rId2719" Type="http://schemas.openxmlformats.org/officeDocument/2006/relationships/slide" Target="slides/slide2718.xml"/><Relationship Id="rId1528" Type="http://schemas.openxmlformats.org/officeDocument/2006/relationships/slide" Target="slides/slide1527.xml"/><Relationship Id="rId2926" Type="http://schemas.openxmlformats.org/officeDocument/2006/relationships/slide" Target="slides/slide2925.xml"/><Relationship Id="rId3090" Type="http://schemas.openxmlformats.org/officeDocument/2006/relationships/slide" Target="slides/slide3089.xml"/><Relationship Id="rId1735" Type="http://schemas.openxmlformats.org/officeDocument/2006/relationships/slide" Target="slides/slide1734.xml"/><Relationship Id="rId1942" Type="http://schemas.openxmlformats.org/officeDocument/2006/relationships/slide" Target="slides/slide1941.xml"/><Relationship Id="rId27" Type="http://schemas.openxmlformats.org/officeDocument/2006/relationships/slide" Target="slides/slide26.xml"/><Relationship Id="rId1802" Type="http://schemas.openxmlformats.org/officeDocument/2006/relationships/slide" Target="slides/slide1801.xml"/><Relationship Id="rId3767" Type="http://schemas.openxmlformats.org/officeDocument/2006/relationships/slide" Target="slides/slide3766.xml"/><Relationship Id="rId3974" Type="http://schemas.microsoft.com/office/2006/relationships/vbaProject" Target="vbaProject.bin"/><Relationship Id="rId688" Type="http://schemas.openxmlformats.org/officeDocument/2006/relationships/slide" Target="slides/slide687.xml"/><Relationship Id="rId895" Type="http://schemas.openxmlformats.org/officeDocument/2006/relationships/slide" Target="slides/slide894.xml"/><Relationship Id="rId2369" Type="http://schemas.openxmlformats.org/officeDocument/2006/relationships/slide" Target="slides/slide2368.xml"/><Relationship Id="rId2576" Type="http://schemas.openxmlformats.org/officeDocument/2006/relationships/slide" Target="slides/slide2575.xml"/><Relationship Id="rId2783" Type="http://schemas.openxmlformats.org/officeDocument/2006/relationships/slide" Target="slides/slide2782.xml"/><Relationship Id="rId2990" Type="http://schemas.openxmlformats.org/officeDocument/2006/relationships/slide" Target="slides/slide2989.xml"/><Relationship Id="rId3627" Type="http://schemas.openxmlformats.org/officeDocument/2006/relationships/slide" Target="slides/slide3626.xml"/><Relationship Id="rId3834" Type="http://schemas.openxmlformats.org/officeDocument/2006/relationships/slide" Target="slides/slide3833.xml"/><Relationship Id="rId548" Type="http://schemas.openxmlformats.org/officeDocument/2006/relationships/slide" Target="slides/slide547.xml"/><Relationship Id="rId755" Type="http://schemas.openxmlformats.org/officeDocument/2006/relationships/slide" Target="slides/slide754.xml"/><Relationship Id="rId962" Type="http://schemas.openxmlformats.org/officeDocument/2006/relationships/slide" Target="slides/slide961.xml"/><Relationship Id="rId1178" Type="http://schemas.openxmlformats.org/officeDocument/2006/relationships/slide" Target="slides/slide1177.xml"/><Relationship Id="rId1385" Type="http://schemas.openxmlformats.org/officeDocument/2006/relationships/slide" Target="slides/slide1384.xml"/><Relationship Id="rId1592" Type="http://schemas.openxmlformats.org/officeDocument/2006/relationships/slide" Target="slides/slide1591.xml"/><Relationship Id="rId2229" Type="http://schemas.openxmlformats.org/officeDocument/2006/relationships/slide" Target="slides/slide2228.xml"/><Relationship Id="rId2436" Type="http://schemas.openxmlformats.org/officeDocument/2006/relationships/slide" Target="slides/slide2435.xml"/><Relationship Id="rId2643" Type="http://schemas.openxmlformats.org/officeDocument/2006/relationships/slide" Target="slides/slide2642.xml"/><Relationship Id="rId2850" Type="http://schemas.openxmlformats.org/officeDocument/2006/relationships/slide" Target="slides/slide2849.xml"/><Relationship Id="rId91" Type="http://schemas.openxmlformats.org/officeDocument/2006/relationships/slide" Target="slides/slide90.xml"/><Relationship Id="rId408" Type="http://schemas.openxmlformats.org/officeDocument/2006/relationships/slide" Target="slides/slide407.xml"/><Relationship Id="rId615" Type="http://schemas.openxmlformats.org/officeDocument/2006/relationships/slide" Target="slides/slide614.xml"/><Relationship Id="rId822" Type="http://schemas.openxmlformats.org/officeDocument/2006/relationships/slide" Target="slides/slide821.xml"/><Relationship Id="rId1038" Type="http://schemas.openxmlformats.org/officeDocument/2006/relationships/slide" Target="slides/slide1037.xml"/><Relationship Id="rId1245" Type="http://schemas.openxmlformats.org/officeDocument/2006/relationships/slide" Target="slides/slide1244.xml"/><Relationship Id="rId1452" Type="http://schemas.openxmlformats.org/officeDocument/2006/relationships/slide" Target="slides/slide1451.xml"/><Relationship Id="rId2503" Type="http://schemas.openxmlformats.org/officeDocument/2006/relationships/slide" Target="slides/slide2502.xml"/><Relationship Id="rId3901" Type="http://schemas.openxmlformats.org/officeDocument/2006/relationships/slide" Target="slides/slide3900.xml"/><Relationship Id="rId1105" Type="http://schemas.openxmlformats.org/officeDocument/2006/relationships/slide" Target="slides/slide1104.xml"/><Relationship Id="rId1312" Type="http://schemas.openxmlformats.org/officeDocument/2006/relationships/slide" Target="slides/slide1311.xml"/><Relationship Id="rId2710" Type="http://schemas.openxmlformats.org/officeDocument/2006/relationships/slide" Target="slides/slide2709.xml"/><Relationship Id="rId3277" Type="http://schemas.openxmlformats.org/officeDocument/2006/relationships/slide" Target="slides/slide3276.xml"/><Relationship Id="rId198" Type="http://schemas.openxmlformats.org/officeDocument/2006/relationships/slide" Target="slides/slide197.xml"/><Relationship Id="rId2086" Type="http://schemas.openxmlformats.org/officeDocument/2006/relationships/slide" Target="slides/slide2085.xml"/><Relationship Id="rId3484" Type="http://schemas.openxmlformats.org/officeDocument/2006/relationships/slide" Target="slides/slide3483.xml"/><Relationship Id="rId3691" Type="http://schemas.openxmlformats.org/officeDocument/2006/relationships/slide" Target="slides/slide3690.xml"/><Relationship Id="rId2293" Type="http://schemas.openxmlformats.org/officeDocument/2006/relationships/slide" Target="slides/slide2292.xml"/><Relationship Id="rId3137" Type="http://schemas.openxmlformats.org/officeDocument/2006/relationships/slide" Target="slides/slide3136.xml"/><Relationship Id="rId3344" Type="http://schemas.openxmlformats.org/officeDocument/2006/relationships/slide" Target="slides/slide3343.xml"/><Relationship Id="rId3551" Type="http://schemas.openxmlformats.org/officeDocument/2006/relationships/slide" Target="slides/slide3550.xml"/><Relationship Id="rId265" Type="http://schemas.openxmlformats.org/officeDocument/2006/relationships/slide" Target="slides/slide264.xml"/><Relationship Id="rId472" Type="http://schemas.openxmlformats.org/officeDocument/2006/relationships/slide" Target="slides/slide471.xml"/><Relationship Id="rId2153" Type="http://schemas.openxmlformats.org/officeDocument/2006/relationships/slide" Target="slides/slide2152.xml"/><Relationship Id="rId2360" Type="http://schemas.openxmlformats.org/officeDocument/2006/relationships/slide" Target="slides/slide2359.xml"/><Relationship Id="rId3204" Type="http://schemas.openxmlformats.org/officeDocument/2006/relationships/slide" Target="slides/slide3203.xml"/><Relationship Id="rId3411" Type="http://schemas.openxmlformats.org/officeDocument/2006/relationships/slide" Target="slides/slide3410.xml"/><Relationship Id="rId125" Type="http://schemas.openxmlformats.org/officeDocument/2006/relationships/slide" Target="slides/slide124.xml"/><Relationship Id="rId332" Type="http://schemas.openxmlformats.org/officeDocument/2006/relationships/slide" Target="slides/slide331.xml"/><Relationship Id="rId2013" Type="http://schemas.openxmlformats.org/officeDocument/2006/relationships/slide" Target="slides/slide2012.xml"/><Relationship Id="rId2220" Type="http://schemas.openxmlformats.org/officeDocument/2006/relationships/slide" Target="slides/slide2219.xml"/><Relationship Id="rId1779" Type="http://schemas.openxmlformats.org/officeDocument/2006/relationships/slide" Target="slides/slide1778.xml"/><Relationship Id="rId1986" Type="http://schemas.openxmlformats.org/officeDocument/2006/relationships/slide" Target="slides/slide1985.xml"/><Relationship Id="rId1639" Type="http://schemas.openxmlformats.org/officeDocument/2006/relationships/slide" Target="slides/slide1638.xml"/><Relationship Id="rId1846" Type="http://schemas.openxmlformats.org/officeDocument/2006/relationships/slide" Target="slides/slide1845.xml"/><Relationship Id="rId3061" Type="http://schemas.openxmlformats.org/officeDocument/2006/relationships/slide" Target="slides/slide3060.xml"/><Relationship Id="rId1706" Type="http://schemas.openxmlformats.org/officeDocument/2006/relationships/slide" Target="slides/slide1705.xml"/><Relationship Id="rId1913" Type="http://schemas.openxmlformats.org/officeDocument/2006/relationships/slide" Target="slides/slide1912.xml"/><Relationship Id="rId3878" Type="http://schemas.openxmlformats.org/officeDocument/2006/relationships/slide" Target="slides/slide3877.xml"/><Relationship Id="rId799" Type="http://schemas.openxmlformats.org/officeDocument/2006/relationships/slide" Target="slides/slide798.xml"/><Relationship Id="rId2687" Type="http://schemas.openxmlformats.org/officeDocument/2006/relationships/slide" Target="slides/slide2686.xml"/><Relationship Id="rId2894" Type="http://schemas.openxmlformats.org/officeDocument/2006/relationships/slide" Target="slides/slide2893.xml"/><Relationship Id="rId3738" Type="http://schemas.openxmlformats.org/officeDocument/2006/relationships/slide" Target="slides/slide3737.xml"/><Relationship Id="rId659" Type="http://schemas.openxmlformats.org/officeDocument/2006/relationships/slide" Target="slides/slide658.xml"/><Relationship Id="rId866" Type="http://schemas.openxmlformats.org/officeDocument/2006/relationships/slide" Target="slides/slide865.xml"/><Relationship Id="rId1289" Type="http://schemas.openxmlformats.org/officeDocument/2006/relationships/slide" Target="slides/slide1288.xml"/><Relationship Id="rId1496" Type="http://schemas.openxmlformats.org/officeDocument/2006/relationships/slide" Target="slides/slide1495.xml"/><Relationship Id="rId2547" Type="http://schemas.openxmlformats.org/officeDocument/2006/relationships/slide" Target="slides/slide2546.xml"/><Relationship Id="rId3945" Type="http://schemas.openxmlformats.org/officeDocument/2006/relationships/slide" Target="slides/slide3944.xml"/><Relationship Id="rId519" Type="http://schemas.openxmlformats.org/officeDocument/2006/relationships/slide" Target="slides/slide518.xml"/><Relationship Id="rId1149" Type="http://schemas.openxmlformats.org/officeDocument/2006/relationships/slide" Target="slides/slide1148.xml"/><Relationship Id="rId1356" Type="http://schemas.openxmlformats.org/officeDocument/2006/relationships/slide" Target="slides/slide1355.xml"/><Relationship Id="rId2754" Type="http://schemas.openxmlformats.org/officeDocument/2006/relationships/slide" Target="slides/slide2753.xml"/><Relationship Id="rId2961" Type="http://schemas.openxmlformats.org/officeDocument/2006/relationships/slide" Target="slides/slide2960.xml"/><Relationship Id="rId3805" Type="http://schemas.openxmlformats.org/officeDocument/2006/relationships/slide" Target="slides/slide3804.xml"/><Relationship Id="rId726" Type="http://schemas.openxmlformats.org/officeDocument/2006/relationships/slide" Target="slides/slide725.xml"/><Relationship Id="rId933" Type="http://schemas.openxmlformats.org/officeDocument/2006/relationships/slide" Target="slides/slide932.xml"/><Relationship Id="rId1009" Type="http://schemas.openxmlformats.org/officeDocument/2006/relationships/slide" Target="slides/slide1008.xml"/><Relationship Id="rId1563" Type="http://schemas.openxmlformats.org/officeDocument/2006/relationships/slide" Target="slides/slide1562.xml"/><Relationship Id="rId1770" Type="http://schemas.openxmlformats.org/officeDocument/2006/relationships/slide" Target="slides/slide1769.xml"/><Relationship Id="rId2407" Type="http://schemas.openxmlformats.org/officeDocument/2006/relationships/slide" Target="slides/slide2406.xml"/><Relationship Id="rId2614" Type="http://schemas.openxmlformats.org/officeDocument/2006/relationships/slide" Target="slides/slide2613.xml"/><Relationship Id="rId2821" Type="http://schemas.openxmlformats.org/officeDocument/2006/relationships/slide" Target="slides/slide2820.xml"/><Relationship Id="rId62" Type="http://schemas.openxmlformats.org/officeDocument/2006/relationships/slide" Target="slides/slide61.xml"/><Relationship Id="rId1216" Type="http://schemas.openxmlformats.org/officeDocument/2006/relationships/slide" Target="slides/slide1215.xml"/><Relationship Id="rId1423" Type="http://schemas.openxmlformats.org/officeDocument/2006/relationships/slide" Target="slides/slide1422.xml"/><Relationship Id="rId1630" Type="http://schemas.openxmlformats.org/officeDocument/2006/relationships/slide" Target="slides/slide1629.xml"/><Relationship Id="rId3388" Type="http://schemas.openxmlformats.org/officeDocument/2006/relationships/slide" Target="slides/slide3387.xml"/><Relationship Id="rId3595" Type="http://schemas.openxmlformats.org/officeDocument/2006/relationships/slide" Target="slides/slide3594.xml"/><Relationship Id="rId2197" Type="http://schemas.openxmlformats.org/officeDocument/2006/relationships/slide" Target="slides/slide2196.xml"/><Relationship Id="rId3248" Type="http://schemas.openxmlformats.org/officeDocument/2006/relationships/slide" Target="slides/slide3247.xml"/><Relationship Id="rId3455" Type="http://schemas.openxmlformats.org/officeDocument/2006/relationships/slide" Target="slides/slide3454.xml"/><Relationship Id="rId3662" Type="http://schemas.openxmlformats.org/officeDocument/2006/relationships/slide" Target="slides/slide3661.xml"/><Relationship Id="rId169" Type="http://schemas.openxmlformats.org/officeDocument/2006/relationships/slide" Target="slides/slide168.xml"/><Relationship Id="rId376" Type="http://schemas.openxmlformats.org/officeDocument/2006/relationships/slide" Target="slides/slide375.xml"/><Relationship Id="rId583" Type="http://schemas.openxmlformats.org/officeDocument/2006/relationships/slide" Target="slides/slide582.xml"/><Relationship Id="rId790" Type="http://schemas.openxmlformats.org/officeDocument/2006/relationships/slide" Target="slides/slide789.xml"/><Relationship Id="rId2057" Type="http://schemas.openxmlformats.org/officeDocument/2006/relationships/slide" Target="slides/slide2056.xml"/><Relationship Id="rId2264" Type="http://schemas.openxmlformats.org/officeDocument/2006/relationships/slide" Target="slides/slide2263.xml"/><Relationship Id="rId2471" Type="http://schemas.openxmlformats.org/officeDocument/2006/relationships/slide" Target="slides/slide2470.xml"/><Relationship Id="rId3108" Type="http://schemas.openxmlformats.org/officeDocument/2006/relationships/slide" Target="slides/slide3107.xml"/><Relationship Id="rId3315" Type="http://schemas.openxmlformats.org/officeDocument/2006/relationships/slide" Target="slides/slide3314.xml"/><Relationship Id="rId3522" Type="http://schemas.openxmlformats.org/officeDocument/2006/relationships/slide" Target="slides/slide3521.xml"/><Relationship Id="rId236" Type="http://schemas.openxmlformats.org/officeDocument/2006/relationships/slide" Target="slides/slide235.xml"/><Relationship Id="rId443" Type="http://schemas.openxmlformats.org/officeDocument/2006/relationships/slide" Target="slides/slide442.xml"/><Relationship Id="rId650" Type="http://schemas.openxmlformats.org/officeDocument/2006/relationships/slide" Target="slides/slide649.xml"/><Relationship Id="rId1073" Type="http://schemas.openxmlformats.org/officeDocument/2006/relationships/slide" Target="slides/slide1072.xml"/><Relationship Id="rId1280" Type="http://schemas.openxmlformats.org/officeDocument/2006/relationships/slide" Target="slides/slide1279.xml"/><Relationship Id="rId2124" Type="http://schemas.openxmlformats.org/officeDocument/2006/relationships/slide" Target="slides/slide2123.xml"/><Relationship Id="rId2331" Type="http://schemas.openxmlformats.org/officeDocument/2006/relationships/slide" Target="slides/slide2330.xml"/><Relationship Id="rId303" Type="http://schemas.openxmlformats.org/officeDocument/2006/relationships/slide" Target="slides/slide302.xml"/><Relationship Id="rId1140" Type="http://schemas.openxmlformats.org/officeDocument/2006/relationships/slide" Target="slides/slide1139.xml"/><Relationship Id="rId510" Type="http://schemas.openxmlformats.org/officeDocument/2006/relationships/slide" Target="slides/slide509.xml"/><Relationship Id="rId1000" Type="http://schemas.openxmlformats.org/officeDocument/2006/relationships/slide" Target="slides/slide999.xml"/><Relationship Id="rId1957" Type="http://schemas.openxmlformats.org/officeDocument/2006/relationships/slide" Target="slides/slide1956.xml"/><Relationship Id="rId1817" Type="http://schemas.openxmlformats.org/officeDocument/2006/relationships/slide" Target="slides/slide1816.xml"/><Relationship Id="rId3172" Type="http://schemas.openxmlformats.org/officeDocument/2006/relationships/slide" Target="slides/slide3171.xml"/><Relationship Id="rId3032" Type="http://schemas.openxmlformats.org/officeDocument/2006/relationships/slide" Target="slides/slide3031.xml"/><Relationship Id="rId160" Type="http://schemas.openxmlformats.org/officeDocument/2006/relationships/slide" Target="slides/slide159.xml"/><Relationship Id="rId2798" Type="http://schemas.openxmlformats.org/officeDocument/2006/relationships/slide" Target="slides/slide2797.xml"/><Relationship Id="rId3849" Type="http://schemas.openxmlformats.org/officeDocument/2006/relationships/slide" Target="slides/slide3848.xml"/><Relationship Id="rId977" Type="http://schemas.openxmlformats.org/officeDocument/2006/relationships/slide" Target="slides/slide976.xml"/><Relationship Id="rId2658" Type="http://schemas.openxmlformats.org/officeDocument/2006/relationships/slide" Target="slides/slide2657.xml"/><Relationship Id="rId2865" Type="http://schemas.openxmlformats.org/officeDocument/2006/relationships/slide" Target="slides/slide2864.xml"/><Relationship Id="rId3709" Type="http://schemas.openxmlformats.org/officeDocument/2006/relationships/slide" Target="slides/slide3708.xml"/><Relationship Id="rId3916" Type="http://schemas.openxmlformats.org/officeDocument/2006/relationships/slide" Target="slides/slide3915.xml"/><Relationship Id="rId837" Type="http://schemas.openxmlformats.org/officeDocument/2006/relationships/slide" Target="slides/slide836.xml"/><Relationship Id="rId1467" Type="http://schemas.openxmlformats.org/officeDocument/2006/relationships/slide" Target="slides/slide1466.xml"/><Relationship Id="rId1674" Type="http://schemas.openxmlformats.org/officeDocument/2006/relationships/slide" Target="slides/slide1673.xml"/><Relationship Id="rId1881" Type="http://schemas.openxmlformats.org/officeDocument/2006/relationships/slide" Target="slides/slide1880.xml"/><Relationship Id="rId2518" Type="http://schemas.openxmlformats.org/officeDocument/2006/relationships/slide" Target="slides/slide2517.xml"/><Relationship Id="rId2725" Type="http://schemas.openxmlformats.org/officeDocument/2006/relationships/slide" Target="slides/slide2724.xml"/><Relationship Id="rId2932" Type="http://schemas.openxmlformats.org/officeDocument/2006/relationships/slide" Target="slides/slide2931.xml"/><Relationship Id="rId904" Type="http://schemas.openxmlformats.org/officeDocument/2006/relationships/slide" Target="slides/slide903.xml"/><Relationship Id="rId1327" Type="http://schemas.openxmlformats.org/officeDocument/2006/relationships/slide" Target="slides/slide1326.xml"/><Relationship Id="rId1534" Type="http://schemas.openxmlformats.org/officeDocument/2006/relationships/slide" Target="slides/slide1533.xml"/><Relationship Id="rId1741" Type="http://schemas.openxmlformats.org/officeDocument/2006/relationships/slide" Target="slides/slide1740.xml"/><Relationship Id="rId33" Type="http://schemas.openxmlformats.org/officeDocument/2006/relationships/slide" Target="slides/slide32.xml"/><Relationship Id="rId1601" Type="http://schemas.openxmlformats.org/officeDocument/2006/relationships/slide" Target="slides/slide1600.xml"/><Relationship Id="rId3499" Type="http://schemas.openxmlformats.org/officeDocument/2006/relationships/slide" Target="slides/slide3498.xml"/><Relationship Id="rId3359" Type="http://schemas.openxmlformats.org/officeDocument/2006/relationships/slide" Target="slides/slide3358.xml"/><Relationship Id="rId3566" Type="http://schemas.openxmlformats.org/officeDocument/2006/relationships/slide" Target="slides/slide3565.xml"/><Relationship Id="rId487" Type="http://schemas.openxmlformats.org/officeDocument/2006/relationships/slide" Target="slides/slide486.xml"/><Relationship Id="rId694" Type="http://schemas.openxmlformats.org/officeDocument/2006/relationships/slide" Target="slides/slide693.xml"/><Relationship Id="rId2168" Type="http://schemas.openxmlformats.org/officeDocument/2006/relationships/slide" Target="slides/slide2167.xml"/><Relationship Id="rId2375" Type="http://schemas.openxmlformats.org/officeDocument/2006/relationships/slide" Target="slides/slide2374.xml"/><Relationship Id="rId3219" Type="http://schemas.openxmlformats.org/officeDocument/2006/relationships/slide" Target="slides/slide3218.xml"/><Relationship Id="rId3773" Type="http://schemas.openxmlformats.org/officeDocument/2006/relationships/slide" Target="slides/slide3772.xml"/><Relationship Id="rId347" Type="http://schemas.openxmlformats.org/officeDocument/2006/relationships/slide" Target="slides/slide346.xml"/><Relationship Id="rId1184" Type="http://schemas.openxmlformats.org/officeDocument/2006/relationships/slide" Target="slides/slide1183.xml"/><Relationship Id="rId2028" Type="http://schemas.openxmlformats.org/officeDocument/2006/relationships/slide" Target="slides/slide2027.xml"/><Relationship Id="rId2582" Type="http://schemas.openxmlformats.org/officeDocument/2006/relationships/slide" Target="slides/slide2581.xml"/><Relationship Id="rId3426" Type="http://schemas.openxmlformats.org/officeDocument/2006/relationships/slide" Target="slides/slide3425.xml"/><Relationship Id="rId3633" Type="http://schemas.openxmlformats.org/officeDocument/2006/relationships/slide" Target="slides/slide3632.xml"/><Relationship Id="rId3840" Type="http://schemas.openxmlformats.org/officeDocument/2006/relationships/slide" Target="slides/slide3839.xml"/><Relationship Id="rId554" Type="http://schemas.openxmlformats.org/officeDocument/2006/relationships/slide" Target="slides/slide553.xml"/><Relationship Id="rId761" Type="http://schemas.openxmlformats.org/officeDocument/2006/relationships/slide" Target="slides/slide760.xml"/><Relationship Id="rId1391" Type="http://schemas.openxmlformats.org/officeDocument/2006/relationships/slide" Target="slides/slide1390.xml"/><Relationship Id="rId2235" Type="http://schemas.openxmlformats.org/officeDocument/2006/relationships/slide" Target="slides/slide2234.xml"/><Relationship Id="rId2442" Type="http://schemas.openxmlformats.org/officeDocument/2006/relationships/slide" Target="slides/slide2441.xml"/><Relationship Id="rId3700" Type="http://schemas.openxmlformats.org/officeDocument/2006/relationships/slide" Target="slides/slide3699.xml"/><Relationship Id="rId207" Type="http://schemas.openxmlformats.org/officeDocument/2006/relationships/slide" Target="slides/slide206.xml"/><Relationship Id="rId414" Type="http://schemas.openxmlformats.org/officeDocument/2006/relationships/slide" Target="slides/slide413.xml"/><Relationship Id="rId621" Type="http://schemas.openxmlformats.org/officeDocument/2006/relationships/slide" Target="slides/slide620.xml"/><Relationship Id="rId1044" Type="http://schemas.openxmlformats.org/officeDocument/2006/relationships/slide" Target="slides/slide1043.xml"/><Relationship Id="rId1251" Type="http://schemas.openxmlformats.org/officeDocument/2006/relationships/slide" Target="slides/slide1250.xml"/><Relationship Id="rId2302" Type="http://schemas.openxmlformats.org/officeDocument/2006/relationships/slide" Target="slides/slide2301.xml"/><Relationship Id="rId1111" Type="http://schemas.openxmlformats.org/officeDocument/2006/relationships/slide" Target="slides/slide1110.xml"/><Relationship Id="rId3076" Type="http://schemas.openxmlformats.org/officeDocument/2006/relationships/slide" Target="slides/slide3075.xml"/><Relationship Id="rId3283" Type="http://schemas.openxmlformats.org/officeDocument/2006/relationships/slide" Target="slides/slide3282.xml"/><Relationship Id="rId3490" Type="http://schemas.openxmlformats.org/officeDocument/2006/relationships/slide" Target="slides/slide3489.xml"/><Relationship Id="rId1928" Type="http://schemas.openxmlformats.org/officeDocument/2006/relationships/slide" Target="slides/slide1927.xml"/><Relationship Id="rId2092" Type="http://schemas.openxmlformats.org/officeDocument/2006/relationships/slide" Target="slides/slide2091.xml"/><Relationship Id="rId3143" Type="http://schemas.openxmlformats.org/officeDocument/2006/relationships/slide" Target="slides/slide3142.xml"/><Relationship Id="rId3350" Type="http://schemas.openxmlformats.org/officeDocument/2006/relationships/slide" Target="slides/slide3349.xml"/><Relationship Id="rId271" Type="http://schemas.openxmlformats.org/officeDocument/2006/relationships/slide" Target="slides/slide270.xml"/><Relationship Id="rId3003" Type="http://schemas.openxmlformats.org/officeDocument/2006/relationships/slide" Target="slides/slide3002.xml"/><Relationship Id="rId131" Type="http://schemas.openxmlformats.org/officeDocument/2006/relationships/slide" Target="slides/slide130.xml"/><Relationship Id="rId3210" Type="http://schemas.openxmlformats.org/officeDocument/2006/relationships/slide" Target="slides/slide3209.xml"/><Relationship Id="rId2769" Type="http://schemas.openxmlformats.org/officeDocument/2006/relationships/slide" Target="slides/slide2768.xml"/><Relationship Id="rId2976" Type="http://schemas.openxmlformats.org/officeDocument/2006/relationships/slide" Target="slides/slide2975.xml"/><Relationship Id="rId948" Type="http://schemas.openxmlformats.org/officeDocument/2006/relationships/slide" Target="slides/slide947.xml"/><Relationship Id="rId1578" Type="http://schemas.openxmlformats.org/officeDocument/2006/relationships/slide" Target="slides/slide1577.xml"/><Relationship Id="rId1785" Type="http://schemas.openxmlformats.org/officeDocument/2006/relationships/slide" Target="slides/slide1784.xml"/><Relationship Id="rId1992" Type="http://schemas.openxmlformats.org/officeDocument/2006/relationships/slide" Target="slides/slide1991.xml"/><Relationship Id="rId2629" Type="http://schemas.openxmlformats.org/officeDocument/2006/relationships/slide" Target="slides/slide2628.xml"/><Relationship Id="rId2836" Type="http://schemas.openxmlformats.org/officeDocument/2006/relationships/slide" Target="slides/slide2835.xml"/><Relationship Id="rId77" Type="http://schemas.openxmlformats.org/officeDocument/2006/relationships/slide" Target="slides/slide76.xml"/><Relationship Id="rId808" Type="http://schemas.openxmlformats.org/officeDocument/2006/relationships/slide" Target="slides/slide807.xml"/><Relationship Id="rId1438" Type="http://schemas.openxmlformats.org/officeDocument/2006/relationships/slide" Target="slides/slide1437.xml"/><Relationship Id="rId1645" Type="http://schemas.openxmlformats.org/officeDocument/2006/relationships/slide" Target="slides/slide1644.xml"/><Relationship Id="rId1852" Type="http://schemas.openxmlformats.org/officeDocument/2006/relationships/slide" Target="slides/slide1851.xml"/><Relationship Id="rId2903" Type="http://schemas.openxmlformats.org/officeDocument/2006/relationships/slide" Target="slides/slide2902.xml"/><Relationship Id="rId1505" Type="http://schemas.openxmlformats.org/officeDocument/2006/relationships/slide" Target="slides/slide1504.xml"/><Relationship Id="rId1712" Type="http://schemas.openxmlformats.org/officeDocument/2006/relationships/slide" Target="slides/slide1711.xml"/><Relationship Id="rId3677" Type="http://schemas.openxmlformats.org/officeDocument/2006/relationships/slide" Target="slides/slide3676.xml"/><Relationship Id="rId3884" Type="http://schemas.openxmlformats.org/officeDocument/2006/relationships/slide" Target="slides/slide3883.xml"/><Relationship Id="rId598" Type="http://schemas.openxmlformats.org/officeDocument/2006/relationships/slide" Target="slides/slide597.xml"/><Relationship Id="rId2279" Type="http://schemas.openxmlformats.org/officeDocument/2006/relationships/slide" Target="slides/slide2278.xml"/><Relationship Id="rId2486" Type="http://schemas.openxmlformats.org/officeDocument/2006/relationships/slide" Target="slides/slide2485.xml"/><Relationship Id="rId2693" Type="http://schemas.openxmlformats.org/officeDocument/2006/relationships/slide" Target="slides/slide2692.xml"/><Relationship Id="rId3537" Type="http://schemas.openxmlformats.org/officeDocument/2006/relationships/slide" Target="slides/slide3536.xml"/><Relationship Id="rId3744" Type="http://schemas.openxmlformats.org/officeDocument/2006/relationships/slide" Target="slides/slide3743.xml"/><Relationship Id="rId3951" Type="http://schemas.openxmlformats.org/officeDocument/2006/relationships/slide" Target="slides/slide3950.xml"/><Relationship Id="rId458" Type="http://schemas.openxmlformats.org/officeDocument/2006/relationships/slide" Target="slides/slide457.xml"/><Relationship Id="rId665" Type="http://schemas.openxmlformats.org/officeDocument/2006/relationships/slide" Target="slides/slide664.xml"/><Relationship Id="rId872" Type="http://schemas.openxmlformats.org/officeDocument/2006/relationships/slide" Target="slides/slide871.xml"/><Relationship Id="rId1088" Type="http://schemas.openxmlformats.org/officeDocument/2006/relationships/slide" Target="slides/slide1087.xml"/><Relationship Id="rId1295" Type="http://schemas.openxmlformats.org/officeDocument/2006/relationships/slide" Target="slides/slide1294.xml"/><Relationship Id="rId2139" Type="http://schemas.openxmlformats.org/officeDocument/2006/relationships/slide" Target="slides/slide2138.xml"/><Relationship Id="rId2346" Type="http://schemas.openxmlformats.org/officeDocument/2006/relationships/slide" Target="slides/slide2345.xml"/><Relationship Id="rId2553" Type="http://schemas.openxmlformats.org/officeDocument/2006/relationships/slide" Target="slides/slide2552.xml"/><Relationship Id="rId2760" Type="http://schemas.openxmlformats.org/officeDocument/2006/relationships/slide" Target="slides/slide2759.xml"/><Relationship Id="rId3604" Type="http://schemas.openxmlformats.org/officeDocument/2006/relationships/slide" Target="slides/slide3603.xml"/><Relationship Id="rId3811" Type="http://schemas.openxmlformats.org/officeDocument/2006/relationships/slide" Target="slides/slide3810.xml"/><Relationship Id="rId318" Type="http://schemas.openxmlformats.org/officeDocument/2006/relationships/slide" Target="slides/slide317.xml"/><Relationship Id="rId525" Type="http://schemas.openxmlformats.org/officeDocument/2006/relationships/slide" Target="slides/slide524.xml"/><Relationship Id="rId732" Type="http://schemas.openxmlformats.org/officeDocument/2006/relationships/slide" Target="slides/slide731.xml"/><Relationship Id="rId1155" Type="http://schemas.openxmlformats.org/officeDocument/2006/relationships/slide" Target="slides/slide1154.xml"/><Relationship Id="rId1362" Type="http://schemas.openxmlformats.org/officeDocument/2006/relationships/slide" Target="slides/slide1361.xml"/><Relationship Id="rId2206" Type="http://schemas.openxmlformats.org/officeDocument/2006/relationships/slide" Target="slides/slide2205.xml"/><Relationship Id="rId2413" Type="http://schemas.openxmlformats.org/officeDocument/2006/relationships/slide" Target="slides/slide2412.xml"/><Relationship Id="rId2620" Type="http://schemas.openxmlformats.org/officeDocument/2006/relationships/slide" Target="slides/slide2619.xml"/><Relationship Id="rId1015" Type="http://schemas.openxmlformats.org/officeDocument/2006/relationships/slide" Target="slides/slide1014.xml"/><Relationship Id="rId1222" Type="http://schemas.openxmlformats.org/officeDocument/2006/relationships/slide" Target="slides/slide1221.xml"/><Relationship Id="rId3187" Type="http://schemas.openxmlformats.org/officeDocument/2006/relationships/slide" Target="slides/slide3186.xml"/><Relationship Id="rId3394" Type="http://schemas.openxmlformats.org/officeDocument/2006/relationships/slide" Target="slides/slide3393.xml"/><Relationship Id="rId3047" Type="http://schemas.openxmlformats.org/officeDocument/2006/relationships/slide" Target="slides/slide3046.xml"/><Relationship Id="rId175" Type="http://schemas.openxmlformats.org/officeDocument/2006/relationships/slide" Target="slides/slide174.xml"/><Relationship Id="rId3254" Type="http://schemas.openxmlformats.org/officeDocument/2006/relationships/slide" Target="slides/slide3253.xml"/><Relationship Id="rId3461" Type="http://schemas.openxmlformats.org/officeDocument/2006/relationships/slide" Target="slides/slide3460.xml"/><Relationship Id="rId382" Type="http://schemas.openxmlformats.org/officeDocument/2006/relationships/slide" Target="slides/slide381.xml"/><Relationship Id="rId2063" Type="http://schemas.openxmlformats.org/officeDocument/2006/relationships/slide" Target="slides/slide2062.xml"/><Relationship Id="rId2270" Type="http://schemas.openxmlformats.org/officeDocument/2006/relationships/slide" Target="slides/slide2269.xml"/><Relationship Id="rId3114" Type="http://schemas.openxmlformats.org/officeDocument/2006/relationships/slide" Target="slides/slide3113.xml"/><Relationship Id="rId3321" Type="http://schemas.openxmlformats.org/officeDocument/2006/relationships/slide" Target="slides/slide3320.xml"/><Relationship Id="rId242" Type="http://schemas.openxmlformats.org/officeDocument/2006/relationships/slide" Target="slides/slide241.xml"/><Relationship Id="rId2130" Type="http://schemas.openxmlformats.org/officeDocument/2006/relationships/slide" Target="slides/slide2129.xml"/><Relationship Id="rId102" Type="http://schemas.openxmlformats.org/officeDocument/2006/relationships/slide" Target="slides/slide101.xml"/><Relationship Id="rId1689" Type="http://schemas.openxmlformats.org/officeDocument/2006/relationships/slide" Target="slides/slide1688.xml"/><Relationship Id="rId1896" Type="http://schemas.openxmlformats.org/officeDocument/2006/relationships/slide" Target="slides/slide1895.xml"/><Relationship Id="rId2947" Type="http://schemas.openxmlformats.org/officeDocument/2006/relationships/slide" Target="slides/slide2946.xml"/><Relationship Id="rId919" Type="http://schemas.openxmlformats.org/officeDocument/2006/relationships/slide" Target="slides/slide918.xml"/><Relationship Id="rId1549" Type="http://schemas.openxmlformats.org/officeDocument/2006/relationships/slide" Target="slides/slide1548.xml"/><Relationship Id="rId1756" Type="http://schemas.openxmlformats.org/officeDocument/2006/relationships/slide" Target="slides/slide1755.xml"/><Relationship Id="rId1963" Type="http://schemas.openxmlformats.org/officeDocument/2006/relationships/slide" Target="slides/slide1962.xml"/><Relationship Id="rId2807" Type="http://schemas.openxmlformats.org/officeDocument/2006/relationships/slide" Target="slides/slide2806.xml"/><Relationship Id="rId48" Type="http://schemas.openxmlformats.org/officeDocument/2006/relationships/slide" Target="slides/slide47.xml"/><Relationship Id="rId1409" Type="http://schemas.openxmlformats.org/officeDocument/2006/relationships/slide" Target="slides/slide1408.xml"/><Relationship Id="rId1616" Type="http://schemas.openxmlformats.org/officeDocument/2006/relationships/slide" Target="slides/slide1615.xml"/><Relationship Id="rId1823" Type="http://schemas.openxmlformats.org/officeDocument/2006/relationships/slide" Target="slides/slide1822.xml"/><Relationship Id="rId3788" Type="http://schemas.openxmlformats.org/officeDocument/2006/relationships/slide" Target="slides/slide3787.xml"/><Relationship Id="rId2597" Type="http://schemas.openxmlformats.org/officeDocument/2006/relationships/slide" Target="slides/slide2596.xml"/><Relationship Id="rId3648" Type="http://schemas.openxmlformats.org/officeDocument/2006/relationships/slide" Target="slides/slide3647.xml"/><Relationship Id="rId3855" Type="http://schemas.openxmlformats.org/officeDocument/2006/relationships/slide" Target="slides/slide3854.xml"/><Relationship Id="rId569" Type="http://schemas.openxmlformats.org/officeDocument/2006/relationships/slide" Target="slides/slide568.xml"/><Relationship Id="rId776" Type="http://schemas.openxmlformats.org/officeDocument/2006/relationships/slide" Target="slides/slide775.xml"/><Relationship Id="rId983" Type="http://schemas.openxmlformats.org/officeDocument/2006/relationships/slide" Target="slides/slide982.xml"/><Relationship Id="rId1199" Type="http://schemas.openxmlformats.org/officeDocument/2006/relationships/slide" Target="slides/slide1198.xml"/><Relationship Id="rId2457" Type="http://schemas.openxmlformats.org/officeDocument/2006/relationships/slide" Target="slides/slide2456.xml"/><Relationship Id="rId2664" Type="http://schemas.openxmlformats.org/officeDocument/2006/relationships/slide" Target="slides/slide2663.xml"/><Relationship Id="rId3508" Type="http://schemas.openxmlformats.org/officeDocument/2006/relationships/slide" Target="slides/slide3507.xml"/><Relationship Id="rId429" Type="http://schemas.openxmlformats.org/officeDocument/2006/relationships/slide" Target="slides/slide428.xml"/><Relationship Id="rId636" Type="http://schemas.openxmlformats.org/officeDocument/2006/relationships/slide" Target="slides/slide635.xml"/><Relationship Id="rId1059" Type="http://schemas.openxmlformats.org/officeDocument/2006/relationships/slide" Target="slides/slide1058.xml"/><Relationship Id="rId1266" Type="http://schemas.openxmlformats.org/officeDocument/2006/relationships/slide" Target="slides/slide1265.xml"/><Relationship Id="rId1473" Type="http://schemas.openxmlformats.org/officeDocument/2006/relationships/slide" Target="slides/slide1472.xml"/><Relationship Id="rId2317" Type="http://schemas.openxmlformats.org/officeDocument/2006/relationships/slide" Target="slides/slide2316.xml"/><Relationship Id="rId2871" Type="http://schemas.openxmlformats.org/officeDocument/2006/relationships/slide" Target="slides/slide2870.xml"/><Relationship Id="rId3715" Type="http://schemas.openxmlformats.org/officeDocument/2006/relationships/slide" Target="slides/slide3714.xml"/><Relationship Id="rId3922" Type="http://schemas.openxmlformats.org/officeDocument/2006/relationships/slide" Target="slides/slide3921.xml"/><Relationship Id="rId843" Type="http://schemas.openxmlformats.org/officeDocument/2006/relationships/slide" Target="slides/slide842.xml"/><Relationship Id="rId1126" Type="http://schemas.openxmlformats.org/officeDocument/2006/relationships/slide" Target="slides/slide1125.xml"/><Relationship Id="rId1680" Type="http://schemas.openxmlformats.org/officeDocument/2006/relationships/slide" Target="slides/slide1679.xml"/><Relationship Id="rId2524" Type="http://schemas.openxmlformats.org/officeDocument/2006/relationships/slide" Target="slides/slide2523.xml"/><Relationship Id="rId2731" Type="http://schemas.openxmlformats.org/officeDocument/2006/relationships/slide" Target="slides/slide2730.xml"/><Relationship Id="rId703" Type="http://schemas.openxmlformats.org/officeDocument/2006/relationships/slide" Target="slides/slide702.xml"/><Relationship Id="rId910" Type="http://schemas.openxmlformats.org/officeDocument/2006/relationships/slide" Target="slides/slide909.xml"/><Relationship Id="rId1333" Type="http://schemas.openxmlformats.org/officeDocument/2006/relationships/slide" Target="slides/slide1332.xml"/><Relationship Id="rId1540" Type="http://schemas.openxmlformats.org/officeDocument/2006/relationships/slide" Target="slides/slide1539.xml"/><Relationship Id="rId1400" Type="http://schemas.openxmlformats.org/officeDocument/2006/relationships/slide" Target="slides/slide1399.xml"/><Relationship Id="rId3298" Type="http://schemas.openxmlformats.org/officeDocument/2006/relationships/slide" Target="slides/slide3297.xml"/><Relationship Id="rId3158" Type="http://schemas.openxmlformats.org/officeDocument/2006/relationships/slide" Target="slides/slide3157.xml"/><Relationship Id="rId3365" Type="http://schemas.openxmlformats.org/officeDocument/2006/relationships/slide" Target="slides/slide3364.xml"/><Relationship Id="rId3572" Type="http://schemas.openxmlformats.org/officeDocument/2006/relationships/slide" Target="slides/slide3571.xml"/><Relationship Id="rId286" Type="http://schemas.openxmlformats.org/officeDocument/2006/relationships/slide" Target="slides/slide285.xml"/><Relationship Id="rId493" Type="http://schemas.openxmlformats.org/officeDocument/2006/relationships/slide" Target="slides/slide492.xml"/><Relationship Id="rId2174" Type="http://schemas.openxmlformats.org/officeDocument/2006/relationships/slide" Target="slides/slide2173.xml"/><Relationship Id="rId2381" Type="http://schemas.openxmlformats.org/officeDocument/2006/relationships/slide" Target="slides/slide2380.xml"/><Relationship Id="rId3018" Type="http://schemas.openxmlformats.org/officeDocument/2006/relationships/slide" Target="slides/slide3017.xml"/><Relationship Id="rId3225" Type="http://schemas.openxmlformats.org/officeDocument/2006/relationships/slide" Target="slides/slide3224.xml"/><Relationship Id="rId3432" Type="http://schemas.openxmlformats.org/officeDocument/2006/relationships/slide" Target="slides/slide3431.xml"/><Relationship Id="rId146" Type="http://schemas.openxmlformats.org/officeDocument/2006/relationships/slide" Target="slides/slide145.xml"/><Relationship Id="rId353" Type="http://schemas.openxmlformats.org/officeDocument/2006/relationships/slide" Target="slides/slide352.xml"/><Relationship Id="rId560" Type="http://schemas.openxmlformats.org/officeDocument/2006/relationships/slide" Target="slides/slide559.xml"/><Relationship Id="rId1190" Type="http://schemas.openxmlformats.org/officeDocument/2006/relationships/slide" Target="slides/slide1189.xml"/><Relationship Id="rId2034" Type="http://schemas.openxmlformats.org/officeDocument/2006/relationships/slide" Target="slides/slide2033.xml"/><Relationship Id="rId2241" Type="http://schemas.openxmlformats.org/officeDocument/2006/relationships/slide" Target="slides/slide2240.xml"/><Relationship Id="rId213" Type="http://schemas.openxmlformats.org/officeDocument/2006/relationships/slide" Target="slides/slide212.xml"/><Relationship Id="rId420" Type="http://schemas.openxmlformats.org/officeDocument/2006/relationships/slide" Target="slides/slide419.xml"/><Relationship Id="rId1050" Type="http://schemas.openxmlformats.org/officeDocument/2006/relationships/slide" Target="slides/slide1049.xml"/><Relationship Id="rId2101" Type="http://schemas.openxmlformats.org/officeDocument/2006/relationships/slide" Target="slides/slide2100.xml"/><Relationship Id="rId1867" Type="http://schemas.openxmlformats.org/officeDocument/2006/relationships/slide" Target="slides/slide1866.xml"/><Relationship Id="rId2918" Type="http://schemas.openxmlformats.org/officeDocument/2006/relationships/slide" Target="slides/slide2917.xml"/><Relationship Id="rId1727" Type="http://schemas.openxmlformats.org/officeDocument/2006/relationships/slide" Target="slides/slide1726.xml"/><Relationship Id="rId1934" Type="http://schemas.openxmlformats.org/officeDocument/2006/relationships/slide" Target="slides/slide1933.xml"/><Relationship Id="rId3082" Type="http://schemas.openxmlformats.org/officeDocument/2006/relationships/slide" Target="slides/slide3081.xml"/><Relationship Id="rId19" Type="http://schemas.openxmlformats.org/officeDocument/2006/relationships/slide" Target="slides/slide18.xml"/><Relationship Id="rId3899" Type="http://schemas.openxmlformats.org/officeDocument/2006/relationships/slide" Target="slides/slide3898.xml"/><Relationship Id="rId3759" Type="http://schemas.openxmlformats.org/officeDocument/2006/relationships/slide" Target="slides/slide3758.xml"/><Relationship Id="rId3966" Type="http://schemas.openxmlformats.org/officeDocument/2006/relationships/slide" Target="slides/slide3965.xml"/><Relationship Id="rId3" Type="http://schemas.openxmlformats.org/officeDocument/2006/relationships/slide" Target="slides/slide2.xml"/><Relationship Id="rId887" Type="http://schemas.openxmlformats.org/officeDocument/2006/relationships/slide" Target="slides/slide886.xml"/><Relationship Id="rId2568" Type="http://schemas.openxmlformats.org/officeDocument/2006/relationships/slide" Target="slides/slide2567.xml"/><Relationship Id="rId2775" Type="http://schemas.openxmlformats.org/officeDocument/2006/relationships/slide" Target="slides/slide2774.xml"/><Relationship Id="rId2982" Type="http://schemas.openxmlformats.org/officeDocument/2006/relationships/slide" Target="slides/slide2981.xml"/><Relationship Id="rId3619" Type="http://schemas.openxmlformats.org/officeDocument/2006/relationships/slide" Target="slides/slide3618.xml"/><Relationship Id="rId3826" Type="http://schemas.openxmlformats.org/officeDocument/2006/relationships/slide" Target="slides/slide3825.xml"/><Relationship Id="rId747" Type="http://schemas.openxmlformats.org/officeDocument/2006/relationships/slide" Target="slides/slide746.xml"/><Relationship Id="rId954" Type="http://schemas.openxmlformats.org/officeDocument/2006/relationships/slide" Target="slides/slide953.xml"/><Relationship Id="rId1377" Type="http://schemas.openxmlformats.org/officeDocument/2006/relationships/slide" Target="slides/slide1376.xml"/><Relationship Id="rId1584" Type="http://schemas.openxmlformats.org/officeDocument/2006/relationships/slide" Target="slides/slide1583.xml"/><Relationship Id="rId1791" Type="http://schemas.openxmlformats.org/officeDocument/2006/relationships/slide" Target="slides/slide1790.xml"/><Relationship Id="rId2428" Type="http://schemas.openxmlformats.org/officeDocument/2006/relationships/slide" Target="slides/slide2427.xml"/><Relationship Id="rId2635" Type="http://schemas.openxmlformats.org/officeDocument/2006/relationships/slide" Target="slides/slide2634.xml"/><Relationship Id="rId2842" Type="http://schemas.openxmlformats.org/officeDocument/2006/relationships/slide" Target="slides/slide2841.xml"/><Relationship Id="rId83" Type="http://schemas.openxmlformats.org/officeDocument/2006/relationships/slide" Target="slides/slide82.xml"/><Relationship Id="rId607" Type="http://schemas.openxmlformats.org/officeDocument/2006/relationships/slide" Target="slides/slide606.xml"/><Relationship Id="rId814" Type="http://schemas.openxmlformats.org/officeDocument/2006/relationships/slide" Target="slides/slide813.xml"/><Relationship Id="rId1237" Type="http://schemas.openxmlformats.org/officeDocument/2006/relationships/slide" Target="slides/slide1236.xml"/><Relationship Id="rId1444" Type="http://schemas.openxmlformats.org/officeDocument/2006/relationships/slide" Target="slides/slide1443.xml"/><Relationship Id="rId1651" Type="http://schemas.openxmlformats.org/officeDocument/2006/relationships/slide" Target="slides/slide1650.xml"/><Relationship Id="rId2702" Type="http://schemas.openxmlformats.org/officeDocument/2006/relationships/slide" Target="slides/slide2701.xml"/><Relationship Id="rId1304" Type="http://schemas.openxmlformats.org/officeDocument/2006/relationships/slide" Target="slides/slide1303.xml"/><Relationship Id="rId1511" Type="http://schemas.openxmlformats.org/officeDocument/2006/relationships/slide" Target="slides/slide1510.xml"/><Relationship Id="rId3269" Type="http://schemas.openxmlformats.org/officeDocument/2006/relationships/slide" Target="slides/slide3268.xml"/><Relationship Id="rId3476" Type="http://schemas.openxmlformats.org/officeDocument/2006/relationships/slide" Target="slides/slide3475.xml"/><Relationship Id="rId3683" Type="http://schemas.openxmlformats.org/officeDocument/2006/relationships/slide" Target="slides/slide3682.xml"/><Relationship Id="rId10" Type="http://schemas.openxmlformats.org/officeDocument/2006/relationships/slide" Target="slides/slide9.xml"/><Relationship Id="rId397" Type="http://schemas.openxmlformats.org/officeDocument/2006/relationships/slide" Target="slides/slide396.xml"/><Relationship Id="rId2078" Type="http://schemas.openxmlformats.org/officeDocument/2006/relationships/slide" Target="slides/slide2077.xml"/><Relationship Id="rId2285" Type="http://schemas.openxmlformats.org/officeDocument/2006/relationships/slide" Target="slides/slide2284.xml"/><Relationship Id="rId2492" Type="http://schemas.openxmlformats.org/officeDocument/2006/relationships/slide" Target="slides/slide2491.xml"/><Relationship Id="rId3129" Type="http://schemas.openxmlformats.org/officeDocument/2006/relationships/slide" Target="slides/slide3128.xml"/><Relationship Id="rId3336" Type="http://schemas.openxmlformats.org/officeDocument/2006/relationships/slide" Target="slides/slide3335.xml"/><Relationship Id="rId3890" Type="http://schemas.openxmlformats.org/officeDocument/2006/relationships/slide" Target="slides/slide3889.xml"/><Relationship Id="rId257" Type="http://schemas.openxmlformats.org/officeDocument/2006/relationships/slide" Target="slides/slide256.xml"/><Relationship Id="rId464" Type="http://schemas.openxmlformats.org/officeDocument/2006/relationships/slide" Target="slides/slide463.xml"/><Relationship Id="rId1094" Type="http://schemas.openxmlformats.org/officeDocument/2006/relationships/slide" Target="slides/slide1093.xml"/><Relationship Id="rId2145" Type="http://schemas.openxmlformats.org/officeDocument/2006/relationships/slide" Target="slides/slide2144.xml"/><Relationship Id="rId3543" Type="http://schemas.openxmlformats.org/officeDocument/2006/relationships/slide" Target="slides/slide3542.xml"/><Relationship Id="rId3750" Type="http://schemas.openxmlformats.org/officeDocument/2006/relationships/slide" Target="slides/slide3749.xml"/><Relationship Id="rId117" Type="http://schemas.openxmlformats.org/officeDocument/2006/relationships/slide" Target="slides/slide116.xml"/><Relationship Id="rId671" Type="http://schemas.openxmlformats.org/officeDocument/2006/relationships/slide" Target="slides/slide670.xml"/><Relationship Id="rId2352" Type="http://schemas.openxmlformats.org/officeDocument/2006/relationships/slide" Target="slides/slide2351.xml"/><Relationship Id="rId3403" Type="http://schemas.openxmlformats.org/officeDocument/2006/relationships/slide" Target="slides/slide3402.xml"/><Relationship Id="rId3610" Type="http://schemas.openxmlformats.org/officeDocument/2006/relationships/slide" Target="slides/slide3609.xml"/><Relationship Id="rId324" Type="http://schemas.openxmlformats.org/officeDocument/2006/relationships/slide" Target="slides/slide323.xml"/><Relationship Id="rId531" Type="http://schemas.openxmlformats.org/officeDocument/2006/relationships/slide" Target="slides/slide530.xml"/><Relationship Id="rId1161" Type="http://schemas.openxmlformats.org/officeDocument/2006/relationships/slide" Target="slides/slide1160.xml"/><Relationship Id="rId2005" Type="http://schemas.openxmlformats.org/officeDocument/2006/relationships/slide" Target="slides/slide2004.xml"/><Relationship Id="rId2212" Type="http://schemas.openxmlformats.org/officeDocument/2006/relationships/slide" Target="slides/slide2211.xml"/><Relationship Id="rId1021" Type="http://schemas.openxmlformats.org/officeDocument/2006/relationships/slide" Target="slides/slide1020.xml"/><Relationship Id="rId1978" Type="http://schemas.openxmlformats.org/officeDocument/2006/relationships/slide" Target="slides/slide1977.xml"/><Relationship Id="rId3193" Type="http://schemas.openxmlformats.org/officeDocument/2006/relationships/slide" Target="slides/slide3192.xml"/><Relationship Id="rId1838" Type="http://schemas.openxmlformats.org/officeDocument/2006/relationships/slide" Target="slides/slide1837.xml"/><Relationship Id="rId3053" Type="http://schemas.openxmlformats.org/officeDocument/2006/relationships/slide" Target="slides/slide3052.xml"/><Relationship Id="rId3260" Type="http://schemas.openxmlformats.org/officeDocument/2006/relationships/slide" Target="slides/slide3259.xml"/><Relationship Id="rId181" Type="http://schemas.openxmlformats.org/officeDocument/2006/relationships/slide" Target="slides/slide180.xml"/><Relationship Id="rId1905" Type="http://schemas.openxmlformats.org/officeDocument/2006/relationships/slide" Target="slides/slide1904.xml"/><Relationship Id="rId3120" Type="http://schemas.openxmlformats.org/officeDocument/2006/relationships/slide" Target="slides/slide3119.xml"/><Relationship Id="rId998" Type="http://schemas.openxmlformats.org/officeDocument/2006/relationships/slide" Target="slides/slide997.xml"/><Relationship Id="rId2679" Type="http://schemas.openxmlformats.org/officeDocument/2006/relationships/slide" Target="slides/slide2678.xml"/><Relationship Id="rId2886" Type="http://schemas.openxmlformats.org/officeDocument/2006/relationships/slide" Target="slides/slide2885.xml"/><Relationship Id="rId3937" Type="http://schemas.openxmlformats.org/officeDocument/2006/relationships/slide" Target="slides/slide3936.xml"/><Relationship Id="rId858" Type="http://schemas.openxmlformats.org/officeDocument/2006/relationships/slide" Target="slides/slide857.xml"/><Relationship Id="rId1488" Type="http://schemas.openxmlformats.org/officeDocument/2006/relationships/slide" Target="slides/slide1487.xml"/><Relationship Id="rId1695" Type="http://schemas.openxmlformats.org/officeDocument/2006/relationships/slide" Target="slides/slide1694.xml"/><Relationship Id="rId2539" Type="http://schemas.openxmlformats.org/officeDocument/2006/relationships/slide" Target="slides/slide2538.xml"/><Relationship Id="rId2746" Type="http://schemas.openxmlformats.org/officeDocument/2006/relationships/slide" Target="slides/slide2745.xml"/><Relationship Id="rId2953" Type="http://schemas.openxmlformats.org/officeDocument/2006/relationships/slide" Target="slides/slide2952.xml"/><Relationship Id="rId718" Type="http://schemas.openxmlformats.org/officeDocument/2006/relationships/slide" Target="slides/slide717.xml"/><Relationship Id="rId925" Type="http://schemas.openxmlformats.org/officeDocument/2006/relationships/slide" Target="slides/slide924.xml"/><Relationship Id="rId1348" Type="http://schemas.openxmlformats.org/officeDocument/2006/relationships/slide" Target="slides/slide1347.xml"/><Relationship Id="rId1555" Type="http://schemas.openxmlformats.org/officeDocument/2006/relationships/slide" Target="slides/slide1554.xml"/><Relationship Id="rId1762" Type="http://schemas.openxmlformats.org/officeDocument/2006/relationships/slide" Target="slides/slide1761.xml"/><Relationship Id="rId2606" Type="http://schemas.openxmlformats.org/officeDocument/2006/relationships/slide" Target="slides/slide2605.xml"/><Relationship Id="rId1208" Type="http://schemas.openxmlformats.org/officeDocument/2006/relationships/slide" Target="slides/slide1207.xml"/><Relationship Id="rId1415" Type="http://schemas.openxmlformats.org/officeDocument/2006/relationships/slide" Target="slides/slide1414.xml"/><Relationship Id="rId2813" Type="http://schemas.openxmlformats.org/officeDocument/2006/relationships/slide" Target="slides/slide2812.xml"/><Relationship Id="rId54" Type="http://schemas.openxmlformats.org/officeDocument/2006/relationships/slide" Target="slides/slide53.xml"/><Relationship Id="rId1622" Type="http://schemas.openxmlformats.org/officeDocument/2006/relationships/slide" Target="slides/slide1621.xml"/><Relationship Id="rId2189" Type="http://schemas.openxmlformats.org/officeDocument/2006/relationships/slide" Target="slides/slide2188.xml"/><Relationship Id="rId3587" Type="http://schemas.openxmlformats.org/officeDocument/2006/relationships/slide" Target="slides/slide3586.xml"/><Relationship Id="rId3794" Type="http://schemas.openxmlformats.org/officeDocument/2006/relationships/slide" Target="slides/slide3793.xml"/><Relationship Id="rId2396" Type="http://schemas.openxmlformats.org/officeDocument/2006/relationships/slide" Target="slides/slide2395.xml"/><Relationship Id="rId3447" Type="http://schemas.openxmlformats.org/officeDocument/2006/relationships/slide" Target="slides/slide3446.xml"/><Relationship Id="rId3654" Type="http://schemas.openxmlformats.org/officeDocument/2006/relationships/slide" Target="slides/slide3653.xml"/><Relationship Id="rId3861" Type="http://schemas.openxmlformats.org/officeDocument/2006/relationships/slide" Target="slides/slide3860.xml"/><Relationship Id="rId368" Type="http://schemas.openxmlformats.org/officeDocument/2006/relationships/slide" Target="slides/slide367.xml"/><Relationship Id="rId575" Type="http://schemas.openxmlformats.org/officeDocument/2006/relationships/slide" Target="slides/slide574.xml"/><Relationship Id="rId782" Type="http://schemas.openxmlformats.org/officeDocument/2006/relationships/slide" Target="slides/slide781.xml"/><Relationship Id="rId2049" Type="http://schemas.openxmlformats.org/officeDocument/2006/relationships/slide" Target="slides/slide2048.xml"/><Relationship Id="rId2256" Type="http://schemas.openxmlformats.org/officeDocument/2006/relationships/slide" Target="slides/slide2255.xml"/><Relationship Id="rId2463" Type="http://schemas.openxmlformats.org/officeDocument/2006/relationships/slide" Target="slides/slide2462.xml"/><Relationship Id="rId2670" Type="http://schemas.openxmlformats.org/officeDocument/2006/relationships/slide" Target="slides/slide2669.xml"/><Relationship Id="rId3307" Type="http://schemas.openxmlformats.org/officeDocument/2006/relationships/slide" Target="slides/slide3306.xml"/><Relationship Id="rId3514" Type="http://schemas.openxmlformats.org/officeDocument/2006/relationships/slide" Target="slides/slide3513.xml"/><Relationship Id="rId3721" Type="http://schemas.openxmlformats.org/officeDocument/2006/relationships/slide" Target="slides/slide3720.xml"/><Relationship Id="rId228" Type="http://schemas.openxmlformats.org/officeDocument/2006/relationships/slide" Target="slides/slide227.xml"/><Relationship Id="rId435" Type="http://schemas.openxmlformats.org/officeDocument/2006/relationships/slide" Target="slides/slide434.xml"/><Relationship Id="rId642" Type="http://schemas.openxmlformats.org/officeDocument/2006/relationships/slide" Target="slides/slide641.xml"/><Relationship Id="rId1065" Type="http://schemas.openxmlformats.org/officeDocument/2006/relationships/slide" Target="slides/slide1064.xml"/><Relationship Id="rId1272" Type="http://schemas.openxmlformats.org/officeDocument/2006/relationships/slide" Target="slides/slide1271.xml"/><Relationship Id="rId2116" Type="http://schemas.openxmlformats.org/officeDocument/2006/relationships/slide" Target="slides/slide2115.xml"/><Relationship Id="rId2323" Type="http://schemas.openxmlformats.org/officeDocument/2006/relationships/slide" Target="slides/slide2322.xml"/><Relationship Id="rId2530" Type="http://schemas.openxmlformats.org/officeDocument/2006/relationships/slide" Target="slides/slide2529.xml"/><Relationship Id="rId502" Type="http://schemas.openxmlformats.org/officeDocument/2006/relationships/slide" Target="slides/slide501.xml"/><Relationship Id="rId1132" Type="http://schemas.openxmlformats.org/officeDocument/2006/relationships/slide" Target="slides/slide1131.xml"/><Relationship Id="rId3097" Type="http://schemas.openxmlformats.org/officeDocument/2006/relationships/slide" Target="slides/slide3096.xml"/><Relationship Id="rId1949" Type="http://schemas.openxmlformats.org/officeDocument/2006/relationships/slide" Target="slides/slide1948.xml"/><Relationship Id="rId3164" Type="http://schemas.openxmlformats.org/officeDocument/2006/relationships/slide" Target="slides/slide3163.xml"/><Relationship Id="rId292" Type="http://schemas.openxmlformats.org/officeDocument/2006/relationships/slide" Target="slides/slide291.xml"/><Relationship Id="rId1809" Type="http://schemas.openxmlformats.org/officeDocument/2006/relationships/slide" Target="slides/slide1808.xml"/><Relationship Id="rId3371" Type="http://schemas.openxmlformats.org/officeDocument/2006/relationships/slide" Target="slides/slide3370.xml"/><Relationship Id="rId2180" Type="http://schemas.openxmlformats.org/officeDocument/2006/relationships/slide" Target="slides/slide2179.xml"/><Relationship Id="rId3024" Type="http://schemas.openxmlformats.org/officeDocument/2006/relationships/slide" Target="slides/slide3023.xml"/><Relationship Id="rId3231" Type="http://schemas.openxmlformats.org/officeDocument/2006/relationships/slide" Target="slides/slide3230.xml"/><Relationship Id="rId152" Type="http://schemas.openxmlformats.org/officeDocument/2006/relationships/slide" Target="slides/slide151.xml"/><Relationship Id="rId2040" Type="http://schemas.openxmlformats.org/officeDocument/2006/relationships/slide" Target="slides/slide2039.xml"/><Relationship Id="rId2997" Type="http://schemas.openxmlformats.org/officeDocument/2006/relationships/slide" Target="slides/slide2996.xml"/><Relationship Id="rId969" Type="http://schemas.openxmlformats.org/officeDocument/2006/relationships/slide" Target="slides/slide968.xml"/><Relationship Id="rId1599" Type="http://schemas.openxmlformats.org/officeDocument/2006/relationships/slide" Target="slides/slide1598.xml"/><Relationship Id="rId1459" Type="http://schemas.openxmlformats.org/officeDocument/2006/relationships/slide" Target="slides/slide1458.xml"/><Relationship Id="rId2857" Type="http://schemas.openxmlformats.org/officeDocument/2006/relationships/slide" Target="slides/slide2856.xml"/><Relationship Id="rId3908" Type="http://schemas.openxmlformats.org/officeDocument/2006/relationships/slide" Target="slides/slide3907.xml"/><Relationship Id="rId98" Type="http://schemas.openxmlformats.org/officeDocument/2006/relationships/slide" Target="slides/slide97.xml"/><Relationship Id="rId829" Type="http://schemas.openxmlformats.org/officeDocument/2006/relationships/slide" Target="slides/slide828.xml"/><Relationship Id="rId1666" Type="http://schemas.openxmlformats.org/officeDocument/2006/relationships/slide" Target="slides/slide1665.xml"/><Relationship Id="rId1873" Type="http://schemas.openxmlformats.org/officeDocument/2006/relationships/slide" Target="slides/slide1872.xml"/><Relationship Id="rId2717" Type="http://schemas.openxmlformats.org/officeDocument/2006/relationships/slide" Target="slides/slide2716.xml"/><Relationship Id="rId2924" Type="http://schemas.openxmlformats.org/officeDocument/2006/relationships/slide" Target="slides/slide2923.xml"/><Relationship Id="rId1319" Type="http://schemas.openxmlformats.org/officeDocument/2006/relationships/slide" Target="slides/slide1318.xml"/><Relationship Id="rId1526" Type="http://schemas.openxmlformats.org/officeDocument/2006/relationships/slide" Target="slides/slide1525.xml"/><Relationship Id="rId1733" Type="http://schemas.openxmlformats.org/officeDocument/2006/relationships/slide" Target="slides/slide1732.xml"/><Relationship Id="rId1940" Type="http://schemas.openxmlformats.org/officeDocument/2006/relationships/slide" Target="slides/slide1939.xml"/><Relationship Id="rId25" Type="http://schemas.openxmlformats.org/officeDocument/2006/relationships/slide" Target="slides/slide24.xml"/><Relationship Id="rId1800" Type="http://schemas.openxmlformats.org/officeDocument/2006/relationships/slide" Target="slides/slide1799.xml"/><Relationship Id="rId3698" Type="http://schemas.openxmlformats.org/officeDocument/2006/relationships/slide" Target="slides/slide3697.xml"/><Relationship Id="rId3558" Type="http://schemas.openxmlformats.org/officeDocument/2006/relationships/slide" Target="slides/slide3557.xml"/><Relationship Id="rId3765" Type="http://schemas.openxmlformats.org/officeDocument/2006/relationships/slide" Target="slides/slide3764.xml"/><Relationship Id="rId3972" Type="http://schemas.openxmlformats.org/officeDocument/2006/relationships/theme" Target="theme/theme1.xml"/><Relationship Id="rId479" Type="http://schemas.openxmlformats.org/officeDocument/2006/relationships/slide" Target="slides/slide478.xml"/><Relationship Id="rId686" Type="http://schemas.openxmlformats.org/officeDocument/2006/relationships/slide" Target="slides/slide685.xml"/><Relationship Id="rId893" Type="http://schemas.openxmlformats.org/officeDocument/2006/relationships/slide" Target="slides/slide892.xml"/><Relationship Id="rId2367" Type="http://schemas.openxmlformats.org/officeDocument/2006/relationships/slide" Target="slides/slide2366.xml"/><Relationship Id="rId2574" Type="http://schemas.openxmlformats.org/officeDocument/2006/relationships/slide" Target="slides/slide2573.xml"/><Relationship Id="rId2781" Type="http://schemas.openxmlformats.org/officeDocument/2006/relationships/slide" Target="slides/slide2780.xml"/><Relationship Id="rId3418" Type="http://schemas.openxmlformats.org/officeDocument/2006/relationships/slide" Target="slides/slide3417.xml"/><Relationship Id="rId3625" Type="http://schemas.openxmlformats.org/officeDocument/2006/relationships/slide" Target="slides/slide3624.xml"/><Relationship Id="rId339" Type="http://schemas.openxmlformats.org/officeDocument/2006/relationships/slide" Target="slides/slide338.xml"/><Relationship Id="rId546" Type="http://schemas.openxmlformats.org/officeDocument/2006/relationships/slide" Target="slides/slide545.xml"/><Relationship Id="rId753" Type="http://schemas.openxmlformats.org/officeDocument/2006/relationships/slide" Target="slides/slide752.xml"/><Relationship Id="rId1176" Type="http://schemas.openxmlformats.org/officeDocument/2006/relationships/slide" Target="slides/slide1175.xml"/><Relationship Id="rId1383" Type="http://schemas.openxmlformats.org/officeDocument/2006/relationships/slide" Target="slides/slide1382.xml"/><Relationship Id="rId2227" Type="http://schemas.openxmlformats.org/officeDocument/2006/relationships/slide" Target="slides/slide2226.xml"/><Relationship Id="rId2434" Type="http://schemas.openxmlformats.org/officeDocument/2006/relationships/slide" Target="slides/slide2433.xml"/><Relationship Id="rId3832" Type="http://schemas.openxmlformats.org/officeDocument/2006/relationships/slide" Target="slides/slide3831.xml"/><Relationship Id="rId406" Type="http://schemas.openxmlformats.org/officeDocument/2006/relationships/slide" Target="slides/slide405.xml"/><Relationship Id="rId960" Type="http://schemas.openxmlformats.org/officeDocument/2006/relationships/slide" Target="slides/slide959.xml"/><Relationship Id="rId1036" Type="http://schemas.openxmlformats.org/officeDocument/2006/relationships/slide" Target="slides/slide1035.xml"/><Relationship Id="rId1243" Type="http://schemas.openxmlformats.org/officeDocument/2006/relationships/slide" Target="slides/slide1242.xml"/><Relationship Id="rId1590" Type="http://schemas.openxmlformats.org/officeDocument/2006/relationships/slide" Target="slides/slide1589.xml"/><Relationship Id="rId2641" Type="http://schemas.openxmlformats.org/officeDocument/2006/relationships/slide" Target="slides/slide2640.xml"/><Relationship Id="rId613" Type="http://schemas.openxmlformats.org/officeDocument/2006/relationships/slide" Target="slides/slide612.xml"/><Relationship Id="rId820" Type="http://schemas.openxmlformats.org/officeDocument/2006/relationships/slide" Target="slides/slide819.xml"/><Relationship Id="rId1450" Type="http://schemas.openxmlformats.org/officeDocument/2006/relationships/slide" Target="slides/slide1449.xml"/><Relationship Id="rId2501" Type="http://schemas.openxmlformats.org/officeDocument/2006/relationships/slide" Target="slides/slide2500.xml"/><Relationship Id="rId1103" Type="http://schemas.openxmlformats.org/officeDocument/2006/relationships/slide" Target="slides/slide1102.xml"/><Relationship Id="rId1310" Type="http://schemas.openxmlformats.org/officeDocument/2006/relationships/slide" Target="slides/slide1309.xml"/><Relationship Id="rId3068" Type="http://schemas.openxmlformats.org/officeDocument/2006/relationships/slide" Target="slides/slide3067.xml"/><Relationship Id="rId3275" Type="http://schemas.openxmlformats.org/officeDocument/2006/relationships/slide" Target="slides/slide3274.xml"/><Relationship Id="rId3482" Type="http://schemas.openxmlformats.org/officeDocument/2006/relationships/slide" Target="slides/slide3481.xml"/><Relationship Id="rId196" Type="http://schemas.openxmlformats.org/officeDocument/2006/relationships/slide" Target="slides/slide195.xml"/><Relationship Id="rId2084" Type="http://schemas.openxmlformats.org/officeDocument/2006/relationships/slide" Target="slides/slide2083.xml"/><Relationship Id="rId2291" Type="http://schemas.openxmlformats.org/officeDocument/2006/relationships/slide" Target="slides/slide2290.xml"/><Relationship Id="rId3135" Type="http://schemas.openxmlformats.org/officeDocument/2006/relationships/slide" Target="slides/slide3134.xml"/><Relationship Id="rId3342" Type="http://schemas.openxmlformats.org/officeDocument/2006/relationships/slide" Target="slides/slide3341.xml"/><Relationship Id="rId263" Type="http://schemas.openxmlformats.org/officeDocument/2006/relationships/slide" Target="slides/slide262.xml"/><Relationship Id="rId470" Type="http://schemas.openxmlformats.org/officeDocument/2006/relationships/slide" Target="slides/slide469.xml"/><Relationship Id="rId2151" Type="http://schemas.openxmlformats.org/officeDocument/2006/relationships/slide" Target="slides/slide2150.xml"/><Relationship Id="rId3202" Type="http://schemas.openxmlformats.org/officeDocument/2006/relationships/slide" Target="slides/slide3201.xml"/><Relationship Id="rId123" Type="http://schemas.openxmlformats.org/officeDocument/2006/relationships/slide" Target="slides/slide122.xml"/><Relationship Id="rId330" Type="http://schemas.openxmlformats.org/officeDocument/2006/relationships/slide" Target="slides/slide329.xml"/><Relationship Id="rId2011" Type="http://schemas.openxmlformats.org/officeDocument/2006/relationships/slide" Target="slides/slide2010.xml"/><Relationship Id="rId2968" Type="http://schemas.openxmlformats.org/officeDocument/2006/relationships/slide" Target="slides/slide2967.xml"/><Relationship Id="rId1777" Type="http://schemas.openxmlformats.org/officeDocument/2006/relationships/slide" Target="slides/slide1776.xml"/><Relationship Id="rId1984" Type="http://schemas.openxmlformats.org/officeDocument/2006/relationships/slide" Target="slides/slide1983.xml"/><Relationship Id="rId2828" Type="http://schemas.openxmlformats.org/officeDocument/2006/relationships/slide" Target="slides/slide2827.xml"/><Relationship Id="rId69" Type="http://schemas.openxmlformats.org/officeDocument/2006/relationships/slide" Target="slides/slide68.xml"/><Relationship Id="rId1637" Type="http://schemas.openxmlformats.org/officeDocument/2006/relationships/slide" Target="slides/slide1636.xml"/><Relationship Id="rId1844" Type="http://schemas.openxmlformats.org/officeDocument/2006/relationships/slide" Target="slides/slide1843.xml"/><Relationship Id="rId1704" Type="http://schemas.openxmlformats.org/officeDocument/2006/relationships/slide" Target="slides/slide1703.xml"/><Relationship Id="rId1911" Type="http://schemas.openxmlformats.org/officeDocument/2006/relationships/slide" Target="slides/slide1910.xml"/><Relationship Id="rId3669" Type="http://schemas.openxmlformats.org/officeDocument/2006/relationships/slide" Target="slides/slide3668.xml"/><Relationship Id="rId797" Type="http://schemas.openxmlformats.org/officeDocument/2006/relationships/slide" Target="slides/slide796.xml"/><Relationship Id="rId2478" Type="http://schemas.openxmlformats.org/officeDocument/2006/relationships/slide" Target="slides/slide2477.xml"/><Relationship Id="rId3876" Type="http://schemas.openxmlformats.org/officeDocument/2006/relationships/slide" Target="slides/slide3875.xml"/><Relationship Id="rId1287" Type="http://schemas.openxmlformats.org/officeDocument/2006/relationships/slide" Target="slides/slide1286.xml"/><Relationship Id="rId2685" Type="http://schemas.openxmlformats.org/officeDocument/2006/relationships/slide" Target="slides/slide2684.xml"/><Relationship Id="rId2892" Type="http://schemas.openxmlformats.org/officeDocument/2006/relationships/slide" Target="slides/slide2891.xml"/><Relationship Id="rId3529" Type="http://schemas.openxmlformats.org/officeDocument/2006/relationships/slide" Target="slides/slide3528.xml"/><Relationship Id="rId3736" Type="http://schemas.openxmlformats.org/officeDocument/2006/relationships/slide" Target="slides/slide3735.xml"/><Relationship Id="rId3943" Type="http://schemas.openxmlformats.org/officeDocument/2006/relationships/slide" Target="slides/slide3942.xml"/><Relationship Id="rId657" Type="http://schemas.openxmlformats.org/officeDocument/2006/relationships/slide" Target="slides/slide656.xml"/><Relationship Id="rId864" Type="http://schemas.openxmlformats.org/officeDocument/2006/relationships/slide" Target="slides/slide863.xml"/><Relationship Id="rId1494" Type="http://schemas.openxmlformats.org/officeDocument/2006/relationships/slide" Target="slides/slide1493.xml"/><Relationship Id="rId2338" Type="http://schemas.openxmlformats.org/officeDocument/2006/relationships/slide" Target="slides/slide2337.xml"/><Relationship Id="rId2545" Type="http://schemas.openxmlformats.org/officeDocument/2006/relationships/slide" Target="slides/slide2544.xml"/><Relationship Id="rId2752" Type="http://schemas.openxmlformats.org/officeDocument/2006/relationships/slide" Target="slides/slide2751.xml"/><Relationship Id="rId3803" Type="http://schemas.openxmlformats.org/officeDocument/2006/relationships/slide" Target="slides/slide3802.xml"/><Relationship Id="rId517" Type="http://schemas.openxmlformats.org/officeDocument/2006/relationships/slide" Target="slides/slide516.xml"/><Relationship Id="rId724" Type="http://schemas.openxmlformats.org/officeDocument/2006/relationships/slide" Target="slides/slide723.xml"/><Relationship Id="rId931" Type="http://schemas.openxmlformats.org/officeDocument/2006/relationships/slide" Target="slides/slide930.xml"/><Relationship Id="rId1147" Type="http://schemas.openxmlformats.org/officeDocument/2006/relationships/slide" Target="slides/slide1146.xml"/><Relationship Id="rId1354" Type="http://schemas.openxmlformats.org/officeDocument/2006/relationships/slide" Target="slides/slide1353.xml"/><Relationship Id="rId1561" Type="http://schemas.openxmlformats.org/officeDocument/2006/relationships/slide" Target="slides/slide1560.xml"/><Relationship Id="rId2405" Type="http://schemas.openxmlformats.org/officeDocument/2006/relationships/slide" Target="slides/slide2404.xml"/><Relationship Id="rId2612" Type="http://schemas.openxmlformats.org/officeDocument/2006/relationships/slide" Target="slides/slide2611.xml"/><Relationship Id="rId60" Type="http://schemas.openxmlformats.org/officeDocument/2006/relationships/slide" Target="slides/slide59.xml"/><Relationship Id="rId1007" Type="http://schemas.openxmlformats.org/officeDocument/2006/relationships/slide" Target="slides/slide1006.xml"/><Relationship Id="rId1214" Type="http://schemas.openxmlformats.org/officeDocument/2006/relationships/slide" Target="slides/slide1213.xml"/><Relationship Id="rId1421" Type="http://schemas.openxmlformats.org/officeDocument/2006/relationships/slide" Target="slides/slide1420.xml"/><Relationship Id="rId3179" Type="http://schemas.openxmlformats.org/officeDocument/2006/relationships/slide" Target="slides/slide3178.xml"/><Relationship Id="rId3386" Type="http://schemas.openxmlformats.org/officeDocument/2006/relationships/slide" Target="slides/slide3385.xml"/><Relationship Id="rId3593" Type="http://schemas.openxmlformats.org/officeDocument/2006/relationships/slide" Target="slides/slide3592.xml"/><Relationship Id="rId2195" Type="http://schemas.openxmlformats.org/officeDocument/2006/relationships/slide" Target="slides/slide2194.xml"/><Relationship Id="rId3039" Type="http://schemas.openxmlformats.org/officeDocument/2006/relationships/slide" Target="slides/slide3038.xml"/><Relationship Id="rId3246" Type="http://schemas.openxmlformats.org/officeDocument/2006/relationships/slide" Target="slides/slide3245.xml"/><Relationship Id="rId3453" Type="http://schemas.openxmlformats.org/officeDocument/2006/relationships/slide" Target="slides/slide3452.xml"/><Relationship Id="rId167" Type="http://schemas.openxmlformats.org/officeDocument/2006/relationships/slide" Target="slides/slide166.xml"/><Relationship Id="rId374" Type="http://schemas.openxmlformats.org/officeDocument/2006/relationships/slide" Target="slides/slide373.xml"/><Relationship Id="rId581" Type="http://schemas.openxmlformats.org/officeDocument/2006/relationships/slide" Target="slides/slide580.xml"/><Relationship Id="rId2055" Type="http://schemas.openxmlformats.org/officeDocument/2006/relationships/slide" Target="slides/slide2054.xml"/><Relationship Id="rId2262" Type="http://schemas.openxmlformats.org/officeDocument/2006/relationships/slide" Target="slides/slide2261.xml"/><Relationship Id="rId3106" Type="http://schemas.openxmlformats.org/officeDocument/2006/relationships/slide" Target="slides/slide3105.xml"/><Relationship Id="rId3660" Type="http://schemas.openxmlformats.org/officeDocument/2006/relationships/slide" Target="slides/slide3659.xml"/><Relationship Id="rId234" Type="http://schemas.openxmlformats.org/officeDocument/2006/relationships/slide" Target="slides/slide233.xml"/><Relationship Id="rId3313" Type="http://schemas.openxmlformats.org/officeDocument/2006/relationships/slide" Target="slides/slide3312.xml"/><Relationship Id="rId3520" Type="http://schemas.openxmlformats.org/officeDocument/2006/relationships/slide" Target="slides/slide3519.xml"/><Relationship Id="rId441" Type="http://schemas.openxmlformats.org/officeDocument/2006/relationships/slide" Target="slides/slide440.xml"/><Relationship Id="rId1071" Type="http://schemas.openxmlformats.org/officeDocument/2006/relationships/slide" Target="slides/slide1070.xml"/><Relationship Id="rId2122" Type="http://schemas.openxmlformats.org/officeDocument/2006/relationships/slide" Target="slides/slide2121.xml"/><Relationship Id="rId301" Type="http://schemas.openxmlformats.org/officeDocument/2006/relationships/slide" Target="slides/slide300.xml"/><Relationship Id="rId1888" Type="http://schemas.openxmlformats.org/officeDocument/2006/relationships/slide" Target="slides/slide1887.xml"/><Relationship Id="rId2939" Type="http://schemas.openxmlformats.org/officeDocument/2006/relationships/slide" Target="slides/slide2938.xml"/><Relationship Id="rId1748" Type="http://schemas.openxmlformats.org/officeDocument/2006/relationships/slide" Target="slides/slide1747.xml"/><Relationship Id="rId1955" Type="http://schemas.openxmlformats.org/officeDocument/2006/relationships/slide" Target="slides/slide1954.xml"/><Relationship Id="rId3170" Type="http://schemas.openxmlformats.org/officeDocument/2006/relationships/slide" Target="slides/slide3169.xml"/><Relationship Id="rId1608" Type="http://schemas.openxmlformats.org/officeDocument/2006/relationships/slide" Target="slides/slide1607.xml"/><Relationship Id="rId1815" Type="http://schemas.openxmlformats.org/officeDocument/2006/relationships/slide" Target="slides/slide1814.xml"/><Relationship Id="rId3030" Type="http://schemas.openxmlformats.org/officeDocument/2006/relationships/slide" Target="slides/slide3029.xml"/><Relationship Id="rId2589" Type="http://schemas.openxmlformats.org/officeDocument/2006/relationships/slide" Target="slides/slide2588.xml"/><Relationship Id="rId2796" Type="http://schemas.openxmlformats.org/officeDocument/2006/relationships/slide" Target="slides/slide2795.xml"/><Relationship Id="rId3847" Type="http://schemas.openxmlformats.org/officeDocument/2006/relationships/slide" Target="slides/slide3846.xml"/><Relationship Id="rId768" Type="http://schemas.openxmlformats.org/officeDocument/2006/relationships/slide" Target="slides/slide767.xml"/><Relationship Id="rId975" Type="http://schemas.openxmlformats.org/officeDocument/2006/relationships/slide" Target="slides/slide974.xml"/><Relationship Id="rId1398" Type="http://schemas.openxmlformats.org/officeDocument/2006/relationships/slide" Target="slides/slide1397.xml"/><Relationship Id="rId2449" Type="http://schemas.openxmlformats.org/officeDocument/2006/relationships/slide" Target="slides/slide2448.xml"/><Relationship Id="rId2656" Type="http://schemas.openxmlformats.org/officeDocument/2006/relationships/slide" Target="slides/slide2655.xml"/><Relationship Id="rId2863" Type="http://schemas.openxmlformats.org/officeDocument/2006/relationships/slide" Target="slides/slide2862.xml"/><Relationship Id="rId3707" Type="http://schemas.openxmlformats.org/officeDocument/2006/relationships/slide" Target="slides/slide3706.xml"/><Relationship Id="rId3914" Type="http://schemas.openxmlformats.org/officeDocument/2006/relationships/slide" Target="slides/slide3913.xml"/><Relationship Id="rId628" Type="http://schemas.openxmlformats.org/officeDocument/2006/relationships/slide" Target="slides/slide627.xml"/><Relationship Id="rId835" Type="http://schemas.openxmlformats.org/officeDocument/2006/relationships/slide" Target="slides/slide834.xml"/><Relationship Id="rId1258" Type="http://schemas.openxmlformats.org/officeDocument/2006/relationships/slide" Target="slides/slide1257.xml"/><Relationship Id="rId1465" Type="http://schemas.openxmlformats.org/officeDocument/2006/relationships/slide" Target="slides/slide1464.xml"/><Relationship Id="rId1672" Type="http://schemas.openxmlformats.org/officeDocument/2006/relationships/slide" Target="slides/slide1671.xml"/><Relationship Id="rId2309" Type="http://schemas.openxmlformats.org/officeDocument/2006/relationships/slide" Target="slides/slide2308.xml"/><Relationship Id="rId2516" Type="http://schemas.openxmlformats.org/officeDocument/2006/relationships/slide" Target="slides/slide2515.xml"/><Relationship Id="rId2723" Type="http://schemas.openxmlformats.org/officeDocument/2006/relationships/slide" Target="slides/slide2722.xml"/><Relationship Id="rId1118" Type="http://schemas.openxmlformats.org/officeDocument/2006/relationships/slide" Target="slides/slide1117.xml"/><Relationship Id="rId1325" Type="http://schemas.openxmlformats.org/officeDocument/2006/relationships/slide" Target="slides/slide1324.xml"/><Relationship Id="rId1532" Type="http://schemas.openxmlformats.org/officeDocument/2006/relationships/slide" Target="slides/slide1531.xml"/><Relationship Id="rId2930" Type="http://schemas.openxmlformats.org/officeDocument/2006/relationships/slide" Target="slides/slide2929.xml"/><Relationship Id="rId902" Type="http://schemas.openxmlformats.org/officeDocument/2006/relationships/slide" Target="slides/slide901.xml"/><Relationship Id="rId3497" Type="http://schemas.openxmlformats.org/officeDocument/2006/relationships/slide" Target="slides/slide3496.xml"/><Relationship Id="rId31" Type="http://schemas.openxmlformats.org/officeDocument/2006/relationships/slide" Target="slides/slide30.xml"/><Relationship Id="rId2099" Type="http://schemas.openxmlformats.org/officeDocument/2006/relationships/slide" Target="slides/slide2098.xml"/><Relationship Id="rId278" Type="http://schemas.openxmlformats.org/officeDocument/2006/relationships/slide" Target="slides/slide277.xml"/><Relationship Id="rId3357" Type="http://schemas.openxmlformats.org/officeDocument/2006/relationships/slide" Target="slides/slide3356.xml"/><Relationship Id="rId3564" Type="http://schemas.openxmlformats.org/officeDocument/2006/relationships/slide" Target="slides/slide3563.xml"/><Relationship Id="rId3771" Type="http://schemas.openxmlformats.org/officeDocument/2006/relationships/slide" Target="slides/slide3770.xml"/><Relationship Id="rId485" Type="http://schemas.openxmlformats.org/officeDocument/2006/relationships/slide" Target="slides/slide484.xml"/><Relationship Id="rId692" Type="http://schemas.openxmlformats.org/officeDocument/2006/relationships/slide" Target="slides/slide691.xml"/><Relationship Id="rId2166" Type="http://schemas.openxmlformats.org/officeDocument/2006/relationships/slide" Target="slides/slide2165.xml"/><Relationship Id="rId2373" Type="http://schemas.openxmlformats.org/officeDocument/2006/relationships/slide" Target="slides/slide2372.xml"/><Relationship Id="rId2580" Type="http://schemas.openxmlformats.org/officeDocument/2006/relationships/slide" Target="slides/slide2579.xml"/><Relationship Id="rId3217" Type="http://schemas.openxmlformats.org/officeDocument/2006/relationships/slide" Target="slides/slide3216.xml"/><Relationship Id="rId3424" Type="http://schemas.openxmlformats.org/officeDocument/2006/relationships/slide" Target="slides/slide3423.xml"/><Relationship Id="rId3631" Type="http://schemas.openxmlformats.org/officeDocument/2006/relationships/slide" Target="slides/slide3630.xml"/><Relationship Id="rId138" Type="http://schemas.openxmlformats.org/officeDocument/2006/relationships/slide" Target="slides/slide137.xml"/><Relationship Id="rId345" Type="http://schemas.openxmlformats.org/officeDocument/2006/relationships/slide" Target="slides/slide344.xml"/><Relationship Id="rId552" Type="http://schemas.openxmlformats.org/officeDocument/2006/relationships/slide" Target="slides/slide551.xml"/><Relationship Id="rId1182" Type="http://schemas.openxmlformats.org/officeDocument/2006/relationships/slide" Target="slides/slide1181.xml"/><Relationship Id="rId2026" Type="http://schemas.openxmlformats.org/officeDocument/2006/relationships/slide" Target="slides/slide2025.xml"/><Relationship Id="rId2233" Type="http://schemas.openxmlformats.org/officeDocument/2006/relationships/slide" Target="slides/slide2232.xml"/><Relationship Id="rId2440" Type="http://schemas.openxmlformats.org/officeDocument/2006/relationships/slide" Target="slides/slide2439.xml"/><Relationship Id="rId205" Type="http://schemas.openxmlformats.org/officeDocument/2006/relationships/slide" Target="slides/slide204.xml"/><Relationship Id="rId412" Type="http://schemas.openxmlformats.org/officeDocument/2006/relationships/slide" Target="slides/slide411.xml"/><Relationship Id="rId1042" Type="http://schemas.openxmlformats.org/officeDocument/2006/relationships/slide" Target="slides/slide1041.xml"/><Relationship Id="rId2300" Type="http://schemas.openxmlformats.org/officeDocument/2006/relationships/slide" Target="slides/slide2299.xml"/><Relationship Id="rId1999" Type="http://schemas.openxmlformats.org/officeDocument/2006/relationships/slide" Target="slides/slide1998.xml"/><Relationship Id="rId1859" Type="http://schemas.openxmlformats.org/officeDocument/2006/relationships/slide" Target="slides/slide1858.xml"/><Relationship Id="rId3074" Type="http://schemas.openxmlformats.org/officeDocument/2006/relationships/slide" Target="slides/slide3073.xml"/><Relationship Id="rId1719" Type="http://schemas.openxmlformats.org/officeDocument/2006/relationships/slide" Target="slides/slide1718.xml"/><Relationship Id="rId1926" Type="http://schemas.openxmlformats.org/officeDocument/2006/relationships/slide" Target="slides/slide1925.xml"/><Relationship Id="rId3281" Type="http://schemas.openxmlformats.org/officeDocument/2006/relationships/slide" Target="slides/slide3280.xml"/><Relationship Id="rId2090" Type="http://schemas.openxmlformats.org/officeDocument/2006/relationships/slide" Target="slides/slide2089.xml"/><Relationship Id="rId3141" Type="http://schemas.openxmlformats.org/officeDocument/2006/relationships/slide" Target="slides/slide3140.xml"/><Relationship Id="rId3001" Type="http://schemas.openxmlformats.org/officeDocument/2006/relationships/slide" Target="slides/slide3000.xml"/><Relationship Id="rId3958" Type="http://schemas.openxmlformats.org/officeDocument/2006/relationships/slide" Target="slides/slide3957.xml"/><Relationship Id="rId879" Type="http://schemas.openxmlformats.org/officeDocument/2006/relationships/slide" Target="slides/slide878.xml"/><Relationship Id="rId2767" Type="http://schemas.openxmlformats.org/officeDocument/2006/relationships/slide" Target="slides/slide2766.xml"/><Relationship Id="rId739" Type="http://schemas.openxmlformats.org/officeDocument/2006/relationships/slide" Target="slides/slide738.xml"/><Relationship Id="rId1369" Type="http://schemas.openxmlformats.org/officeDocument/2006/relationships/slide" Target="slides/slide1368.xml"/><Relationship Id="rId1576" Type="http://schemas.openxmlformats.org/officeDocument/2006/relationships/slide" Target="slides/slide1575.xml"/><Relationship Id="rId2974" Type="http://schemas.openxmlformats.org/officeDocument/2006/relationships/slide" Target="slides/slide2973.xml"/><Relationship Id="rId3818" Type="http://schemas.openxmlformats.org/officeDocument/2006/relationships/slide" Target="slides/slide3817.xml"/><Relationship Id="rId946" Type="http://schemas.openxmlformats.org/officeDocument/2006/relationships/slide" Target="slides/slide945.xml"/><Relationship Id="rId1229" Type="http://schemas.openxmlformats.org/officeDocument/2006/relationships/slide" Target="slides/slide1228.xml"/><Relationship Id="rId1783" Type="http://schemas.openxmlformats.org/officeDocument/2006/relationships/slide" Target="slides/slide1782.xml"/><Relationship Id="rId1990" Type="http://schemas.openxmlformats.org/officeDocument/2006/relationships/slide" Target="slides/slide1989.xml"/><Relationship Id="rId2627" Type="http://schemas.openxmlformats.org/officeDocument/2006/relationships/slide" Target="slides/slide2626.xml"/><Relationship Id="rId2834" Type="http://schemas.openxmlformats.org/officeDocument/2006/relationships/slide" Target="slides/slide2833.xml"/><Relationship Id="rId75" Type="http://schemas.openxmlformats.org/officeDocument/2006/relationships/slide" Target="slides/slide74.xml"/><Relationship Id="rId806" Type="http://schemas.openxmlformats.org/officeDocument/2006/relationships/slide" Target="slides/slide805.xml"/><Relationship Id="rId1436" Type="http://schemas.openxmlformats.org/officeDocument/2006/relationships/slide" Target="slides/slide1435.xml"/><Relationship Id="rId1643" Type="http://schemas.openxmlformats.org/officeDocument/2006/relationships/slide" Target="slides/slide1642.xml"/><Relationship Id="rId1850" Type="http://schemas.openxmlformats.org/officeDocument/2006/relationships/slide" Target="slides/slide1849.xml"/><Relationship Id="rId2901" Type="http://schemas.openxmlformats.org/officeDocument/2006/relationships/slide" Target="slides/slide2900.xml"/><Relationship Id="rId1503" Type="http://schemas.openxmlformats.org/officeDocument/2006/relationships/slide" Target="slides/slide1502.xml"/><Relationship Id="rId1710" Type="http://schemas.openxmlformats.org/officeDocument/2006/relationships/slide" Target="slides/slide1709.xml"/><Relationship Id="rId3468" Type="http://schemas.openxmlformats.org/officeDocument/2006/relationships/slide" Target="slides/slide3467.xml"/><Relationship Id="rId3675" Type="http://schemas.openxmlformats.org/officeDocument/2006/relationships/slide" Target="slides/slide3674.xml"/><Relationship Id="rId3882" Type="http://schemas.openxmlformats.org/officeDocument/2006/relationships/slide" Target="slides/slide3881.xml"/><Relationship Id="rId389" Type="http://schemas.openxmlformats.org/officeDocument/2006/relationships/slide" Target="slides/slide388.xml"/><Relationship Id="rId596" Type="http://schemas.openxmlformats.org/officeDocument/2006/relationships/slide" Target="slides/slide595.xml"/><Relationship Id="rId2277" Type="http://schemas.openxmlformats.org/officeDocument/2006/relationships/slide" Target="slides/slide2276.xml"/><Relationship Id="rId2484" Type="http://schemas.openxmlformats.org/officeDocument/2006/relationships/slide" Target="slides/slide2483.xml"/><Relationship Id="rId2691" Type="http://schemas.openxmlformats.org/officeDocument/2006/relationships/slide" Target="slides/slide2690.xml"/><Relationship Id="rId3328" Type="http://schemas.openxmlformats.org/officeDocument/2006/relationships/slide" Target="slides/slide3327.xml"/><Relationship Id="rId3535" Type="http://schemas.openxmlformats.org/officeDocument/2006/relationships/slide" Target="slides/slide3534.xml"/><Relationship Id="rId3742" Type="http://schemas.openxmlformats.org/officeDocument/2006/relationships/slide" Target="slides/slide3741.xml"/><Relationship Id="rId249" Type="http://schemas.openxmlformats.org/officeDocument/2006/relationships/slide" Target="slides/slide248.xml"/><Relationship Id="rId456" Type="http://schemas.openxmlformats.org/officeDocument/2006/relationships/slide" Target="slides/slide455.xml"/><Relationship Id="rId663" Type="http://schemas.openxmlformats.org/officeDocument/2006/relationships/slide" Target="slides/slide662.xml"/><Relationship Id="rId870" Type="http://schemas.openxmlformats.org/officeDocument/2006/relationships/slide" Target="slides/slide869.xml"/><Relationship Id="rId1086" Type="http://schemas.openxmlformats.org/officeDocument/2006/relationships/slide" Target="slides/slide1085.xml"/><Relationship Id="rId1293" Type="http://schemas.openxmlformats.org/officeDocument/2006/relationships/slide" Target="slides/slide1292.xml"/><Relationship Id="rId2137" Type="http://schemas.openxmlformats.org/officeDocument/2006/relationships/slide" Target="slides/slide2136.xml"/><Relationship Id="rId2344" Type="http://schemas.openxmlformats.org/officeDocument/2006/relationships/slide" Target="slides/slide2343.xml"/><Relationship Id="rId2551" Type="http://schemas.openxmlformats.org/officeDocument/2006/relationships/slide" Target="slides/slide2550.xml"/><Relationship Id="rId109" Type="http://schemas.openxmlformats.org/officeDocument/2006/relationships/slide" Target="slides/slide108.xml"/><Relationship Id="rId316" Type="http://schemas.openxmlformats.org/officeDocument/2006/relationships/slide" Target="slides/slide315.xml"/><Relationship Id="rId523" Type="http://schemas.openxmlformats.org/officeDocument/2006/relationships/slide" Target="slides/slide522.xml"/><Relationship Id="rId1153" Type="http://schemas.openxmlformats.org/officeDocument/2006/relationships/slide" Target="slides/slide1152.xml"/><Relationship Id="rId2204" Type="http://schemas.openxmlformats.org/officeDocument/2006/relationships/slide" Target="slides/slide2203.xml"/><Relationship Id="rId3602" Type="http://schemas.openxmlformats.org/officeDocument/2006/relationships/slide" Target="slides/slide3601.xml"/><Relationship Id="rId730" Type="http://schemas.openxmlformats.org/officeDocument/2006/relationships/slide" Target="slides/slide729.xml"/><Relationship Id="rId1013" Type="http://schemas.openxmlformats.org/officeDocument/2006/relationships/slide" Target="slides/slide1012.xml"/><Relationship Id="rId1360" Type="http://schemas.openxmlformats.org/officeDocument/2006/relationships/slide" Target="slides/slide1359.xml"/><Relationship Id="rId2411" Type="http://schemas.openxmlformats.org/officeDocument/2006/relationships/slide" Target="slides/slide2410.xml"/><Relationship Id="rId1220" Type="http://schemas.openxmlformats.org/officeDocument/2006/relationships/slide" Target="slides/slide1219.xml"/><Relationship Id="rId3185" Type="http://schemas.openxmlformats.org/officeDocument/2006/relationships/slide" Target="slides/slide3184.xml"/><Relationship Id="rId3392" Type="http://schemas.openxmlformats.org/officeDocument/2006/relationships/slide" Target="slides/slide3391.xml"/><Relationship Id="rId3045" Type="http://schemas.openxmlformats.org/officeDocument/2006/relationships/slide" Target="slides/slide3044.xml"/><Relationship Id="rId3252" Type="http://schemas.openxmlformats.org/officeDocument/2006/relationships/slide" Target="slides/slide3251.xml"/><Relationship Id="rId173" Type="http://schemas.openxmlformats.org/officeDocument/2006/relationships/slide" Target="slides/slide172.xml"/><Relationship Id="rId380" Type="http://schemas.openxmlformats.org/officeDocument/2006/relationships/slide" Target="slides/slide379.xml"/><Relationship Id="rId2061" Type="http://schemas.openxmlformats.org/officeDocument/2006/relationships/slide" Target="slides/slide2060.xml"/><Relationship Id="rId3112" Type="http://schemas.openxmlformats.org/officeDocument/2006/relationships/slide" Target="slides/slide3111.xml"/><Relationship Id="rId240" Type="http://schemas.openxmlformats.org/officeDocument/2006/relationships/slide" Target="slides/slide239.xml"/><Relationship Id="rId100" Type="http://schemas.openxmlformats.org/officeDocument/2006/relationships/slide" Target="slides/slide99.xml"/><Relationship Id="rId2878" Type="http://schemas.openxmlformats.org/officeDocument/2006/relationships/slide" Target="slides/slide2877.xml"/><Relationship Id="rId3929" Type="http://schemas.openxmlformats.org/officeDocument/2006/relationships/slide" Target="slides/slide3928.xml"/><Relationship Id="rId1687" Type="http://schemas.openxmlformats.org/officeDocument/2006/relationships/slide" Target="slides/slide1686.xml"/><Relationship Id="rId1894" Type="http://schemas.openxmlformats.org/officeDocument/2006/relationships/slide" Target="slides/slide1893.xml"/><Relationship Id="rId2738" Type="http://schemas.openxmlformats.org/officeDocument/2006/relationships/slide" Target="slides/slide2737.xml"/><Relationship Id="rId2945" Type="http://schemas.openxmlformats.org/officeDocument/2006/relationships/slide" Target="slides/slide2944.xml"/><Relationship Id="rId917" Type="http://schemas.openxmlformats.org/officeDocument/2006/relationships/slide" Target="slides/slide916.xml"/><Relationship Id="rId1547" Type="http://schemas.openxmlformats.org/officeDocument/2006/relationships/slide" Target="slides/slide1546.xml"/><Relationship Id="rId1754" Type="http://schemas.openxmlformats.org/officeDocument/2006/relationships/slide" Target="slides/slide1753.xml"/><Relationship Id="rId1961" Type="http://schemas.openxmlformats.org/officeDocument/2006/relationships/slide" Target="slides/slide1960.xml"/><Relationship Id="rId2805" Type="http://schemas.openxmlformats.org/officeDocument/2006/relationships/slide" Target="slides/slide2804.xml"/><Relationship Id="rId46" Type="http://schemas.openxmlformats.org/officeDocument/2006/relationships/slide" Target="slides/slide45.xml"/><Relationship Id="rId1407" Type="http://schemas.openxmlformats.org/officeDocument/2006/relationships/slide" Target="slides/slide1406.xml"/><Relationship Id="rId1614" Type="http://schemas.openxmlformats.org/officeDocument/2006/relationships/slide" Target="slides/slide1613.xml"/><Relationship Id="rId1821" Type="http://schemas.openxmlformats.org/officeDocument/2006/relationships/slide" Target="slides/slide1820.xml"/><Relationship Id="rId3579" Type="http://schemas.openxmlformats.org/officeDocument/2006/relationships/slide" Target="slides/slide3578.xml"/><Relationship Id="rId3786" Type="http://schemas.openxmlformats.org/officeDocument/2006/relationships/slide" Target="slides/slide3785.xml"/><Relationship Id="rId2388" Type="http://schemas.openxmlformats.org/officeDocument/2006/relationships/slide" Target="slides/slide2387.xml"/><Relationship Id="rId2595" Type="http://schemas.openxmlformats.org/officeDocument/2006/relationships/slide" Target="slides/slide2594.xml"/><Relationship Id="rId3439" Type="http://schemas.openxmlformats.org/officeDocument/2006/relationships/slide" Target="slides/slide3438.xml"/><Relationship Id="rId567" Type="http://schemas.openxmlformats.org/officeDocument/2006/relationships/slide" Target="slides/slide566.xml"/><Relationship Id="rId1197" Type="http://schemas.openxmlformats.org/officeDocument/2006/relationships/slide" Target="slides/slide1196.xml"/><Relationship Id="rId2248" Type="http://schemas.openxmlformats.org/officeDocument/2006/relationships/slide" Target="slides/slide2247.xml"/><Relationship Id="rId3646" Type="http://schemas.openxmlformats.org/officeDocument/2006/relationships/slide" Target="slides/slide3645.xml"/><Relationship Id="rId3853" Type="http://schemas.openxmlformats.org/officeDocument/2006/relationships/slide" Target="slides/slide3852.xml"/><Relationship Id="rId774" Type="http://schemas.openxmlformats.org/officeDocument/2006/relationships/slide" Target="slides/slide773.xml"/><Relationship Id="rId981" Type="http://schemas.openxmlformats.org/officeDocument/2006/relationships/slide" Target="slides/slide980.xml"/><Relationship Id="rId1057" Type="http://schemas.openxmlformats.org/officeDocument/2006/relationships/slide" Target="slides/slide1056.xml"/><Relationship Id="rId2455" Type="http://schemas.openxmlformats.org/officeDocument/2006/relationships/slide" Target="slides/slide2454.xml"/><Relationship Id="rId2662" Type="http://schemas.openxmlformats.org/officeDocument/2006/relationships/slide" Target="slides/slide2661.xml"/><Relationship Id="rId3506" Type="http://schemas.openxmlformats.org/officeDocument/2006/relationships/slide" Target="slides/slide3505.xml"/><Relationship Id="rId3713" Type="http://schemas.openxmlformats.org/officeDocument/2006/relationships/slide" Target="slides/slide3712.xml"/><Relationship Id="rId3920" Type="http://schemas.openxmlformats.org/officeDocument/2006/relationships/slide" Target="slides/slide3919.xml"/><Relationship Id="rId427" Type="http://schemas.openxmlformats.org/officeDocument/2006/relationships/slide" Target="slides/slide426.xml"/><Relationship Id="rId634" Type="http://schemas.openxmlformats.org/officeDocument/2006/relationships/slide" Target="slides/slide633.xml"/><Relationship Id="rId841" Type="http://schemas.openxmlformats.org/officeDocument/2006/relationships/slide" Target="slides/slide840.xml"/><Relationship Id="rId1264" Type="http://schemas.openxmlformats.org/officeDocument/2006/relationships/slide" Target="slides/slide1263.xml"/><Relationship Id="rId1471" Type="http://schemas.openxmlformats.org/officeDocument/2006/relationships/slide" Target="slides/slide1470.xml"/><Relationship Id="rId2108" Type="http://schemas.openxmlformats.org/officeDocument/2006/relationships/slide" Target="slides/slide2107.xml"/><Relationship Id="rId2315" Type="http://schemas.openxmlformats.org/officeDocument/2006/relationships/slide" Target="slides/slide2314.xml"/><Relationship Id="rId2522" Type="http://schemas.openxmlformats.org/officeDocument/2006/relationships/slide" Target="slides/slide2521.xml"/><Relationship Id="rId701" Type="http://schemas.openxmlformats.org/officeDocument/2006/relationships/slide" Target="slides/slide700.xml"/><Relationship Id="rId1124" Type="http://schemas.openxmlformats.org/officeDocument/2006/relationships/slide" Target="slides/slide1123.xml"/><Relationship Id="rId1331" Type="http://schemas.openxmlformats.org/officeDocument/2006/relationships/slide" Target="slides/slide1330.xml"/><Relationship Id="rId3089" Type="http://schemas.openxmlformats.org/officeDocument/2006/relationships/slide" Target="slides/slide3088.xml"/><Relationship Id="rId3296" Type="http://schemas.openxmlformats.org/officeDocument/2006/relationships/slide" Target="slides/slide3295.xml"/><Relationship Id="rId3156" Type="http://schemas.openxmlformats.org/officeDocument/2006/relationships/slide" Target="slides/slide3155.xml"/><Relationship Id="rId3363" Type="http://schemas.openxmlformats.org/officeDocument/2006/relationships/slide" Target="slides/slide3362.xml"/><Relationship Id="rId284" Type="http://schemas.openxmlformats.org/officeDocument/2006/relationships/slide" Target="slides/slide283.xml"/><Relationship Id="rId491" Type="http://schemas.openxmlformats.org/officeDocument/2006/relationships/slide" Target="slides/slide490.xml"/><Relationship Id="rId2172" Type="http://schemas.openxmlformats.org/officeDocument/2006/relationships/slide" Target="slides/slide2171.xml"/><Relationship Id="rId3016" Type="http://schemas.openxmlformats.org/officeDocument/2006/relationships/slide" Target="slides/slide3015.xml"/><Relationship Id="rId3223" Type="http://schemas.openxmlformats.org/officeDocument/2006/relationships/slide" Target="slides/slide3222.xml"/><Relationship Id="rId3570" Type="http://schemas.openxmlformats.org/officeDocument/2006/relationships/slide" Target="slides/slide3569.xml"/><Relationship Id="rId144" Type="http://schemas.openxmlformats.org/officeDocument/2006/relationships/slide" Target="slides/slide143.xml"/><Relationship Id="rId3430" Type="http://schemas.openxmlformats.org/officeDocument/2006/relationships/slide" Target="slides/slide3429.xml"/><Relationship Id="rId351" Type="http://schemas.openxmlformats.org/officeDocument/2006/relationships/slide" Target="slides/slide350.xml"/><Relationship Id="rId2032" Type="http://schemas.openxmlformats.org/officeDocument/2006/relationships/slide" Target="slides/slide2031.xml"/><Relationship Id="rId2989" Type="http://schemas.openxmlformats.org/officeDocument/2006/relationships/slide" Target="slides/slide2988.xml"/><Relationship Id="rId211" Type="http://schemas.openxmlformats.org/officeDocument/2006/relationships/slide" Target="slides/slide210.xml"/><Relationship Id="rId1798" Type="http://schemas.openxmlformats.org/officeDocument/2006/relationships/slide" Target="slides/slide1797.xml"/><Relationship Id="rId2849" Type="http://schemas.openxmlformats.org/officeDocument/2006/relationships/slide" Target="slides/slide2848.xml"/><Relationship Id="rId1658" Type="http://schemas.openxmlformats.org/officeDocument/2006/relationships/slide" Target="slides/slide1657.xml"/><Relationship Id="rId1865" Type="http://schemas.openxmlformats.org/officeDocument/2006/relationships/slide" Target="slides/slide1864.xml"/><Relationship Id="rId2709" Type="http://schemas.openxmlformats.org/officeDocument/2006/relationships/slide" Target="slides/slide2708.xml"/><Relationship Id="rId1518" Type="http://schemas.openxmlformats.org/officeDocument/2006/relationships/slide" Target="slides/slide1517.xml"/><Relationship Id="rId2916" Type="http://schemas.openxmlformats.org/officeDocument/2006/relationships/slide" Target="slides/slide2915.xml"/><Relationship Id="rId3080" Type="http://schemas.openxmlformats.org/officeDocument/2006/relationships/slide" Target="slides/slide3079.xml"/><Relationship Id="rId1725" Type="http://schemas.openxmlformats.org/officeDocument/2006/relationships/slide" Target="slides/slide1724.xml"/><Relationship Id="rId1932" Type="http://schemas.openxmlformats.org/officeDocument/2006/relationships/slide" Target="slides/slide1931.xml"/><Relationship Id="rId17" Type="http://schemas.openxmlformats.org/officeDocument/2006/relationships/slide" Target="slides/slide16.xml"/><Relationship Id="rId3897" Type="http://schemas.openxmlformats.org/officeDocument/2006/relationships/slide" Target="slides/slide3896.xml"/><Relationship Id="rId2499" Type="http://schemas.openxmlformats.org/officeDocument/2006/relationships/slide" Target="slides/slide2498.xml"/><Relationship Id="rId3757" Type="http://schemas.openxmlformats.org/officeDocument/2006/relationships/slide" Target="slides/slide3756.xml"/><Relationship Id="rId3964" Type="http://schemas.openxmlformats.org/officeDocument/2006/relationships/slide" Target="slides/slide3963.xml"/><Relationship Id="rId1" Type="http://schemas.openxmlformats.org/officeDocument/2006/relationships/slideMaster" Target="slideMasters/slideMaster1.xml"/><Relationship Id="rId678" Type="http://schemas.openxmlformats.org/officeDocument/2006/relationships/slide" Target="slides/slide677.xml"/><Relationship Id="rId885" Type="http://schemas.openxmlformats.org/officeDocument/2006/relationships/slide" Target="slides/slide884.xml"/><Relationship Id="rId2359" Type="http://schemas.openxmlformats.org/officeDocument/2006/relationships/slide" Target="slides/slide2358.xml"/><Relationship Id="rId2566" Type="http://schemas.openxmlformats.org/officeDocument/2006/relationships/slide" Target="slides/slide2565.xml"/><Relationship Id="rId2773" Type="http://schemas.openxmlformats.org/officeDocument/2006/relationships/slide" Target="slides/slide2772.xml"/><Relationship Id="rId2980" Type="http://schemas.openxmlformats.org/officeDocument/2006/relationships/slide" Target="slides/slide2979.xml"/><Relationship Id="rId3617" Type="http://schemas.openxmlformats.org/officeDocument/2006/relationships/slide" Target="slides/slide3616.xml"/><Relationship Id="rId3824" Type="http://schemas.openxmlformats.org/officeDocument/2006/relationships/slide" Target="slides/slide3823.xml"/><Relationship Id="rId538" Type="http://schemas.openxmlformats.org/officeDocument/2006/relationships/slide" Target="slides/slide537.xml"/><Relationship Id="rId745" Type="http://schemas.openxmlformats.org/officeDocument/2006/relationships/slide" Target="slides/slide744.xml"/><Relationship Id="rId952" Type="http://schemas.openxmlformats.org/officeDocument/2006/relationships/slide" Target="slides/slide951.xml"/><Relationship Id="rId1168" Type="http://schemas.openxmlformats.org/officeDocument/2006/relationships/slide" Target="slides/slide1167.xml"/><Relationship Id="rId1375" Type="http://schemas.openxmlformats.org/officeDocument/2006/relationships/slide" Target="slides/slide1374.xml"/><Relationship Id="rId1582" Type="http://schemas.openxmlformats.org/officeDocument/2006/relationships/slide" Target="slides/slide1581.xml"/><Relationship Id="rId2219" Type="http://schemas.openxmlformats.org/officeDocument/2006/relationships/slide" Target="slides/slide2218.xml"/><Relationship Id="rId2426" Type="http://schemas.openxmlformats.org/officeDocument/2006/relationships/slide" Target="slides/slide2425.xml"/><Relationship Id="rId2633" Type="http://schemas.openxmlformats.org/officeDocument/2006/relationships/slide" Target="slides/slide2632.xml"/><Relationship Id="rId81" Type="http://schemas.openxmlformats.org/officeDocument/2006/relationships/slide" Target="slides/slide80.xml"/><Relationship Id="rId605" Type="http://schemas.openxmlformats.org/officeDocument/2006/relationships/slide" Target="slides/slide604.xml"/><Relationship Id="rId812" Type="http://schemas.openxmlformats.org/officeDocument/2006/relationships/slide" Target="slides/slide811.xml"/><Relationship Id="rId1028" Type="http://schemas.openxmlformats.org/officeDocument/2006/relationships/slide" Target="slides/slide1027.xml"/><Relationship Id="rId1235" Type="http://schemas.openxmlformats.org/officeDocument/2006/relationships/slide" Target="slides/slide1234.xml"/><Relationship Id="rId1442" Type="http://schemas.openxmlformats.org/officeDocument/2006/relationships/slide" Target="slides/slide1441.xml"/><Relationship Id="rId2840" Type="http://schemas.openxmlformats.org/officeDocument/2006/relationships/slide" Target="slides/slide2839.xml"/><Relationship Id="rId1302" Type="http://schemas.openxmlformats.org/officeDocument/2006/relationships/slide" Target="slides/slide1301.xml"/><Relationship Id="rId2700" Type="http://schemas.openxmlformats.org/officeDocument/2006/relationships/slide" Target="slides/slide2699.xml"/><Relationship Id="rId3267" Type="http://schemas.openxmlformats.org/officeDocument/2006/relationships/slide" Target="slides/slide3266.xml"/><Relationship Id="rId188" Type="http://schemas.openxmlformats.org/officeDocument/2006/relationships/slide" Target="slides/slide187.xml"/><Relationship Id="rId395" Type="http://schemas.openxmlformats.org/officeDocument/2006/relationships/slide" Target="slides/slide394.xml"/><Relationship Id="rId2076" Type="http://schemas.openxmlformats.org/officeDocument/2006/relationships/slide" Target="slides/slide2075.xml"/><Relationship Id="rId3474" Type="http://schemas.openxmlformats.org/officeDocument/2006/relationships/slide" Target="slides/slide3473.xml"/><Relationship Id="rId3681" Type="http://schemas.openxmlformats.org/officeDocument/2006/relationships/slide" Target="slides/slide3680.xml"/><Relationship Id="rId2283" Type="http://schemas.openxmlformats.org/officeDocument/2006/relationships/slide" Target="slides/slide2282.xml"/><Relationship Id="rId2490" Type="http://schemas.openxmlformats.org/officeDocument/2006/relationships/slide" Target="slides/slide2489.xml"/><Relationship Id="rId3127" Type="http://schemas.openxmlformats.org/officeDocument/2006/relationships/slide" Target="slides/slide3126.xml"/><Relationship Id="rId3334" Type="http://schemas.openxmlformats.org/officeDocument/2006/relationships/slide" Target="slides/slide3333.xml"/><Relationship Id="rId3541" Type="http://schemas.openxmlformats.org/officeDocument/2006/relationships/slide" Target="slides/slide3540.xml"/><Relationship Id="rId255" Type="http://schemas.openxmlformats.org/officeDocument/2006/relationships/slide" Target="slides/slide254.xml"/><Relationship Id="rId462" Type="http://schemas.openxmlformats.org/officeDocument/2006/relationships/slide" Target="slides/slide461.xml"/><Relationship Id="rId1092" Type="http://schemas.openxmlformats.org/officeDocument/2006/relationships/slide" Target="slides/slide1091.xml"/><Relationship Id="rId2143" Type="http://schemas.openxmlformats.org/officeDocument/2006/relationships/slide" Target="slides/slide2142.xml"/><Relationship Id="rId2350" Type="http://schemas.openxmlformats.org/officeDocument/2006/relationships/slide" Target="slides/slide2349.xml"/><Relationship Id="rId3401" Type="http://schemas.openxmlformats.org/officeDocument/2006/relationships/slide" Target="slides/slide3400.xml"/><Relationship Id="rId115" Type="http://schemas.openxmlformats.org/officeDocument/2006/relationships/slide" Target="slides/slide114.xml"/><Relationship Id="rId322" Type="http://schemas.openxmlformats.org/officeDocument/2006/relationships/slide" Target="slides/slide321.xml"/><Relationship Id="rId2003" Type="http://schemas.openxmlformats.org/officeDocument/2006/relationships/slide" Target="slides/slide2002.xml"/><Relationship Id="rId2210" Type="http://schemas.openxmlformats.org/officeDocument/2006/relationships/slide" Target="slides/slide2209.xml"/><Relationship Id="rId1769" Type="http://schemas.openxmlformats.org/officeDocument/2006/relationships/slide" Target="slides/slide1768.xml"/><Relationship Id="rId1976" Type="http://schemas.openxmlformats.org/officeDocument/2006/relationships/slide" Target="slides/slide1975.xml"/><Relationship Id="rId3191" Type="http://schemas.openxmlformats.org/officeDocument/2006/relationships/slide" Target="slides/slide3190.xml"/><Relationship Id="rId1629" Type="http://schemas.openxmlformats.org/officeDocument/2006/relationships/slide" Target="slides/slide1628.xml"/><Relationship Id="rId1836" Type="http://schemas.openxmlformats.org/officeDocument/2006/relationships/slide" Target="slides/slide1835.xml"/><Relationship Id="rId1903" Type="http://schemas.openxmlformats.org/officeDocument/2006/relationships/slide" Target="slides/slide1902.xml"/><Relationship Id="rId3051" Type="http://schemas.openxmlformats.org/officeDocument/2006/relationships/slide" Target="slides/slide3050.xml"/><Relationship Id="rId3868" Type="http://schemas.openxmlformats.org/officeDocument/2006/relationships/slide" Target="slides/slide3867.xml"/><Relationship Id="rId789" Type="http://schemas.openxmlformats.org/officeDocument/2006/relationships/slide" Target="slides/slide788.xml"/><Relationship Id="rId996" Type="http://schemas.openxmlformats.org/officeDocument/2006/relationships/slide" Target="slides/slide995.xml"/><Relationship Id="rId2677" Type="http://schemas.openxmlformats.org/officeDocument/2006/relationships/slide" Target="slides/slide2676.xml"/><Relationship Id="rId2884" Type="http://schemas.openxmlformats.org/officeDocument/2006/relationships/slide" Target="slides/slide2883.xml"/><Relationship Id="rId3728" Type="http://schemas.openxmlformats.org/officeDocument/2006/relationships/slide" Target="slides/slide3727.xml"/><Relationship Id="rId649" Type="http://schemas.openxmlformats.org/officeDocument/2006/relationships/slide" Target="slides/slide648.xml"/><Relationship Id="rId856" Type="http://schemas.openxmlformats.org/officeDocument/2006/relationships/slide" Target="slides/slide855.xml"/><Relationship Id="rId1279" Type="http://schemas.openxmlformats.org/officeDocument/2006/relationships/slide" Target="slides/slide1278.xml"/><Relationship Id="rId1486" Type="http://schemas.openxmlformats.org/officeDocument/2006/relationships/slide" Target="slides/slide1485.xml"/><Relationship Id="rId2537" Type="http://schemas.openxmlformats.org/officeDocument/2006/relationships/slide" Target="slides/slide2536.xml"/><Relationship Id="rId3935" Type="http://schemas.openxmlformats.org/officeDocument/2006/relationships/slide" Target="slides/slide3934.xml"/><Relationship Id="rId509" Type="http://schemas.openxmlformats.org/officeDocument/2006/relationships/slide" Target="slides/slide508.xml"/><Relationship Id="rId1139" Type="http://schemas.openxmlformats.org/officeDocument/2006/relationships/slide" Target="slides/slide1138.xml"/><Relationship Id="rId1346" Type="http://schemas.openxmlformats.org/officeDocument/2006/relationships/slide" Target="slides/slide1345.xml"/><Relationship Id="rId1693" Type="http://schemas.openxmlformats.org/officeDocument/2006/relationships/slide" Target="slides/slide1692.xml"/><Relationship Id="rId2744" Type="http://schemas.openxmlformats.org/officeDocument/2006/relationships/slide" Target="slides/slide2743.xml"/><Relationship Id="rId2951" Type="http://schemas.openxmlformats.org/officeDocument/2006/relationships/slide" Target="slides/slide2950.xml"/><Relationship Id="rId716" Type="http://schemas.openxmlformats.org/officeDocument/2006/relationships/slide" Target="slides/slide715.xml"/><Relationship Id="rId923" Type="http://schemas.openxmlformats.org/officeDocument/2006/relationships/slide" Target="slides/slide922.xml"/><Relationship Id="rId1553" Type="http://schemas.openxmlformats.org/officeDocument/2006/relationships/slide" Target="slides/slide1552.xml"/><Relationship Id="rId1760" Type="http://schemas.openxmlformats.org/officeDocument/2006/relationships/slide" Target="slides/slide1759.xml"/><Relationship Id="rId2604" Type="http://schemas.openxmlformats.org/officeDocument/2006/relationships/slide" Target="slides/slide2603.xml"/><Relationship Id="rId2811" Type="http://schemas.openxmlformats.org/officeDocument/2006/relationships/slide" Target="slides/slide2810.xml"/><Relationship Id="rId52" Type="http://schemas.openxmlformats.org/officeDocument/2006/relationships/slide" Target="slides/slide51.xml"/><Relationship Id="rId1206" Type="http://schemas.openxmlformats.org/officeDocument/2006/relationships/slide" Target="slides/slide1205.xml"/><Relationship Id="rId1413" Type="http://schemas.openxmlformats.org/officeDocument/2006/relationships/slide" Target="slides/slide1412.xml"/><Relationship Id="rId1620" Type="http://schemas.openxmlformats.org/officeDocument/2006/relationships/slide" Target="slides/slide1619.xml"/><Relationship Id="rId3378" Type="http://schemas.openxmlformats.org/officeDocument/2006/relationships/slide" Target="slides/slide3377.xml"/><Relationship Id="rId3585" Type="http://schemas.openxmlformats.org/officeDocument/2006/relationships/slide" Target="slides/slide3584.xml"/><Relationship Id="rId3792" Type="http://schemas.openxmlformats.org/officeDocument/2006/relationships/slide" Target="slides/slide3791.xml"/><Relationship Id="rId299" Type="http://schemas.openxmlformats.org/officeDocument/2006/relationships/slide" Target="slides/slide298.xml"/><Relationship Id="rId2187" Type="http://schemas.openxmlformats.org/officeDocument/2006/relationships/slide" Target="slides/slide2186.xml"/><Relationship Id="rId2394" Type="http://schemas.openxmlformats.org/officeDocument/2006/relationships/slide" Target="slides/slide2393.xml"/><Relationship Id="rId3238" Type="http://schemas.openxmlformats.org/officeDocument/2006/relationships/slide" Target="slides/slide3237.xml"/><Relationship Id="rId3445" Type="http://schemas.openxmlformats.org/officeDocument/2006/relationships/slide" Target="slides/slide3444.xml"/><Relationship Id="rId3652" Type="http://schemas.openxmlformats.org/officeDocument/2006/relationships/slide" Target="slides/slide3651.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780" Type="http://schemas.openxmlformats.org/officeDocument/2006/relationships/slide" Target="slides/slide779.xml"/><Relationship Id="rId2047" Type="http://schemas.openxmlformats.org/officeDocument/2006/relationships/slide" Target="slides/slide2046.xml"/><Relationship Id="rId2254" Type="http://schemas.openxmlformats.org/officeDocument/2006/relationships/slide" Target="slides/slide2253.xml"/><Relationship Id="rId2461" Type="http://schemas.openxmlformats.org/officeDocument/2006/relationships/slide" Target="slides/slide2460.xml"/><Relationship Id="rId3305" Type="http://schemas.openxmlformats.org/officeDocument/2006/relationships/slide" Target="slides/slide3304.xml"/><Relationship Id="rId3512" Type="http://schemas.openxmlformats.org/officeDocument/2006/relationships/slide" Target="slides/slide3511.xml"/><Relationship Id="rId226" Type="http://schemas.openxmlformats.org/officeDocument/2006/relationships/slide" Target="slides/slide225.xml"/><Relationship Id="rId433" Type="http://schemas.openxmlformats.org/officeDocument/2006/relationships/slide" Target="slides/slide432.xml"/><Relationship Id="rId1063" Type="http://schemas.openxmlformats.org/officeDocument/2006/relationships/slide" Target="slides/slide1062.xml"/><Relationship Id="rId1270" Type="http://schemas.openxmlformats.org/officeDocument/2006/relationships/slide" Target="slides/slide1269.xml"/><Relationship Id="rId2114" Type="http://schemas.openxmlformats.org/officeDocument/2006/relationships/slide" Target="slides/slide2113.xml"/><Relationship Id="rId640" Type="http://schemas.openxmlformats.org/officeDocument/2006/relationships/slide" Target="slides/slide639.xml"/><Relationship Id="rId2321" Type="http://schemas.openxmlformats.org/officeDocument/2006/relationships/slide" Target="slides/slide2320.xml"/><Relationship Id="rId500" Type="http://schemas.openxmlformats.org/officeDocument/2006/relationships/slide" Target="slides/slide499.xml"/><Relationship Id="rId1130" Type="http://schemas.openxmlformats.org/officeDocument/2006/relationships/slide" Target="slides/slide1129.xml"/><Relationship Id="rId1947" Type="http://schemas.openxmlformats.org/officeDocument/2006/relationships/slide" Target="slides/slide1946.xml"/><Relationship Id="rId3095" Type="http://schemas.openxmlformats.org/officeDocument/2006/relationships/slide" Target="slides/slide3094.xml"/><Relationship Id="rId1807" Type="http://schemas.openxmlformats.org/officeDocument/2006/relationships/slide" Target="slides/slide1806.xml"/><Relationship Id="rId3162" Type="http://schemas.openxmlformats.org/officeDocument/2006/relationships/slide" Target="slides/slide3161.xml"/><Relationship Id="rId290" Type="http://schemas.openxmlformats.org/officeDocument/2006/relationships/slide" Target="slides/slide289.xml"/><Relationship Id="rId3022" Type="http://schemas.openxmlformats.org/officeDocument/2006/relationships/slide" Target="slides/slide3021.xml"/><Relationship Id="rId150" Type="http://schemas.openxmlformats.org/officeDocument/2006/relationships/slide" Target="slides/slide149.xml"/><Relationship Id="rId2788" Type="http://schemas.openxmlformats.org/officeDocument/2006/relationships/slide" Target="slides/slide2787.xml"/><Relationship Id="rId2995" Type="http://schemas.openxmlformats.org/officeDocument/2006/relationships/slide" Target="slides/slide2994.xml"/><Relationship Id="rId3839" Type="http://schemas.openxmlformats.org/officeDocument/2006/relationships/slide" Target="slides/slide3838.xml"/><Relationship Id="rId967" Type="http://schemas.openxmlformats.org/officeDocument/2006/relationships/slide" Target="slides/slide966.xml"/><Relationship Id="rId1597" Type="http://schemas.openxmlformats.org/officeDocument/2006/relationships/slide" Target="slides/slide1596.xml"/><Relationship Id="rId2648" Type="http://schemas.openxmlformats.org/officeDocument/2006/relationships/slide" Target="slides/slide2647.xml"/><Relationship Id="rId2855" Type="http://schemas.openxmlformats.org/officeDocument/2006/relationships/slide" Target="slides/slide2854.xml"/><Relationship Id="rId3906" Type="http://schemas.openxmlformats.org/officeDocument/2006/relationships/slide" Target="slides/slide3905.xml"/><Relationship Id="rId96" Type="http://schemas.openxmlformats.org/officeDocument/2006/relationships/slide" Target="slides/slide95.xml"/><Relationship Id="rId827" Type="http://schemas.openxmlformats.org/officeDocument/2006/relationships/slide" Target="slides/slide826.xml"/><Relationship Id="rId1457" Type="http://schemas.openxmlformats.org/officeDocument/2006/relationships/slide" Target="slides/slide1456.xml"/><Relationship Id="rId1664" Type="http://schemas.openxmlformats.org/officeDocument/2006/relationships/slide" Target="slides/slide1663.xml"/><Relationship Id="rId1871" Type="http://schemas.openxmlformats.org/officeDocument/2006/relationships/slide" Target="slides/slide1870.xml"/><Relationship Id="rId2508" Type="http://schemas.openxmlformats.org/officeDocument/2006/relationships/slide" Target="slides/slide2507.xml"/><Relationship Id="rId2715" Type="http://schemas.openxmlformats.org/officeDocument/2006/relationships/slide" Target="slides/slide2714.xml"/><Relationship Id="rId2922" Type="http://schemas.openxmlformats.org/officeDocument/2006/relationships/slide" Target="slides/slide2921.xml"/><Relationship Id="rId1317" Type="http://schemas.openxmlformats.org/officeDocument/2006/relationships/slide" Target="slides/slide1316.xml"/><Relationship Id="rId1524" Type="http://schemas.openxmlformats.org/officeDocument/2006/relationships/slide" Target="slides/slide1523.xml"/><Relationship Id="rId1731" Type="http://schemas.openxmlformats.org/officeDocument/2006/relationships/slide" Target="slides/slide1730.xml"/><Relationship Id="rId23" Type="http://schemas.openxmlformats.org/officeDocument/2006/relationships/slide" Target="slides/slide22.xml"/><Relationship Id="rId3489" Type="http://schemas.openxmlformats.org/officeDocument/2006/relationships/slide" Target="slides/slide3488.xml"/><Relationship Id="rId3696" Type="http://schemas.openxmlformats.org/officeDocument/2006/relationships/slide" Target="slides/slide3695.xml"/><Relationship Id="rId2298" Type="http://schemas.openxmlformats.org/officeDocument/2006/relationships/slide" Target="slides/slide2297.xml"/><Relationship Id="rId3349" Type="http://schemas.openxmlformats.org/officeDocument/2006/relationships/slide" Target="slides/slide3348.xml"/><Relationship Id="rId3556" Type="http://schemas.openxmlformats.org/officeDocument/2006/relationships/slide" Target="slides/slide3555.xml"/><Relationship Id="rId477" Type="http://schemas.openxmlformats.org/officeDocument/2006/relationships/slide" Target="slides/slide476.xml"/><Relationship Id="rId684" Type="http://schemas.openxmlformats.org/officeDocument/2006/relationships/slide" Target="slides/slide683.xml"/><Relationship Id="rId2158" Type="http://schemas.openxmlformats.org/officeDocument/2006/relationships/slide" Target="slides/slide2157.xml"/><Relationship Id="rId2365" Type="http://schemas.openxmlformats.org/officeDocument/2006/relationships/slide" Target="slides/slide2364.xml"/><Relationship Id="rId3209" Type="http://schemas.openxmlformats.org/officeDocument/2006/relationships/slide" Target="slides/slide3208.xml"/><Relationship Id="rId3763" Type="http://schemas.openxmlformats.org/officeDocument/2006/relationships/slide" Target="slides/slide3762.xml"/><Relationship Id="rId3970" Type="http://schemas.openxmlformats.org/officeDocument/2006/relationships/presProps" Target="presProps.xml"/><Relationship Id="rId337" Type="http://schemas.openxmlformats.org/officeDocument/2006/relationships/slide" Target="slides/slide336.xml"/><Relationship Id="rId891" Type="http://schemas.openxmlformats.org/officeDocument/2006/relationships/slide" Target="slides/slide890.xml"/><Relationship Id="rId2018" Type="http://schemas.openxmlformats.org/officeDocument/2006/relationships/slide" Target="slides/slide2017.xml"/><Relationship Id="rId2572" Type="http://schemas.openxmlformats.org/officeDocument/2006/relationships/slide" Target="slides/slide2571.xml"/><Relationship Id="rId3416" Type="http://schemas.openxmlformats.org/officeDocument/2006/relationships/slide" Target="slides/slide3415.xml"/><Relationship Id="rId3623" Type="http://schemas.openxmlformats.org/officeDocument/2006/relationships/slide" Target="slides/slide3622.xml"/><Relationship Id="rId3830" Type="http://schemas.openxmlformats.org/officeDocument/2006/relationships/slide" Target="slides/slide3829.xml"/><Relationship Id="rId544" Type="http://schemas.openxmlformats.org/officeDocument/2006/relationships/slide" Target="slides/slide543.xml"/><Relationship Id="rId751" Type="http://schemas.openxmlformats.org/officeDocument/2006/relationships/slide" Target="slides/slide750.xml"/><Relationship Id="rId1174" Type="http://schemas.openxmlformats.org/officeDocument/2006/relationships/slide" Target="slides/slide1173.xml"/><Relationship Id="rId1381" Type="http://schemas.openxmlformats.org/officeDocument/2006/relationships/slide" Target="slides/slide1380.xml"/><Relationship Id="rId2225" Type="http://schemas.openxmlformats.org/officeDocument/2006/relationships/slide" Target="slides/slide2224.xml"/><Relationship Id="rId2432" Type="http://schemas.openxmlformats.org/officeDocument/2006/relationships/slide" Target="slides/slide2431.xml"/><Relationship Id="rId404" Type="http://schemas.openxmlformats.org/officeDocument/2006/relationships/slide" Target="slides/slide403.xml"/><Relationship Id="rId611" Type="http://schemas.openxmlformats.org/officeDocument/2006/relationships/slide" Target="slides/slide610.xml"/><Relationship Id="rId1034" Type="http://schemas.openxmlformats.org/officeDocument/2006/relationships/slide" Target="slides/slide1033.xml"/><Relationship Id="rId1241" Type="http://schemas.openxmlformats.org/officeDocument/2006/relationships/slide" Target="slides/slide1240.xml"/><Relationship Id="rId1101" Type="http://schemas.openxmlformats.org/officeDocument/2006/relationships/slide" Target="slides/slide1100.xml"/><Relationship Id="rId3066" Type="http://schemas.openxmlformats.org/officeDocument/2006/relationships/slide" Target="slides/slide3065.xml"/><Relationship Id="rId3273" Type="http://schemas.openxmlformats.org/officeDocument/2006/relationships/slide" Target="slides/slide3272.xml"/><Relationship Id="rId3480" Type="http://schemas.openxmlformats.org/officeDocument/2006/relationships/slide" Target="slides/slide3479.xml"/><Relationship Id="rId194" Type="http://schemas.openxmlformats.org/officeDocument/2006/relationships/slide" Target="slides/slide193.xml"/><Relationship Id="rId1918" Type="http://schemas.openxmlformats.org/officeDocument/2006/relationships/slide" Target="slides/slide1917.xml"/><Relationship Id="rId2082" Type="http://schemas.openxmlformats.org/officeDocument/2006/relationships/slide" Target="slides/slide2081.xml"/><Relationship Id="rId3133" Type="http://schemas.openxmlformats.org/officeDocument/2006/relationships/slide" Target="slides/slide3132.xml"/><Relationship Id="rId261" Type="http://schemas.openxmlformats.org/officeDocument/2006/relationships/slide" Target="slides/slide260.xml"/><Relationship Id="rId3340" Type="http://schemas.openxmlformats.org/officeDocument/2006/relationships/slide" Target="slides/slide3339.xml"/><Relationship Id="rId2899" Type="http://schemas.openxmlformats.org/officeDocument/2006/relationships/slide" Target="slides/slide2898.xml"/><Relationship Id="rId3200" Type="http://schemas.openxmlformats.org/officeDocument/2006/relationships/slide" Target="slides/slide3199.xml"/><Relationship Id="rId121" Type="http://schemas.openxmlformats.org/officeDocument/2006/relationships/slide" Target="slides/slide120.xml"/><Relationship Id="rId2759" Type="http://schemas.openxmlformats.org/officeDocument/2006/relationships/slide" Target="slides/slide2758.xml"/><Relationship Id="rId2966" Type="http://schemas.openxmlformats.org/officeDocument/2006/relationships/slide" Target="slides/slide2965.xml"/><Relationship Id="rId938" Type="http://schemas.openxmlformats.org/officeDocument/2006/relationships/slide" Target="slides/slide937.xml"/><Relationship Id="rId1568" Type="http://schemas.openxmlformats.org/officeDocument/2006/relationships/slide" Target="slides/slide1567.xml"/><Relationship Id="rId1775" Type="http://schemas.openxmlformats.org/officeDocument/2006/relationships/slide" Target="slides/slide1774.xml"/><Relationship Id="rId2619" Type="http://schemas.openxmlformats.org/officeDocument/2006/relationships/slide" Target="slides/slide2618.xml"/><Relationship Id="rId2826" Type="http://schemas.openxmlformats.org/officeDocument/2006/relationships/slide" Target="slides/slide2825.xml"/><Relationship Id="rId67" Type="http://schemas.openxmlformats.org/officeDocument/2006/relationships/slide" Target="slides/slide66.xml"/><Relationship Id="rId1428" Type="http://schemas.openxmlformats.org/officeDocument/2006/relationships/slide" Target="slides/slide1427.xml"/><Relationship Id="rId1635" Type="http://schemas.openxmlformats.org/officeDocument/2006/relationships/slide" Target="slides/slide1634.xml"/><Relationship Id="rId1982" Type="http://schemas.openxmlformats.org/officeDocument/2006/relationships/slide" Target="slides/slide1981.xml"/><Relationship Id="rId1842" Type="http://schemas.openxmlformats.org/officeDocument/2006/relationships/slide" Target="slides/slide1841.xml"/><Relationship Id="rId1702" Type="http://schemas.openxmlformats.org/officeDocument/2006/relationships/slide" Target="slides/slide1701.xml"/><Relationship Id="rId3667" Type="http://schemas.openxmlformats.org/officeDocument/2006/relationships/slide" Target="slides/slide3666.xml"/><Relationship Id="rId3874" Type="http://schemas.openxmlformats.org/officeDocument/2006/relationships/slide" Target="slides/slide3873.xml"/><Relationship Id="rId588" Type="http://schemas.openxmlformats.org/officeDocument/2006/relationships/slide" Target="slides/slide587.xml"/><Relationship Id="rId795" Type="http://schemas.openxmlformats.org/officeDocument/2006/relationships/slide" Target="slides/slide794.xml"/><Relationship Id="rId2269" Type="http://schemas.openxmlformats.org/officeDocument/2006/relationships/slide" Target="slides/slide2268.xml"/><Relationship Id="rId2476" Type="http://schemas.openxmlformats.org/officeDocument/2006/relationships/slide" Target="slides/slide2475.xml"/><Relationship Id="rId2683" Type="http://schemas.openxmlformats.org/officeDocument/2006/relationships/slide" Target="slides/slide2682.xml"/><Relationship Id="rId2890" Type="http://schemas.openxmlformats.org/officeDocument/2006/relationships/slide" Target="slides/slide2889.xml"/><Relationship Id="rId3527" Type="http://schemas.openxmlformats.org/officeDocument/2006/relationships/slide" Target="slides/slide3526.xml"/><Relationship Id="rId3734" Type="http://schemas.openxmlformats.org/officeDocument/2006/relationships/slide" Target="slides/slide3733.xml"/><Relationship Id="rId3941" Type="http://schemas.openxmlformats.org/officeDocument/2006/relationships/slide" Target="slides/slide3940.xml"/><Relationship Id="rId448" Type="http://schemas.openxmlformats.org/officeDocument/2006/relationships/slide" Target="slides/slide447.xml"/><Relationship Id="rId655" Type="http://schemas.openxmlformats.org/officeDocument/2006/relationships/slide" Target="slides/slide654.xml"/><Relationship Id="rId862" Type="http://schemas.openxmlformats.org/officeDocument/2006/relationships/slide" Target="slides/slide861.xml"/><Relationship Id="rId1078" Type="http://schemas.openxmlformats.org/officeDocument/2006/relationships/slide" Target="slides/slide1077.xml"/><Relationship Id="rId1285" Type="http://schemas.openxmlformats.org/officeDocument/2006/relationships/slide" Target="slides/slide1284.xml"/><Relationship Id="rId1492" Type="http://schemas.openxmlformats.org/officeDocument/2006/relationships/slide" Target="slides/slide1491.xml"/><Relationship Id="rId2129" Type="http://schemas.openxmlformats.org/officeDocument/2006/relationships/slide" Target="slides/slide2128.xml"/><Relationship Id="rId2336" Type="http://schemas.openxmlformats.org/officeDocument/2006/relationships/slide" Target="slides/slide2335.xml"/><Relationship Id="rId2543" Type="http://schemas.openxmlformats.org/officeDocument/2006/relationships/slide" Target="slides/slide2542.xml"/><Relationship Id="rId2750" Type="http://schemas.openxmlformats.org/officeDocument/2006/relationships/slide" Target="slides/slide2749.xml"/><Relationship Id="rId3801" Type="http://schemas.openxmlformats.org/officeDocument/2006/relationships/slide" Target="slides/slide3800.xml"/><Relationship Id="rId308" Type="http://schemas.openxmlformats.org/officeDocument/2006/relationships/slide" Target="slides/slide307.xml"/><Relationship Id="rId515" Type="http://schemas.openxmlformats.org/officeDocument/2006/relationships/slide" Target="slides/slide514.xml"/><Relationship Id="rId722" Type="http://schemas.openxmlformats.org/officeDocument/2006/relationships/slide" Target="slides/slide721.xml"/><Relationship Id="rId1145" Type="http://schemas.openxmlformats.org/officeDocument/2006/relationships/slide" Target="slides/slide1144.xml"/><Relationship Id="rId1352" Type="http://schemas.openxmlformats.org/officeDocument/2006/relationships/slide" Target="slides/slide1351.xml"/><Relationship Id="rId2403" Type="http://schemas.openxmlformats.org/officeDocument/2006/relationships/slide" Target="slides/slide2402.xml"/><Relationship Id="rId1005" Type="http://schemas.openxmlformats.org/officeDocument/2006/relationships/slide" Target="slides/slide1004.xml"/><Relationship Id="rId1212" Type="http://schemas.openxmlformats.org/officeDocument/2006/relationships/slide" Target="slides/slide1211.xml"/><Relationship Id="rId2610" Type="http://schemas.openxmlformats.org/officeDocument/2006/relationships/slide" Target="slides/slide2609.xml"/><Relationship Id="rId3177" Type="http://schemas.openxmlformats.org/officeDocument/2006/relationships/slide" Target="slides/slide3176.xml"/><Relationship Id="rId3037" Type="http://schemas.openxmlformats.org/officeDocument/2006/relationships/slide" Target="slides/slide3036.xml"/><Relationship Id="rId3384" Type="http://schemas.openxmlformats.org/officeDocument/2006/relationships/slide" Target="slides/slide3383.xml"/><Relationship Id="rId3591" Type="http://schemas.openxmlformats.org/officeDocument/2006/relationships/slide" Target="slides/slide3590.xml"/><Relationship Id="rId2193" Type="http://schemas.openxmlformats.org/officeDocument/2006/relationships/slide" Target="slides/slide2192.xml"/><Relationship Id="rId3244" Type="http://schemas.openxmlformats.org/officeDocument/2006/relationships/slide" Target="slides/slide3243.xml"/><Relationship Id="rId3451" Type="http://schemas.openxmlformats.org/officeDocument/2006/relationships/slide" Target="slides/slide3450.xml"/><Relationship Id="rId165" Type="http://schemas.openxmlformats.org/officeDocument/2006/relationships/slide" Target="slides/slide164.xml"/><Relationship Id="rId372" Type="http://schemas.openxmlformats.org/officeDocument/2006/relationships/slide" Target="slides/slide371.xml"/><Relationship Id="rId2053" Type="http://schemas.openxmlformats.org/officeDocument/2006/relationships/slide" Target="slides/slide2052.xml"/><Relationship Id="rId2260" Type="http://schemas.openxmlformats.org/officeDocument/2006/relationships/slide" Target="slides/slide2259.xml"/><Relationship Id="rId3104" Type="http://schemas.openxmlformats.org/officeDocument/2006/relationships/slide" Target="slides/slide3103.xml"/><Relationship Id="rId3311" Type="http://schemas.openxmlformats.org/officeDocument/2006/relationships/slide" Target="slides/slide3310.xml"/><Relationship Id="rId232" Type="http://schemas.openxmlformats.org/officeDocument/2006/relationships/slide" Target="slides/slide231.xml"/><Relationship Id="rId2120" Type="http://schemas.openxmlformats.org/officeDocument/2006/relationships/slide" Target="slides/slide2119.xml"/><Relationship Id="rId1679" Type="http://schemas.openxmlformats.org/officeDocument/2006/relationships/slide" Target="slides/slide1678.xml"/><Relationship Id="rId1886" Type="http://schemas.openxmlformats.org/officeDocument/2006/relationships/slide" Target="slides/slide1885.xml"/><Relationship Id="rId2937" Type="http://schemas.openxmlformats.org/officeDocument/2006/relationships/slide" Target="slides/slide2936.xml"/><Relationship Id="rId909" Type="http://schemas.openxmlformats.org/officeDocument/2006/relationships/slide" Target="slides/slide908.xml"/><Relationship Id="rId1539" Type="http://schemas.openxmlformats.org/officeDocument/2006/relationships/slide" Target="slides/slide1538.xml"/><Relationship Id="rId1746" Type="http://schemas.openxmlformats.org/officeDocument/2006/relationships/slide" Target="slides/slide1745.xml"/><Relationship Id="rId1953" Type="http://schemas.openxmlformats.org/officeDocument/2006/relationships/slide" Target="slides/slide1952.xml"/><Relationship Id="rId38" Type="http://schemas.openxmlformats.org/officeDocument/2006/relationships/slide" Target="slides/slide37.xml"/><Relationship Id="rId1606" Type="http://schemas.openxmlformats.org/officeDocument/2006/relationships/slide" Target="slides/slide1605.xml"/><Relationship Id="rId1813" Type="http://schemas.openxmlformats.org/officeDocument/2006/relationships/slide" Target="slides/slide1812.xml"/><Relationship Id="rId3778" Type="http://schemas.openxmlformats.org/officeDocument/2006/relationships/slide" Target="slides/slide3777.xml"/><Relationship Id="rId699" Type="http://schemas.openxmlformats.org/officeDocument/2006/relationships/slide" Target="slides/slide698.xml"/><Relationship Id="rId2587" Type="http://schemas.openxmlformats.org/officeDocument/2006/relationships/slide" Target="slides/slide2586.xml"/><Relationship Id="rId2794" Type="http://schemas.openxmlformats.org/officeDocument/2006/relationships/slide" Target="slides/slide2793.xml"/><Relationship Id="rId3638" Type="http://schemas.openxmlformats.org/officeDocument/2006/relationships/slide" Target="slides/slide3637.xml"/><Relationship Id="rId3845" Type="http://schemas.openxmlformats.org/officeDocument/2006/relationships/slide" Target="slides/slide3844.xml"/><Relationship Id="rId559" Type="http://schemas.openxmlformats.org/officeDocument/2006/relationships/slide" Target="slides/slide558.xml"/><Relationship Id="rId766" Type="http://schemas.openxmlformats.org/officeDocument/2006/relationships/slide" Target="slides/slide765.xml"/><Relationship Id="rId1189" Type="http://schemas.openxmlformats.org/officeDocument/2006/relationships/slide" Target="slides/slide1188.xml"/><Relationship Id="rId1396" Type="http://schemas.openxmlformats.org/officeDocument/2006/relationships/slide" Target="slides/slide1395.xml"/><Relationship Id="rId2447" Type="http://schemas.openxmlformats.org/officeDocument/2006/relationships/slide" Target="slides/slide2446.xml"/><Relationship Id="rId419" Type="http://schemas.openxmlformats.org/officeDocument/2006/relationships/slide" Target="slides/slide418.xml"/><Relationship Id="rId626" Type="http://schemas.openxmlformats.org/officeDocument/2006/relationships/slide" Target="slides/slide625.xml"/><Relationship Id="rId973" Type="http://schemas.openxmlformats.org/officeDocument/2006/relationships/slide" Target="slides/slide972.xml"/><Relationship Id="rId1049" Type="http://schemas.openxmlformats.org/officeDocument/2006/relationships/slide" Target="slides/slide1048.xml"/><Relationship Id="rId1256" Type="http://schemas.openxmlformats.org/officeDocument/2006/relationships/slide" Target="slides/slide1255.xml"/><Relationship Id="rId2307" Type="http://schemas.openxmlformats.org/officeDocument/2006/relationships/slide" Target="slides/slide2306.xml"/><Relationship Id="rId2654" Type="http://schemas.openxmlformats.org/officeDocument/2006/relationships/slide" Target="slides/slide2653.xml"/><Relationship Id="rId2861" Type="http://schemas.openxmlformats.org/officeDocument/2006/relationships/slide" Target="slides/slide2860.xml"/><Relationship Id="rId3705" Type="http://schemas.openxmlformats.org/officeDocument/2006/relationships/slide" Target="slides/slide3704.xml"/><Relationship Id="rId3912" Type="http://schemas.openxmlformats.org/officeDocument/2006/relationships/slide" Target="slides/slide3911.xml"/><Relationship Id="rId833" Type="http://schemas.openxmlformats.org/officeDocument/2006/relationships/slide" Target="slides/slide832.xml"/><Relationship Id="rId1116" Type="http://schemas.openxmlformats.org/officeDocument/2006/relationships/slide" Target="slides/slide1115.xml"/><Relationship Id="rId1463" Type="http://schemas.openxmlformats.org/officeDocument/2006/relationships/slide" Target="slides/slide1462.xml"/><Relationship Id="rId1670" Type="http://schemas.openxmlformats.org/officeDocument/2006/relationships/slide" Target="slides/slide1669.xml"/><Relationship Id="rId2514" Type="http://schemas.openxmlformats.org/officeDocument/2006/relationships/slide" Target="slides/slide2513.xml"/><Relationship Id="rId2721" Type="http://schemas.openxmlformats.org/officeDocument/2006/relationships/slide" Target="slides/slide2720.xml"/><Relationship Id="rId900" Type="http://schemas.openxmlformats.org/officeDocument/2006/relationships/slide" Target="slides/slide899.xml"/><Relationship Id="rId1323" Type="http://schemas.openxmlformats.org/officeDocument/2006/relationships/slide" Target="slides/slide1322.xml"/><Relationship Id="rId1530" Type="http://schemas.openxmlformats.org/officeDocument/2006/relationships/slide" Target="slides/slide1529.xml"/><Relationship Id="rId3288" Type="http://schemas.openxmlformats.org/officeDocument/2006/relationships/slide" Target="slides/slide3287.xml"/><Relationship Id="rId3495" Type="http://schemas.openxmlformats.org/officeDocument/2006/relationships/slide" Target="slides/slide3494.xml"/><Relationship Id="rId2097" Type="http://schemas.openxmlformats.org/officeDocument/2006/relationships/slide" Target="slides/slide2096.xml"/><Relationship Id="rId3148" Type="http://schemas.openxmlformats.org/officeDocument/2006/relationships/slide" Target="slides/slide3147.xml"/><Relationship Id="rId3355" Type="http://schemas.openxmlformats.org/officeDocument/2006/relationships/slide" Target="slides/slide3354.xml"/><Relationship Id="rId3562" Type="http://schemas.openxmlformats.org/officeDocument/2006/relationships/slide" Target="slides/slide3561.xml"/><Relationship Id="rId276" Type="http://schemas.openxmlformats.org/officeDocument/2006/relationships/slide" Target="slides/slide275.xml"/><Relationship Id="rId483" Type="http://schemas.openxmlformats.org/officeDocument/2006/relationships/slide" Target="slides/slide482.xml"/><Relationship Id="rId690" Type="http://schemas.openxmlformats.org/officeDocument/2006/relationships/slide" Target="slides/slide689.xml"/><Relationship Id="rId2164" Type="http://schemas.openxmlformats.org/officeDocument/2006/relationships/slide" Target="slides/slide2163.xml"/><Relationship Id="rId2371" Type="http://schemas.openxmlformats.org/officeDocument/2006/relationships/slide" Target="slides/slide2370.xml"/><Relationship Id="rId3008" Type="http://schemas.openxmlformats.org/officeDocument/2006/relationships/slide" Target="slides/slide3007.xml"/><Relationship Id="rId3215" Type="http://schemas.openxmlformats.org/officeDocument/2006/relationships/slide" Target="slides/slide3214.xml"/><Relationship Id="rId3422" Type="http://schemas.openxmlformats.org/officeDocument/2006/relationships/slide" Target="slides/slide3421.xml"/><Relationship Id="rId136" Type="http://schemas.openxmlformats.org/officeDocument/2006/relationships/slide" Target="slides/slide135.xml"/><Relationship Id="rId343" Type="http://schemas.openxmlformats.org/officeDocument/2006/relationships/slide" Target="slides/slide342.xml"/><Relationship Id="rId550" Type="http://schemas.openxmlformats.org/officeDocument/2006/relationships/slide" Target="slides/slide549.xml"/><Relationship Id="rId1180" Type="http://schemas.openxmlformats.org/officeDocument/2006/relationships/slide" Target="slides/slide1179.xml"/><Relationship Id="rId2024" Type="http://schemas.openxmlformats.org/officeDocument/2006/relationships/slide" Target="slides/slide2023.xml"/><Relationship Id="rId2231" Type="http://schemas.openxmlformats.org/officeDocument/2006/relationships/slide" Target="slides/slide2230.xml"/><Relationship Id="rId203" Type="http://schemas.openxmlformats.org/officeDocument/2006/relationships/slide" Target="slides/slide202.xml"/><Relationship Id="rId1040" Type="http://schemas.openxmlformats.org/officeDocument/2006/relationships/slide" Target="slides/slide1039.xml"/><Relationship Id="rId410" Type="http://schemas.openxmlformats.org/officeDocument/2006/relationships/slide" Target="slides/slide409.xml"/><Relationship Id="rId1997" Type="http://schemas.openxmlformats.org/officeDocument/2006/relationships/slide" Target="slides/slide1996.xml"/><Relationship Id="rId1857" Type="http://schemas.openxmlformats.org/officeDocument/2006/relationships/slide" Target="slides/slide1856.xml"/><Relationship Id="rId2908" Type="http://schemas.openxmlformats.org/officeDocument/2006/relationships/slide" Target="slides/slide2907.xml"/><Relationship Id="rId1717" Type="http://schemas.openxmlformats.org/officeDocument/2006/relationships/slide" Target="slides/slide1716.xml"/><Relationship Id="rId1924" Type="http://schemas.openxmlformats.org/officeDocument/2006/relationships/slide" Target="slides/slide1923.xml"/><Relationship Id="rId3072" Type="http://schemas.openxmlformats.org/officeDocument/2006/relationships/slide" Target="slides/slide3071.xml"/><Relationship Id="rId3889" Type="http://schemas.openxmlformats.org/officeDocument/2006/relationships/slide" Target="slides/slide3888.xml"/><Relationship Id="rId2698" Type="http://schemas.openxmlformats.org/officeDocument/2006/relationships/slide" Target="slides/slide2697.xml"/><Relationship Id="rId3749" Type="http://schemas.openxmlformats.org/officeDocument/2006/relationships/slide" Target="slides/slide3748.xml"/><Relationship Id="rId3956" Type="http://schemas.openxmlformats.org/officeDocument/2006/relationships/slide" Target="slides/slide3955.xml"/><Relationship Id="rId877" Type="http://schemas.openxmlformats.org/officeDocument/2006/relationships/slide" Target="slides/slide876.xml"/><Relationship Id="rId2558" Type="http://schemas.openxmlformats.org/officeDocument/2006/relationships/slide" Target="slides/slide2557.xml"/><Relationship Id="rId2765" Type="http://schemas.openxmlformats.org/officeDocument/2006/relationships/slide" Target="slides/slide2764.xml"/><Relationship Id="rId2972" Type="http://schemas.openxmlformats.org/officeDocument/2006/relationships/slide" Target="slides/slide2971.xml"/><Relationship Id="rId3609" Type="http://schemas.openxmlformats.org/officeDocument/2006/relationships/slide" Target="slides/slide3608.xml"/><Relationship Id="rId3816" Type="http://schemas.openxmlformats.org/officeDocument/2006/relationships/slide" Target="slides/slide3815.xml"/><Relationship Id="rId737" Type="http://schemas.openxmlformats.org/officeDocument/2006/relationships/slide" Target="slides/slide736.xml"/><Relationship Id="rId944" Type="http://schemas.openxmlformats.org/officeDocument/2006/relationships/slide" Target="slides/slide943.xml"/><Relationship Id="rId1367" Type="http://schemas.openxmlformats.org/officeDocument/2006/relationships/slide" Target="slides/slide1366.xml"/><Relationship Id="rId1574" Type="http://schemas.openxmlformats.org/officeDocument/2006/relationships/slide" Target="slides/slide1573.xml"/><Relationship Id="rId1781" Type="http://schemas.openxmlformats.org/officeDocument/2006/relationships/slide" Target="slides/slide1780.xml"/><Relationship Id="rId2418" Type="http://schemas.openxmlformats.org/officeDocument/2006/relationships/slide" Target="slides/slide2417.xml"/><Relationship Id="rId2625" Type="http://schemas.openxmlformats.org/officeDocument/2006/relationships/slide" Target="slides/slide2624.xml"/><Relationship Id="rId2832" Type="http://schemas.openxmlformats.org/officeDocument/2006/relationships/slide" Target="slides/slide2831.xml"/><Relationship Id="rId73" Type="http://schemas.openxmlformats.org/officeDocument/2006/relationships/slide" Target="slides/slide72.xml"/><Relationship Id="rId804" Type="http://schemas.openxmlformats.org/officeDocument/2006/relationships/slide" Target="slides/slide803.xml"/><Relationship Id="rId1227" Type="http://schemas.openxmlformats.org/officeDocument/2006/relationships/slide" Target="slides/slide1226.xml"/><Relationship Id="rId1434" Type="http://schemas.openxmlformats.org/officeDocument/2006/relationships/slide" Target="slides/slide1433.xml"/><Relationship Id="rId1641" Type="http://schemas.openxmlformats.org/officeDocument/2006/relationships/slide" Target="slides/slide1640.xml"/><Relationship Id="rId1501" Type="http://schemas.openxmlformats.org/officeDocument/2006/relationships/slide" Target="slides/slide1500.xml"/><Relationship Id="rId3399" Type="http://schemas.openxmlformats.org/officeDocument/2006/relationships/slide" Target="slides/slide3398.xml"/><Relationship Id="rId3259" Type="http://schemas.openxmlformats.org/officeDocument/2006/relationships/slide" Target="slides/slide3258.xml"/><Relationship Id="rId3466" Type="http://schemas.openxmlformats.org/officeDocument/2006/relationships/slide" Target="slides/slide3465.xml"/><Relationship Id="rId387" Type="http://schemas.openxmlformats.org/officeDocument/2006/relationships/slide" Target="slides/slide386.xml"/><Relationship Id="rId594" Type="http://schemas.openxmlformats.org/officeDocument/2006/relationships/slide" Target="slides/slide593.xml"/><Relationship Id="rId2068" Type="http://schemas.openxmlformats.org/officeDocument/2006/relationships/slide" Target="slides/slide2067.xml"/><Relationship Id="rId2275" Type="http://schemas.openxmlformats.org/officeDocument/2006/relationships/slide" Target="slides/slide2274.xml"/><Relationship Id="rId3119" Type="http://schemas.openxmlformats.org/officeDocument/2006/relationships/slide" Target="slides/slide3118.xml"/><Relationship Id="rId3326" Type="http://schemas.openxmlformats.org/officeDocument/2006/relationships/slide" Target="slides/slide3325.xml"/><Relationship Id="rId3673" Type="http://schemas.openxmlformats.org/officeDocument/2006/relationships/slide" Target="slides/slide3672.xml"/><Relationship Id="rId3880" Type="http://schemas.openxmlformats.org/officeDocument/2006/relationships/slide" Target="slides/slide3879.xml"/><Relationship Id="rId247" Type="http://schemas.openxmlformats.org/officeDocument/2006/relationships/slide" Target="slides/slide246.xml"/><Relationship Id="rId1084" Type="http://schemas.openxmlformats.org/officeDocument/2006/relationships/slide" Target="slides/slide1083.xml"/><Relationship Id="rId2482" Type="http://schemas.openxmlformats.org/officeDocument/2006/relationships/slide" Target="slides/slide2481.xml"/><Relationship Id="rId3533" Type="http://schemas.openxmlformats.org/officeDocument/2006/relationships/slide" Target="slides/slide3532.xml"/><Relationship Id="rId3740" Type="http://schemas.openxmlformats.org/officeDocument/2006/relationships/slide" Target="slides/slide3739.xml"/><Relationship Id="rId107" Type="http://schemas.openxmlformats.org/officeDocument/2006/relationships/slide" Target="slides/slide106.xml"/><Relationship Id="rId454" Type="http://schemas.openxmlformats.org/officeDocument/2006/relationships/slide" Target="slides/slide453.xml"/><Relationship Id="rId661" Type="http://schemas.openxmlformats.org/officeDocument/2006/relationships/slide" Target="slides/slide660.xml"/><Relationship Id="rId1291" Type="http://schemas.openxmlformats.org/officeDocument/2006/relationships/slide" Target="slides/slide1290.xml"/><Relationship Id="rId2135" Type="http://schemas.openxmlformats.org/officeDocument/2006/relationships/slide" Target="slides/slide2134.xml"/><Relationship Id="rId2342" Type="http://schemas.openxmlformats.org/officeDocument/2006/relationships/slide" Target="slides/slide2341.xml"/><Relationship Id="rId3600" Type="http://schemas.openxmlformats.org/officeDocument/2006/relationships/slide" Target="slides/slide3599.xml"/><Relationship Id="rId314" Type="http://schemas.openxmlformats.org/officeDocument/2006/relationships/slide" Target="slides/slide313.xml"/><Relationship Id="rId521" Type="http://schemas.openxmlformats.org/officeDocument/2006/relationships/slide" Target="slides/slide520.xml"/><Relationship Id="rId1151" Type="http://schemas.openxmlformats.org/officeDocument/2006/relationships/slide" Target="slides/slide1150.xml"/><Relationship Id="rId2202" Type="http://schemas.openxmlformats.org/officeDocument/2006/relationships/slide" Target="slides/slide2201.xml"/><Relationship Id="rId1011" Type="http://schemas.openxmlformats.org/officeDocument/2006/relationships/slide" Target="slides/slide1010.xml"/><Relationship Id="rId1968" Type="http://schemas.openxmlformats.org/officeDocument/2006/relationships/slide" Target="slides/slide1967.xml"/><Relationship Id="rId3183" Type="http://schemas.openxmlformats.org/officeDocument/2006/relationships/slide" Target="slides/slide3182.xml"/><Relationship Id="rId3390" Type="http://schemas.openxmlformats.org/officeDocument/2006/relationships/slide" Target="slides/slide3389.xml"/><Relationship Id="rId1828" Type="http://schemas.openxmlformats.org/officeDocument/2006/relationships/slide" Target="slides/slide1827.xml"/><Relationship Id="rId3043" Type="http://schemas.openxmlformats.org/officeDocument/2006/relationships/slide" Target="slides/slide3042.xml"/><Relationship Id="rId3250" Type="http://schemas.openxmlformats.org/officeDocument/2006/relationships/slide" Target="slides/slide3249.xml"/><Relationship Id="rId171" Type="http://schemas.openxmlformats.org/officeDocument/2006/relationships/slide" Target="slides/slide170.xml"/><Relationship Id="rId3110" Type="http://schemas.openxmlformats.org/officeDocument/2006/relationships/slide" Target="slides/slide3109.xml"/><Relationship Id="rId988" Type="http://schemas.openxmlformats.org/officeDocument/2006/relationships/slide" Target="slides/slide987.xml"/><Relationship Id="rId2669" Type="http://schemas.openxmlformats.org/officeDocument/2006/relationships/slide" Target="slides/slide2668.xml"/><Relationship Id="rId2876" Type="http://schemas.openxmlformats.org/officeDocument/2006/relationships/slide" Target="slides/slide2875.xml"/><Relationship Id="rId3927" Type="http://schemas.openxmlformats.org/officeDocument/2006/relationships/slide" Target="slides/slide3926.xml"/><Relationship Id="rId848" Type="http://schemas.openxmlformats.org/officeDocument/2006/relationships/slide" Target="slides/slide847.xml"/><Relationship Id="rId1478" Type="http://schemas.openxmlformats.org/officeDocument/2006/relationships/slide" Target="slides/slide1477.xml"/><Relationship Id="rId1685" Type="http://schemas.openxmlformats.org/officeDocument/2006/relationships/slide" Target="slides/slide1684.xml"/><Relationship Id="rId1892" Type="http://schemas.openxmlformats.org/officeDocument/2006/relationships/slide" Target="slides/slide1891.xml"/><Relationship Id="rId2529" Type="http://schemas.openxmlformats.org/officeDocument/2006/relationships/slide" Target="slides/slide2528.xml"/><Relationship Id="rId2736" Type="http://schemas.openxmlformats.org/officeDocument/2006/relationships/slide" Target="slides/slide2735.xml"/><Relationship Id="rId708" Type="http://schemas.openxmlformats.org/officeDocument/2006/relationships/slide" Target="slides/slide707.xml"/><Relationship Id="rId915" Type="http://schemas.openxmlformats.org/officeDocument/2006/relationships/slide" Target="slides/slide914.xml"/><Relationship Id="rId1338" Type="http://schemas.openxmlformats.org/officeDocument/2006/relationships/slide" Target="slides/slide1337.xml"/><Relationship Id="rId1545" Type="http://schemas.openxmlformats.org/officeDocument/2006/relationships/slide" Target="slides/slide1544.xml"/><Relationship Id="rId2943" Type="http://schemas.openxmlformats.org/officeDocument/2006/relationships/slide" Target="slides/slide2942.xml"/><Relationship Id="rId1405" Type="http://schemas.openxmlformats.org/officeDocument/2006/relationships/slide" Target="slides/slide1404.xml"/><Relationship Id="rId1752" Type="http://schemas.openxmlformats.org/officeDocument/2006/relationships/slide" Target="slides/slide1751.xml"/><Relationship Id="rId2803" Type="http://schemas.openxmlformats.org/officeDocument/2006/relationships/slide" Target="slides/slide2802.xml"/><Relationship Id="rId44" Type="http://schemas.openxmlformats.org/officeDocument/2006/relationships/slide" Target="slides/slide43.xml"/><Relationship Id="rId1612" Type="http://schemas.openxmlformats.org/officeDocument/2006/relationships/slide" Target="slides/slide1611.xml"/><Relationship Id="rId498" Type="http://schemas.openxmlformats.org/officeDocument/2006/relationships/slide" Target="slides/slide497.xml"/><Relationship Id="rId2179" Type="http://schemas.openxmlformats.org/officeDocument/2006/relationships/slide" Target="slides/slide2178.xml"/><Relationship Id="rId3577" Type="http://schemas.openxmlformats.org/officeDocument/2006/relationships/slide" Target="slides/slide3576.xml"/><Relationship Id="rId3784" Type="http://schemas.openxmlformats.org/officeDocument/2006/relationships/slide" Target="slides/slide3783.xml"/><Relationship Id="rId2386" Type="http://schemas.openxmlformats.org/officeDocument/2006/relationships/slide" Target="slides/slide2385.xml"/><Relationship Id="rId2593" Type="http://schemas.openxmlformats.org/officeDocument/2006/relationships/slide" Target="slides/slide2592.xml"/><Relationship Id="rId3437" Type="http://schemas.openxmlformats.org/officeDocument/2006/relationships/slide" Target="slides/slide3436.xml"/><Relationship Id="rId3644" Type="http://schemas.openxmlformats.org/officeDocument/2006/relationships/slide" Target="slides/slide3643.xml"/><Relationship Id="rId3851" Type="http://schemas.openxmlformats.org/officeDocument/2006/relationships/slide" Target="slides/slide3850.xml"/><Relationship Id="rId358" Type="http://schemas.openxmlformats.org/officeDocument/2006/relationships/slide" Target="slides/slide357.xml"/><Relationship Id="rId565" Type="http://schemas.openxmlformats.org/officeDocument/2006/relationships/slide" Target="slides/slide564.xml"/><Relationship Id="rId772" Type="http://schemas.openxmlformats.org/officeDocument/2006/relationships/slide" Target="slides/slide771.xml"/><Relationship Id="rId1195" Type="http://schemas.openxmlformats.org/officeDocument/2006/relationships/slide" Target="slides/slide1194.xml"/><Relationship Id="rId2039" Type="http://schemas.openxmlformats.org/officeDocument/2006/relationships/slide" Target="slides/slide2038.xml"/><Relationship Id="rId2246" Type="http://schemas.openxmlformats.org/officeDocument/2006/relationships/slide" Target="slides/slide2245.xml"/><Relationship Id="rId2453" Type="http://schemas.openxmlformats.org/officeDocument/2006/relationships/slide" Target="slides/slide2452.xml"/><Relationship Id="rId2660" Type="http://schemas.openxmlformats.org/officeDocument/2006/relationships/slide" Target="slides/slide2659.xml"/><Relationship Id="rId3504" Type="http://schemas.openxmlformats.org/officeDocument/2006/relationships/slide" Target="slides/slide3503.xml"/><Relationship Id="rId3711" Type="http://schemas.openxmlformats.org/officeDocument/2006/relationships/slide" Target="slides/slide3710.xml"/><Relationship Id="rId218" Type="http://schemas.openxmlformats.org/officeDocument/2006/relationships/slide" Target="slides/slide217.xml"/><Relationship Id="rId425" Type="http://schemas.openxmlformats.org/officeDocument/2006/relationships/slide" Target="slides/slide424.xml"/><Relationship Id="rId632" Type="http://schemas.openxmlformats.org/officeDocument/2006/relationships/slide" Target="slides/slide631.xml"/><Relationship Id="rId1055" Type="http://schemas.openxmlformats.org/officeDocument/2006/relationships/slide" Target="slides/slide1054.xml"/><Relationship Id="rId1262" Type="http://schemas.openxmlformats.org/officeDocument/2006/relationships/slide" Target="slides/slide1261.xml"/><Relationship Id="rId2106" Type="http://schemas.openxmlformats.org/officeDocument/2006/relationships/slide" Target="slides/slide2105.xml"/><Relationship Id="rId2313" Type="http://schemas.openxmlformats.org/officeDocument/2006/relationships/slide" Target="slides/slide2312.xml"/><Relationship Id="rId2520" Type="http://schemas.openxmlformats.org/officeDocument/2006/relationships/slide" Target="slides/slide2519.xml"/><Relationship Id="rId1122" Type="http://schemas.openxmlformats.org/officeDocument/2006/relationships/slide" Target="slides/slide1121.xml"/><Relationship Id="rId3087" Type="http://schemas.openxmlformats.org/officeDocument/2006/relationships/slide" Target="slides/slide3086.xml"/><Relationship Id="rId3294" Type="http://schemas.openxmlformats.org/officeDocument/2006/relationships/slide" Target="slides/slide3293.xml"/><Relationship Id="rId1939" Type="http://schemas.openxmlformats.org/officeDocument/2006/relationships/slide" Target="slides/slide1938.xml"/><Relationship Id="rId3154" Type="http://schemas.openxmlformats.org/officeDocument/2006/relationships/slide" Target="slides/slide3153.xml"/><Relationship Id="rId3361" Type="http://schemas.openxmlformats.org/officeDocument/2006/relationships/slide" Target="slides/slide3360.xml"/><Relationship Id="rId282" Type="http://schemas.openxmlformats.org/officeDocument/2006/relationships/slide" Target="slides/slide281.xml"/><Relationship Id="rId2170" Type="http://schemas.openxmlformats.org/officeDocument/2006/relationships/slide" Target="slides/slide2169.xml"/><Relationship Id="rId3014" Type="http://schemas.openxmlformats.org/officeDocument/2006/relationships/slide" Target="slides/slide3013.xml"/><Relationship Id="rId3221" Type="http://schemas.openxmlformats.org/officeDocument/2006/relationships/slide" Target="slides/slide3220.xml"/><Relationship Id="rId8" Type="http://schemas.openxmlformats.org/officeDocument/2006/relationships/slide" Target="slides/slide7.xml"/><Relationship Id="rId142" Type="http://schemas.openxmlformats.org/officeDocument/2006/relationships/slide" Target="slides/slide141.xml"/><Relationship Id="rId2030" Type="http://schemas.openxmlformats.org/officeDocument/2006/relationships/slide" Target="slides/slide2029.xml"/><Relationship Id="rId2987" Type="http://schemas.openxmlformats.org/officeDocument/2006/relationships/slide" Target="slides/slide2986.xml"/><Relationship Id="rId959" Type="http://schemas.openxmlformats.org/officeDocument/2006/relationships/slide" Target="slides/slide958.xml"/><Relationship Id="rId1589" Type="http://schemas.openxmlformats.org/officeDocument/2006/relationships/slide" Target="slides/slide1588.xml"/><Relationship Id="rId1449" Type="http://schemas.openxmlformats.org/officeDocument/2006/relationships/slide" Target="slides/slide1448.xml"/><Relationship Id="rId1796" Type="http://schemas.openxmlformats.org/officeDocument/2006/relationships/slide" Target="slides/slide1795.xml"/><Relationship Id="rId2847" Type="http://schemas.openxmlformats.org/officeDocument/2006/relationships/slide" Target="slides/slide2846.xml"/><Relationship Id="rId88" Type="http://schemas.openxmlformats.org/officeDocument/2006/relationships/slide" Target="slides/slide87.xml"/><Relationship Id="rId819" Type="http://schemas.openxmlformats.org/officeDocument/2006/relationships/slide" Target="slides/slide818.xml"/><Relationship Id="rId1656" Type="http://schemas.openxmlformats.org/officeDocument/2006/relationships/slide" Target="slides/slide1655.xml"/><Relationship Id="rId1863" Type="http://schemas.openxmlformats.org/officeDocument/2006/relationships/slide" Target="slides/slide1862.xml"/><Relationship Id="rId2707" Type="http://schemas.openxmlformats.org/officeDocument/2006/relationships/slide" Target="slides/slide2706.xml"/><Relationship Id="rId2914" Type="http://schemas.openxmlformats.org/officeDocument/2006/relationships/slide" Target="slides/slide2913.xml"/><Relationship Id="rId1309" Type="http://schemas.openxmlformats.org/officeDocument/2006/relationships/slide" Target="slides/slide1308.xml"/><Relationship Id="rId1516" Type="http://schemas.openxmlformats.org/officeDocument/2006/relationships/slide" Target="slides/slide1515.xml"/><Relationship Id="rId1723" Type="http://schemas.openxmlformats.org/officeDocument/2006/relationships/slide" Target="slides/slide1722.xml"/><Relationship Id="rId1930" Type="http://schemas.openxmlformats.org/officeDocument/2006/relationships/slide" Target="slides/slide1929.xml"/><Relationship Id="rId15" Type="http://schemas.openxmlformats.org/officeDocument/2006/relationships/slide" Target="slides/slide14.xml"/><Relationship Id="rId3688" Type="http://schemas.openxmlformats.org/officeDocument/2006/relationships/slide" Target="slides/slide3687.xml"/><Relationship Id="rId3895" Type="http://schemas.openxmlformats.org/officeDocument/2006/relationships/slide" Target="slides/slide3894.xml"/><Relationship Id="rId2497" Type="http://schemas.openxmlformats.org/officeDocument/2006/relationships/slide" Target="slides/slide2496.xml"/><Relationship Id="rId3548" Type="http://schemas.openxmlformats.org/officeDocument/2006/relationships/slide" Target="slides/slide3547.xml"/><Relationship Id="rId3755" Type="http://schemas.openxmlformats.org/officeDocument/2006/relationships/slide" Target="slides/slide3754.xml"/><Relationship Id="rId469" Type="http://schemas.openxmlformats.org/officeDocument/2006/relationships/slide" Target="slides/slide468.xml"/><Relationship Id="rId676" Type="http://schemas.openxmlformats.org/officeDocument/2006/relationships/slide" Target="slides/slide675.xml"/><Relationship Id="rId883" Type="http://schemas.openxmlformats.org/officeDocument/2006/relationships/slide" Target="slides/slide882.xml"/><Relationship Id="rId1099" Type="http://schemas.openxmlformats.org/officeDocument/2006/relationships/slide" Target="slides/slide1098.xml"/><Relationship Id="rId2357" Type="http://schemas.openxmlformats.org/officeDocument/2006/relationships/slide" Target="slides/slide2356.xml"/><Relationship Id="rId2564" Type="http://schemas.openxmlformats.org/officeDocument/2006/relationships/slide" Target="slides/slide2563.xml"/><Relationship Id="rId3408" Type="http://schemas.openxmlformats.org/officeDocument/2006/relationships/slide" Target="slides/slide3407.xml"/><Relationship Id="rId3615" Type="http://schemas.openxmlformats.org/officeDocument/2006/relationships/slide" Target="slides/slide3614.xml"/><Relationship Id="rId3962" Type="http://schemas.openxmlformats.org/officeDocument/2006/relationships/slide" Target="slides/slide3961.xml"/><Relationship Id="rId329" Type="http://schemas.openxmlformats.org/officeDocument/2006/relationships/slide" Target="slides/slide328.xml"/><Relationship Id="rId536" Type="http://schemas.openxmlformats.org/officeDocument/2006/relationships/slide" Target="slides/slide535.xml"/><Relationship Id="rId1166" Type="http://schemas.openxmlformats.org/officeDocument/2006/relationships/slide" Target="slides/slide1165.xml"/><Relationship Id="rId1373" Type="http://schemas.openxmlformats.org/officeDocument/2006/relationships/slide" Target="slides/slide1372.xml"/><Relationship Id="rId2217" Type="http://schemas.openxmlformats.org/officeDocument/2006/relationships/slide" Target="slides/slide2216.xml"/><Relationship Id="rId2771" Type="http://schemas.openxmlformats.org/officeDocument/2006/relationships/slide" Target="slides/slide2770.xml"/><Relationship Id="rId3822" Type="http://schemas.openxmlformats.org/officeDocument/2006/relationships/slide" Target="slides/slide3821.xml"/><Relationship Id="rId743" Type="http://schemas.openxmlformats.org/officeDocument/2006/relationships/slide" Target="slides/slide742.xml"/><Relationship Id="rId950" Type="http://schemas.openxmlformats.org/officeDocument/2006/relationships/slide" Target="slides/slide949.xml"/><Relationship Id="rId1026" Type="http://schemas.openxmlformats.org/officeDocument/2006/relationships/slide" Target="slides/slide1025.xml"/><Relationship Id="rId1580" Type="http://schemas.openxmlformats.org/officeDocument/2006/relationships/slide" Target="slides/slide1579.xml"/><Relationship Id="rId2424" Type="http://schemas.openxmlformats.org/officeDocument/2006/relationships/slide" Target="slides/slide2423.xml"/><Relationship Id="rId2631" Type="http://schemas.openxmlformats.org/officeDocument/2006/relationships/slide" Target="slides/slide2630.xml"/><Relationship Id="rId603" Type="http://schemas.openxmlformats.org/officeDocument/2006/relationships/slide" Target="slides/slide602.xml"/><Relationship Id="rId810" Type="http://schemas.openxmlformats.org/officeDocument/2006/relationships/slide" Target="slides/slide809.xml"/><Relationship Id="rId908" Type="http://schemas.openxmlformats.org/officeDocument/2006/relationships/slide" Target="slides/slide907.xml"/><Relationship Id="rId1233" Type="http://schemas.openxmlformats.org/officeDocument/2006/relationships/slide" Target="slides/slide1232.xml"/><Relationship Id="rId1440" Type="http://schemas.openxmlformats.org/officeDocument/2006/relationships/slide" Target="slides/slide1439.xml"/><Relationship Id="rId1538" Type="http://schemas.openxmlformats.org/officeDocument/2006/relationships/slide" Target="slides/slide1537.xml"/><Relationship Id="rId1300" Type="http://schemas.openxmlformats.org/officeDocument/2006/relationships/slide" Target="slides/slide1299.xml"/><Relationship Id="rId1745" Type="http://schemas.openxmlformats.org/officeDocument/2006/relationships/slide" Target="slides/slide1744.xml"/><Relationship Id="rId1952" Type="http://schemas.openxmlformats.org/officeDocument/2006/relationships/slide" Target="slides/slide1951.xml"/><Relationship Id="rId3198" Type="http://schemas.openxmlformats.org/officeDocument/2006/relationships/slide" Target="slides/slide3197.xml"/><Relationship Id="rId37" Type="http://schemas.openxmlformats.org/officeDocument/2006/relationships/slide" Target="slides/slide36.xml"/><Relationship Id="rId1605" Type="http://schemas.openxmlformats.org/officeDocument/2006/relationships/slide" Target="slides/slide1604.xml"/><Relationship Id="rId1812" Type="http://schemas.openxmlformats.org/officeDocument/2006/relationships/slide" Target="slides/slide1811.xml"/><Relationship Id="rId3058" Type="http://schemas.openxmlformats.org/officeDocument/2006/relationships/slide" Target="slides/slide3057.xml"/><Relationship Id="rId3265" Type="http://schemas.openxmlformats.org/officeDocument/2006/relationships/slide" Target="slides/slide3264.xml"/><Relationship Id="rId3472" Type="http://schemas.openxmlformats.org/officeDocument/2006/relationships/slide" Target="slides/slide3471.xml"/><Relationship Id="rId186" Type="http://schemas.openxmlformats.org/officeDocument/2006/relationships/slide" Target="slides/slide185.xml"/><Relationship Id="rId393" Type="http://schemas.openxmlformats.org/officeDocument/2006/relationships/slide" Target="slides/slide392.xml"/><Relationship Id="rId2074" Type="http://schemas.openxmlformats.org/officeDocument/2006/relationships/slide" Target="slides/slide2073.xml"/><Relationship Id="rId2281" Type="http://schemas.openxmlformats.org/officeDocument/2006/relationships/slide" Target="slides/slide2280.xml"/><Relationship Id="rId3125" Type="http://schemas.openxmlformats.org/officeDocument/2006/relationships/slide" Target="slides/slide3124.xml"/><Relationship Id="rId3332" Type="http://schemas.openxmlformats.org/officeDocument/2006/relationships/slide" Target="slides/slide3331.xml"/><Relationship Id="rId3777" Type="http://schemas.openxmlformats.org/officeDocument/2006/relationships/slide" Target="slides/slide3776.xml"/><Relationship Id="rId253" Type="http://schemas.openxmlformats.org/officeDocument/2006/relationships/slide" Target="slides/slide252.xml"/><Relationship Id="rId460" Type="http://schemas.openxmlformats.org/officeDocument/2006/relationships/slide" Target="slides/slide459.xml"/><Relationship Id="rId698" Type="http://schemas.openxmlformats.org/officeDocument/2006/relationships/slide" Target="slides/slide697.xml"/><Relationship Id="rId1090" Type="http://schemas.openxmlformats.org/officeDocument/2006/relationships/slide" Target="slides/slide1089.xml"/><Relationship Id="rId2141" Type="http://schemas.openxmlformats.org/officeDocument/2006/relationships/slide" Target="slides/slide2140.xml"/><Relationship Id="rId2379" Type="http://schemas.openxmlformats.org/officeDocument/2006/relationships/slide" Target="slides/slide2378.xml"/><Relationship Id="rId2586" Type="http://schemas.openxmlformats.org/officeDocument/2006/relationships/slide" Target="slides/slide2585.xml"/><Relationship Id="rId2793" Type="http://schemas.openxmlformats.org/officeDocument/2006/relationships/slide" Target="slides/slide2792.xml"/><Relationship Id="rId3637" Type="http://schemas.openxmlformats.org/officeDocument/2006/relationships/slide" Target="slides/slide3636.xml"/><Relationship Id="rId3844" Type="http://schemas.openxmlformats.org/officeDocument/2006/relationships/slide" Target="slides/slide3843.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765" Type="http://schemas.openxmlformats.org/officeDocument/2006/relationships/slide" Target="slides/slide764.xml"/><Relationship Id="rId972" Type="http://schemas.openxmlformats.org/officeDocument/2006/relationships/slide" Target="slides/slide971.xml"/><Relationship Id="rId1188" Type="http://schemas.openxmlformats.org/officeDocument/2006/relationships/slide" Target="slides/slide1187.xml"/><Relationship Id="rId1395" Type="http://schemas.openxmlformats.org/officeDocument/2006/relationships/slide" Target="slides/slide1394.xml"/><Relationship Id="rId2001" Type="http://schemas.openxmlformats.org/officeDocument/2006/relationships/slide" Target="slides/slide2000.xml"/><Relationship Id="rId2239" Type="http://schemas.openxmlformats.org/officeDocument/2006/relationships/slide" Target="slides/slide2238.xml"/><Relationship Id="rId2446" Type="http://schemas.openxmlformats.org/officeDocument/2006/relationships/slide" Target="slides/slide2445.xml"/><Relationship Id="rId2653" Type="http://schemas.openxmlformats.org/officeDocument/2006/relationships/slide" Target="slides/slide2652.xml"/><Relationship Id="rId2860" Type="http://schemas.openxmlformats.org/officeDocument/2006/relationships/slide" Target="slides/slide2859.xml"/><Relationship Id="rId3704" Type="http://schemas.openxmlformats.org/officeDocument/2006/relationships/slide" Target="slides/slide3703.xml"/><Relationship Id="rId418" Type="http://schemas.openxmlformats.org/officeDocument/2006/relationships/slide" Target="slides/slide417.xml"/><Relationship Id="rId625" Type="http://schemas.openxmlformats.org/officeDocument/2006/relationships/slide" Target="slides/slide624.xml"/><Relationship Id="rId832" Type="http://schemas.openxmlformats.org/officeDocument/2006/relationships/slide" Target="slides/slide831.xml"/><Relationship Id="rId1048" Type="http://schemas.openxmlformats.org/officeDocument/2006/relationships/slide" Target="slides/slide1047.xml"/><Relationship Id="rId1255" Type="http://schemas.openxmlformats.org/officeDocument/2006/relationships/slide" Target="slides/slide1254.xml"/><Relationship Id="rId1462" Type="http://schemas.openxmlformats.org/officeDocument/2006/relationships/slide" Target="slides/slide1461.xml"/><Relationship Id="rId2306" Type="http://schemas.openxmlformats.org/officeDocument/2006/relationships/slide" Target="slides/slide2305.xml"/><Relationship Id="rId2513" Type="http://schemas.openxmlformats.org/officeDocument/2006/relationships/slide" Target="slides/slide2512.xml"/><Relationship Id="rId2958" Type="http://schemas.openxmlformats.org/officeDocument/2006/relationships/slide" Target="slides/slide2957.xml"/><Relationship Id="rId3911" Type="http://schemas.openxmlformats.org/officeDocument/2006/relationships/slide" Target="slides/slide3910.xml"/><Relationship Id="rId1115" Type="http://schemas.openxmlformats.org/officeDocument/2006/relationships/slide" Target="slides/slide1114.xml"/><Relationship Id="rId1322" Type="http://schemas.openxmlformats.org/officeDocument/2006/relationships/slide" Target="slides/slide1321.xml"/><Relationship Id="rId1767" Type="http://schemas.openxmlformats.org/officeDocument/2006/relationships/slide" Target="slides/slide1766.xml"/><Relationship Id="rId1974" Type="http://schemas.openxmlformats.org/officeDocument/2006/relationships/slide" Target="slides/slide1973.xml"/><Relationship Id="rId2720" Type="http://schemas.openxmlformats.org/officeDocument/2006/relationships/slide" Target="slides/slide2719.xml"/><Relationship Id="rId2818" Type="http://schemas.openxmlformats.org/officeDocument/2006/relationships/slide" Target="slides/slide2817.xml"/><Relationship Id="rId59" Type="http://schemas.openxmlformats.org/officeDocument/2006/relationships/slide" Target="slides/slide58.xml"/><Relationship Id="rId1627" Type="http://schemas.openxmlformats.org/officeDocument/2006/relationships/slide" Target="slides/slide1626.xml"/><Relationship Id="rId1834" Type="http://schemas.openxmlformats.org/officeDocument/2006/relationships/slide" Target="slides/slide1833.xml"/><Relationship Id="rId3287" Type="http://schemas.openxmlformats.org/officeDocument/2006/relationships/slide" Target="slides/slide3286.xml"/><Relationship Id="rId2096" Type="http://schemas.openxmlformats.org/officeDocument/2006/relationships/slide" Target="slides/slide2095.xml"/><Relationship Id="rId3494" Type="http://schemas.openxmlformats.org/officeDocument/2006/relationships/slide" Target="slides/slide3493.xml"/><Relationship Id="rId3799" Type="http://schemas.openxmlformats.org/officeDocument/2006/relationships/slide" Target="slides/slide3798.xml"/><Relationship Id="rId1901" Type="http://schemas.openxmlformats.org/officeDocument/2006/relationships/slide" Target="slides/slide1900.xml"/><Relationship Id="rId3147" Type="http://schemas.openxmlformats.org/officeDocument/2006/relationships/slide" Target="slides/slide3146.xml"/><Relationship Id="rId3354" Type="http://schemas.openxmlformats.org/officeDocument/2006/relationships/slide" Target="slides/slide3353.xml"/><Relationship Id="rId3561" Type="http://schemas.openxmlformats.org/officeDocument/2006/relationships/slide" Target="slides/slide3560.xml"/><Relationship Id="rId3659" Type="http://schemas.openxmlformats.org/officeDocument/2006/relationships/slide" Target="slides/slide3658.xml"/><Relationship Id="rId275" Type="http://schemas.openxmlformats.org/officeDocument/2006/relationships/slide" Target="slides/slide274.xml"/><Relationship Id="rId482" Type="http://schemas.openxmlformats.org/officeDocument/2006/relationships/slide" Target="slides/slide481.xml"/><Relationship Id="rId2163" Type="http://schemas.openxmlformats.org/officeDocument/2006/relationships/slide" Target="slides/slide2162.xml"/><Relationship Id="rId2370" Type="http://schemas.openxmlformats.org/officeDocument/2006/relationships/slide" Target="slides/slide2369.xml"/><Relationship Id="rId3007" Type="http://schemas.openxmlformats.org/officeDocument/2006/relationships/slide" Target="slides/slide3006.xml"/><Relationship Id="rId3214" Type="http://schemas.openxmlformats.org/officeDocument/2006/relationships/slide" Target="slides/slide3213.xml"/><Relationship Id="rId3421" Type="http://schemas.openxmlformats.org/officeDocument/2006/relationships/slide" Target="slides/slide3420.xml"/><Relationship Id="rId3866" Type="http://schemas.openxmlformats.org/officeDocument/2006/relationships/slide" Target="slides/slide3865.xml"/><Relationship Id="rId135" Type="http://schemas.openxmlformats.org/officeDocument/2006/relationships/slide" Target="slides/slide134.xml"/><Relationship Id="rId342" Type="http://schemas.openxmlformats.org/officeDocument/2006/relationships/slide" Target="slides/slide341.xml"/><Relationship Id="rId787" Type="http://schemas.openxmlformats.org/officeDocument/2006/relationships/slide" Target="slides/slide786.xml"/><Relationship Id="rId994" Type="http://schemas.openxmlformats.org/officeDocument/2006/relationships/slide" Target="slides/slide993.xml"/><Relationship Id="rId2023" Type="http://schemas.openxmlformats.org/officeDocument/2006/relationships/slide" Target="slides/slide2022.xml"/><Relationship Id="rId2230" Type="http://schemas.openxmlformats.org/officeDocument/2006/relationships/slide" Target="slides/slide2229.xml"/><Relationship Id="rId2468" Type="http://schemas.openxmlformats.org/officeDocument/2006/relationships/slide" Target="slides/slide2467.xml"/><Relationship Id="rId2675" Type="http://schemas.openxmlformats.org/officeDocument/2006/relationships/slide" Target="slides/slide2674.xml"/><Relationship Id="rId2882" Type="http://schemas.openxmlformats.org/officeDocument/2006/relationships/slide" Target="slides/slide2881.xml"/><Relationship Id="rId3519" Type="http://schemas.openxmlformats.org/officeDocument/2006/relationships/slide" Target="slides/slide3518.xml"/><Relationship Id="rId3726" Type="http://schemas.openxmlformats.org/officeDocument/2006/relationships/slide" Target="slides/slide3725.xml"/><Relationship Id="rId3933" Type="http://schemas.openxmlformats.org/officeDocument/2006/relationships/slide" Target="slides/slide3932.xml"/><Relationship Id="rId202" Type="http://schemas.openxmlformats.org/officeDocument/2006/relationships/slide" Target="slides/slide201.xml"/><Relationship Id="rId647" Type="http://schemas.openxmlformats.org/officeDocument/2006/relationships/slide" Target="slides/slide646.xml"/><Relationship Id="rId854" Type="http://schemas.openxmlformats.org/officeDocument/2006/relationships/slide" Target="slides/slide853.xml"/><Relationship Id="rId1277" Type="http://schemas.openxmlformats.org/officeDocument/2006/relationships/slide" Target="slides/slide1276.xml"/><Relationship Id="rId1484" Type="http://schemas.openxmlformats.org/officeDocument/2006/relationships/slide" Target="slides/slide1483.xml"/><Relationship Id="rId1691" Type="http://schemas.openxmlformats.org/officeDocument/2006/relationships/slide" Target="slides/slide1690.xml"/><Relationship Id="rId2328" Type="http://schemas.openxmlformats.org/officeDocument/2006/relationships/slide" Target="slides/slide2327.xml"/><Relationship Id="rId2535" Type="http://schemas.openxmlformats.org/officeDocument/2006/relationships/slide" Target="slides/slide2534.xml"/><Relationship Id="rId2742" Type="http://schemas.openxmlformats.org/officeDocument/2006/relationships/slide" Target="slides/slide2741.xml"/><Relationship Id="rId507" Type="http://schemas.openxmlformats.org/officeDocument/2006/relationships/slide" Target="slides/slide506.xml"/><Relationship Id="rId714" Type="http://schemas.openxmlformats.org/officeDocument/2006/relationships/slide" Target="slides/slide713.xml"/><Relationship Id="rId921" Type="http://schemas.openxmlformats.org/officeDocument/2006/relationships/slide" Target="slides/slide920.xml"/><Relationship Id="rId1137" Type="http://schemas.openxmlformats.org/officeDocument/2006/relationships/slide" Target="slides/slide1136.xml"/><Relationship Id="rId1344" Type="http://schemas.openxmlformats.org/officeDocument/2006/relationships/slide" Target="slides/slide1343.xml"/><Relationship Id="rId1551" Type="http://schemas.openxmlformats.org/officeDocument/2006/relationships/slide" Target="slides/slide1550.xml"/><Relationship Id="rId1789" Type="http://schemas.openxmlformats.org/officeDocument/2006/relationships/slide" Target="slides/slide1788.xml"/><Relationship Id="rId1996" Type="http://schemas.openxmlformats.org/officeDocument/2006/relationships/slide" Target="slides/slide1995.xml"/><Relationship Id="rId2602" Type="http://schemas.openxmlformats.org/officeDocument/2006/relationships/slide" Target="slides/slide2601.xml"/><Relationship Id="rId50" Type="http://schemas.openxmlformats.org/officeDocument/2006/relationships/slide" Target="slides/slide49.xml"/><Relationship Id="rId1204" Type="http://schemas.openxmlformats.org/officeDocument/2006/relationships/slide" Target="slides/slide1203.xml"/><Relationship Id="rId1411" Type="http://schemas.openxmlformats.org/officeDocument/2006/relationships/slide" Target="slides/slide1410.xml"/><Relationship Id="rId1649" Type="http://schemas.openxmlformats.org/officeDocument/2006/relationships/slide" Target="slides/slide1648.xml"/><Relationship Id="rId1856" Type="http://schemas.openxmlformats.org/officeDocument/2006/relationships/slide" Target="slides/slide1855.xml"/><Relationship Id="rId2907" Type="http://schemas.openxmlformats.org/officeDocument/2006/relationships/slide" Target="slides/slide2906.xml"/><Relationship Id="rId3071" Type="http://schemas.openxmlformats.org/officeDocument/2006/relationships/slide" Target="slides/slide3070.xml"/><Relationship Id="rId1509" Type="http://schemas.openxmlformats.org/officeDocument/2006/relationships/slide" Target="slides/slide1508.xml"/><Relationship Id="rId1716" Type="http://schemas.openxmlformats.org/officeDocument/2006/relationships/slide" Target="slides/slide1715.xml"/><Relationship Id="rId1923" Type="http://schemas.openxmlformats.org/officeDocument/2006/relationships/slide" Target="slides/slide1922.xml"/><Relationship Id="rId3169" Type="http://schemas.openxmlformats.org/officeDocument/2006/relationships/slide" Target="slides/slide3168.xml"/><Relationship Id="rId3376" Type="http://schemas.openxmlformats.org/officeDocument/2006/relationships/slide" Target="slides/slide3375.xml"/><Relationship Id="rId3583" Type="http://schemas.openxmlformats.org/officeDocument/2006/relationships/slide" Target="slides/slide3582.xml"/><Relationship Id="rId297" Type="http://schemas.openxmlformats.org/officeDocument/2006/relationships/slide" Target="slides/slide296.xml"/><Relationship Id="rId2185" Type="http://schemas.openxmlformats.org/officeDocument/2006/relationships/slide" Target="slides/slide2184.xml"/><Relationship Id="rId2392" Type="http://schemas.openxmlformats.org/officeDocument/2006/relationships/slide" Target="slides/slide2391.xml"/><Relationship Id="rId3029" Type="http://schemas.openxmlformats.org/officeDocument/2006/relationships/slide" Target="slides/slide3028.xml"/><Relationship Id="rId3236" Type="http://schemas.openxmlformats.org/officeDocument/2006/relationships/slide" Target="slides/slide3235.xml"/><Relationship Id="rId3790" Type="http://schemas.openxmlformats.org/officeDocument/2006/relationships/slide" Target="slides/slide3789.xml"/><Relationship Id="rId3888" Type="http://schemas.openxmlformats.org/officeDocument/2006/relationships/slide" Target="slides/slide3887.xml"/><Relationship Id="rId157" Type="http://schemas.openxmlformats.org/officeDocument/2006/relationships/slide" Target="slides/slide156.xml"/><Relationship Id="rId364" Type="http://schemas.openxmlformats.org/officeDocument/2006/relationships/slide" Target="slides/slide363.xml"/><Relationship Id="rId2045" Type="http://schemas.openxmlformats.org/officeDocument/2006/relationships/slide" Target="slides/slide2044.xml"/><Relationship Id="rId2697" Type="http://schemas.openxmlformats.org/officeDocument/2006/relationships/slide" Target="slides/slide2696.xml"/><Relationship Id="rId3443" Type="http://schemas.openxmlformats.org/officeDocument/2006/relationships/slide" Target="slides/slide3442.xml"/><Relationship Id="rId3650" Type="http://schemas.openxmlformats.org/officeDocument/2006/relationships/slide" Target="slides/slide3649.xml"/><Relationship Id="rId3748" Type="http://schemas.openxmlformats.org/officeDocument/2006/relationships/slide" Target="slides/slide3747.xml"/><Relationship Id="rId571" Type="http://schemas.openxmlformats.org/officeDocument/2006/relationships/slide" Target="slides/slide570.xml"/><Relationship Id="rId669" Type="http://schemas.openxmlformats.org/officeDocument/2006/relationships/slide" Target="slides/slide668.xml"/><Relationship Id="rId876" Type="http://schemas.openxmlformats.org/officeDocument/2006/relationships/slide" Target="slides/slide875.xml"/><Relationship Id="rId1299" Type="http://schemas.openxmlformats.org/officeDocument/2006/relationships/slide" Target="slides/slide1298.xml"/><Relationship Id="rId2252" Type="http://schemas.openxmlformats.org/officeDocument/2006/relationships/slide" Target="slides/slide2251.xml"/><Relationship Id="rId2557" Type="http://schemas.openxmlformats.org/officeDocument/2006/relationships/slide" Target="slides/slide2556.xml"/><Relationship Id="rId3303" Type="http://schemas.openxmlformats.org/officeDocument/2006/relationships/slide" Target="slides/slide3302.xml"/><Relationship Id="rId3510" Type="http://schemas.openxmlformats.org/officeDocument/2006/relationships/slide" Target="slides/slide3509.xml"/><Relationship Id="rId3608" Type="http://schemas.openxmlformats.org/officeDocument/2006/relationships/slide" Target="slides/slide3607.xml"/><Relationship Id="rId3955" Type="http://schemas.openxmlformats.org/officeDocument/2006/relationships/slide" Target="slides/slide3954.xml"/><Relationship Id="rId224" Type="http://schemas.openxmlformats.org/officeDocument/2006/relationships/slide" Target="slides/slide223.xml"/><Relationship Id="rId431" Type="http://schemas.openxmlformats.org/officeDocument/2006/relationships/slide" Target="slides/slide430.xml"/><Relationship Id="rId529" Type="http://schemas.openxmlformats.org/officeDocument/2006/relationships/slide" Target="slides/slide528.xml"/><Relationship Id="rId736" Type="http://schemas.openxmlformats.org/officeDocument/2006/relationships/slide" Target="slides/slide735.xml"/><Relationship Id="rId1061" Type="http://schemas.openxmlformats.org/officeDocument/2006/relationships/slide" Target="slides/slide1060.xml"/><Relationship Id="rId1159" Type="http://schemas.openxmlformats.org/officeDocument/2006/relationships/slide" Target="slides/slide1158.xml"/><Relationship Id="rId1366" Type="http://schemas.openxmlformats.org/officeDocument/2006/relationships/slide" Target="slides/slide1365.xml"/><Relationship Id="rId2112" Type="http://schemas.openxmlformats.org/officeDocument/2006/relationships/slide" Target="slides/slide2111.xml"/><Relationship Id="rId2417" Type="http://schemas.openxmlformats.org/officeDocument/2006/relationships/slide" Target="slides/slide2416.xml"/><Relationship Id="rId2764" Type="http://schemas.openxmlformats.org/officeDocument/2006/relationships/slide" Target="slides/slide2763.xml"/><Relationship Id="rId2971" Type="http://schemas.openxmlformats.org/officeDocument/2006/relationships/slide" Target="slides/slide2970.xml"/><Relationship Id="rId3815" Type="http://schemas.openxmlformats.org/officeDocument/2006/relationships/slide" Target="slides/slide3814.xml"/><Relationship Id="rId943" Type="http://schemas.openxmlformats.org/officeDocument/2006/relationships/slide" Target="slides/slide942.xml"/><Relationship Id="rId1019" Type="http://schemas.openxmlformats.org/officeDocument/2006/relationships/slide" Target="slides/slide1018.xml"/><Relationship Id="rId1573" Type="http://schemas.openxmlformats.org/officeDocument/2006/relationships/slide" Target="slides/slide1572.xml"/><Relationship Id="rId1780" Type="http://schemas.openxmlformats.org/officeDocument/2006/relationships/slide" Target="slides/slide1779.xml"/><Relationship Id="rId1878" Type="http://schemas.openxmlformats.org/officeDocument/2006/relationships/slide" Target="slides/slide1877.xml"/><Relationship Id="rId2624" Type="http://schemas.openxmlformats.org/officeDocument/2006/relationships/slide" Target="slides/slide2623.xml"/><Relationship Id="rId2831" Type="http://schemas.openxmlformats.org/officeDocument/2006/relationships/slide" Target="slides/slide2830.xml"/><Relationship Id="rId2929" Type="http://schemas.openxmlformats.org/officeDocument/2006/relationships/slide" Target="slides/slide2928.xml"/><Relationship Id="rId72" Type="http://schemas.openxmlformats.org/officeDocument/2006/relationships/slide" Target="slides/slide71.xml"/><Relationship Id="rId803" Type="http://schemas.openxmlformats.org/officeDocument/2006/relationships/slide" Target="slides/slide802.xml"/><Relationship Id="rId1226" Type="http://schemas.openxmlformats.org/officeDocument/2006/relationships/slide" Target="slides/slide1225.xml"/><Relationship Id="rId1433" Type="http://schemas.openxmlformats.org/officeDocument/2006/relationships/slide" Target="slides/slide1432.xml"/><Relationship Id="rId1640" Type="http://schemas.openxmlformats.org/officeDocument/2006/relationships/slide" Target="slides/slide1639.xml"/><Relationship Id="rId1738" Type="http://schemas.openxmlformats.org/officeDocument/2006/relationships/slide" Target="slides/slide1737.xml"/><Relationship Id="rId3093" Type="http://schemas.openxmlformats.org/officeDocument/2006/relationships/slide" Target="slides/slide3092.xml"/><Relationship Id="rId1500" Type="http://schemas.openxmlformats.org/officeDocument/2006/relationships/slide" Target="slides/slide1499.xml"/><Relationship Id="rId1945" Type="http://schemas.openxmlformats.org/officeDocument/2006/relationships/slide" Target="slides/slide1944.xml"/><Relationship Id="rId3160" Type="http://schemas.openxmlformats.org/officeDocument/2006/relationships/slide" Target="slides/slide3159.xml"/><Relationship Id="rId3398" Type="http://schemas.openxmlformats.org/officeDocument/2006/relationships/slide" Target="slides/slide3397.xml"/><Relationship Id="rId1805" Type="http://schemas.openxmlformats.org/officeDocument/2006/relationships/slide" Target="slides/slide1804.xml"/><Relationship Id="rId3020" Type="http://schemas.openxmlformats.org/officeDocument/2006/relationships/slide" Target="slides/slide3019.xml"/><Relationship Id="rId3258" Type="http://schemas.openxmlformats.org/officeDocument/2006/relationships/slide" Target="slides/slide3257.xml"/><Relationship Id="rId3465" Type="http://schemas.openxmlformats.org/officeDocument/2006/relationships/slide" Target="slides/slide3464.xml"/><Relationship Id="rId3672" Type="http://schemas.openxmlformats.org/officeDocument/2006/relationships/slide" Target="slides/slide3671.xml"/><Relationship Id="rId179" Type="http://schemas.openxmlformats.org/officeDocument/2006/relationships/slide" Target="slides/slide178.xml"/><Relationship Id="rId386" Type="http://schemas.openxmlformats.org/officeDocument/2006/relationships/slide" Target="slides/slide385.xml"/><Relationship Id="rId593" Type="http://schemas.openxmlformats.org/officeDocument/2006/relationships/slide" Target="slides/slide592.xml"/><Relationship Id="rId2067" Type="http://schemas.openxmlformats.org/officeDocument/2006/relationships/slide" Target="slides/slide2066.xml"/><Relationship Id="rId2274" Type="http://schemas.openxmlformats.org/officeDocument/2006/relationships/slide" Target="slides/slide2273.xml"/><Relationship Id="rId2481" Type="http://schemas.openxmlformats.org/officeDocument/2006/relationships/slide" Target="slides/slide2480.xml"/><Relationship Id="rId3118" Type="http://schemas.openxmlformats.org/officeDocument/2006/relationships/slide" Target="slides/slide3117.xml"/><Relationship Id="rId3325" Type="http://schemas.openxmlformats.org/officeDocument/2006/relationships/slide" Target="slides/slide3324.xml"/><Relationship Id="rId3532" Type="http://schemas.openxmlformats.org/officeDocument/2006/relationships/slide" Target="slides/slide3531.xml"/><Relationship Id="rId246" Type="http://schemas.openxmlformats.org/officeDocument/2006/relationships/slide" Target="slides/slide245.xml"/><Relationship Id="rId453" Type="http://schemas.openxmlformats.org/officeDocument/2006/relationships/slide" Target="slides/slide452.xml"/><Relationship Id="rId660" Type="http://schemas.openxmlformats.org/officeDocument/2006/relationships/slide" Target="slides/slide659.xml"/><Relationship Id="rId898" Type="http://schemas.openxmlformats.org/officeDocument/2006/relationships/slide" Target="slides/slide897.xml"/><Relationship Id="rId1083" Type="http://schemas.openxmlformats.org/officeDocument/2006/relationships/slide" Target="slides/slide1082.xml"/><Relationship Id="rId1290" Type="http://schemas.openxmlformats.org/officeDocument/2006/relationships/slide" Target="slides/slide1289.xml"/><Relationship Id="rId2134" Type="http://schemas.openxmlformats.org/officeDocument/2006/relationships/slide" Target="slides/slide2133.xml"/><Relationship Id="rId2341" Type="http://schemas.openxmlformats.org/officeDocument/2006/relationships/slide" Target="slides/slide2340.xml"/><Relationship Id="rId2579" Type="http://schemas.openxmlformats.org/officeDocument/2006/relationships/slide" Target="slides/slide2578.xml"/><Relationship Id="rId2786" Type="http://schemas.openxmlformats.org/officeDocument/2006/relationships/slide" Target="slides/slide2785.xml"/><Relationship Id="rId2993" Type="http://schemas.openxmlformats.org/officeDocument/2006/relationships/slide" Target="slides/slide2992.xml"/><Relationship Id="rId3837" Type="http://schemas.openxmlformats.org/officeDocument/2006/relationships/slide" Target="slides/slide3836.xml"/><Relationship Id="rId106" Type="http://schemas.openxmlformats.org/officeDocument/2006/relationships/slide" Target="slides/slide105.xml"/><Relationship Id="rId313" Type="http://schemas.openxmlformats.org/officeDocument/2006/relationships/slide" Target="slides/slide312.xml"/><Relationship Id="rId758" Type="http://schemas.openxmlformats.org/officeDocument/2006/relationships/slide" Target="slides/slide757.xml"/><Relationship Id="rId965" Type="http://schemas.openxmlformats.org/officeDocument/2006/relationships/slide" Target="slides/slide964.xml"/><Relationship Id="rId1150" Type="http://schemas.openxmlformats.org/officeDocument/2006/relationships/slide" Target="slides/slide1149.xml"/><Relationship Id="rId1388" Type="http://schemas.openxmlformats.org/officeDocument/2006/relationships/slide" Target="slides/slide1387.xml"/><Relationship Id="rId1595" Type="http://schemas.openxmlformats.org/officeDocument/2006/relationships/slide" Target="slides/slide1594.xml"/><Relationship Id="rId2439" Type="http://schemas.openxmlformats.org/officeDocument/2006/relationships/slide" Target="slides/slide2438.xml"/><Relationship Id="rId2646" Type="http://schemas.openxmlformats.org/officeDocument/2006/relationships/slide" Target="slides/slide2645.xml"/><Relationship Id="rId2853" Type="http://schemas.openxmlformats.org/officeDocument/2006/relationships/slide" Target="slides/slide2852.xml"/><Relationship Id="rId3904" Type="http://schemas.openxmlformats.org/officeDocument/2006/relationships/slide" Target="slides/slide3903.xml"/><Relationship Id="rId94" Type="http://schemas.openxmlformats.org/officeDocument/2006/relationships/slide" Target="slides/slide93.xml"/><Relationship Id="rId520" Type="http://schemas.openxmlformats.org/officeDocument/2006/relationships/slide" Target="slides/slide519.xml"/><Relationship Id="rId618" Type="http://schemas.openxmlformats.org/officeDocument/2006/relationships/slide" Target="slides/slide617.xml"/><Relationship Id="rId825" Type="http://schemas.openxmlformats.org/officeDocument/2006/relationships/slide" Target="slides/slide824.xml"/><Relationship Id="rId1248" Type="http://schemas.openxmlformats.org/officeDocument/2006/relationships/slide" Target="slides/slide1247.xml"/><Relationship Id="rId1455" Type="http://schemas.openxmlformats.org/officeDocument/2006/relationships/slide" Target="slides/slide1454.xml"/><Relationship Id="rId1662" Type="http://schemas.openxmlformats.org/officeDocument/2006/relationships/slide" Target="slides/slide1661.xml"/><Relationship Id="rId2201" Type="http://schemas.openxmlformats.org/officeDocument/2006/relationships/slide" Target="slides/slide2200.xml"/><Relationship Id="rId2506" Type="http://schemas.openxmlformats.org/officeDocument/2006/relationships/slide" Target="slides/slide2505.xml"/><Relationship Id="rId1010" Type="http://schemas.openxmlformats.org/officeDocument/2006/relationships/slide" Target="slides/slide1009.xml"/><Relationship Id="rId1108" Type="http://schemas.openxmlformats.org/officeDocument/2006/relationships/slide" Target="slides/slide1107.xml"/><Relationship Id="rId1315" Type="http://schemas.openxmlformats.org/officeDocument/2006/relationships/slide" Target="slides/slide1314.xml"/><Relationship Id="rId1967" Type="http://schemas.openxmlformats.org/officeDocument/2006/relationships/slide" Target="slides/slide1966.xml"/><Relationship Id="rId2713" Type="http://schemas.openxmlformats.org/officeDocument/2006/relationships/slide" Target="slides/slide2712.xml"/><Relationship Id="rId2920" Type="http://schemas.openxmlformats.org/officeDocument/2006/relationships/slide" Target="slides/slide2919.xml"/><Relationship Id="rId1522" Type="http://schemas.openxmlformats.org/officeDocument/2006/relationships/slide" Target="slides/slide1521.xml"/><Relationship Id="rId21" Type="http://schemas.openxmlformats.org/officeDocument/2006/relationships/slide" Target="slides/slide20.xml"/><Relationship Id="rId2089" Type="http://schemas.openxmlformats.org/officeDocument/2006/relationships/slide" Target="slides/slide2088.xml"/><Relationship Id="rId3487" Type="http://schemas.openxmlformats.org/officeDocument/2006/relationships/slide" Target="slides/slide3486.xml"/><Relationship Id="rId3694" Type="http://schemas.openxmlformats.org/officeDocument/2006/relationships/slide" Target="slides/slide3693.xml"/><Relationship Id="rId2296" Type="http://schemas.openxmlformats.org/officeDocument/2006/relationships/slide" Target="slides/slide2295.xml"/><Relationship Id="rId3347" Type="http://schemas.openxmlformats.org/officeDocument/2006/relationships/slide" Target="slides/slide3346.xml"/><Relationship Id="rId3554" Type="http://schemas.openxmlformats.org/officeDocument/2006/relationships/slide" Target="slides/slide3553.xml"/><Relationship Id="rId3761" Type="http://schemas.openxmlformats.org/officeDocument/2006/relationships/slide" Target="slides/slide3760.xml"/><Relationship Id="rId268" Type="http://schemas.openxmlformats.org/officeDocument/2006/relationships/slide" Target="slides/slide267.xml"/><Relationship Id="rId475" Type="http://schemas.openxmlformats.org/officeDocument/2006/relationships/slide" Target="slides/slide474.xml"/><Relationship Id="rId682" Type="http://schemas.openxmlformats.org/officeDocument/2006/relationships/slide" Target="slides/slide681.xml"/><Relationship Id="rId2156" Type="http://schemas.openxmlformats.org/officeDocument/2006/relationships/slide" Target="slides/slide2155.xml"/><Relationship Id="rId2363" Type="http://schemas.openxmlformats.org/officeDocument/2006/relationships/slide" Target="slides/slide2362.xml"/><Relationship Id="rId2570" Type="http://schemas.openxmlformats.org/officeDocument/2006/relationships/slide" Target="slides/slide2569.xml"/><Relationship Id="rId3207" Type="http://schemas.openxmlformats.org/officeDocument/2006/relationships/slide" Target="slides/slide3206.xml"/><Relationship Id="rId3414" Type="http://schemas.openxmlformats.org/officeDocument/2006/relationships/slide" Target="slides/slide3413.xml"/><Relationship Id="rId3621" Type="http://schemas.openxmlformats.org/officeDocument/2006/relationships/slide" Target="slides/slide3620.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172" Type="http://schemas.openxmlformats.org/officeDocument/2006/relationships/slide" Target="slides/slide1171.xml"/><Relationship Id="rId2016" Type="http://schemas.openxmlformats.org/officeDocument/2006/relationships/slide" Target="slides/slide2015.xml"/><Relationship Id="rId2223" Type="http://schemas.openxmlformats.org/officeDocument/2006/relationships/slide" Target="slides/slide2222.xml"/><Relationship Id="rId2430" Type="http://schemas.openxmlformats.org/officeDocument/2006/relationships/slide" Target="slides/slide2429.xml"/><Relationship Id="rId402" Type="http://schemas.openxmlformats.org/officeDocument/2006/relationships/slide" Target="slides/slide401.xml"/><Relationship Id="rId1032" Type="http://schemas.openxmlformats.org/officeDocument/2006/relationships/slide" Target="slides/slide1031.xml"/><Relationship Id="rId1989" Type="http://schemas.openxmlformats.org/officeDocument/2006/relationships/slide" Target="slides/slide1988.xml"/><Relationship Id="rId1849" Type="http://schemas.openxmlformats.org/officeDocument/2006/relationships/slide" Target="slides/slide1848.xml"/><Relationship Id="rId3064" Type="http://schemas.openxmlformats.org/officeDocument/2006/relationships/slide" Target="slides/slide3063.xml"/><Relationship Id="rId192" Type="http://schemas.openxmlformats.org/officeDocument/2006/relationships/slide" Target="slides/slide191.xml"/><Relationship Id="rId1709" Type="http://schemas.openxmlformats.org/officeDocument/2006/relationships/slide" Target="slides/slide1708.xml"/><Relationship Id="rId1916" Type="http://schemas.openxmlformats.org/officeDocument/2006/relationships/slide" Target="slides/slide1915.xml"/><Relationship Id="rId3271" Type="http://schemas.openxmlformats.org/officeDocument/2006/relationships/slide" Target="slides/slide3270.xml"/><Relationship Id="rId2080" Type="http://schemas.openxmlformats.org/officeDocument/2006/relationships/slide" Target="slides/slide2079.xml"/><Relationship Id="rId3131" Type="http://schemas.openxmlformats.org/officeDocument/2006/relationships/slide" Target="slides/slide3130.xml"/><Relationship Id="rId2897" Type="http://schemas.openxmlformats.org/officeDocument/2006/relationships/slide" Target="slides/slide2896.xml"/><Relationship Id="rId3948" Type="http://schemas.openxmlformats.org/officeDocument/2006/relationships/slide" Target="slides/slide3947.xml"/><Relationship Id="rId869" Type="http://schemas.openxmlformats.org/officeDocument/2006/relationships/slide" Target="slides/slide868.xml"/><Relationship Id="rId1499" Type="http://schemas.openxmlformats.org/officeDocument/2006/relationships/slide" Target="slides/slide1498.xml"/><Relationship Id="rId729" Type="http://schemas.openxmlformats.org/officeDocument/2006/relationships/slide" Target="slides/slide728.xml"/><Relationship Id="rId1359" Type="http://schemas.openxmlformats.org/officeDocument/2006/relationships/slide" Target="slides/slide1358.xml"/><Relationship Id="rId2757" Type="http://schemas.openxmlformats.org/officeDocument/2006/relationships/slide" Target="slides/slide2756.xml"/><Relationship Id="rId2964" Type="http://schemas.openxmlformats.org/officeDocument/2006/relationships/slide" Target="slides/slide2963.xml"/><Relationship Id="rId3808" Type="http://schemas.openxmlformats.org/officeDocument/2006/relationships/slide" Target="slides/slide3807.xml"/><Relationship Id="rId936" Type="http://schemas.openxmlformats.org/officeDocument/2006/relationships/slide" Target="slides/slide935.xml"/><Relationship Id="rId1219" Type="http://schemas.openxmlformats.org/officeDocument/2006/relationships/slide" Target="slides/slide1218.xml"/><Relationship Id="rId1566" Type="http://schemas.openxmlformats.org/officeDocument/2006/relationships/slide" Target="slides/slide1565.xml"/><Relationship Id="rId1773" Type="http://schemas.openxmlformats.org/officeDocument/2006/relationships/slide" Target="slides/slide1772.xml"/><Relationship Id="rId1980" Type="http://schemas.openxmlformats.org/officeDocument/2006/relationships/slide" Target="slides/slide1979.xml"/><Relationship Id="rId2617" Type="http://schemas.openxmlformats.org/officeDocument/2006/relationships/slide" Target="slides/slide2616.xml"/><Relationship Id="rId2824" Type="http://schemas.openxmlformats.org/officeDocument/2006/relationships/slide" Target="slides/slide2823.xml"/><Relationship Id="rId65" Type="http://schemas.openxmlformats.org/officeDocument/2006/relationships/slide" Target="slides/slide64.xml"/><Relationship Id="rId1426" Type="http://schemas.openxmlformats.org/officeDocument/2006/relationships/slide" Target="slides/slide1425.xml"/><Relationship Id="rId1633" Type="http://schemas.openxmlformats.org/officeDocument/2006/relationships/slide" Target="slides/slide1632.xml"/><Relationship Id="rId1840" Type="http://schemas.openxmlformats.org/officeDocument/2006/relationships/slide" Target="slides/slide1839.xml"/><Relationship Id="rId1700" Type="http://schemas.openxmlformats.org/officeDocument/2006/relationships/slide" Target="slides/slide1699.xml"/><Relationship Id="rId3598" Type="http://schemas.openxmlformats.org/officeDocument/2006/relationships/slide" Target="slides/slide3597.xml"/><Relationship Id="rId3458" Type="http://schemas.openxmlformats.org/officeDocument/2006/relationships/slide" Target="slides/slide3457.xml"/><Relationship Id="rId3665" Type="http://schemas.openxmlformats.org/officeDocument/2006/relationships/slide" Target="slides/slide3664.xml"/><Relationship Id="rId3872" Type="http://schemas.openxmlformats.org/officeDocument/2006/relationships/slide" Target="slides/slide3871.xml"/><Relationship Id="rId379" Type="http://schemas.openxmlformats.org/officeDocument/2006/relationships/slide" Target="slides/slide378.xml"/><Relationship Id="rId586" Type="http://schemas.openxmlformats.org/officeDocument/2006/relationships/slide" Target="slides/slide585.xml"/><Relationship Id="rId793" Type="http://schemas.openxmlformats.org/officeDocument/2006/relationships/slide" Target="slides/slide792.xml"/><Relationship Id="rId2267" Type="http://schemas.openxmlformats.org/officeDocument/2006/relationships/slide" Target="slides/slide2266.xml"/><Relationship Id="rId2474" Type="http://schemas.openxmlformats.org/officeDocument/2006/relationships/slide" Target="slides/slide2473.xml"/><Relationship Id="rId2681" Type="http://schemas.openxmlformats.org/officeDocument/2006/relationships/slide" Target="slides/slide2680.xml"/><Relationship Id="rId3318" Type="http://schemas.openxmlformats.org/officeDocument/2006/relationships/slide" Target="slides/slide3317.xml"/><Relationship Id="rId3525" Type="http://schemas.openxmlformats.org/officeDocument/2006/relationships/slide" Target="slides/slide3524.xml"/><Relationship Id="rId239" Type="http://schemas.openxmlformats.org/officeDocument/2006/relationships/slide" Target="slides/slide238.xml"/><Relationship Id="rId446" Type="http://schemas.openxmlformats.org/officeDocument/2006/relationships/slide" Target="slides/slide445.xml"/><Relationship Id="rId653" Type="http://schemas.openxmlformats.org/officeDocument/2006/relationships/slide" Target="slides/slide652.xml"/><Relationship Id="rId1076" Type="http://schemas.openxmlformats.org/officeDocument/2006/relationships/slide" Target="slides/slide1075.xml"/><Relationship Id="rId1283" Type="http://schemas.openxmlformats.org/officeDocument/2006/relationships/slide" Target="slides/slide1282.xml"/><Relationship Id="rId1490" Type="http://schemas.openxmlformats.org/officeDocument/2006/relationships/slide" Target="slides/slide1489.xml"/><Relationship Id="rId2127" Type="http://schemas.openxmlformats.org/officeDocument/2006/relationships/slide" Target="slides/slide2126.xml"/><Relationship Id="rId2334" Type="http://schemas.openxmlformats.org/officeDocument/2006/relationships/slide" Target="slides/slide2333.xml"/><Relationship Id="rId3732" Type="http://schemas.openxmlformats.org/officeDocument/2006/relationships/slide" Target="slides/slide3731.xml"/><Relationship Id="rId306" Type="http://schemas.openxmlformats.org/officeDocument/2006/relationships/slide" Target="slides/slide305.xml"/><Relationship Id="rId860" Type="http://schemas.openxmlformats.org/officeDocument/2006/relationships/slide" Target="slides/slide859.xml"/><Relationship Id="rId1143" Type="http://schemas.openxmlformats.org/officeDocument/2006/relationships/slide" Target="slides/slide1142.xml"/><Relationship Id="rId2541" Type="http://schemas.openxmlformats.org/officeDocument/2006/relationships/slide" Target="slides/slide2540.xml"/><Relationship Id="rId513" Type="http://schemas.openxmlformats.org/officeDocument/2006/relationships/slide" Target="slides/slide512.xml"/><Relationship Id="rId720" Type="http://schemas.openxmlformats.org/officeDocument/2006/relationships/slide" Target="slides/slide719.xml"/><Relationship Id="rId1350" Type="http://schemas.openxmlformats.org/officeDocument/2006/relationships/slide" Target="slides/slide1349.xml"/><Relationship Id="rId2401" Type="http://schemas.openxmlformats.org/officeDocument/2006/relationships/slide" Target="slides/slide2400.xml"/><Relationship Id="rId1003" Type="http://schemas.openxmlformats.org/officeDocument/2006/relationships/slide" Target="slides/slide1002.xml"/><Relationship Id="rId1210" Type="http://schemas.openxmlformats.org/officeDocument/2006/relationships/slide" Target="slides/slide1209.xml"/><Relationship Id="rId3175" Type="http://schemas.openxmlformats.org/officeDocument/2006/relationships/slide" Target="slides/slide3174.xml"/><Relationship Id="rId3382" Type="http://schemas.openxmlformats.org/officeDocument/2006/relationships/slide" Target="slides/slide3381.xml"/><Relationship Id="rId2191" Type="http://schemas.openxmlformats.org/officeDocument/2006/relationships/slide" Target="slides/slide2190.xml"/><Relationship Id="rId3035" Type="http://schemas.openxmlformats.org/officeDocument/2006/relationships/slide" Target="slides/slide3034.xml"/><Relationship Id="rId3242" Type="http://schemas.openxmlformats.org/officeDocument/2006/relationships/slide" Target="slides/slide3241.xml"/><Relationship Id="rId163" Type="http://schemas.openxmlformats.org/officeDocument/2006/relationships/slide" Target="slides/slide162.xml"/><Relationship Id="rId370" Type="http://schemas.openxmlformats.org/officeDocument/2006/relationships/slide" Target="slides/slide369.xml"/><Relationship Id="rId2051" Type="http://schemas.openxmlformats.org/officeDocument/2006/relationships/slide" Target="slides/slide2050.xml"/><Relationship Id="rId3102" Type="http://schemas.openxmlformats.org/officeDocument/2006/relationships/slide" Target="slides/slide3101.xml"/><Relationship Id="rId230" Type="http://schemas.openxmlformats.org/officeDocument/2006/relationships/slide" Target="slides/slide229.xml"/><Relationship Id="rId2868" Type="http://schemas.openxmlformats.org/officeDocument/2006/relationships/slide" Target="slides/slide2867.xml"/><Relationship Id="rId3919" Type="http://schemas.openxmlformats.org/officeDocument/2006/relationships/slide" Target="slides/slide3918.xml"/><Relationship Id="rId1677" Type="http://schemas.openxmlformats.org/officeDocument/2006/relationships/slide" Target="slides/slide1676.xml"/><Relationship Id="rId1884" Type="http://schemas.openxmlformats.org/officeDocument/2006/relationships/slide" Target="slides/slide1883.xml"/><Relationship Id="rId2728" Type="http://schemas.openxmlformats.org/officeDocument/2006/relationships/slide" Target="slides/slide2727.xml"/><Relationship Id="rId2935" Type="http://schemas.openxmlformats.org/officeDocument/2006/relationships/slide" Target="slides/slide2934.xml"/><Relationship Id="rId907" Type="http://schemas.openxmlformats.org/officeDocument/2006/relationships/slide" Target="slides/slide906.xml"/><Relationship Id="rId1537" Type="http://schemas.openxmlformats.org/officeDocument/2006/relationships/slide" Target="slides/slide1536.xml"/><Relationship Id="rId1744" Type="http://schemas.openxmlformats.org/officeDocument/2006/relationships/slide" Target="slides/slide1743.xml"/><Relationship Id="rId1951" Type="http://schemas.openxmlformats.org/officeDocument/2006/relationships/slide" Target="slides/slide1950.xml"/><Relationship Id="rId36" Type="http://schemas.openxmlformats.org/officeDocument/2006/relationships/slide" Target="slides/slide35.xml"/><Relationship Id="rId1604" Type="http://schemas.openxmlformats.org/officeDocument/2006/relationships/slide" Target="slides/slide1603.xml"/><Relationship Id="rId1811" Type="http://schemas.openxmlformats.org/officeDocument/2006/relationships/slide" Target="slides/slide1810.xml"/><Relationship Id="rId3569" Type="http://schemas.openxmlformats.org/officeDocument/2006/relationships/slide" Target="slides/slide3568.xml"/><Relationship Id="rId697" Type="http://schemas.openxmlformats.org/officeDocument/2006/relationships/slide" Target="slides/slide696.xml"/><Relationship Id="rId2378" Type="http://schemas.openxmlformats.org/officeDocument/2006/relationships/slide" Target="slides/slide2377.xml"/><Relationship Id="rId3429" Type="http://schemas.openxmlformats.org/officeDocument/2006/relationships/slide" Target="slides/slide3428.xml"/><Relationship Id="rId3776" Type="http://schemas.openxmlformats.org/officeDocument/2006/relationships/slide" Target="slides/slide3775.xml"/><Relationship Id="rId1187" Type="http://schemas.openxmlformats.org/officeDocument/2006/relationships/slide" Target="slides/slide1186.xml"/><Relationship Id="rId2585" Type="http://schemas.openxmlformats.org/officeDocument/2006/relationships/slide" Target="slides/slide2584.xml"/><Relationship Id="rId2792" Type="http://schemas.openxmlformats.org/officeDocument/2006/relationships/slide" Target="slides/slide2791.xml"/><Relationship Id="rId3636" Type="http://schemas.openxmlformats.org/officeDocument/2006/relationships/slide" Target="slides/slide3635.xml"/><Relationship Id="rId3843" Type="http://schemas.openxmlformats.org/officeDocument/2006/relationships/slide" Target="slides/slide3842.xml"/><Relationship Id="rId557" Type="http://schemas.openxmlformats.org/officeDocument/2006/relationships/slide" Target="slides/slide556.xml"/><Relationship Id="rId764" Type="http://schemas.openxmlformats.org/officeDocument/2006/relationships/slide" Target="slides/slide763.xml"/><Relationship Id="rId971" Type="http://schemas.openxmlformats.org/officeDocument/2006/relationships/slide" Target="slides/slide970.xml"/><Relationship Id="rId1394" Type="http://schemas.openxmlformats.org/officeDocument/2006/relationships/slide" Target="slides/slide1393.xml"/><Relationship Id="rId2238" Type="http://schemas.openxmlformats.org/officeDocument/2006/relationships/slide" Target="slides/slide2237.xml"/><Relationship Id="rId2445" Type="http://schemas.openxmlformats.org/officeDocument/2006/relationships/slide" Target="slides/slide2444.xml"/><Relationship Id="rId2652" Type="http://schemas.openxmlformats.org/officeDocument/2006/relationships/slide" Target="slides/slide2651.xml"/><Relationship Id="rId3703" Type="http://schemas.openxmlformats.org/officeDocument/2006/relationships/slide" Target="slides/slide3702.xml"/><Relationship Id="rId3910" Type="http://schemas.openxmlformats.org/officeDocument/2006/relationships/slide" Target="slides/slide3909.xml"/><Relationship Id="rId417" Type="http://schemas.openxmlformats.org/officeDocument/2006/relationships/slide" Target="slides/slide416.xml"/><Relationship Id="rId624" Type="http://schemas.openxmlformats.org/officeDocument/2006/relationships/slide" Target="slides/slide623.xml"/><Relationship Id="rId831" Type="http://schemas.openxmlformats.org/officeDocument/2006/relationships/slide" Target="slides/slide830.xml"/><Relationship Id="rId1047" Type="http://schemas.openxmlformats.org/officeDocument/2006/relationships/slide" Target="slides/slide1046.xml"/><Relationship Id="rId1254" Type="http://schemas.openxmlformats.org/officeDocument/2006/relationships/slide" Target="slides/slide1253.xml"/><Relationship Id="rId1461" Type="http://schemas.openxmlformats.org/officeDocument/2006/relationships/slide" Target="slides/slide1460.xml"/><Relationship Id="rId2305" Type="http://schemas.openxmlformats.org/officeDocument/2006/relationships/slide" Target="slides/slide2304.xml"/><Relationship Id="rId2512" Type="http://schemas.openxmlformats.org/officeDocument/2006/relationships/slide" Target="slides/slide2511.xml"/><Relationship Id="rId1114" Type="http://schemas.openxmlformats.org/officeDocument/2006/relationships/slide" Target="slides/slide1113.xml"/><Relationship Id="rId1321" Type="http://schemas.openxmlformats.org/officeDocument/2006/relationships/slide" Target="slides/slide1320.xml"/><Relationship Id="rId3079" Type="http://schemas.openxmlformats.org/officeDocument/2006/relationships/slide" Target="slides/slide3078.xml"/><Relationship Id="rId3286" Type="http://schemas.openxmlformats.org/officeDocument/2006/relationships/slide" Target="slides/slide3285.xml"/><Relationship Id="rId3493" Type="http://schemas.openxmlformats.org/officeDocument/2006/relationships/slide" Target="slides/slide3492.xml"/><Relationship Id="rId2095" Type="http://schemas.openxmlformats.org/officeDocument/2006/relationships/slide" Target="slides/slide2094.xml"/><Relationship Id="rId3146" Type="http://schemas.openxmlformats.org/officeDocument/2006/relationships/slide" Target="slides/slide3145.xml"/><Relationship Id="rId3353" Type="http://schemas.openxmlformats.org/officeDocument/2006/relationships/slide" Target="slides/slide3352.xml"/><Relationship Id="rId274" Type="http://schemas.openxmlformats.org/officeDocument/2006/relationships/slide" Target="slides/slide273.xml"/><Relationship Id="rId481" Type="http://schemas.openxmlformats.org/officeDocument/2006/relationships/slide" Target="slides/slide480.xml"/><Relationship Id="rId2162" Type="http://schemas.openxmlformats.org/officeDocument/2006/relationships/slide" Target="slides/slide2161.xml"/><Relationship Id="rId3006" Type="http://schemas.openxmlformats.org/officeDocument/2006/relationships/slide" Target="slides/slide3005.xml"/><Relationship Id="rId3560" Type="http://schemas.openxmlformats.org/officeDocument/2006/relationships/slide" Target="slides/slide3559.xml"/><Relationship Id="rId134" Type="http://schemas.openxmlformats.org/officeDocument/2006/relationships/slide" Target="slides/slide133.xml"/><Relationship Id="rId3213" Type="http://schemas.openxmlformats.org/officeDocument/2006/relationships/slide" Target="slides/slide3212.xml"/><Relationship Id="rId3420" Type="http://schemas.openxmlformats.org/officeDocument/2006/relationships/slide" Target="slides/slide3419.xml"/><Relationship Id="rId341" Type="http://schemas.openxmlformats.org/officeDocument/2006/relationships/slide" Target="slides/slide340.xml"/><Relationship Id="rId2022" Type="http://schemas.openxmlformats.org/officeDocument/2006/relationships/slide" Target="slides/slide2021.xml"/><Relationship Id="rId2979" Type="http://schemas.openxmlformats.org/officeDocument/2006/relationships/slide" Target="slides/slide2978.xml"/><Relationship Id="rId201" Type="http://schemas.openxmlformats.org/officeDocument/2006/relationships/slide" Target="slides/slide200.xml"/><Relationship Id="rId1788" Type="http://schemas.openxmlformats.org/officeDocument/2006/relationships/slide" Target="slides/slide1787.xml"/><Relationship Id="rId1995" Type="http://schemas.openxmlformats.org/officeDocument/2006/relationships/slide" Target="slides/slide1994.xml"/><Relationship Id="rId2839" Type="http://schemas.openxmlformats.org/officeDocument/2006/relationships/slide" Target="slides/slide2838.xml"/><Relationship Id="rId1648" Type="http://schemas.openxmlformats.org/officeDocument/2006/relationships/slide" Target="slides/slide1647.xml"/><Relationship Id="rId1508" Type="http://schemas.openxmlformats.org/officeDocument/2006/relationships/slide" Target="slides/slide1507.xml"/><Relationship Id="rId1855" Type="http://schemas.openxmlformats.org/officeDocument/2006/relationships/slide" Target="slides/slide1854.xml"/><Relationship Id="rId2906" Type="http://schemas.openxmlformats.org/officeDocument/2006/relationships/slide" Target="slides/slide2905.xml"/><Relationship Id="rId3070" Type="http://schemas.openxmlformats.org/officeDocument/2006/relationships/slide" Target="slides/slide3069.xml"/><Relationship Id="rId1715" Type="http://schemas.openxmlformats.org/officeDocument/2006/relationships/slide" Target="slides/slide1714.xml"/><Relationship Id="rId1922" Type="http://schemas.openxmlformats.org/officeDocument/2006/relationships/slide" Target="slides/slide1921.xml"/><Relationship Id="rId3887" Type="http://schemas.openxmlformats.org/officeDocument/2006/relationships/slide" Target="slides/slide3886.xml"/><Relationship Id="rId2489" Type="http://schemas.openxmlformats.org/officeDocument/2006/relationships/slide" Target="slides/slide2488.xml"/><Relationship Id="rId2696" Type="http://schemas.openxmlformats.org/officeDocument/2006/relationships/slide" Target="slides/slide2695.xml"/><Relationship Id="rId3747" Type="http://schemas.openxmlformats.org/officeDocument/2006/relationships/slide" Target="slides/slide3746.xml"/><Relationship Id="rId3954" Type="http://schemas.openxmlformats.org/officeDocument/2006/relationships/slide" Target="slides/slide3953.xml"/><Relationship Id="rId668" Type="http://schemas.openxmlformats.org/officeDocument/2006/relationships/slide" Target="slides/slide667.xml"/><Relationship Id="rId875" Type="http://schemas.openxmlformats.org/officeDocument/2006/relationships/slide" Target="slides/slide874.xml"/><Relationship Id="rId1298" Type="http://schemas.openxmlformats.org/officeDocument/2006/relationships/slide" Target="slides/slide1297.xml"/><Relationship Id="rId2349" Type="http://schemas.openxmlformats.org/officeDocument/2006/relationships/slide" Target="slides/slide2348.xml"/><Relationship Id="rId2556" Type="http://schemas.openxmlformats.org/officeDocument/2006/relationships/slide" Target="slides/slide2555.xml"/><Relationship Id="rId2763" Type="http://schemas.openxmlformats.org/officeDocument/2006/relationships/slide" Target="slides/slide2762.xml"/><Relationship Id="rId2970" Type="http://schemas.openxmlformats.org/officeDocument/2006/relationships/slide" Target="slides/slide2969.xml"/><Relationship Id="rId3607" Type="http://schemas.openxmlformats.org/officeDocument/2006/relationships/slide" Target="slides/slide3606.xml"/><Relationship Id="rId3814" Type="http://schemas.openxmlformats.org/officeDocument/2006/relationships/slide" Target="slides/slide3813.xml"/><Relationship Id="rId528" Type="http://schemas.openxmlformats.org/officeDocument/2006/relationships/slide" Target="slides/slide527.xml"/><Relationship Id="rId735" Type="http://schemas.openxmlformats.org/officeDocument/2006/relationships/slide" Target="slides/slide734.xml"/><Relationship Id="rId942" Type="http://schemas.openxmlformats.org/officeDocument/2006/relationships/slide" Target="slides/slide941.xml"/><Relationship Id="rId1158" Type="http://schemas.openxmlformats.org/officeDocument/2006/relationships/slide" Target="slides/slide1157.xml"/><Relationship Id="rId1365" Type="http://schemas.openxmlformats.org/officeDocument/2006/relationships/slide" Target="slides/slide1364.xml"/><Relationship Id="rId1572" Type="http://schemas.openxmlformats.org/officeDocument/2006/relationships/slide" Target="slides/slide1571.xml"/><Relationship Id="rId2209" Type="http://schemas.openxmlformats.org/officeDocument/2006/relationships/slide" Target="slides/slide2208.xml"/><Relationship Id="rId2416" Type="http://schemas.openxmlformats.org/officeDocument/2006/relationships/slide" Target="slides/slide2415.xml"/><Relationship Id="rId2623" Type="http://schemas.openxmlformats.org/officeDocument/2006/relationships/slide" Target="slides/slide2622.xml"/><Relationship Id="rId1018" Type="http://schemas.openxmlformats.org/officeDocument/2006/relationships/slide" Target="slides/slide1017.xml"/><Relationship Id="rId1225" Type="http://schemas.openxmlformats.org/officeDocument/2006/relationships/slide" Target="slides/slide1224.xml"/><Relationship Id="rId1432" Type="http://schemas.openxmlformats.org/officeDocument/2006/relationships/slide" Target="slides/slide1431.xml"/><Relationship Id="rId2830" Type="http://schemas.openxmlformats.org/officeDocument/2006/relationships/slide" Target="slides/slide2829.xml"/><Relationship Id="rId71" Type="http://schemas.openxmlformats.org/officeDocument/2006/relationships/slide" Target="slides/slide70.xml"/><Relationship Id="rId802" Type="http://schemas.openxmlformats.org/officeDocument/2006/relationships/slide" Target="slides/slide801.xml"/><Relationship Id="rId3397" Type="http://schemas.openxmlformats.org/officeDocument/2006/relationships/slide" Target="slides/slide3396.xml"/><Relationship Id="rId178" Type="http://schemas.openxmlformats.org/officeDocument/2006/relationships/slide" Target="slides/slide177.xml"/><Relationship Id="rId3257" Type="http://schemas.openxmlformats.org/officeDocument/2006/relationships/slide" Target="slides/slide3256.xml"/><Relationship Id="rId3464" Type="http://schemas.openxmlformats.org/officeDocument/2006/relationships/slide" Target="slides/slide3463.xml"/><Relationship Id="rId3671" Type="http://schemas.openxmlformats.org/officeDocument/2006/relationships/slide" Target="slides/slide3670.xml"/><Relationship Id="rId385" Type="http://schemas.openxmlformats.org/officeDocument/2006/relationships/slide" Target="slides/slide384.xml"/><Relationship Id="rId592" Type="http://schemas.openxmlformats.org/officeDocument/2006/relationships/slide" Target="slides/slide591.xml"/><Relationship Id="rId2066" Type="http://schemas.openxmlformats.org/officeDocument/2006/relationships/slide" Target="slides/slide2065.xml"/><Relationship Id="rId2273" Type="http://schemas.openxmlformats.org/officeDocument/2006/relationships/slide" Target="slides/slide2272.xml"/><Relationship Id="rId2480" Type="http://schemas.openxmlformats.org/officeDocument/2006/relationships/slide" Target="slides/slide2479.xml"/><Relationship Id="rId3117" Type="http://schemas.openxmlformats.org/officeDocument/2006/relationships/slide" Target="slides/slide3116.xml"/><Relationship Id="rId3324" Type="http://schemas.openxmlformats.org/officeDocument/2006/relationships/slide" Target="slides/slide3323.xml"/><Relationship Id="rId3531" Type="http://schemas.openxmlformats.org/officeDocument/2006/relationships/slide" Target="slides/slide3530.xml"/><Relationship Id="rId245" Type="http://schemas.openxmlformats.org/officeDocument/2006/relationships/slide" Target="slides/slide244.xml"/><Relationship Id="rId452" Type="http://schemas.openxmlformats.org/officeDocument/2006/relationships/slide" Target="slides/slide451.xml"/><Relationship Id="rId1082" Type="http://schemas.openxmlformats.org/officeDocument/2006/relationships/slide" Target="slides/slide1081.xml"/><Relationship Id="rId2133" Type="http://schemas.openxmlformats.org/officeDocument/2006/relationships/slide" Target="slides/slide2132.xml"/><Relationship Id="rId2340" Type="http://schemas.openxmlformats.org/officeDocument/2006/relationships/slide" Target="slides/slide2339.xml"/><Relationship Id="rId105" Type="http://schemas.openxmlformats.org/officeDocument/2006/relationships/slide" Target="slides/slide104.xml"/><Relationship Id="rId312" Type="http://schemas.openxmlformats.org/officeDocument/2006/relationships/slide" Target="slides/slide311.xml"/><Relationship Id="rId2200" Type="http://schemas.openxmlformats.org/officeDocument/2006/relationships/slide" Target="slides/slide2199.xml"/><Relationship Id="rId1899" Type="http://schemas.openxmlformats.org/officeDocument/2006/relationships/slide" Target="slides/slide1898.xml"/><Relationship Id="rId1759" Type="http://schemas.openxmlformats.org/officeDocument/2006/relationships/slide" Target="slides/slide1758.xml"/><Relationship Id="rId1966" Type="http://schemas.openxmlformats.org/officeDocument/2006/relationships/slide" Target="slides/slide1965.xml"/><Relationship Id="rId3181" Type="http://schemas.openxmlformats.org/officeDocument/2006/relationships/slide" Target="slides/slide3180.xml"/><Relationship Id="rId1619" Type="http://schemas.openxmlformats.org/officeDocument/2006/relationships/slide" Target="slides/slide1618.xml"/><Relationship Id="rId1826" Type="http://schemas.openxmlformats.org/officeDocument/2006/relationships/slide" Target="slides/slide1825.xml"/><Relationship Id="rId3041" Type="http://schemas.openxmlformats.org/officeDocument/2006/relationships/slide" Target="slides/slide3040.xml"/><Relationship Id="rId3858" Type="http://schemas.openxmlformats.org/officeDocument/2006/relationships/slide" Target="slides/slide3857.xml"/><Relationship Id="rId779" Type="http://schemas.openxmlformats.org/officeDocument/2006/relationships/slide" Target="slides/slide778.xml"/><Relationship Id="rId986" Type="http://schemas.openxmlformats.org/officeDocument/2006/relationships/slide" Target="slides/slide985.xml"/><Relationship Id="rId2667" Type="http://schemas.openxmlformats.org/officeDocument/2006/relationships/slide" Target="slides/slide2666.xml"/><Relationship Id="rId3718" Type="http://schemas.openxmlformats.org/officeDocument/2006/relationships/slide" Target="slides/slide3717.xml"/><Relationship Id="rId639" Type="http://schemas.openxmlformats.org/officeDocument/2006/relationships/slide" Target="slides/slide638.xml"/><Relationship Id="rId1269" Type="http://schemas.openxmlformats.org/officeDocument/2006/relationships/slide" Target="slides/slide1268.xml"/><Relationship Id="rId1476" Type="http://schemas.openxmlformats.org/officeDocument/2006/relationships/slide" Target="slides/slide1475.xml"/><Relationship Id="rId2874" Type="http://schemas.openxmlformats.org/officeDocument/2006/relationships/slide" Target="slides/slide2873.xml"/><Relationship Id="rId3925" Type="http://schemas.openxmlformats.org/officeDocument/2006/relationships/slide" Target="slides/slide3924.xml"/><Relationship Id="rId846" Type="http://schemas.openxmlformats.org/officeDocument/2006/relationships/slide" Target="slides/slide845.xml"/><Relationship Id="rId1129" Type="http://schemas.openxmlformats.org/officeDocument/2006/relationships/slide" Target="slides/slide1128.xml"/><Relationship Id="rId1683" Type="http://schemas.openxmlformats.org/officeDocument/2006/relationships/slide" Target="slides/slide1682.xml"/><Relationship Id="rId1890" Type="http://schemas.openxmlformats.org/officeDocument/2006/relationships/slide" Target="slides/slide1889.xml"/><Relationship Id="rId2527" Type="http://schemas.openxmlformats.org/officeDocument/2006/relationships/slide" Target="slides/slide2526.xml"/><Relationship Id="rId2734" Type="http://schemas.openxmlformats.org/officeDocument/2006/relationships/slide" Target="slides/slide2733.xml"/><Relationship Id="rId2941" Type="http://schemas.openxmlformats.org/officeDocument/2006/relationships/slide" Target="slides/slide2940.xml"/><Relationship Id="rId706" Type="http://schemas.openxmlformats.org/officeDocument/2006/relationships/slide" Target="slides/slide705.xml"/><Relationship Id="rId913" Type="http://schemas.openxmlformats.org/officeDocument/2006/relationships/slide" Target="slides/slide912.xml"/><Relationship Id="rId1336" Type="http://schemas.openxmlformats.org/officeDocument/2006/relationships/slide" Target="slides/slide1335.xml"/><Relationship Id="rId1543" Type="http://schemas.openxmlformats.org/officeDocument/2006/relationships/slide" Target="slides/slide1542.xml"/><Relationship Id="rId1750" Type="http://schemas.openxmlformats.org/officeDocument/2006/relationships/slide" Target="slides/slide1749.xml"/><Relationship Id="rId2801" Type="http://schemas.openxmlformats.org/officeDocument/2006/relationships/slide" Target="slides/slide2800.xml"/><Relationship Id="rId42" Type="http://schemas.openxmlformats.org/officeDocument/2006/relationships/slide" Target="slides/slide41.xml"/><Relationship Id="rId1403" Type="http://schemas.openxmlformats.org/officeDocument/2006/relationships/slide" Target="slides/slide1402.xml"/><Relationship Id="rId1610" Type="http://schemas.openxmlformats.org/officeDocument/2006/relationships/slide" Target="slides/slide1609.xml"/><Relationship Id="rId3368" Type="http://schemas.openxmlformats.org/officeDocument/2006/relationships/slide" Target="slides/slide3367.xml"/><Relationship Id="rId3575" Type="http://schemas.openxmlformats.org/officeDocument/2006/relationships/slide" Target="slides/slide3574.xml"/><Relationship Id="rId3782" Type="http://schemas.openxmlformats.org/officeDocument/2006/relationships/slide" Target="slides/slide3781.xml"/><Relationship Id="rId289" Type="http://schemas.openxmlformats.org/officeDocument/2006/relationships/slide" Target="slides/slide288.xml"/><Relationship Id="rId496" Type="http://schemas.openxmlformats.org/officeDocument/2006/relationships/slide" Target="slides/slide495.xml"/><Relationship Id="rId2177" Type="http://schemas.openxmlformats.org/officeDocument/2006/relationships/slide" Target="slides/slide2176.xml"/><Relationship Id="rId2384" Type="http://schemas.openxmlformats.org/officeDocument/2006/relationships/slide" Target="slides/slide2383.xml"/><Relationship Id="rId2591" Type="http://schemas.openxmlformats.org/officeDocument/2006/relationships/slide" Target="slides/slide2590.xml"/><Relationship Id="rId3228" Type="http://schemas.openxmlformats.org/officeDocument/2006/relationships/slide" Target="slides/slide3227.xml"/><Relationship Id="rId3435" Type="http://schemas.openxmlformats.org/officeDocument/2006/relationships/slide" Target="slides/slide3434.xml"/><Relationship Id="rId3642" Type="http://schemas.openxmlformats.org/officeDocument/2006/relationships/slide" Target="slides/slide3641.xml"/><Relationship Id="rId149" Type="http://schemas.openxmlformats.org/officeDocument/2006/relationships/slide" Target="slides/slide148.xml"/><Relationship Id="rId356" Type="http://schemas.openxmlformats.org/officeDocument/2006/relationships/slide" Target="slides/slide355.xml"/><Relationship Id="rId563" Type="http://schemas.openxmlformats.org/officeDocument/2006/relationships/slide" Target="slides/slide562.xml"/><Relationship Id="rId770" Type="http://schemas.openxmlformats.org/officeDocument/2006/relationships/slide" Target="slides/slide769.xml"/><Relationship Id="rId1193" Type="http://schemas.openxmlformats.org/officeDocument/2006/relationships/slide" Target="slides/slide1192.xml"/><Relationship Id="rId2037" Type="http://schemas.openxmlformats.org/officeDocument/2006/relationships/slide" Target="slides/slide2036.xml"/><Relationship Id="rId2244" Type="http://schemas.openxmlformats.org/officeDocument/2006/relationships/slide" Target="slides/slide2243.xml"/><Relationship Id="rId2451" Type="http://schemas.openxmlformats.org/officeDocument/2006/relationships/slide" Target="slides/slide2450.xml"/><Relationship Id="rId216" Type="http://schemas.openxmlformats.org/officeDocument/2006/relationships/slide" Target="slides/slide215.xml"/><Relationship Id="rId423" Type="http://schemas.openxmlformats.org/officeDocument/2006/relationships/slide" Target="slides/slide422.xml"/><Relationship Id="rId1053" Type="http://schemas.openxmlformats.org/officeDocument/2006/relationships/slide" Target="slides/slide1052.xml"/><Relationship Id="rId1260" Type="http://schemas.openxmlformats.org/officeDocument/2006/relationships/slide" Target="slides/slide1259.xml"/><Relationship Id="rId2104" Type="http://schemas.openxmlformats.org/officeDocument/2006/relationships/slide" Target="slides/slide2103.xml"/><Relationship Id="rId3502" Type="http://schemas.openxmlformats.org/officeDocument/2006/relationships/slide" Target="slides/slide3501.xml"/><Relationship Id="rId630" Type="http://schemas.openxmlformats.org/officeDocument/2006/relationships/slide" Target="slides/slide629.xml"/><Relationship Id="rId2311" Type="http://schemas.openxmlformats.org/officeDocument/2006/relationships/slide" Target="slides/slide2310.xml"/><Relationship Id="rId1120" Type="http://schemas.openxmlformats.org/officeDocument/2006/relationships/slide" Target="slides/slide1119.xml"/><Relationship Id="rId1937" Type="http://schemas.openxmlformats.org/officeDocument/2006/relationships/slide" Target="slides/slide1936.xml"/><Relationship Id="rId3085" Type="http://schemas.openxmlformats.org/officeDocument/2006/relationships/slide" Target="slides/slide3084.xml"/><Relationship Id="rId3292" Type="http://schemas.openxmlformats.org/officeDocument/2006/relationships/slide" Target="slides/slide3291.xml"/><Relationship Id="rId3152" Type="http://schemas.openxmlformats.org/officeDocument/2006/relationships/slide" Target="slides/slide3151.xml"/><Relationship Id="rId280" Type="http://schemas.openxmlformats.org/officeDocument/2006/relationships/slide" Target="slides/slide279.xml"/><Relationship Id="rId3012" Type="http://schemas.openxmlformats.org/officeDocument/2006/relationships/slide" Target="slides/slide3011.xml"/><Relationship Id="rId140" Type="http://schemas.openxmlformats.org/officeDocument/2006/relationships/slide" Target="slides/slide139.xml"/><Relationship Id="rId3969" Type="http://schemas.openxmlformats.org/officeDocument/2006/relationships/notesMaster" Target="notesMasters/notesMaster1.xml"/><Relationship Id="rId6" Type="http://schemas.openxmlformats.org/officeDocument/2006/relationships/slide" Target="slides/slide5.xml"/><Relationship Id="rId2778" Type="http://schemas.openxmlformats.org/officeDocument/2006/relationships/slide" Target="slides/slide2777.xml"/><Relationship Id="rId2985" Type="http://schemas.openxmlformats.org/officeDocument/2006/relationships/slide" Target="slides/slide2984.xml"/><Relationship Id="rId3829" Type="http://schemas.openxmlformats.org/officeDocument/2006/relationships/slide" Target="slides/slide3828.xml"/><Relationship Id="rId957" Type="http://schemas.openxmlformats.org/officeDocument/2006/relationships/slide" Target="slides/slide956.xml"/><Relationship Id="rId1587" Type="http://schemas.openxmlformats.org/officeDocument/2006/relationships/slide" Target="slides/slide1586.xml"/><Relationship Id="rId1794" Type="http://schemas.openxmlformats.org/officeDocument/2006/relationships/slide" Target="slides/slide1793.xml"/><Relationship Id="rId2638" Type="http://schemas.openxmlformats.org/officeDocument/2006/relationships/slide" Target="slides/slide2637.xml"/><Relationship Id="rId2845" Type="http://schemas.openxmlformats.org/officeDocument/2006/relationships/slide" Target="slides/slide2844.xml"/><Relationship Id="rId86" Type="http://schemas.openxmlformats.org/officeDocument/2006/relationships/slide" Target="slides/slide85.xml"/><Relationship Id="rId817" Type="http://schemas.openxmlformats.org/officeDocument/2006/relationships/slide" Target="slides/slide816.xml"/><Relationship Id="rId1447" Type="http://schemas.openxmlformats.org/officeDocument/2006/relationships/slide" Target="slides/slide1446.xml"/><Relationship Id="rId1654" Type="http://schemas.openxmlformats.org/officeDocument/2006/relationships/slide" Target="slides/slide1653.xml"/><Relationship Id="rId1861" Type="http://schemas.openxmlformats.org/officeDocument/2006/relationships/slide" Target="slides/slide1860.xml"/><Relationship Id="rId2705" Type="http://schemas.openxmlformats.org/officeDocument/2006/relationships/slide" Target="slides/slide2704.xml"/><Relationship Id="rId2912" Type="http://schemas.openxmlformats.org/officeDocument/2006/relationships/slide" Target="slides/slide2911.xml"/><Relationship Id="rId1307" Type="http://schemas.openxmlformats.org/officeDocument/2006/relationships/slide" Target="slides/slide1306.xml"/><Relationship Id="rId1514" Type="http://schemas.openxmlformats.org/officeDocument/2006/relationships/slide" Target="slides/slide1513.xml"/><Relationship Id="rId1721" Type="http://schemas.openxmlformats.org/officeDocument/2006/relationships/slide" Target="slides/slide1720.xml"/><Relationship Id="rId13" Type="http://schemas.openxmlformats.org/officeDocument/2006/relationships/slide" Target="slides/slide12.xml"/><Relationship Id="rId3479" Type="http://schemas.openxmlformats.org/officeDocument/2006/relationships/slide" Target="slides/slide3478.xml"/><Relationship Id="rId3686" Type="http://schemas.openxmlformats.org/officeDocument/2006/relationships/slide" Target="slides/slide3685.xml"/><Relationship Id="rId2288" Type="http://schemas.openxmlformats.org/officeDocument/2006/relationships/slide" Target="slides/slide2287.xml"/><Relationship Id="rId2495" Type="http://schemas.openxmlformats.org/officeDocument/2006/relationships/slide" Target="slides/slide2494.xml"/><Relationship Id="rId3339" Type="http://schemas.openxmlformats.org/officeDocument/2006/relationships/slide" Target="slides/slide3338.xml"/><Relationship Id="rId3893" Type="http://schemas.openxmlformats.org/officeDocument/2006/relationships/slide" Target="slides/slide3892.xml"/><Relationship Id="rId467" Type="http://schemas.openxmlformats.org/officeDocument/2006/relationships/slide" Target="slides/slide466.xml"/><Relationship Id="rId1097" Type="http://schemas.openxmlformats.org/officeDocument/2006/relationships/slide" Target="slides/slide1096.xml"/><Relationship Id="rId2148" Type="http://schemas.openxmlformats.org/officeDocument/2006/relationships/slide" Target="slides/slide2147.xml"/><Relationship Id="rId3546" Type="http://schemas.openxmlformats.org/officeDocument/2006/relationships/slide" Target="slides/slide3545.xml"/><Relationship Id="rId3753" Type="http://schemas.openxmlformats.org/officeDocument/2006/relationships/slide" Target="slides/slide3752.xml"/><Relationship Id="rId3960" Type="http://schemas.openxmlformats.org/officeDocument/2006/relationships/slide" Target="slides/slide3959.xml"/><Relationship Id="rId674" Type="http://schemas.openxmlformats.org/officeDocument/2006/relationships/slide" Target="slides/slide673.xml"/><Relationship Id="rId881" Type="http://schemas.openxmlformats.org/officeDocument/2006/relationships/slide" Target="slides/slide880.xml"/><Relationship Id="rId2355" Type="http://schemas.openxmlformats.org/officeDocument/2006/relationships/slide" Target="slides/slide2354.xml"/><Relationship Id="rId2562" Type="http://schemas.openxmlformats.org/officeDocument/2006/relationships/slide" Target="slides/slide2561.xml"/><Relationship Id="rId3406" Type="http://schemas.openxmlformats.org/officeDocument/2006/relationships/slide" Target="slides/slide3405.xml"/><Relationship Id="rId3613" Type="http://schemas.openxmlformats.org/officeDocument/2006/relationships/slide" Target="slides/slide3612.xml"/><Relationship Id="rId3820" Type="http://schemas.openxmlformats.org/officeDocument/2006/relationships/slide" Target="slides/slide3819.xml"/><Relationship Id="rId327" Type="http://schemas.openxmlformats.org/officeDocument/2006/relationships/slide" Target="slides/slide326.xml"/><Relationship Id="rId534" Type="http://schemas.openxmlformats.org/officeDocument/2006/relationships/slide" Target="slides/slide533.xml"/><Relationship Id="rId741" Type="http://schemas.openxmlformats.org/officeDocument/2006/relationships/slide" Target="slides/slide740.xml"/><Relationship Id="rId1164" Type="http://schemas.openxmlformats.org/officeDocument/2006/relationships/slide" Target="slides/slide1163.xml"/><Relationship Id="rId1371" Type="http://schemas.openxmlformats.org/officeDocument/2006/relationships/slide" Target="slides/slide1370.xml"/><Relationship Id="rId2008" Type="http://schemas.openxmlformats.org/officeDocument/2006/relationships/slide" Target="slides/slide2007.xml"/><Relationship Id="rId2215" Type="http://schemas.openxmlformats.org/officeDocument/2006/relationships/slide" Target="slides/slide2214.xml"/><Relationship Id="rId2422" Type="http://schemas.openxmlformats.org/officeDocument/2006/relationships/slide" Target="slides/slide2421.xml"/><Relationship Id="rId601" Type="http://schemas.openxmlformats.org/officeDocument/2006/relationships/slide" Target="slides/slide600.xml"/><Relationship Id="rId1024" Type="http://schemas.openxmlformats.org/officeDocument/2006/relationships/slide" Target="slides/slide1023.xml"/><Relationship Id="rId1231" Type="http://schemas.openxmlformats.org/officeDocument/2006/relationships/slide" Target="slides/slide1230.xml"/><Relationship Id="rId3196" Type="http://schemas.openxmlformats.org/officeDocument/2006/relationships/slide" Target="slides/slide3195.xml"/><Relationship Id="rId3056" Type="http://schemas.openxmlformats.org/officeDocument/2006/relationships/slide" Target="slides/slide3055.xml"/><Relationship Id="rId3263" Type="http://schemas.openxmlformats.org/officeDocument/2006/relationships/slide" Target="slides/slide3262.xml"/><Relationship Id="rId3470" Type="http://schemas.openxmlformats.org/officeDocument/2006/relationships/slide" Target="slides/slide3469.xml"/><Relationship Id="rId184" Type="http://schemas.openxmlformats.org/officeDocument/2006/relationships/slide" Target="slides/slide183.xml"/><Relationship Id="rId391" Type="http://schemas.openxmlformats.org/officeDocument/2006/relationships/slide" Target="slides/slide390.xml"/><Relationship Id="rId1908" Type="http://schemas.openxmlformats.org/officeDocument/2006/relationships/slide" Target="slides/slide1907.xml"/><Relationship Id="rId2072" Type="http://schemas.openxmlformats.org/officeDocument/2006/relationships/slide" Target="slides/slide2071.xml"/><Relationship Id="rId3123" Type="http://schemas.openxmlformats.org/officeDocument/2006/relationships/slide" Target="slides/slide3122.xml"/><Relationship Id="rId251" Type="http://schemas.openxmlformats.org/officeDocument/2006/relationships/slide" Target="slides/slide250.xml"/><Relationship Id="rId3330" Type="http://schemas.openxmlformats.org/officeDocument/2006/relationships/slide" Target="slides/slide3329.xml"/><Relationship Id="rId2889" Type="http://schemas.openxmlformats.org/officeDocument/2006/relationships/slide" Target="slides/slide2888.xml"/><Relationship Id="rId111" Type="http://schemas.openxmlformats.org/officeDocument/2006/relationships/slide" Target="slides/slide110.xml"/><Relationship Id="rId1698" Type="http://schemas.openxmlformats.org/officeDocument/2006/relationships/slide" Target="slides/slide1697.xml"/><Relationship Id="rId2749" Type="http://schemas.openxmlformats.org/officeDocument/2006/relationships/slide" Target="slides/slide2748.xml"/><Relationship Id="rId2956" Type="http://schemas.openxmlformats.org/officeDocument/2006/relationships/slide" Target="slides/slide2955.xml"/><Relationship Id="rId928" Type="http://schemas.openxmlformats.org/officeDocument/2006/relationships/slide" Target="slides/slide927.xml"/><Relationship Id="rId1558" Type="http://schemas.openxmlformats.org/officeDocument/2006/relationships/slide" Target="slides/slide1557.xml"/><Relationship Id="rId1765" Type="http://schemas.openxmlformats.org/officeDocument/2006/relationships/slide" Target="slides/slide1764.xml"/><Relationship Id="rId2609" Type="http://schemas.openxmlformats.org/officeDocument/2006/relationships/slide" Target="slides/slide2608.xml"/><Relationship Id="rId57" Type="http://schemas.openxmlformats.org/officeDocument/2006/relationships/slide" Target="slides/slide56.xml"/><Relationship Id="rId1418" Type="http://schemas.openxmlformats.org/officeDocument/2006/relationships/slide" Target="slides/slide1417.xml"/><Relationship Id="rId1972" Type="http://schemas.openxmlformats.org/officeDocument/2006/relationships/slide" Target="slides/slide1971.xml"/><Relationship Id="rId2816" Type="http://schemas.openxmlformats.org/officeDocument/2006/relationships/slide" Target="slides/slide2815.xml"/><Relationship Id="rId1625" Type="http://schemas.openxmlformats.org/officeDocument/2006/relationships/slide" Target="slides/slide1624.xml"/><Relationship Id="rId1832" Type="http://schemas.openxmlformats.org/officeDocument/2006/relationships/slide" Target="slides/slide1831.xml"/><Relationship Id="rId3797" Type="http://schemas.openxmlformats.org/officeDocument/2006/relationships/slide" Target="slides/slide3796.xml"/><Relationship Id="rId2399" Type="http://schemas.openxmlformats.org/officeDocument/2006/relationships/slide" Target="slides/slide2398.xml"/><Relationship Id="rId3657" Type="http://schemas.openxmlformats.org/officeDocument/2006/relationships/slide" Target="slides/slide3656.xml"/><Relationship Id="rId3864" Type="http://schemas.openxmlformats.org/officeDocument/2006/relationships/slide" Target="slides/slide3863.xml"/><Relationship Id="rId578" Type="http://schemas.openxmlformats.org/officeDocument/2006/relationships/slide" Target="slides/slide577.xml"/><Relationship Id="rId785" Type="http://schemas.openxmlformats.org/officeDocument/2006/relationships/slide" Target="slides/slide784.xml"/><Relationship Id="rId992" Type="http://schemas.openxmlformats.org/officeDocument/2006/relationships/slide" Target="slides/slide991.xml"/><Relationship Id="rId2259" Type="http://schemas.openxmlformats.org/officeDocument/2006/relationships/slide" Target="slides/slide2258.xml"/><Relationship Id="rId2466" Type="http://schemas.openxmlformats.org/officeDocument/2006/relationships/slide" Target="slides/slide2465.xml"/><Relationship Id="rId2673" Type="http://schemas.openxmlformats.org/officeDocument/2006/relationships/slide" Target="slides/slide2672.xml"/><Relationship Id="rId2880" Type="http://schemas.openxmlformats.org/officeDocument/2006/relationships/slide" Target="slides/slide2879.xml"/><Relationship Id="rId3517" Type="http://schemas.openxmlformats.org/officeDocument/2006/relationships/slide" Target="slides/slide3516.xml"/><Relationship Id="rId3724" Type="http://schemas.openxmlformats.org/officeDocument/2006/relationships/slide" Target="slides/slide3723.xml"/><Relationship Id="rId3931" Type="http://schemas.openxmlformats.org/officeDocument/2006/relationships/slide" Target="slides/slide3930.xml"/><Relationship Id="rId438" Type="http://schemas.openxmlformats.org/officeDocument/2006/relationships/slide" Target="slides/slide437.xml"/><Relationship Id="rId645" Type="http://schemas.openxmlformats.org/officeDocument/2006/relationships/slide" Target="slides/slide644.xml"/><Relationship Id="rId852" Type="http://schemas.openxmlformats.org/officeDocument/2006/relationships/slide" Target="slides/slide851.xml"/><Relationship Id="rId1068" Type="http://schemas.openxmlformats.org/officeDocument/2006/relationships/slide" Target="slides/slide1067.xml"/><Relationship Id="rId1275" Type="http://schemas.openxmlformats.org/officeDocument/2006/relationships/slide" Target="slides/slide1274.xml"/><Relationship Id="rId1482" Type="http://schemas.openxmlformats.org/officeDocument/2006/relationships/slide" Target="slides/slide1481.xml"/><Relationship Id="rId2119" Type="http://schemas.openxmlformats.org/officeDocument/2006/relationships/slide" Target="slides/slide2118.xml"/><Relationship Id="rId2326" Type="http://schemas.openxmlformats.org/officeDocument/2006/relationships/slide" Target="slides/slide2325.xml"/><Relationship Id="rId2533" Type="http://schemas.openxmlformats.org/officeDocument/2006/relationships/slide" Target="slides/slide2532.xml"/><Relationship Id="rId2740" Type="http://schemas.openxmlformats.org/officeDocument/2006/relationships/slide" Target="slides/slide2739.xml"/><Relationship Id="rId505" Type="http://schemas.openxmlformats.org/officeDocument/2006/relationships/slide" Target="slides/slide504.xml"/><Relationship Id="rId712" Type="http://schemas.openxmlformats.org/officeDocument/2006/relationships/slide" Target="slides/slide711.xml"/><Relationship Id="rId1135" Type="http://schemas.openxmlformats.org/officeDocument/2006/relationships/slide" Target="slides/slide1134.xml"/><Relationship Id="rId1342" Type="http://schemas.openxmlformats.org/officeDocument/2006/relationships/slide" Target="slides/slide1341.xml"/><Relationship Id="rId1202" Type="http://schemas.openxmlformats.org/officeDocument/2006/relationships/slide" Target="slides/slide1201.xml"/><Relationship Id="rId2600" Type="http://schemas.openxmlformats.org/officeDocument/2006/relationships/slide" Target="slides/slide2599.xml"/><Relationship Id="rId3167" Type="http://schemas.openxmlformats.org/officeDocument/2006/relationships/slide" Target="slides/slide3166.xml"/><Relationship Id="rId295" Type="http://schemas.openxmlformats.org/officeDocument/2006/relationships/slide" Target="slides/slide294.xml"/><Relationship Id="rId3374" Type="http://schemas.openxmlformats.org/officeDocument/2006/relationships/slide" Target="slides/slide3373.xml"/><Relationship Id="rId3581" Type="http://schemas.openxmlformats.org/officeDocument/2006/relationships/slide" Target="slides/slide3580.xml"/><Relationship Id="rId2183" Type="http://schemas.openxmlformats.org/officeDocument/2006/relationships/slide" Target="slides/slide2182.xml"/><Relationship Id="rId2390" Type="http://schemas.openxmlformats.org/officeDocument/2006/relationships/slide" Target="slides/slide2389.xml"/><Relationship Id="rId3027" Type="http://schemas.openxmlformats.org/officeDocument/2006/relationships/slide" Target="slides/slide3026.xml"/><Relationship Id="rId3234" Type="http://schemas.openxmlformats.org/officeDocument/2006/relationships/slide" Target="slides/slide3233.xml"/><Relationship Id="rId3441" Type="http://schemas.openxmlformats.org/officeDocument/2006/relationships/slide" Target="slides/slide3440.xml"/><Relationship Id="rId155" Type="http://schemas.openxmlformats.org/officeDocument/2006/relationships/slide" Target="slides/slide154.xml"/><Relationship Id="rId362" Type="http://schemas.openxmlformats.org/officeDocument/2006/relationships/slide" Target="slides/slide361.xml"/><Relationship Id="rId2043" Type="http://schemas.openxmlformats.org/officeDocument/2006/relationships/slide" Target="slides/slide2042.xml"/><Relationship Id="rId2250" Type="http://schemas.openxmlformats.org/officeDocument/2006/relationships/slide" Target="slides/slide2249.xml"/><Relationship Id="rId3301" Type="http://schemas.openxmlformats.org/officeDocument/2006/relationships/slide" Target="slides/slide3300.xml"/><Relationship Id="rId222" Type="http://schemas.openxmlformats.org/officeDocument/2006/relationships/slide" Target="slides/slide221.xml"/><Relationship Id="rId2110" Type="http://schemas.openxmlformats.org/officeDocument/2006/relationships/slide" Target="slides/slide2109.xml"/><Relationship Id="rId1669" Type="http://schemas.openxmlformats.org/officeDocument/2006/relationships/slide" Target="slides/slide1668.xml"/><Relationship Id="rId1876" Type="http://schemas.openxmlformats.org/officeDocument/2006/relationships/slide" Target="slides/slide1875.xml"/><Relationship Id="rId2927" Type="http://schemas.openxmlformats.org/officeDocument/2006/relationships/slide" Target="slides/slide2926.xml"/><Relationship Id="rId3091" Type="http://schemas.openxmlformats.org/officeDocument/2006/relationships/slide" Target="slides/slide3090.xml"/><Relationship Id="rId1529" Type="http://schemas.openxmlformats.org/officeDocument/2006/relationships/slide" Target="slides/slide1528.xml"/><Relationship Id="rId1736" Type="http://schemas.openxmlformats.org/officeDocument/2006/relationships/slide" Target="slides/slide1735.xml"/><Relationship Id="rId1943" Type="http://schemas.openxmlformats.org/officeDocument/2006/relationships/slide" Target="slides/slide1942.xml"/><Relationship Id="rId28" Type="http://schemas.openxmlformats.org/officeDocument/2006/relationships/slide" Target="slides/slide27.xml"/><Relationship Id="rId1803" Type="http://schemas.openxmlformats.org/officeDocument/2006/relationships/slide" Target="slides/slide1802.xml"/><Relationship Id="rId3768" Type="http://schemas.openxmlformats.org/officeDocument/2006/relationships/slide" Target="slides/slide3767.xml"/><Relationship Id="rId689" Type="http://schemas.openxmlformats.org/officeDocument/2006/relationships/slide" Target="slides/slide688.xml"/><Relationship Id="rId896" Type="http://schemas.openxmlformats.org/officeDocument/2006/relationships/slide" Target="slides/slide895.xml"/><Relationship Id="rId2577" Type="http://schemas.openxmlformats.org/officeDocument/2006/relationships/slide" Target="slides/slide2576.xml"/><Relationship Id="rId2784" Type="http://schemas.openxmlformats.org/officeDocument/2006/relationships/slide" Target="slides/slide2783.xml"/><Relationship Id="rId3628" Type="http://schemas.openxmlformats.org/officeDocument/2006/relationships/slide" Target="slides/slide3627.xml"/><Relationship Id="rId549" Type="http://schemas.openxmlformats.org/officeDocument/2006/relationships/slide" Target="slides/slide548.xml"/><Relationship Id="rId756" Type="http://schemas.openxmlformats.org/officeDocument/2006/relationships/slide" Target="slides/slide755.xml"/><Relationship Id="rId1179" Type="http://schemas.openxmlformats.org/officeDocument/2006/relationships/slide" Target="slides/slide1178.xml"/><Relationship Id="rId1386" Type="http://schemas.openxmlformats.org/officeDocument/2006/relationships/slide" Target="slides/slide1385.xml"/><Relationship Id="rId1593" Type="http://schemas.openxmlformats.org/officeDocument/2006/relationships/slide" Target="slides/slide1592.xml"/><Relationship Id="rId2437" Type="http://schemas.openxmlformats.org/officeDocument/2006/relationships/slide" Target="slides/slide2436.xml"/><Relationship Id="rId2991" Type="http://schemas.openxmlformats.org/officeDocument/2006/relationships/slide" Target="slides/slide2990.xml"/><Relationship Id="rId3835" Type="http://schemas.openxmlformats.org/officeDocument/2006/relationships/slide" Target="slides/slide3834.xml"/><Relationship Id="rId409" Type="http://schemas.openxmlformats.org/officeDocument/2006/relationships/slide" Target="slides/slide408.xml"/><Relationship Id="rId963" Type="http://schemas.openxmlformats.org/officeDocument/2006/relationships/slide" Target="slides/slide962.xml"/><Relationship Id="rId1039" Type="http://schemas.openxmlformats.org/officeDocument/2006/relationships/slide" Target="slides/slide1038.xml"/><Relationship Id="rId1246" Type="http://schemas.openxmlformats.org/officeDocument/2006/relationships/slide" Target="slides/slide1245.xml"/><Relationship Id="rId2644" Type="http://schemas.openxmlformats.org/officeDocument/2006/relationships/slide" Target="slides/slide2643.xml"/><Relationship Id="rId2851" Type="http://schemas.openxmlformats.org/officeDocument/2006/relationships/slide" Target="slides/slide2850.xml"/><Relationship Id="rId3902" Type="http://schemas.openxmlformats.org/officeDocument/2006/relationships/slide" Target="slides/slide3901.xml"/><Relationship Id="rId92" Type="http://schemas.openxmlformats.org/officeDocument/2006/relationships/slide" Target="slides/slide91.xml"/><Relationship Id="rId616" Type="http://schemas.openxmlformats.org/officeDocument/2006/relationships/slide" Target="slides/slide615.xml"/><Relationship Id="rId823" Type="http://schemas.openxmlformats.org/officeDocument/2006/relationships/slide" Target="slides/slide822.xml"/><Relationship Id="rId1453" Type="http://schemas.openxmlformats.org/officeDocument/2006/relationships/slide" Target="slides/slide1452.xml"/><Relationship Id="rId1660" Type="http://schemas.openxmlformats.org/officeDocument/2006/relationships/slide" Target="slides/slide1659.xml"/><Relationship Id="rId2504" Type="http://schemas.openxmlformats.org/officeDocument/2006/relationships/slide" Target="slides/slide2503.xml"/><Relationship Id="rId2711" Type="http://schemas.openxmlformats.org/officeDocument/2006/relationships/slide" Target="slides/slide2710.xml"/><Relationship Id="rId1106" Type="http://schemas.openxmlformats.org/officeDocument/2006/relationships/slide" Target="slides/slide1105.xml"/><Relationship Id="rId1313" Type="http://schemas.openxmlformats.org/officeDocument/2006/relationships/slide" Target="slides/slide1312.xml"/><Relationship Id="rId1520" Type="http://schemas.openxmlformats.org/officeDocument/2006/relationships/slide" Target="slides/slide1519.xml"/><Relationship Id="rId3278" Type="http://schemas.openxmlformats.org/officeDocument/2006/relationships/slide" Target="slides/slide3277.xml"/><Relationship Id="rId3485" Type="http://schemas.openxmlformats.org/officeDocument/2006/relationships/slide" Target="slides/slide3484.xml"/><Relationship Id="rId3692" Type="http://schemas.openxmlformats.org/officeDocument/2006/relationships/slide" Target="slides/slide3691.xml"/><Relationship Id="rId199" Type="http://schemas.openxmlformats.org/officeDocument/2006/relationships/slide" Target="slides/slide198.xml"/><Relationship Id="rId2087" Type="http://schemas.openxmlformats.org/officeDocument/2006/relationships/slide" Target="slides/slide2086.xml"/><Relationship Id="rId2294" Type="http://schemas.openxmlformats.org/officeDocument/2006/relationships/slide" Target="slides/slide2293.xml"/><Relationship Id="rId3138" Type="http://schemas.openxmlformats.org/officeDocument/2006/relationships/slide" Target="slides/slide3137.xml"/><Relationship Id="rId3345" Type="http://schemas.openxmlformats.org/officeDocument/2006/relationships/slide" Target="slides/slide3344.xml"/><Relationship Id="rId3552" Type="http://schemas.openxmlformats.org/officeDocument/2006/relationships/slide" Target="slides/slide3551.xml"/><Relationship Id="rId266" Type="http://schemas.openxmlformats.org/officeDocument/2006/relationships/slide" Target="slides/slide265.xml"/><Relationship Id="rId473" Type="http://schemas.openxmlformats.org/officeDocument/2006/relationships/slide" Target="slides/slide472.xml"/><Relationship Id="rId680" Type="http://schemas.openxmlformats.org/officeDocument/2006/relationships/slide" Target="slides/slide679.xml"/><Relationship Id="rId2154" Type="http://schemas.openxmlformats.org/officeDocument/2006/relationships/slide" Target="slides/slide2153.xml"/><Relationship Id="rId2361" Type="http://schemas.openxmlformats.org/officeDocument/2006/relationships/slide" Target="slides/slide2360.xml"/><Relationship Id="rId3205" Type="http://schemas.openxmlformats.org/officeDocument/2006/relationships/slide" Target="slides/slide3204.xml"/><Relationship Id="rId3412" Type="http://schemas.openxmlformats.org/officeDocument/2006/relationships/slide" Target="slides/slide3411.xml"/><Relationship Id="rId126" Type="http://schemas.openxmlformats.org/officeDocument/2006/relationships/slide" Target="slides/slide125.xml"/><Relationship Id="rId333" Type="http://schemas.openxmlformats.org/officeDocument/2006/relationships/slide" Target="slides/slide332.xml"/><Relationship Id="rId540" Type="http://schemas.openxmlformats.org/officeDocument/2006/relationships/slide" Target="slides/slide539.xml"/><Relationship Id="rId1170" Type="http://schemas.openxmlformats.org/officeDocument/2006/relationships/slide" Target="slides/slide1169.xml"/><Relationship Id="rId2014" Type="http://schemas.openxmlformats.org/officeDocument/2006/relationships/slide" Target="slides/slide2013.xml"/><Relationship Id="rId2221" Type="http://schemas.openxmlformats.org/officeDocument/2006/relationships/slide" Target="slides/slide2220.xml"/><Relationship Id="rId1030" Type="http://schemas.openxmlformats.org/officeDocument/2006/relationships/slide" Target="slides/slide1029.xml"/><Relationship Id="rId400" Type="http://schemas.openxmlformats.org/officeDocument/2006/relationships/slide" Target="slides/slide399.xml"/><Relationship Id="rId1987" Type="http://schemas.openxmlformats.org/officeDocument/2006/relationships/slide" Target="slides/slide1986.xml"/><Relationship Id="rId1847" Type="http://schemas.openxmlformats.org/officeDocument/2006/relationships/slide" Target="slides/slide1846.xml"/><Relationship Id="rId1707" Type="http://schemas.openxmlformats.org/officeDocument/2006/relationships/slide" Target="slides/slide1706.xml"/><Relationship Id="rId3062" Type="http://schemas.openxmlformats.org/officeDocument/2006/relationships/slide" Target="slides/slide3061.xml"/><Relationship Id="rId190" Type="http://schemas.openxmlformats.org/officeDocument/2006/relationships/slide" Target="slides/slide189.xml"/><Relationship Id="rId1914" Type="http://schemas.openxmlformats.org/officeDocument/2006/relationships/slide" Target="slides/slide1913.xml"/><Relationship Id="rId3879" Type="http://schemas.openxmlformats.org/officeDocument/2006/relationships/slide" Target="slides/slide3878.xml"/><Relationship Id="rId2688" Type="http://schemas.openxmlformats.org/officeDocument/2006/relationships/slide" Target="slides/slide2687.xml"/><Relationship Id="rId2895" Type="http://schemas.openxmlformats.org/officeDocument/2006/relationships/slide" Target="slides/slide2894.xml"/><Relationship Id="rId3739" Type="http://schemas.openxmlformats.org/officeDocument/2006/relationships/slide" Target="slides/slide3738.xml"/><Relationship Id="rId3946" Type="http://schemas.openxmlformats.org/officeDocument/2006/relationships/slide" Target="slides/slide3945.xml"/><Relationship Id="rId867" Type="http://schemas.openxmlformats.org/officeDocument/2006/relationships/slide" Target="slides/slide866.xml"/><Relationship Id="rId1497" Type="http://schemas.openxmlformats.org/officeDocument/2006/relationships/slide" Target="slides/slide1496.xml"/><Relationship Id="rId2548" Type="http://schemas.openxmlformats.org/officeDocument/2006/relationships/slide" Target="slides/slide2547.xml"/><Relationship Id="rId2755" Type="http://schemas.openxmlformats.org/officeDocument/2006/relationships/slide" Target="slides/slide2754.xml"/><Relationship Id="rId2962" Type="http://schemas.openxmlformats.org/officeDocument/2006/relationships/slide" Target="slides/slide2961.xml"/><Relationship Id="rId3806" Type="http://schemas.openxmlformats.org/officeDocument/2006/relationships/slide" Target="slides/slide3805.xml"/><Relationship Id="rId727" Type="http://schemas.openxmlformats.org/officeDocument/2006/relationships/slide" Target="slides/slide726.xml"/><Relationship Id="rId934" Type="http://schemas.openxmlformats.org/officeDocument/2006/relationships/slide" Target="slides/slide933.xml"/><Relationship Id="rId1357" Type="http://schemas.openxmlformats.org/officeDocument/2006/relationships/slide" Target="slides/slide1356.xml"/><Relationship Id="rId1564" Type="http://schemas.openxmlformats.org/officeDocument/2006/relationships/slide" Target="slides/slide1563.xml"/><Relationship Id="rId1771" Type="http://schemas.openxmlformats.org/officeDocument/2006/relationships/slide" Target="slides/slide1770.xml"/><Relationship Id="rId2408" Type="http://schemas.openxmlformats.org/officeDocument/2006/relationships/slide" Target="slides/slide2407.xml"/><Relationship Id="rId2615" Type="http://schemas.openxmlformats.org/officeDocument/2006/relationships/slide" Target="slides/slide2614.xml"/><Relationship Id="rId2822" Type="http://schemas.openxmlformats.org/officeDocument/2006/relationships/slide" Target="slides/slide2821.xml"/><Relationship Id="rId63" Type="http://schemas.openxmlformats.org/officeDocument/2006/relationships/slide" Target="slides/slide62.xml"/><Relationship Id="rId1217" Type="http://schemas.openxmlformats.org/officeDocument/2006/relationships/slide" Target="slides/slide1216.xml"/><Relationship Id="rId1424" Type="http://schemas.openxmlformats.org/officeDocument/2006/relationships/slide" Target="slides/slide1423.xml"/><Relationship Id="rId1631" Type="http://schemas.openxmlformats.org/officeDocument/2006/relationships/slide" Target="slides/slide1630.xml"/><Relationship Id="rId3389" Type="http://schemas.openxmlformats.org/officeDocument/2006/relationships/slide" Target="slides/slide3388.xml"/><Relationship Id="rId3596" Type="http://schemas.openxmlformats.org/officeDocument/2006/relationships/slide" Target="slides/slide3595.xml"/><Relationship Id="rId2198" Type="http://schemas.openxmlformats.org/officeDocument/2006/relationships/slide" Target="slides/slide2197.xml"/><Relationship Id="rId3249" Type="http://schemas.openxmlformats.org/officeDocument/2006/relationships/slide" Target="slides/slide3248.xml"/><Relationship Id="rId3456" Type="http://schemas.openxmlformats.org/officeDocument/2006/relationships/slide" Target="slides/slide3455.xml"/><Relationship Id="rId377" Type="http://schemas.openxmlformats.org/officeDocument/2006/relationships/slide" Target="slides/slide376.xml"/><Relationship Id="rId584" Type="http://schemas.openxmlformats.org/officeDocument/2006/relationships/slide" Target="slides/slide583.xml"/><Relationship Id="rId2058" Type="http://schemas.openxmlformats.org/officeDocument/2006/relationships/slide" Target="slides/slide2057.xml"/><Relationship Id="rId2265" Type="http://schemas.openxmlformats.org/officeDocument/2006/relationships/slide" Target="slides/slide2264.xml"/><Relationship Id="rId3109" Type="http://schemas.openxmlformats.org/officeDocument/2006/relationships/slide" Target="slides/slide3108.xml"/><Relationship Id="rId3663" Type="http://schemas.openxmlformats.org/officeDocument/2006/relationships/slide" Target="slides/slide3662.xml"/><Relationship Id="rId3870" Type="http://schemas.openxmlformats.org/officeDocument/2006/relationships/slide" Target="slides/slide3869.xml"/><Relationship Id="rId237" Type="http://schemas.openxmlformats.org/officeDocument/2006/relationships/slide" Target="slides/slide236.xml"/><Relationship Id="rId791" Type="http://schemas.openxmlformats.org/officeDocument/2006/relationships/slide" Target="slides/slide790.xml"/><Relationship Id="rId1074" Type="http://schemas.openxmlformats.org/officeDocument/2006/relationships/slide" Target="slides/slide1073.xml"/><Relationship Id="rId2472" Type="http://schemas.openxmlformats.org/officeDocument/2006/relationships/slide" Target="slides/slide2471.xml"/><Relationship Id="rId3316" Type="http://schemas.openxmlformats.org/officeDocument/2006/relationships/slide" Target="slides/slide3315.xml"/><Relationship Id="rId3523" Type="http://schemas.openxmlformats.org/officeDocument/2006/relationships/slide" Target="slides/slide3522.xml"/><Relationship Id="rId3730" Type="http://schemas.openxmlformats.org/officeDocument/2006/relationships/slide" Target="slides/slide3729.xml"/><Relationship Id="rId444" Type="http://schemas.openxmlformats.org/officeDocument/2006/relationships/slide" Target="slides/slide443.xml"/><Relationship Id="rId651" Type="http://schemas.openxmlformats.org/officeDocument/2006/relationships/slide" Target="slides/slide650.xml"/><Relationship Id="rId1281" Type="http://schemas.openxmlformats.org/officeDocument/2006/relationships/slide" Target="slides/slide1280.xml"/><Relationship Id="rId2125" Type="http://schemas.openxmlformats.org/officeDocument/2006/relationships/slide" Target="slides/slide2124.xml"/><Relationship Id="rId2332" Type="http://schemas.openxmlformats.org/officeDocument/2006/relationships/slide" Target="slides/slide2331.xml"/><Relationship Id="rId304" Type="http://schemas.openxmlformats.org/officeDocument/2006/relationships/slide" Target="slides/slide303.xml"/><Relationship Id="rId511" Type="http://schemas.openxmlformats.org/officeDocument/2006/relationships/slide" Target="slides/slide510.xml"/><Relationship Id="rId1141" Type="http://schemas.openxmlformats.org/officeDocument/2006/relationships/slide" Target="slides/slide1140.xml"/><Relationship Id="rId1001" Type="http://schemas.openxmlformats.org/officeDocument/2006/relationships/slide" Target="slides/slide1000.xml"/><Relationship Id="rId1958" Type="http://schemas.openxmlformats.org/officeDocument/2006/relationships/slide" Target="slides/slide1957.xml"/><Relationship Id="rId3173" Type="http://schemas.openxmlformats.org/officeDocument/2006/relationships/slide" Target="slides/slide3172.xml"/><Relationship Id="rId3380" Type="http://schemas.openxmlformats.org/officeDocument/2006/relationships/slide" Target="slides/slide3379.xml"/><Relationship Id="rId1818" Type="http://schemas.openxmlformats.org/officeDocument/2006/relationships/slide" Target="slides/slide1817.xml"/><Relationship Id="rId3033" Type="http://schemas.openxmlformats.org/officeDocument/2006/relationships/slide" Target="slides/slide3032.xml"/><Relationship Id="rId3240" Type="http://schemas.openxmlformats.org/officeDocument/2006/relationships/slide" Target="slides/slide3239.xml"/><Relationship Id="rId161" Type="http://schemas.openxmlformats.org/officeDocument/2006/relationships/slide" Target="slides/slide160.xml"/><Relationship Id="rId2799" Type="http://schemas.openxmlformats.org/officeDocument/2006/relationships/slide" Target="slides/slide2798.xml"/><Relationship Id="rId3100" Type="http://schemas.openxmlformats.org/officeDocument/2006/relationships/slide" Target="slides/slide3099.xml"/><Relationship Id="rId978" Type="http://schemas.openxmlformats.org/officeDocument/2006/relationships/slide" Target="slides/slide977.xml"/><Relationship Id="rId2659" Type="http://schemas.openxmlformats.org/officeDocument/2006/relationships/slide" Target="slides/slide2658.xml"/><Relationship Id="rId2866" Type="http://schemas.openxmlformats.org/officeDocument/2006/relationships/slide" Target="slides/slide2865.xml"/><Relationship Id="rId3917" Type="http://schemas.openxmlformats.org/officeDocument/2006/relationships/slide" Target="slides/slide3916.xml"/><Relationship Id="rId838" Type="http://schemas.openxmlformats.org/officeDocument/2006/relationships/slide" Target="slides/slide837.xml"/><Relationship Id="rId1468" Type="http://schemas.openxmlformats.org/officeDocument/2006/relationships/slide" Target="slides/slide1467.xml"/><Relationship Id="rId1675" Type="http://schemas.openxmlformats.org/officeDocument/2006/relationships/slide" Target="slides/slide1674.xml"/><Relationship Id="rId1882" Type="http://schemas.openxmlformats.org/officeDocument/2006/relationships/slide" Target="slides/slide1881.xml"/><Relationship Id="rId2519" Type="http://schemas.openxmlformats.org/officeDocument/2006/relationships/slide" Target="slides/slide2518.xml"/><Relationship Id="rId2726" Type="http://schemas.openxmlformats.org/officeDocument/2006/relationships/slide" Target="slides/slide2725.xml"/><Relationship Id="rId1328" Type="http://schemas.openxmlformats.org/officeDocument/2006/relationships/slide" Target="slides/slide1327.xml"/><Relationship Id="rId1535" Type="http://schemas.openxmlformats.org/officeDocument/2006/relationships/slide" Target="slides/slide1534.xml"/><Relationship Id="rId2933" Type="http://schemas.openxmlformats.org/officeDocument/2006/relationships/slide" Target="slides/slide2932.xml"/><Relationship Id="rId905" Type="http://schemas.openxmlformats.org/officeDocument/2006/relationships/slide" Target="slides/slide904.xml"/><Relationship Id="rId1742" Type="http://schemas.openxmlformats.org/officeDocument/2006/relationships/slide" Target="slides/slide1741.xml"/><Relationship Id="rId34" Type="http://schemas.openxmlformats.org/officeDocument/2006/relationships/slide" Target="slides/slide33.xml"/><Relationship Id="rId1602" Type="http://schemas.openxmlformats.org/officeDocument/2006/relationships/slide" Target="slides/slide1601.xml"/><Relationship Id="rId3567" Type="http://schemas.openxmlformats.org/officeDocument/2006/relationships/slide" Target="slides/slide3566.xml"/><Relationship Id="rId3774" Type="http://schemas.openxmlformats.org/officeDocument/2006/relationships/slide" Target="slides/slide3773.xml"/><Relationship Id="rId488" Type="http://schemas.openxmlformats.org/officeDocument/2006/relationships/slide" Target="slides/slide487.xml"/><Relationship Id="rId695" Type="http://schemas.openxmlformats.org/officeDocument/2006/relationships/slide" Target="slides/slide694.xml"/><Relationship Id="rId2169" Type="http://schemas.openxmlformats.org/officeDocument/2006/relationships/slide" Target="slides/slide2168.xml"/><Relationship Id="rId2376" Type="http://schemas.openxmlformats.org/officeDocument/2006/relationships/slide" Target="slides/slide2375.xml"/><Relationship Id="rId2583" Type="http://schemas.openxmlformats.org/officeDocument/2006/relationships/slide" Target="slides/slide2582.xml"/><Relationship Id="rId2790" Type="http://schemas.openxmlformats.org/officeDocument/2006/relationships/slide" Target="slides/slide2789.xml"/><Relationship Id="rId3427" Type="http://schemas.openxmlformats.org/officeDocument/2006/relationships/slide" Target="slides/slide3426.xml"/><Relationship Id="rId3634" Type="http://schemas.openxmlformats.org/officeDocument/2006/relationships/slide" Target="slides/slide3633.xml"/><Relationship Id="rId3841" Type="http://schemas.openxmlformats.org/officeDocument/2006/relationships/slide" Target="slides/slide3840.xml"/><Relationship Id="rId348" Type="http://schemas.openxmlformats.org/officeDocument/2006/relationships/slide" Target="slides/slide347.xml"/><Relationship Id="rId555" Type="http://schemas.openxmlformats.org/officeDocument/2006/relationships/slide" Target="slides/slide554.xml"/><Relationship Id="rId762" Type="http://schemas.openxmlformats.org/officeDocument/2006/relationships/slide" Target="slides/slide761.xml"/><Relationship Id="rId1185" Type="http://schemas.openxmlformats.org/officeDocument/2006/relationships/slide" Target="slides/slide1184.xml"/><Relationship Id="rId1392" Type="http://schemas.openxmlformats.org/officeDocument/2006/relationships/slide" Target="slides/slide1391.xml"/><Relationship Id="rId2029" Type="http://schemas.openxmlformats.org/officeDocument/2006/relationships/slide" Target="slides/slide2028.xml"/><Relationship Id="rId2236" Type="http://schemas.openxmlformats.org/officeDocument/2006/relationships/slide" Target="slides/slide2235.xml"/><Relationship Id="rId2443" Type="http://schemas.openxmlformats.org/officeDocument/2006/relationships/slide" Target="slides/slide2442.xml"/><Relationship Id="rId2650" Type="http://schemas.openxmlformats.org/officeDocument/2006/relationships/slide" Target="slides/slide2649.xml"/><Relationship Id="rId3701" Type="http://schemas.openxmlformats.org/officeDocument/2006/relationships/slide" Target="slides/slide3700.xml"/><Relationship Id="rId208" Type="http://schemas.openxmlformats.org/officeDocument/2006/relationships/slide" Target="slides/slide207.xml"/><Relationship Id="rId415" Type="http://schemas.openxmlformats.org/officeDocument/2006/relationships/slide" Target="slides/slide414.xml"/><Relationship Id="rId622" Type="http://schemas.openxmlformats.org/officeDocument/2006/relationships/slide" Target="slides/slide621.xml"/><Relationship Id="rId1045" Type="http://schemas.openxmlformats.org/officeDocument/2006/relationships/slide" Target="slides/slide1044.xml"/><Relationship Id="rId1252" Type="http://schemas.openxmlformats.org/officeDocument/2006/relationships/slide" Target="slides/slide1251.xml"/><Relationship Id="rId2303" Type="http://schemas.openxmlformats.org/officeDocument/2006/relationships/slide" Target="slides/slide2302.xml"/><Relationship Id="rId2510" Type="http://schemas.openxmlformats.org/officeDocument/2006/relationships/slide" Target="slides/slide2509.xml"/><Relationship Id="rId1112" Type="http://schemas.openxmlformats.org/officeDocument/2006/relationships/slide" Target="slides/slide1111.xml"/><Relationship Id="rId3077" Type="http://schemas.openxmlformats.org/officeDocument/2006/relationships/slide" Target="slides/slide3076.xml"/><Relationship Id="rId3284" Type="http://schemas.openxmlformats.org/officeDocument/2006/relationships/slide" Target="slides/slide3283.xml"/><Relationship Id="rId1929" Type="http://schemas.openxmlformats.org/officeDocument/2006/relationships/slide" Target="slides/slide1928.xml"/><Relationship Id="rId2093" Type="http://schemas.openxmlformats.org/officeDocument/2006/relationships/slide" Target="slides/slide2092.xml"/><Relationship Id="rId3491" Type="http://schemas.openxmlformats.org/officeDocument/2006/relationships/slide" Target="slides/slide3490.xml"/><Relationship Id="rId3144" Type="http://schemas.openxmlformats.org/officeDocument/2006/relationships/slide" Target="slides/slide3143.xml"/><Relationship Id="rId3351" Type="http://schemas.openxmlformats.org/officeDocument/2006/relationships/slide" Target="slides/slide3350.xml"/><Relationship Id="rId272" Type="http://schemas.openxmlformats.org/officeDocument/2006/relationships/slide" Target="slides/slide271.xml"/><Relationship Id="rId2160" Type="http://schemas.openxmlformats.org/officeDocument/2006/relationships/slide" Target="slides/slide2159.xml"/><Relationship Id="rId3004" Type="http://schemas.openxmlformats.org/officeDocument/2006/relationships/slide" Target="slides/slide3003.xml"/><Relationship Id="rId3211" Type="http://schemas.openxmlformats.org/officeDocument/2006/relationships/slide" Target="slides/slide3210.xml"/><Relationship Id="rId132" Type="http://schemas.openxmlformats.org/officeDocument/2006/relationships/slide" Target="slides/slide131.xml"/><Relationship Id="rId2020" Type="http://schemas.openxmlformats.org/officeDocument/2006/relationships/slide" Target="slides/slide2019.xml"/><Relationship Id="rId1579" Type="http://schemas.openxmlformats.org/officeDocument/2006/relationships/slide" Target="slides/slide1578.xml"/><Relationship Id="rId2977" Type="http://schemas.openxmlformats.org/officeDocument/2006/relationships/slide" Target="slides/slide2976.xml"/><Relationship Id="rId949" Type="http://schemas.openxmlformats.org/officeDocument/2006/relationships/slide" Target="slides/slide948.xml"/><Relationship Id="rId1786" Type="http://schemas.openxmlformats.org/officeDocument/2006/relationships/slide" Target="slides/slide1785.xml"/><Relationship Id="rId1993" Type="http://schemas.openxmlformats.org/officeDocument/2006/relationships/slide" Target="slides/slide1992.xml"/><Relationship Id="rId2837" Type="http://schemas.openxmlformats.org/officeDocument/2006/relationships/slide" Target="slides/slide2836.xml"/><Relationship Id="rId78" Type="http://schemas.openxmlformats.org/officeDocument/2006/relationships/slide" Target="slides/slide77.xml"/><Relationship Id="rId809" Type="http://schemas.openxmlformats.org/officeDocument/2006/relationships/slide" Target="slides/slide808.xml"/><Relationship Id="rId1439" Type="http://schemas.openxmlformats.org/officeDocument/2006/relationships/slide" Target="slides/slide1438.xml"/><Relationship Id="rId1646" Type="http://schemas.openxmlformats.org/officeDocument/2006/relationships/slide" Target="slides/slide1645.xml"/><Relationship Id="rId1853" Type="http://schemas.openxmlformats.org/officeDocument/2006/relationships/slide" Target="slides/slide1852.xml"/><Relationship Id="rId2904" Type="http://schemas.openxmlformats.org/officeDocument/2006/relationships/slide" Target="slides/slide2903.xml"/><Relationship Id="rId1506" Type="http://schemas.openxmlformats.org/officeDocument/2006/relationships/slide" Target="slides/slide1505.xml"/><Relationship Id="rId1713" Type="http://schemas.openxmlformats.org/officeDocument/2006/relationships/slide" Target="slides/slide1712.xml"/><Relationship Id="rId1920" Type="http://schemas.openxmlformats.org/officeDocument/2006/relationships/slide" Target="slides/slide1919.xml"/><Relationship Id="rId3678" Type="http://schemas.openxmlformats.org/officeDocument/2006/relationships/slide" Target="slides/slide3677.xml"/><Relationship Id="rId3885" Type="http://schemas.openxmlformats.org/officeDocument/2006/relationships/slide" Target="slides/slide3884.xml"/><Relationship Id="rId599" Type="http://schemas.openxmlformats.org/officeDocument/2006/relationships/slide" Target="slides/slide598.xml"/><Relationship Id="rId2487" Type="http://schemas.openxmlformats.org/officeDocument/2006/relationships/slide" Target="slides/slide2486.xml"/><Relationship Id="rId2694" Type="http://schemas.openxmlformats.org/officeDocument/2006/relationships/slide" Target="slides/slide2693.xml"/><Relationship Id="rId3538" Type="http://schemas.openxmlformats.org/officeDocument/2006/relationships/slide" Target="slides/slide3537.xml"/><Relationship Id="rId3745" Type="http://schemas.openxmlformats.org/officeDocument/2006/relationships/slide" Target="slides/slide3744.xml"/><Relationship Id="rId459" Type="http://schemas.openxmlformats.org/officeDocument/2006/relationships/slide" Target="slides/slide458.xml"/><Relationship Id="rId666" Type="http://schemas.openxmlformats.org/officeDocument/2006/relationships/slide" Target="slides/slide665.xml"/><Relationship Id="rId873" Type="http://schemas.openxmlformats.org/officeDocument/2006/relationships/slide" Target="slides/slide872.xml"/><Relationship Id="rId1089" Type="http://schemas.openxmlformats.org/officeDocument/2006/relationships/slide" Target="slides/slide1088.xml"/><Relationship Id="rId1296" Type="http://schemas.openxmlformats.org/officeDocument/2006/relationships/slide" Target="slides/slide1295.xml"/><Relationship Id="rId2347" Type="http://schemas.openxmlformats.org/officeDocument/2006/relationships/slide" Target="slides/slide2346.xml"/><Relationship Id="rId2554" Type="http://schemas.openxmlformats.org/officeDocument/2006/relationships/slide" Target="slides/slide2553.xml"/><Relationship Id="rId3952" Type="http://schemas.openxmlformats.org/officeDocument/2006/relationships/slide" Target="slides/slide3951.xml"/><Relationship Id="rId319" Type="http://schemas.openxmlformats.org/officeDocument/2006/relationships/slide" Target="slides/slide318.xml"/><Relationship Id="rId526" Type="http://schemas.openxmlformats.org/officeDocument/2006/relationships/slide" Target="slides/slide525.xml"/><Relationship Id="rId1156" Type="http://schemas.openxmlformats.org/officeDocument/2006/relationships/slide" Target="slides/slide1155.xml"/><Relationship Id="rId1363" Type="http://schemas.openxmlformats.org/officeDocument/2006/relationships/slide" Target="slides/slide1362.xml"/><Relationship Id="rId2207" Type="http://schemas.openxmlformats.org/officeDocument/2006/relationships/slide" Target="slides/slide2206.xml"/><Relationship Id="rId2761" Type="http://schemas.openxmlformats.org/officeDocument/2006/relationships/slide" Target="slides/slide2760.xml"/><Relationship Id="rId3605" Type="http://schemas.openxmlformats.org/officeDocument/2006/relationships/slide" Target="slides/slide3604.xml"/><Relationship Id="rId3812" Type="http://schemas.openxmlformats.org/officeDocument/2006/relationships/slide" Target="slides/slide3811.xml"/><Relationship Id="rId733" Type="http://schemas.openxmlformats.org/officeDocument/2006/relationships/slide" Target="slides/slide732.xml"/><Relationship Id="rId940" Type="http://schemas.openxmlformats.org/officeDocument/2006/relationships/slide" Target="slides/slide939.xml"/><Relationship Id="rId1016" Type="http://schemas.openxmlformats.org/officeDocument/2006/relationships/slide" Target="slides/slide1015.xml"/><Relationship Id="rId1570" Type="http://schemas.openxmlformats.org/officeDocument/2006/relationships/slide" Target="slides/slide1569.xml"/><Relationship Id="rId2414" Type="http://schemas.openxmlformats.org/officeDocument/2006/relationships/slide" Target="slides/slide2413.xml"/><Relationship Id="rId2621" Type="http://schemas.openxmlformats.org/officeDocument/2006/relationships/slide" Target="slides/slide2620.xml"/><Relationship Id="rId800" Type="http://schemas.openxmlformats.org/officeDocument/2006/relationships/slide" Target="slides/slide799.xml"/><Relationship Id="rId1223" Type="http://schemas.openxmlformats.org/officeDocument/2006/relationships/slide" Target="slides/slide1222.xml"/><Relationship Id="rId1430" Type="http://schemas.openxmlformats.org/officeDocument/2006/relationships/slide" Target="slides/slide1429.xml"/><Relationship Id="rId3188" Type="http://schemas.openxmlformats.org/officeDocument/2006/relationships/slide" Target="slides/slide3187.xml"/><Relationship Id="rId3395" Type="http://schemas.openxmlformats.org/officeDocument/2006/relationships/slide" Target="slides/slide3394.xml"/><Relationship Id="rId3048" Type="http://schemas.openxmlformats.org/officeDocument/2006/relationships/slide" Target="slides/slide3047.xml"/><Relationship Id="rId3255" Type="http://schemas.openxmlformats.org/officeDocument/2006/relationships/slide" Target="slides/slide3254.xml"/><Relationship Id="rId3462" Type="http://schemas.openxmlformats.org/officeDocument/2006/relationships/slide" Target="slides/slide3461.xml"/><Relationship Id="rId176" Type="http://schemas.openxmlformats.org/officeDocument/2006/relationships/slide" Target="slides/slide175.xml"/><Relationship Id="rId383" Type="http://schemas.openxmlformats.org/officeDocument/2006/relationships/slide" Target="slides/slide382.xml"/><Relationship Id="rId590" Type="http://schemas.openxmlformats.org/officeDocument/2006/relationships/slide" Target="slides/slide589.xml"/><Relationship Id="rId2064" Type="http://schemas.openxmlformats.org/officeDocument/2006/relationships/slide" Target="slides/slide2063.xml"/><Relationship Id="rId2271" Type="http://schemas.openxmlformats.org/officeDocument/2006/relationships/slide" Target="slides/slide2270.xml"/><Relationship Id="rId3115" Type="http://schemas.openxmlformats.org/officeDocument/2006/relationships/slide" Target="slides/slide3114.xml"/><Relationship Id="rId3322" Type="http://schemas.openxmlformats.org/officeDocument/2006/relationships/slide" Target="slides/slide3321.xml"/><Relationship Id="rId243" Type="http://schemas.openxmlformats.org/officeDocument/2006/relationships/slide" Target="slides/slide242.xml"/><Relationship Id="rId450" Type="http://schemas.openxmlformats.org/officeDocument/2006/relationships/slide" Target="slides/slide449.xml"/><Relationship Id="rId1080" Type="http://schemas.openxmlformats.org/officeDocument/2006/relationships/slide" Target="slides/slide1079.xml"/><Relationship Id="rId2131" Type="http://schemas.openxmlformats.org/officeDocument/2006/relationships/slide" Target="slides/slide2130.xml"/><Relationship Id="rId103" Type="http://schemas.openxmlformats.org/officeDocument/2006/relationships/slide" Target="slides/slide102.xml"/><Relationship Id="rId310" Type="http://schemas.openxmlformats.org/officeDocument/2006/relationships/slide" Target="slides/slide309.xml"/><Relationship Id="rId1897" Type="http://schemas.openxmlformats.org/officeDocument/2006/relationships/slide" Target="slides/slide1896.xml"/><Relationship Id="rId2948" Type="http://schemas.openxmlformats.org/officeDocument/2006/relationships/slide" Target="slides/slide2947.xml"/><Relationship Id="rId1757" Type="http://schemas.openxmlformats.org/officeDocument/2006/relationships/slide" Target="slides/slide1756.xml"/><Relationship Id="rId1964" Type="http://schemas.openxmlformats.org/officeDocument/2006/relationships/slide" Target="slides/slide1963.xml"/><Relationship Id="rId2808" Type="http://schemas.openxmlformats.org/officeDocument/2006/relationships/slide" Target="slides/slide2807.xml"/><Relationship Id="rId49" Type="http://schemas.openxmlformats.org/officeDocument/2006/relationships/slide" Target="slides/slide48.xml"/><Relationship Id="rId1617" Type="http://schemas.openxmlformats.org/officeDocument/2006/relationships/slide" Target="slides/slide1616.xml"/><Relationship Id="rId1824" Type="http://schemas.openxmlformats.org/officeDocument/2006/relationships/slide" Target="slides/slide1823.xml"/><Relationship Id="rId3789" Type="http://schemas.openxmlformats.org/officeDocument/2006/relationships/slide" Target="slides/slide3788.xml"/><Relationship Id="rId2598" Type="http://schemas.openxmlformats.org/officeDocument/2006/relationships/slide" Target="slides/slide2597.xml"/><Relationship Id="rId3649" Type="http://schemas.openxmlformats.org/officeDocument/2006/relationships/slide" Target="slides/slide3648.xml"/><Relationship Id="rId3856" Type="http://schemas.openxmlformats.org/officeDocument/2006/relationships/slide" Target="slides/slide3855.xml"/><Relationship Id="rId777" Type="http://schemas.openxmlformats.org/officeDocument/2006/relationships/slide" Target="slides/slide776.xml"/><Relationship Id="rId984" Type="http://schemas.openxmlformats.org/officeDocument/2006/relationships/slide" Target="slides/slide983.xml"/><Relationship Id="rId2458" Type="http://schemas.openxmlformats.org/officeDocument/2006/relationships/slide" Target="slides/slide2457.xml"/><Relationship Id="rId2665" Type="http://schemas.openxmlformats.org/officeDocument/2006/relationships/slide" Target="slides/slide2664.xml"/><Relationship Id="rId2872" Type="http://schemas.openxmlformats.org/officeDocument/2006/relationships/slide" Target="slides/slide2871.xml"/><Relationship Id="rId3509" Type="http://schemas.openxmlformats.org/officeDocument/2006/relationships/slide" Target="slides/slide3508.xml"/><Relationship Id="rId3716" Type="http://schemas.openxmlformats.org/officeDocument/2006/relationships/slide" Target="slides/slide3715.xml"/><Relationship Id="rId3923" Type="http://schemas.openxmlformats.org/officeDocument/2006/relationships/slide" Target="slides/slide3922.xml"/><Relationship Id="rId637" Type="http://schemas.openxmlformats.org/officeDocument/2006/relationships/slide" Target="slides/slide636.xml"/><Relationship Id="rId844" Type="http://schemas.openxmlformats.org/officeDocument/2006/relationships/slide" Target="slides/slide843.xml"/><Relationship Id="rId1267" Type="http://schemas.openxmlformats.org/officeDocument/2006/relationships/slide" Target="slides/slide1266.xml"/><Relationship Id="rId1474" Type="http://schemas.openxmlformats.org/officeDocument/2006/relationships/slide" Target="slides/slide1473.xml"/><Relationship Id="rId1681" Type="http://schemas.openxmlformats.org/officeDocument/2006/relationships/slide" Target="slides/slide1680.xml"/><Relationship Id="rId2318" Type="http://schemas.openxmlformats.org/officeDocument/2006/relationships/slide" Target="slides/slide2317.xml"/><Relationship Id="rId2525" Type="http://schemas.openxmlformats.org/officeDocument/2006/relationships/slide" Target="slides/slide2524.xml"/><Relationship Id="rId2732" Type="http://schemas.openxmlformats.org/officeDocument/2006/relationships/slide" Target="slides/slide2731.xml"/><Relationship Id="rId704" Type="http://schemas.openxmlformats.org/officeDocument/2006/relationships/slide" Target="slides/slide703.xml"/><Relationship Id="rId911" Type="http://schemas.openxmlformats.org/officeDocument/2006/relationships/slide" Target="slides/slide910.xml"/><Relationship Id="rId1127" Type="http://schemas.openxmlformats.org/officeDocument/2006/relationships/slide" Target="slides/slide1126.xml"/><Relationship Id="rId1334" Type="http://schemas.openxmlformats.org/officeDocument/2006/relationships/slide" Target="slides/slide1333.xml"/><Relationship Id="rId1541" Type="http://schemas.openxmlformats.org/officeDocument/2006/relationships/slide" Target="slides/slide1540.xml"/><Relationship Id="rId40" Type="http://schemas.openxmlformats.org/officeDocument/2006/relationships/slide" Target="slides/slide39.xml"/><Relationship Id="rId1401" Type="http://schemas.openxmlformats.org/officeDocument/2006/relationships/slide" Target="slides/slide1400.xml"/><Relationship Id="rId3299" Type="http://schemas.openxmlformats.org/officeDocument/2006/relationships/slide" Target="slides/slide3298.xml"/><Relationship Id="rId3159" Type="http://schemas.openxmlformats.org/officeDocument/2006/relationships/slide" Target="slides/slide3158.xml"/><Relationship Id="rId3366" Type="http://schemas.openxmlformats.org/officeDocument/2006/relationships/slide" Target="slides/slide3365.xml"/><Relationship Id="rId3573" Type="http://schemas.openxmlformats.org/officeDocument/2006/relationships/slide" Target="slides/slide3572.xml"/><Relationship Id="rId287" Type="http://schemas.openxmlformats.org/officeDocument/2006/relationships/slide" Target="slides/slide286.xml"/><Relationship Id="rId494" Type="http://schemas.openxmlformats.org/officeDocument/2006/relationships/slide" Target="slides/slide493.xml"/><Relationship Id="rId2175" Type="http://schemas.openxmlformats.org/officeDocument/2006/relationships/slide" Target="slides/slide2174.xml"/><Relationship Id="rId2382" Type="http://schemas.openxmlformats.org/officeDocument/2006/relationships/slide" Target="slides/slide2381.xml"/><Relationship Id="rId3019" Type="http://schemas.openxmlformats.org/officeDocument/2006/relationships/slide" Target="slides/slide3018.xml"/><Relationship Id="rId3226" Type="http://schemas.openxmlformats.org/officeDocument/2006/relationships/slide" Target="slides/slide3225.xml"/><Relationship Id="rId3780" Type="http://schemas.openxmlformats.org/officeDocument/2006/relationships/slide" Target="slides/slide3779.xml"/><Relationship Id="rId147" Type="http://schemas.openxmlformats.org/officeDocument/2006/relationships/slide" Target="slides/slide146.xml"/><Relationship Id="rId354" Type="http://schemas.openxmlformats.org/officeDocument/2006/relationships/slide" Target="slides/slide353.xml"/><Relationship Id="rId1191" Type="http://schemas.openxmlformats.org/officeDocument/2006/relationships/slide" Target="slides/slide1190.xml"/><Relationship Id="rId2035" Type="http://schemas.openxmlformats.org/officeDocument/2006/relationships/slide" Target="slides/slide2034.xml"/><Relationship Id="rId3433" Type="http://schemas.openxmlformats.org/officeDocument/2006/relationships/slide" Target="slides/slide3432.xml"/><Relationship Id="rId3640" Type="http://schemas.openxmlformats.org/officeDocument/2006/relationships/slide" Target="slides/slide3639.xml"/><Relationship Id="rId561" Type="http://schemas.openxmlformats.org/officeDocument/2006/relationships/slide" Target="slides/slide560.xml"/><Relationship Id="rId2242" Type="http://schemas.openxmlformats.org/officeDocument/2006/relationships/slide" Target="slides/slide2241.xml"/><Relationship Id="rId3500" Type="http://schemas.openxmlformats.org/officeDocument/2006/relationships/slide" Target="slides/slide3499.xml"/><Relationship Id="rId214" Type="http://schemas.openxmlformats.org/officeDocument/2006/relationships/slide" Target="slides/slide213.xml"/><Relationship Id="rId421" Type="http://schemas.openxmlformats.org/officeDocument/2006/relationships/slide" Target="slides/slide420.xml"/><Relationship Id="rId1051" Type="http://schemas.openxmlformats.org/officeDocument/2006/relationships/slide" Target="slides/slide1050.xml"/><Relationship Id="rId2102" Type="http://schemas.openxmlformats.org/officeDocument/2006/relationships/slide" Target="slides/slide2101.xml"/><Relationship Id="rId1868" Type="http://schemas.openxmlformats.org/officeDocument/2006/relationships/slide" Target="slides/slide1867.xml"/><Relationship Id="rId2919" Type="http://schemas.openxmlformats.org/officeDocument/2006/relationships/slide" Target="slides/slide2918.xml"/><Relationship Id="rId3083" Type="http://schemas.openxmlformats.org/officeDocument/2006/relationships/slide" Target="slides/slide3082.xml"/><Relationship Id="rId3290" Type="http://schemas.openxmlformats.org/officeDocument/2006/relationships/slide" Target="slides/slide3289.xml"/><Relationship Id="rId1728" Type="http://schemas.openxmlformats.org/officeDocument/2006/relationships/slide" Target="slides/slide1727.xml"/><Relationship Id="rId1935" Type="http://schemas.openxmlformats.org/officeDocument/2006/relationships/slide" Target="slides/slide1934.xml"/><Relationship Id="rId3150" Type="http://schemas.openxmlformats.org/officeDocument/2006/relationships/slide" Target="slides/slide3149.xml"/><Relationship Id="rId3010" Type="http://schemas.openxmlformats.org/officeDocument/2006/relationships/slide" Target="slides/slide3009.xml"/><Relationship Id="rId3967" Type="http://schemas.openxmlformats.org/officeDocument/2006/relationships/slide" Target="slides/slide3966.xml"/><Relationship Id="rId4" Type="http://schemas.openxmlformats.org/officeDocument/2006/relationships/slide" Target="slides/slide3.xml"/><Relationship Id="rId888" Type="http://schemas.openxmlformats.org/officeDocument/2006/relationships/slide" Target="slides/slide887.xml"/><Relationship Id="rId2569" Type="http://schemas.openxmlformats.org/officeDocument/2006/relationships/slide" Target="slides/slide2568.xml"/><Relationship Id="rId2776" Type="http://schemas.openxmlformats.org/officeDocument/2006/relationships/slide" Target="slides/slide2775.xml"/><Relationship Id="rId2983" Type="http://schemas.openxmlformats.org/officeDocument/2006/relationships/slide" Target="slides/slide2982.xml"/><Relationship Id="rId3827" Type="http://schemas.openxmlformats.org/officeDocument/2006/relationships/slide" Target="slides/slide3826.xml"/><Relationship Id="rId748" Type="http://schemas.openxmlformats.org/officeDocument/2006/relationships/slide" Target="slides/slide747.xml"/><Relationship Id="rId955" Type="http://schemas.openxmlformats.org/officeDocument/2006/relationships/slide" Target="slides/slide954.xml"/><Relationship Id="rId1378" Type="http://schemas.openxmlformats.org/officeDocument/2006/relationships/slide" Target="slides/slide1377.xml"/><Relationship Id="rId1585" Type="http://schemas.openxmlformats.org/officeDocument/2006/relationships/slide" Target="slides/slide1584.xml"/><Relationship Id="rId1792" Type="http://schemas.openxmlformats.org/officeDocument/2006/relationships/slide" Target="slides/slide1791.xml"/><Relationship Id="rId2429" Type="http://schemas.openxmlformats.org/officeDocument/2006/relationships/slide" Target="slides/slide2428.xml"/><Relationship Id="rId2636" Type="http://schemas.openxmlformats.org/officeDocument/2006/relationships/slide" Target="slides/slide2635.xml"/><Relationship Id="rId2843" Type="http://schemas.openxmlformats.org/officeDocument/2006/relationships/slide" Target="slides/slide2842.xml"/><Relationship Id="rId84" Type="http://schemas.openxmlformats.org/officeDocument/2006/relationships/slide" Target="slides/slide83.xml"/><Relationship Id="rId608" Type="http://schemas.openxmlformats.org/officeDocument/2006/relationships/slide" Target="slides/slide607.xml"/><Relationship Id="rId815" Type="http://schemas.openxmlformats.org/officeDocument/2006/relationships/slide" Target="slides/slide814.xml"/><Relationship Id="rId1238" Type="http://schemas.openxmlformats.org/officeDocument/2006/relationships/slide" Target="slides/slide1237.xml"/><Relationship Id="rId1445" Type="http://schemas.openxmlformats.org/officeDocument/2006/relationships/slide" Target="slides/slide1444.xml"/><Relationship Id="rId1652" Type="http://schemas.openxmlformats.org/officeDocument/2006/relationships/slide" Target="slides/slide1651.xml"/><Relationship Id="rId1305" Type="http://schemas.openxmlformats.org/officeDocument/2006/relationships/slide" Target="slides/slide1304.xml"/><Relationship Id="rId2703" Type="http://schemas.openxmlformats.org/officeDocument/2006/relationships/slide" Target="slides/slide2702.xml"/><Relationship Id="rId2910" Type="http://schemas.openxmlformats.org/officeDocument/2006/relationships/slide" Target="slides/slide2909.xml"/><Relationship Id="rId1512" Type="http://schemas.openxmlformats.org/officeDocument/2006/relationships/slide" Target="slides/slide1511.xml"/><Relationship Id="rId11" Type="http://schemas.openxmlformats.org/officeDocument/2006/relationships/slide" Target="slides/slide10.xml"/><Relationship Id="rId398" Type="http://schemas.openxmlformats.org/officeDocument/2006/relationships/slide" Target="slides/slide397.xml"/><Relationship Id="rId2079" Type="http://schemas.openxmlformats.org/officeDocument/2006/relationships/slide" Target="slides/slide2078.xml"/><Relationship Id="rId3477" Type="http://schemas.openxmlformats.org/officeDocument/2006/relationships/slide" Target="slides/slide3476.xml"/><Relationship Id="rId3684" Type="http://schemas.openxmlformats.org/officeDocument/2006/relationships/slide" Target="slides/slide3683.xml"/><Relationship Id="rId3891" Type="http://schemas.openxmlformats.org/officeDocument/2006/relationships/slide" Target="slides/slide3890.xml"/><Relationship Id="rId2286" Type="http://schemas.openxmlformats.org/officeDocument/2006/relationships/slide" Target="slides/slide2285.xml"/><Relationship Id="rId2493" Type="http://schemas.openxmlformats.org/officeDocument/2006/relationships/slide" Target="slides/slide2492.xml"/><Relationship Id="rId3337" Type="http://schemas.openxmlformats.org/officeDocument/2006/relationships/slide" Target="slides/slide3336.xml"/><Relationship Id="rId3544" Type="http://schemas.openxmlformats.org/officeDocument/2006/relationships/slide" Target="slides/slide3543.xml"/><Relationship Id="rId3751" Type="http://schemas.openxmlformats.org/officeDocument/2006/relationships/slide" Target="slides/slide3750.xml"/><Relationship Id="rId258" Type="http://schemas.openxmlformats.org/officeDocument/2006/relationships/slide" Target="slides/slide257.xml"/><Relationship Id="rId465" Type="http://schemas.openxmlformats.org/officeDocument/2006/relationships/slide" Target="slides/slide464.xml"/><Relationship Id="rId672" Type="http://schemas.openxmlformats.org/officeDocument/2006/relationships/slide" Target="slides/slide671.xml"/><Relationship Id="rId1095" Type="http://schemas.openxmlformats.org/officeDocument/2006/relationships/slide" Target="slides/slide1094.xml"/><Relationship Id="rId2146" Type="http://schemas.openxmlformats.org/officeDocument/2006/relationships/slide" Target="slides/slide2145.xml"/><Relationship Id="rId2353" Type="http://schemas.openxmlformats.org/officeDocument/2006/relationships/slide" Target="slides/slide2352.xml"/><Relationship Id="rId2560" Type="http://schemas.openxmlformats.org/officeDocument/2006/relationships/slide" Target="slides/slide2559.xml"/><Relationship Id="rId3404" Type="http://schemas.openxmlformats.org/officeDocument/2006/relationships/slide" Target="slides/slide3403.xml"/><Relationship Id="rId3611" Type="http://schemas.openxmlformats.org/officeDocument/2006/relationships/slide" Target="slides/slide3610.xml"/><Relationship Id="rId118" Type="http://schemas.openxmlformats.org/officeDocument/2006/relationships/slide" Target="slides/slide117.xml"/><Relationship Id="rId325" Type="http://schemas.openxmlformats.org/officeDocument/2006/relationships/slide" Target="slides/slide324.xml"/><Relationship Id="rId532" Type="http://schemas.openxmlformats.org/officeDocument/2006/relationships/slide" Target="slides/slide531.xml"/><Relationship Id="rId1162" Type="http://schemas.openxmlformats.org/officeDocument/2006/relationships/slide" Target="slides/slide1161.xml"/><Relationship Id="rId2006" Type="http://schemas.openxmlformats.org/officeDocument/2006/relationships/slide" Target="slides/slide2005.xml"/><Relationship Id="rId2213" Type="http://schemas.openxmlformats.org/officeDocument/2006/relationships/slide" Target="slides/slide2212.xml"/><Relationship Id="rId2420" Type="http://schemas.openxmlformats.org/officeDocument/2006/relationships/slide" Target="slides/slide2419.xml"/><Relationship Id="rId1022" Type="http://schemas.openxmlformats.org/officeDocument/2006/relationships/slide" Target="slides/slide1021.xml"/><Relationship Id="rId1979" Type="http://schemas.openxmlformats.org/officeDocument/2006/relationships/slide" Target="slides/slide1978.xml"/><Relationship Id="rId3194" Type="http://schemas.openxmlformats.org/officeDocument/2006/relationships/slide" Target="slides/slide3193.xml"/><Relationship Id="rId1839" Type="http://schemas.openxmlformats.org/officeDocument/2006/relationships/slide" Target="slides/slide1838.xml"/><Relationship Id="rId3054" Type="http://schemas.openxmlformats.org/officeDocument/2006/relationships/slide" Target="slides/slide3053.xml"/><Relationship Id="rId182" Type="http://schemas.openxmlformats.org/officeDocument/2006/relationships/slide" Target="slides/slide181.xml"/><Relationship Id="rId1906" Type="http://schemas.openxmlformats.org/officeDocument/2006/relationships/slide" Target="slides/slide1905.xml"/><Relationship Id="rId3261" Type="http://schemas.openxmlformats.org/officeDocument/2006/relationships/slide" Target="slides/slide3260.xml"/><Relationship Id="rId2070" Type="http://schemas.openxmlformats.org/officeDocument/2006/relationships/slide" Target="slides/slide2069.xml"/><Relationship Id="rId3121" Type="http://schemas.openxmlformats.org/officeDocument/2006/relationships/slide" Target="slides/slide3120.xml"/><Relationship Id="rId999" Type="http://schemas.openxmlformats.org/officeDocument/2006/relationships/slide" Target="slides/slide998.xml"/><Relationship Id="rId2887" Type="http://schemas.openxmlformats.org/officeDocument/2006/relationships/slide" Target="slides/slide2886.xml"/><Relationship Id="rId859" Type="http://schemas.openxmlformats.org/officeDocument/2006/relationships/slide" Target="slides/slide858.xml"/><Relationship Id="rId1489" Type="http://schemas.openxmlformats.org/officeDocument/2006/relationships/slide" Target="slides/slide1488.xml"/><Relationship Id="rId1696" Type="http://schemas.openxmlformats.org/officeDocument/2006/relationships/slide" Target="slides/slide1695.xml"/><Relationship Id="rId3938" Type="http://schemas.openxmlformats.org/officeDocument/2006/relationships/slide" Target="slides/slide3937.xml"/><Relationship Id="rId1349" Type="http://schemas.openxmlformats.org/officeDocument/2006/relationships/slide" Target="slides/slide1348.xml"/><Relationship Id="rId2747" Type="http://schemas.openxmlformats.org/officeDocument/2006/relationships/slide" Target="slides/slide2746.xml"/><Relationship Id="rId2954" Type="http://schemas.openxmlformats.org/officeDocument/2006/relationships/slide" Target="slides/slide2953.xml"/><Relationship Id="rId719" Type="http://schemas.openxmlformats.org/officeDocument/2006/relationships/slide" Target="slides/slide718.xml"/><Relationship Id="rId926" Type="http://schemas.openxmlformats.org/officeDocument/2006/relationships/slide" Target="slides/slide925.xml"/><Relationship Id="rId1556" Type="http://schemas.openxmlformats.org/officeDocument/2006/relationships/slide" Target="slides/slide1555.xml"/><Relationship Id="rId1763" Type="http://schemas.openxmlformats.org/officeDocument/2006/relationships/slide" Target="slides/slide1762.xml"/><Relationship Id="rId1970" Type="http://schemas.openxmlformats.org/officeDocument/2006/relationships/slide" Target="slides/slide1969.xml"/><Relationship Id="rId2607" Type="http://schemas.openxmlformats.org/officeDocument/2006/relationships/slide" Target="slides/slide2606.xml"/><Relationship Id="rId2814" Type="http://schemas.openxmlformats.org/officeDocument/2006/relationships/slide" Target="slides/slide2813.xml"/><Relationship Id="rId55" Type="http://schemas.openxmlformats.org/officeDocument/2006/relationships/slide" Target="slides/slide54.xml"/><Relationship Id="rId1209" Type="http://schemas.openxmlformats.org/officeDocument/2006/relationships/slide" Target="slides/slide1208.xml"/><Relationship Id="rId1416" Type="http://schemas.openxmlformats.org/officeDocument/2006/relationships/slide" Target="slides/slide1415.xml"/><Relationship Id="rId1623" Type="http://schemas.openxmlformats.org/officeDocument/2006/relationships/slide" Target="slides/slide1622.xml"/><Relationship Id="rId1830" Type="http://schemas.openxmlformats.org/officeDocument/2006/relationships/slide" Target="slides/slide1829.xml"/><Relationship Id="rId3588" Type="http://schemas.openxmlformats.org/officeDocument/2006/relationships/slide" Target="slides/slide3587.xml"/><Relationship Id="rId3795" Type="http://schemas.openxmlformats.org/officeDocument/2006/relationships/slide" Target="slides/slide3794.xml"/><Relationship Id="rId2397" Type="http://schemas.openxmlformats.org/officeDocument/2006/relationships/slide" Target="slides/slide2396.xml"/><Relationship Id="rId3448" Type="http://schemas.openxmlformats.org/officeDocument/2006/relationships/slide" Target="slides/slide3447.xml"/><Relationship Id="rId3655" Type="http://schemas.openxmlformats.org/officeDocument/2006/relationships/slide" Target="slides/slide3654.xml"/><Relationship Id="rId3862" Type="http://schemas.openxmlformats.org/officeDocument/2006/relationships/slide" Target="slides/slide3861.xml"/><Relationship Id="rId369" Type="http://schemas.openxmlformats.org/officeDocument/2006/relationships/slide" Target="slides/slide368.xml"/><Relationship Id="rId576" Type="http://schemas.openxmlformats.org/officeDocument/2006/relationships/slide" Target="slides/slide575.xml"/><Relationship Id="rId783" Type="http://schemas.openxmlformats.org/officeDocument/2006/relationships/slide" Target="slides/slide782.xml"/><Relationship Id="rId990" Type="http://schemas.openxmlformats.org/officeDocument/2006/relationships/slide" Target="slides/slide989.xml"/><Relationship Id="rId2257" Type="http://schemas.openxmlformats.org/officeDocument/2006/relationships/slide" Target="slides/slide2256.xml"/><Relationship Id="rId2464" Type="http://schemas.openxmlformats.org/officeDocument/2006/relationships/slide" Target="slides/slide2463.xml"/><Relationship Id="rId2671" Type="http://schemas.openxmlformats.org/officeDocument/2006/relationships/slide" Target="slides/slide2670.xml"/><Relationship Id="rId3308" Type="http://schemas.openxmlformats.org/officeDocument/2006/relationships/slide" Target="slides/slide3307.xml"/><Relationship Id="rId3515" Type="http://schemas.openxmlformats.org/officeDocument/2006/relationships/slide" Target="slides/slide3514.xml"/><Relationship Id="rId229" Type="http://schemas.openxmlformats.org/officeDocument/2006/relationships/slide" Target="slides/slide228.xml"/><Relationship Id="rId436" Type="http://schemas.openxmlformats.org/officeDocument/2006/relationships/slide" Target="slides/slide435.xml"/><Relationship Id="rId643" Type="http://schemas.openxmlformats.org/officeDocument/2006/relationships/slide" Target="slides/slide642.xml"/><Relationship Id="rId1066" Type="http://schemas.openxmlformats.org/officeDocument/2006/relationships/slide" Target="slides/slide1065.xml"/><Relationship Id="rId1273" Type="http://schemas.openxmlformats.org/officeDocument/2006/relationships/slide" Target="slides/slide1272.xml"/><Relationship Id="rId1480" Type="http://schemas.openxmlformats.org/officeDocument/2006/relationships/slide" Target="slides/slide1479.xml"/><Relationship Id="rId2117" Type="http://schemas.openxmlformats.org/officeDocument/2006/relationships/slide" Target="slides/slide2116.xml"/><Relationship Id="rId2324" Type="http://schemas.openxmlformats.org/officeDocument/2006/relationships/slide" Target="slides/slide2323.xml"/><Relationship Id="rId3722" Type="http://schemas.openxmlformats.org/officeDocument/2006/relationships/slide" Target="slides/slide3721.xml"/><Relationship Id="rId850" Type="http://schemas.openxmlformats.org/officeDocument/2006/relationships/slide" Target="slides/slide849.xml"/><Relationship Id="rId1133" Type="http://schemas.openxmlformats.org/officeDocument/2006/relationships/slide" Target="slides/slide1132.xml"/><Relationship Id="rId2531" Type="http://schemas.openxmlformats.org/officeDocument/2006/relationships/slide" Target="slides/slide2530.xml"/><Relationship Id="rId503" Type="http://schemas.openxmlformats.org/officeDocument/2006/relationships/slide" Target="slides/slide502.xml"/><Relationship Id="rId710" Type="http://schemas.openxmlformats.org/officeDocument/2006/relationships/slide" Target="slides/slide709.xml"/><Relationship Id="rId1340" Type="http://schemas.openxmlformats.org/officeDocument/2006/relationships/slide" Target="slides/slide1339.xml"/><Relationship Id="rId3098" Type="http://schemas.openxmlformats.org/officeDocument/2006/relationships/slide" Target="slides/slide3097.xml"/><Relationship Id="rId1200" Type="http://schemas.openxmlformats.org/officeDocument/2006/relationships/slide" Target="slides/slide1199.xml"/><Relationship Id="rId3165" Type="http://schemas.openxmlformats.org/officeDocument/2006/relationships/slide" Target="slides/slide3164.xml"/><Relationship Id="rId3372" Type="http://schemas.openxmlformats.org/officeDocument/2006/relationships/slide" Target="slides/slide3371.xml"/><Relationship Id="rId293" Type="http://schemas.openxmlformats.org/officeDocument/2006/relationships/slide" Target="slides/slide292.xml"/><Relationship Id="rId2181" Type="http://schemas.openxmlformats.org/officeDocument/2006/relationships/slide" Target="slides/slide2180.xml"/><Relationship Id="rId3025" Type="http://schemas.openxmlformats.org/officeDocument/2006/relationships/slide" Target="slides/slide3024.xml"/><Relationship Id="rId3232" Type="http://schemas.openxmlformats.org/officeDocument/2006/relationships/slide" Target="slides/slide3231.xml"/><Relationship Id="rId153" Type="http://schemas.openxmlformats.org/officeDocument/2006/relationships/slide" Target="slides/slide152.xml"/><Relationship Id="rId360" Type="http://schemas.openxmlformats.org/officeDocument/2006/relationships/slide" Target="slides/slide359.xml"/><Relationship Id="rId2041" Type="http://schemas.openxmlformats.org/officeDocument/2006/relationships/slide" Target="slides/slide2040.xml"/><Relationship Id="rId220" Type="http://schemas.openxmlformats.org/officeDocument/2006/relationships/slide" Target="slides/slide219.xml"/><Relationship Id="rId2998" Type="http://schemas.openxmlformats.org/officeDocument/2006/relationships/slide" Target="slides/slide2997.xml"/><Relationship Id="rId2858" Type="http://schemas.openxmlformats.org/officeDocument/2006/relationships/slide" Target="slides/slide2857.xml"/><Relationship Id="rId3909" Type="http://schemas.openxmlformats.org/officeDocument/2006/relationships/slide" Target="slides/slide3908.xml"/><Relationship Id="rId99" Type="http://schemas.openxmlformats.org/officeDocument/2006/relationships/slide" Target="slides/slide98.xml"/><Relationship Id="rId1667" Type="http://schemas.openxmlformats.org/officeDocument/2006/relationships/slide" Target="slides/slide1666.xml"/><Relationship Id="rId1874" Type="http://schemas.openxmlformats.org/officeDocument/2006/relationships/slide" Target="slides/slide1873.xml"/><Relationship Id="rId2718" Type="http://schemas.openxmlformats.org/officeDocument/2006/relationships/slide" Target="slides/slide2717.xml"/><Relationship Id="rId2925" Type="http://schemas.openxmlformats.org/officeDocument/2006/relationships/slide" Target="slides/slide2924.xml"/><Relationship Id="rId1527" Type="http://schemas.openxmlformats.org/officeDocument/2006/relationships/slide" Target="slides/slide1526.xml"/><Relationship Id="rId1734" Type="http://schemas.openxmlformats.org/officeDocument/2006/relationships/slide" Target="slides/slide1733.xml"/><Relationship Id="rId1941" Type="http://schemas.openxmlformats.org/officeDocument/2006/relationships/slide" Target="slides/slide1940.xml"/><Relationship Id="rId26" Type="http://schemas.openxmlformats.org/officeDocument/2006/relationships/slide" Target="slides/slide25.xml"/><Relationship Id="rId3699" Type="http://schemas.openxmlformats.org/officeDocument/2006/relationships/slide" Target="slides/slide3698.xml"/><Relationship Id="rId1801" Type="http://schemas.openxmlformats.org/officeDocument/2006/relationships/slide" Target="slides/slide1800.xml"/><Relationship Id="rId3559" Type="http://schemas.openxmlformats.org/officeDocument/2006/relationships/slide" Target="slides/slide3558.xml"/><Relationship Id="rId687" Type="http://schemas.openxmlformats.org/officeDocument/2006/relationships/slide" Target="slides/slide686.xml"/><Relationship Id="rId2368" Type="http://schemas.openxmlformats.org/officeDocument/2006/relationships/slide" Target="slides/slide2367.xml"/><Relationship Id="rId3766" Type="http://schemas.openxmlformats.org/officeDocument/2006/relationships/slide" Target="slides/slide3765.xml"/><Relationship Id="rId3973" Type="http://schemas.openxmlformats.org/officeDocument/2006/relationships/tableStyles" Target="tableStyles.xml"/><Relationship Id="rId894" Type="http://schemas.openxmlformats.org/officeDocument/2006/relationships/slide" Target="slides/slide893.xml"/><Relationship Id="rId1177" Type="http://schemas.openxmlformats.org/officeDocument/2006/relationships/slide" Target="slides/slide1176.xml"/><Relationship Id="rId2575" Type="http://schemas.openxmlformats.org/officeDocument/2006/relationships/slide" Target="slides/slide2574.xml"/><Relationship Id="rId2782" Type="http://schemas.openxmlformats.org/officeDocument/2006/relationships/slide" Target="slides/slide2781.xml"/><Relationship Id="rId3419" Type="http://schemas.openxmlformats.org/officeDocument/2006/relationships/slide" Target="slides/slide3418.xml"/><Relationship Id="rId3626" Type="http://schemas.openxmlformats.org/officeDocument/2006/relationships/slide" Target="slides/slide3625.xml"/><Relationship Id="rId3833" Type="http://schemas.openxmlformats.org/officeDocument/2006/relationships/slide" Target="slides/slide3832.xml"/><Relationship Id="rId547" Type="http://schemas.openxmlformats.org/officeDocument/2006/relationships/slide" Target="slides/slide546.xml"/><Relationship Id="rId754" Type="http://schemas.openxmlformats.org/officeDocument/2006/relationships/slide" Target="slides/slide753.xml"/><Relationship Id="rId961" Type="http://schemas.openxmlformats.org/officeDocument/2006/relationships/slide" Target="slides/slide960.xml"/><Relationship Id="rId1384" Type="http://schemas.openxmlformats.org/officeDocument/2006/relationships/slide" Target="slides/slide1383.xml"/><Relationship Id="rId1591" Type="http://schemas.openxmlformats.org/officeDocument/2006/relationships/slide" Target="slides/slide1590.xml"/><Relationship Id="rId2228" Type="http://schemas.openxmlformats.org/officeDocument/2006/relationships/slide" Target="slides/slide2227.xml"/><Relationship Id="rId2435" Type="http://schemas.openxmlformats.org/officeDocument/2006/relationships/slide" Target="slides/slide2434.xml"/><Relationship Id="rId2642" Type="http://schemas.openxmlformats.org/officeDocument/2006/relationships/slide" Target="slides/slide2641.xml"/><Relationship Id="rId3900" Type="http://schemas.openxmlformats.org/officeDocument/2006/relationships/slide" Target="slides/slide3899.xml"/><Relationship Id="rId90" Type="http://schemas.openxmlformats.org/officeDocument/2006/relationships/slide" Target="slides/slide89.xml"/><Relationship Id="rId407" Type="http://schemas.openxmlformats.org/officeDocument/2006/relationships/slide" Target="slides/slide406.xml"/><Relationship Id="rId614" Type="http://schemas.openxmlformats.org/officeDocument/2006/relationships/slide" Target="slides/slide613.xml"/><Relationship Id="rId821" Type="http://schemas.openxmlformats.org/officeDocument/2006/relationships/slide" Target="slides/slide820.xml"/><Relationship Id="rId1037" Type="http://schemas.openxmlformats.org/officeDocument/2006/relationships/slide" Target="slides/slide1036.xml"/><Relationship Id="rId1244" Type="http://schemas.openxmlformats.org/officeDocument/2006/relationships/slide" Target="slides/slide1243.xml"/><Relationship Id="rId1451" Type="http://schemas.openxmlformats.org/officeDocument/2006/relationships/slide" Target="slides/slide1450.xml"/><Relationship Id="rId2502" Type="http://schemas.openxmlformats.org/officeDocument/2006/relationships/slide" Target="slides/slide2501.xml"/><Relationship Id="rId1104" Type="http://schemas.openxmlformats.org/officeDocument/2006/relationships/slide" Target="slides/slide1103.xml"/><Relationship Id="rId1311" Type="http://schemas.openxmlformats.org/officeDocument/2006/relationships/slide" Target="slides/slide1310.xml"/><Relationship Id="rId3069" Type="http://schemas.openxmlformats.org/officeDocument/2006/relationships/slide" Target="slides/slide3068.xml"/><Relationship Id="rId3276" Type="http://schemas.openxmlformats.org/officeDocument/2006/relationships/slide" Target="slides/slide3275.xml"/><Relationship Id="rId3483" Type="http://schemas.openxmlformats.org/officeDocument/2006/relationships/slide" Target="slides/slide3482.xml"/><Relationship Id="rId3690" Type="http://schemas.openxmlformats.org/officeDocument/2006/relationships/slide" Target="slides/slide3689.xml"/><Relationship Id="rId197" Type="http://schemas.openxmlformats.org/officeDocument/2006/relationships/slide" Target="slides/slide196.xml"/><Relationship Id="rId2085" Type="http://schemas.openxmlformats.org/officeDocument/2006/relationships/slide" Target="slides/slide2084.xml"/><Relationship Id="rId2292" Type="http://schemas.openxmlformats.org/officeDocument/2006/relationships/slide" Target="slides/slide2291.xml"/><Relationship Id="rId3136" Type="http://schemas.openxmlformats.org/officeDocument/2006/relationships/slide" Target="slides/slide3135.xml"/><Relationship Id="rId3343" Type="http://schemas.openxmlformats.org/officeDocument/2006/relationships/slide" Target="slides/slide3342.xml"/><Relationship Id="rId264" Type="http://schemas.openxmlformats.org/officeDocument/2006/relationships/slide" Target="slides/slide263.xml"/><Relationship Id="rId471" Type="http://schemas.openxmlformats.org/officeDocument/2006/relationships/slide" Target="slides/slide470.xml"/><Relationship Id="rId2152" Type="http://schemas.openxmlformats.org/officeDocument/2006/relationships/slide" Target="slides/slide2151.xml"/><Relationship Id="rId3550" Type="http://schemas.openxmlformats.org/officeDocument/2006/relationships/slide" Target="slides/slide3549.xml"/><Relationship Id="rId124" Type="http://schemas.openxmlformats.org/officeDocument/2006/relationships/slide" Target="slides/slide123.xml"/><Relationship Id="rId3203" Type="http://schemas.openxmlformats.org/officeDocument/2006/relationships/slide" Target="slides/slide3202.xml"/><Relationship Id="rId3410" Type="http://schemas.openxmlformats.org/officeDocument/2006/relationships/slide" Target="slides/slide3409.xml"/><Relationship Id="rId331" Type="http://schemas.openxmlformats.org/officeDocument/2006/relationships/slide" Target="slides/slide330.xml"/><Relationship Id="rId2012" Type="http://schemas.openxmlformats.org/officeDocument/2006/relationships/slide" Target="slides/slide2011.xml"/><Relationship Id="rId2969" Type="http://schemas.openxmlformats.org/officeDocument/2006/relationships/slide" Target="slides/slide2968.xml"/><Relationship Id="rId1778" Type="http://schemas.openxmlformats.org/officeDocument/2006/relationships/slide" Target="slides/slide1777.xml"/><Relationship Id="rId1985" Type="http://schemas.openxmlformats.org/officeDocument/2006/relationships/slide" Target="slides/slide1984.xml"/><Relationship Id="rId2829" Type="http://schemas.openxmlformats.org/officeDocument/2006/relationships/slide" Target="slides/slide2828.xml"/><Relationship Id="rId1638" Type="http://schemas.openxmlformats.org/officeDocument/2006/relationships/slide" Target="slides/slide1637.xml"/><Relationship Id="rId1845" Type="http://schemas.openxmlformats.org/officeDocument/2006/relationships/slide" Target="slides/slide1844.xml"/><Relationship Id="rId3060" Type="http://schemas.openxmlformats.org/officeDocument/2006/relationships/slide" Target="slides/slide3059.xml"/><Relationship Id="rId1705" Type="http://schemas.openxmlformats.org/officeDocument/2006/relationships/slide" Target="slides/slide1704.xml"/><Relationship Id="rId1912" Type="http://schemas.openxmlformats.org/officeDocument/2006/relationships/slide" Target="slides/slide1911.xml"/><Relationship Id="rId3877" Type="http://schemas.openxmlformats.org/officeDocument/2006/relationships/slide" Target="slides/slide3876.xml"/><Relationship Id="rId798" Type="http://schemas.openxmlformats.org/officeDocument/2006/relationships/slide" Target="slides/slide797.xml"/><Relationship Id="rId2479" Type="http://schemas.openxmlformats.org/officeDocument/2006/relationships/slide" Target="slides/slide2478.xml"/><Relationship Id="rId2686" Type="http://schemas.openxmlformats.org/officeDocument/2006/relationships/slide" Target="slides/slide2685.xml"/><Relationship Id="rId2893" Type="http://schemas.openxmlformats.org/officeDocument/2006/relationships/slide" Target="slides/slide2892.xml"/><Relationship Id="rId3737" Type="http://schemas.openxmlformats.org/officeDocument/2006/relationships/slide" Target="slides/slide3736.xml"/><Relationship Id="rId3944" Type="http://schemas.openxmlformats.org/officeDocument/2006/relationships/slide" Target="slides/slide3943.xml"/><Relationship Id="rId658" Type="http://schemas.openxmlformats.org/officeDocument/2006/relationships/slide" Target="slides/slide657.xml"/><Relationship Id="rId865" Type="http://schemas.openxmlformats.org/officeDocument/2006/relationships/slide" Target="slides/slide864.xml"/><Relationship Id="rId1288" Type="http://schemas.openxmlformats.org/officeDocument/2006/relationships/slide" Target="slides/slide1287.xml"/><Relationship Id="rId1495" Type="http://schemas.openxmlformats.org/officeDocument/2006/relationships/slide" Target="slides/slide1494.xml"/><Relationship Id="rId2339" Type="http://schemas.openxmlformats.org/officeDocument/2006/relationships/slide" Target="slides/slide2338.xml"/><Relationship Id="rId2546" Type="http://schemas.openxmlformats.org/officeDocument/2006/relationships/slide" Target="slides/slide2545.xml"/><Relationship Id="rId2753" Type="http://schemas.openxmlformats.org/officeDocument/2006/relationships/slide" Target="slides/slide2752.xml"/><Relationship Id="rId2960" Type="http://schemas.openxmlformats.org/officeDocument/2006/relationships/slide" Target="slides/slide2959.xml"/><Relationship Id="rId3804" Type="http://schemas.openxmlformats.org/officeDocument/2006/relationships/slide" Target="slides/slide3803.xml"/><Relationship Id="rId518" Type="http://schemas.openxmlformats.org/officeDocument/2006/relationships/slide" Target="slides/slide517.xml"/><Relationship Id="rId725" Type="http://schemas.openxmlformats.org/officeDocument/2006/relationships/slide" Target="slides/slide724.xml"/><Relationship Id="rId932" Type="http://schemas.openxmlformats.org/officeDocument/2006/relationships/slide" Target="slides/slide931.xml"/><Relationship Id="rId1148" Type="http://schemas.openxmlformats.org/officeDocument/2006/relationships/slide" Target="slides/slide1147.xml"/><Relationship Id="rId1355" Type="http://schemas.openxmlformats.org/officeDocument/2006/relationships/slide" Target="slides/slide1354.xml"/><Relationship Id="rId1562" Type="http://schemas.openxmlformats.org/officeDocument/2006/relationships/slide" Target="slides/slide1561.xml"/><Relationship Id="rId2406" Type="http://schemas.openxmlformats.org/officeDocument/2006/relationships/slide" Target="slides/slide2405.xml"/><Relationship Id="rId2613" Type="http://schemas.openxmlformats.org/officeDocument/2006/relationships/slide" Target="slides/slide2612.xml"/><Relationship Id="rId1008" Type="http://schemas.openxmlformats.org/officeDocument/2006/relationships/slide" Target="slides/slide1007.xml"/><Relationship Id="rId1215" Type="http://schemas.openxmlformats.org/officeDocument/2006/relationships/slide" Target="slides/slide1214.xml"/><Relationship Id="rId1422" Type="http://schemas.openxmlformats.org/officeDocument/2006/relationships/slide" Target="slides/slide1421.xml"/><Relationship Id="rId2820" Type="http://schemas.openxmlformats.org/officeDocument/2006/relationships/slide" Target="slides/slide2819.xml"/><Relationship Id="rId61" Type="http://schemas.openxmlformats.org/officeDocument/2006/relationships/slide" Target="slides/slide60.xml"/><Relationship Id="rId3387" Type="http://schemas.openxmlformats.org/officeDocument/2006/relationships/slide" Target="slides/slide3386.xml"/><Relationship Id="rId2196" Type="http://schemas.openxmlformats.org/officeDocument/2006/relationships/slide" Target="slides/slide2195.xml"/><Relationship Id="rId3594" Type="http://schemas.openxmlformats.org/officeDocument/2006/relationships/slide" Target="slides/slide3593.xml"/><Relationship Id="rId168" Type="http://schemas.openxmlformats.org/officeDocument/2006/relationships/slide" Target="slides/slide167.xml"/><Relationship Id="rId3247" Type="http://schemas.openxmlformats.org/officeDocument/2006/relationships/slide" Target="slides/slide3246.xml"/><Relationship Id="rId3454" Type="http://schemas.openxmlformats.org/officeDocument/2006/relationships/slide" Target="slides/slide3453.xml"/><Relationship Id="rId3661" Type="http://schemas.openxmlformats.org/officeDocument/2006/relationships/slide" Target="slides/slide3660.xml"/><Relationship Id="rId375" Type="http://schemas.openxmlformats.org/officeDocument/2006/relationships/slide" Target="slides/slide374.xml"/><Relationship Id="rId582" Type="http://schemas.openxmlformats.org/officeDocument/2006/relationships/slide" Target="slides/slide581.xml"/><Relationship Id="rId2056" Type="http://schemas.openxmlformats.org/officeDocument/2006/relationships/slide" Target="slides/slide2055.xml"/><Relationship Id="rId2263" Type="http://schemas.openxmlformats.org/officeDocument/2006/relationships/slide" Target="slides/slide2262.xml"/><Relationship Id="rId2470" Type="http://schemas.openxmlformats.org/officeDocument/2006/relationships/slide" Target="slides/slide2469.xml"/><Relationship Id="rId3107" Type="http://schemas.openxmlformats.org/officeDocument/2006/relationships/slide" Target="slides/slide3106.xml"/><Relationship Id="rId3314" Type="http://schemas.openxmlformats.org/officeDocument/2006/relationships/slide" Target="slides/slide3313.xml"/><Relationship Id="rId3521" Type="http://schemas.openxmlformats.org/officeDocument/2006/relationships/slide" Target="slides/slide3520.xml"/><Relationship Id="rId235" Type="http://schemas.openxmlformats.org/officeDocument/2006/relationships/slide" Target="slides/slide234.xml"/><Relationship Id="rId442" Type="http://schemas.openxmlformats.org/officeDocument/2006/relationships/slide" Target="slides/slide441.xml"/><Relationship Id="rId1072" Type="http://schemas.openxmlformats.org/officeDocument/2006/relationships/slide" Target="slides/slide1071.xml"/><Relationship Id="rId2123" Type="http://schemas.openxmlformats.org/officeDocument/2006/relationships/slide" Target="slides/slide2122.xml"/><Relationship Id="rId2330" Type="http://schemas.openxmlformats.org/officeDocument/2006/relationships/slide" Target="slides/slide2329.xml"/><Relationship Id="rId302" Type="http://schemas.openxmlformats.org/officeDocument/2006/relationships/slide" Target="slides/slide301.xml"/><Relationship Id="rId1889" Type="http://schemas.openxmlformats.org/officeDocument/2006/relationships/slide" Target="slides/slide1888.xml"/><Relationship Id="rId1749" Type="http://schemas.openxmlformats.org/officeDocument/2006/relationships/slide" Target="slides/slide1748.xml"/><Relationship Id="rId1956" Type="http://schemas.openxmlformats.org/officeDocument/2006/relationships/slide" Target="slides/slide1955.xml"/><Relationship Id="rId3171" Type="http://schemas.openxmlformats.org/officeDocument/2006/relationships/slide" Target="slides/slide3170.xml"/><Relationship Id="rId1609" Type="http://schemas.openxmlformats.org/officeDocument/2006/relationships/slide" Target="slides/slide1608.xml"/><Relationship Id="rId1816" Type="http://schemas.openxmlformats.org/officeDocument/2006/relationships/slide" Target="slides/slide1815.xml"/><Relationship Id="rId3031" Type="http://schemas.openxmlformats.org/officeDocument/2006/relationships/slide" Target="slides/slide3030.xml"/><Relationship Id="rId2797" Type="http://schemas.openxmlformats.org/officeDocument/2006/relationships/slide" Target="slides/slide2796.xml"/><Relationship Id="rId3848" Type="http://schemas.openxmlformats.org/officeDocument/2006/relationships/slide" Target="slides/slide3847.xml"/><Relationship Id="rId769" Type="http://schemas.openxmlformats.org/officeDocument/2006/relationships/slide" Target="slides/slide768.xml"/><Relationship Id="rId976" Type="http://schemas.openxmlformats.org/officeDocument/2006/relationships/slide" Target="slides/slide975.xml"/><Relationship Id="rId1399" Type="http://schemas.openxmlformats.org/officeDocument/2006/relationships/slide" Target="slides/slide1398.xml"/><Relationship Id="rId2657" Type="http://schemas.openxmlformats.org/officeDocument/2006/relationships/slide" Target="slides/slide2656.xml"/><Relationship Id="rId629" Type="http://schemas.openxmlformats.org/officeDocument/2006/relationships/slide" Target="slides/slide628.xml"/><Relationship Id="rId1259" Type="http://schemas.openxmlformats.org/officeDocument/2006/relationships/slide" Target="slides/slide1258.xml"/><Relationship Id="rId1466" Type="http://schemas.openxmlformats.org/officeDocument/2006/relationships/slide" Target="slides/slide1465.xml"/><Relationship Id="rId2864" Type="http://schemas.openxmlformats.org/officeDocument/2006/relationships/slide" Target="slides/slide2863.xml"/><Relationship Id="rId3708" Type="http://schemas.openxmlformats.org/officeDocument/2006/relationships/slide" Target="slides/slide3707.xml"/><Relationship Id="rId3915" Type="http://schemas.openxmlformats.org/officeDocument/2006/relationships/slide" Target="slides/slide3914.xml"/><Relationship Id="rId836" Type="http://schemas.openxmlformats.org/officeDocument/2006/relationships/slide" Target="slides/slide835.xml"/><Relationship Id="rId1119" Type="http://schemas.openxmlformats.org/officeDocument/2006/relationships/slide" Target="slides/slide1118.xml"/><Relationship Id="rId1673" Type="http://schemas.openxmlformats.org/officeDocument/2006/relationships/slide" Target="slides/slide1672.xml"/><Relationship Id="rId1880" Type="http://schemas.openxmlformats.org/officeDocument/2006/relationships/slide" Target="slides/slide1879.xml"/><Relationship Id="rId2517" Type="http://schemas.openxmlformats.org/officeDocument/2006/relationships/slide" Target="slides/slide2516.xml"/><Relationship Id="rId2724" Type="http://schemas.openxmlformats.org/officeDocument/2006/relationships/slide" Target="slides/slide2723.xml"/><Relationship Id="rId2931" Type="http://schemas.openxmlformats.org/officeDocument/2006/relationships/slide" Target="slides/slide2930.xml"/><Relationship Id="rId903" Type="http://schemas.openxmlformats.org/officeDocument/2006/relationships/slide" Target="slides/slide902.xml"/><Relationship Id="rId1326" Type="http://schemas.openxmlformats.org/officeDocument/2006/relationships/slide" Target="slides/slide1325.xml"/><Relationship Id="rId1533" Type="http://schemas.openxmlformats.org/officeDocument/2006/relationships/slide" Target="slides/slide1532.xml"/><Relationship Id="rId1740" Type="http://schemas.openxmlformats.org/officeDocument/2006/relationships/slide" Target="slides/slide1739.xml"/><Relationship Id="rId32" Type="http://schemas.openxmlformats.org/officeDocument/2006/relationships/slide" Target="slides/slide31.xml"/><Relationship Id="rId1600" Type="http://schemas.openxmlformats.org/officeDocument/2006/relationships/slide" Target="slides/slide1599.xml"/><Relationship Id="rId3498" Type="http://schemas.openxmlformats.org/officeDocument/2006/relationships/slide" Target="slides/slide3497.xml"/><Relationship Id="rId3358" Type="http://schemas.openxmlformats.org/officeDocument/2006/relationships/slide" Target="slides/slide3357.xml"/><Relationship Id="rId3565" Type="http://schemas.openxmlformats.org/officeDocument/2006/relationships/slide" Target="slides/slide3564.xml"/><Relationship Id="rId3772" Type="http://schemas.openxmlformats.org/officeDocument/2006/relationships/slide" Target="slides/slide3771.xml"/><Relationship Id="rId279" Type="http://schemas.openxmlformats.org/officeDocument/2006/relationships/slide" Target="slides/slide278.xml"/><Relationship Id="rId486" Type="http://schemas.openxmlformats.org/officeDocument/2006/relationships/slide" Target="slides/slide485.xml"/><Relationship Id="rId693" Type="http://schemas.openxmlformats.org/officeDocument/2006/relationships/slide" Target="slides/slide692.xml"/><Relationship Id="rId2167" Type="http://schemas.openxmlformats.org/officeDocument/2006/relationships/slide" Target="slides/slide2166.xml"/><Relationship Id="rId2374" Type="http://schemas.openxmlformats.org/officeDocument/2006/relationships/slide" Target="slides/slide2373.xml"/><Relationship Id="rId2581" Type="http://schemas.openxmlformats.org/officeDocument/2006/relationships/slide" Target="slides/slide2580.xml"/><Relationship Id="rId3218" Type="http://schemas.openxmlformats.org/officeDocument/2006/relationships/slide" Target="slides/slide3217.xml"/><Relationship Id="rId3425" Type="http://schemas.openxmlformats.org/officeDocument/2006/relationships/slide" Target="slides/slide3424.xml"/><Relationship Id="rId3632" Type="http://schemas.openxmlformats.org/officeDocument/2006/relationships/slide" Target="slides/slide3631.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760" Type="http://schemas.openxmlformats.org/officeDocument/2006/relationships/slide" Target="slides/slide759.xml"/><Relationship Id="rId1183" Type="http://schemas.openxmlformats.org/officeDocument/2006/relationships/slide" Target="slides/slide1182.xml"/><Relationship Id="rId1390" Type="http://schemas.openxmlformats.org/officeDocument/2006/relationships/slide" Target="slides/slide1389.xml"/><Relationship Id="rId2027" Type="http://schemas.openxmlformats.org/officeDocument/2006/relationships/slide" Target="slides/slide2026.xml"/><Relationship Id="rId2234" Type="http://schemas.openxmlformats.org/officeDocument/2006/relationships/slide" Target="slides/slide2233.xml"/><Relationship Id="rId2441" Type="http://schemas.openxmlformats.org/officeDocument/2006/relationships/slide" Target="slides/slide2440.xml"/><Relationship Id="rId206" Type="http://schemas.openxmlformats.org/officeDocument/2006/relationships/slide" Target="slides/slide205.xml"/><Relationship Id="rId413" Type="http://schemas.openxmlformats.org/officeDocument/2006/relationships/slide" Target="slides/slide412.xml"/><Relationship Id="rId1043" Type="http://schemas.openxmlformats.org/officeDocument/2006/relationships/slide" Target="slides/slide1042.xml"/><Relationship Id="rId620" Type="http://schemas.openxmlformats.org/officeDocument/2006/relationships/slide" Target="slides/slide619.xml"/><Relationship Id="rId1250" Type="http://schemas.openxmlformats.org/officeDocument/2006/relationships/slide" Target="slides/slide1249.xml"/><Relationship Id="rId2301" Type="http://schemas.openxmlformats.org/officeDocument/2006/relationships/slide" Target="slides/slide2300.xml"/><Relationship Id="rId1110" Type="http://schemas.openxmlformats.org/officeDocument/2006/relationships/slide" Target="slides/slide1109.xml"/><Relationship Id="rId1927" Type="http://schemas.openxmlformats.org/officeDocument/2006/relationships/slide" Target="slides/slide1926.xml"/><Relationship Id="rId3075" Type="http://schemas.openxmlformats.org/officeDocument/2006/relationships/slide" Target="slides/slide3074.xml"/><Relationship Id="rId3282" Type="http://schemas.openxmlformats.org/officeDocument/2006/relationships/slide" Target="slides/slide3281.xml"/><Relationship Id="rId2091" Type="http://schemas.openxmlformats.org/officeDocument/2006/relationships/slide" Target="slides/slide2090.xml"/><Relationship Id="rId3142" Type="http://schemas.openxmlformats.org/officeDocument/2006/relationships/slide" Target="slides/slide3141.xml"/><Relationship Id="rId270" Type="http://schemas.openxmlformats.org/officeDocument/2006/relationships/slide" Target="slides/slide269.xml"/><Relationship Id="rId3002" Type="http://schemas.openxmlformats.org/officeDocument/2006/relationships/slide" Target="slides/slide3001.xml"/><Relationship Id="rId130" Type="http://schemas.openxmlformats.org/officeDocument/2006/relationships/slide" Target="slides/slide129.xml"/><Relationship Id="rId3959" Type="http://schemas.openxmlformats.org/officeDocument/2006/relationships/slide" Target="slides/slide3958.xml"/><Relationship Id="rId2768" Type="http://schemas.openxmlformats.org/officeDocument/2006/relationships/slide" Target="slides/slide2767.xml"/><Relationship Id="rId2975" Type="http://schemas.openxmlformats.org/officeDocument/2006/relationships/slide" Target="slides/slide2974.xml"/><Relationship Id="rId3819" Type="http://schemas.openxmlformats.org/officeDocument/2006/relationships/slide" Target="slides/slide3818.xml"/><Relationship Id="rId947" Type="http://schemas.openxmlformats.org/officeDocument/2006/relationships/slide" Target="slides/slide946.xml"/><Relationship Id="rId1577" Type="http://schemas.openxmlformats.org/officeDocument/2006/relationships/slide" Target="slides/slide1576.xml"/><Relationship Id="rId1784" Type="http://schemas.openxmlformats.org/officeDocument/2006/relationships/slide" Target="slides/slide1783.xml"/><Relationship Id="rId1991" Type="http://schemas.openxmlformats.org/officeDocument/2006/relationships/slide" Target="slides/slide1990.xml"/><Relationship Id="rId2628" Type="http://schemas.openxmlformats.org/officeDocument/2006/relationships/slide" Target="slides/slide2627.xml"/><Relationship Id="rId2835" Type="http://schemas.openxmlformats.org/officeDocument/2006/relationships/slide" Target="slides/slide2834.xml"/><Relationship Id="rId76" Type="http://schemas.openxmlformats.org/officeDocument/2006/relationships/slide" Target="slides/slide75.xml"/><Relationship Id="rId807" Type="http://schemas.openxmlformats.org/officeDocument/2006/relationships/slide" Target="slides/slide806.xml"/><Relationship Id="rId1437" Type="http://schemas.openxmlformats.org/officeDocument/2006/relationships/slide" Target="slides/slide1436.xml"/><Relationship Id="rId1644" Type="http://schemas.openxmlformats.org/officeDocument/2006/relationships/slide" Target="slides/slide1643.xml"/><Relationship Id="rId1851" Type="http://schemas.openxmlformats.org/officeDocument/2006/relationships/slide" Target="slides/slide1850.xml"/><Relationship Id="rId2902" Type="http://schemas.openxmlformats.org/officeDocument/2006/relationships/slide" Target="slides/slide2901.xml"/><Relationship Id="rId1504" Type="http://schemas.openxmlformats.org/officeDocument/2006/relationships/slide" Target="slides/slide1503.xml"/><Relationship Id="rId1711" Type="http://schemas.openxmlformats.org/officeDocument/2006/relationships/slide" Target="slides/slide1710.xml"/><Relationship Id="rId3469" Type="http://schemas.openxmlformats.org/officeDocument/2006/relationships/slide" Target="slides/slide3468.xml"/><Relationship Id="rId3676" Type="http://schemas.openxmlformats.org/officeDocument/2006/relationships/slide" Target="slides/slide3675.xml"/><Relationship Id="rId597" Type="http://schemas.openxmlformats.org/officeDocument/2006/relationships/slide" Target="slides/slide596.xml"/><Relationship Id="rId2278" Type="http://schemas.openxmlformats.org/officeDocument/2006/relationships/slide" Target="slides/slide2277.xml"/><Relationship Id="rId2485" Type="http://schemas.openxmlformats.org/officeDocument/2006/relationships/slide" Target="slides/slide2484.xml"/><Relationship Id="rId3329" Type="http://schemas.openxmlformats.org/officeDocument/2006/relationships/slide" Target="slides/slide3328.xml"/><Relationship Id="rId3883" Type="http://schemas.openxmlformats.org/officeDocument/2006/relationships/slide" Target="slides/slide3882.xml"/><Relationship Id="rId457" Type="http://schemas.openxmlformats.org/officeDocument/2006/relationships/slide" Target="slides/slide456.xml"/><Relationship Id="rId1087" Type="http://schemas.openxmlformats.org/officeDocument/2006/relationships/slide" Target="slides/slide1086.xml"/><Relationship Id="rId1294" Type="http://schemas.openxmlformats.org/officeDocument/2006/relationships/slide" Target="slides/slide1293.xml"/><Relationship Id="rId2138" Type="http://schemas.openxmlformats.org/officeDocument/2006/relationships/slide" Target="slides/slide2137.xml"/><Relationship Id="rId2692" Type="http://schemas.openxmlformats.org/officeDocument/2006/relationships/slide" Target="slides/slide2691.xml"/><Relationship Id="rId3536" Type="http://schemas.openxmlformats.org/officeDocument/2006/relationships/slide" Target="slides/slide3535.xml"/><Relationship Id="rId3743" Type="http://schemas.openxmlformats.org/officeDocument/2006/relationships/slide" Target="slides/slide3742.xml"/><Relationship Id="rId3950" Type="http://schemas.openxmlformats.org/officeDocument/2006/relationships/slide" Target="slides/slide3949.xml"/><Relationship Id="rId664" Type="http://schemas.openxmlformats.org/officeDocument/2006/relationships/slide" Target="slides/slide663.xml"/><Relationship Id="rId871" Type="http://schemas.openxmlformats.org/officeDocument/2006/relationships/slide" Target="slides/slide870.xml"/><Relationship Id="rId2345" Type="http://schemas.openxmlformats.org/officeDocument/2006/relationships/slide" Target="slides/slide2344.xml"/><Relationship Id="rId2552" Type="http://schemas.openxmlformats.org/officeDocument/2006/relationships/slide" Target="slides/slide2551.xml"/><Relationship Id="rId3603" Type="http://schemas.openxmlformats.org/officeDocument/2006/relationships/slide" Target="slides/slide3602.xml"/><Relationship Id="rId3810" Type="http://schemas.openxmlformats.org/officeDocument/2006/relationships/slide" Target="slides/slide3809.xml"/><Relationship Id="rId317" Type="http://schemas.openxmlformats.org/officeDocument/2006/relationships/slide" Target="slides/slide316.xml"/><Relationship Id="rId524" Type="http://schemas.openxmlformats.org/officeDocument/2006/relationships/slide" Target="slides/slide523.xml"/><Relationship Id="rId731" Type="http://schemas.openxmlformats.org/officeDocument/2006/relationships/slide" Target="slides/slide730.xml"/><Relationship Id="rId1154" Type="http://schemas.openxmlformats.org/officeDocument/2006/relationships/slide" Target="slides/slide1153.xml"/><Relationship Id="rId1361" Type="http://schemas.openxmlformats.org/officeDocument/2006/relationships/slide" Target="slides/slide1360.xml"/><Relationship Id="rId2205" Type="http://schemas.openxmlformats.org/officeDocument/2006/relationships/slide" Target="slides/slide2204.xml"/><Relationship Id="rId2412" Type="http://schemas.openxmlformats.org/officeDocument/2006/relationships/slide" Target="slides/slide2411.xml"/><Relationship Id="rId1014" Type="http://schemas.openxmlformats.org/officeDocument/2006/relationships/slide" Target="slides/slide1013.xml"/><Relationship Id="rId1221" Type="http://schemas.openxmlformats.org/officeDocument/2006/relationships/slide" Target="slides/slide1220.xml"/><Relationship Id="rId3186" Type="http://schemas.openxmlformats.org/officeDocument/2006/relationships/slide" Target="slides/slide3185.xml"/><Relationship Id="rId3393" Type="http://schemas.openxmlformats.org/officeDocument/2006/relationships/slide" Target="slides/slide3392.xml"/><Relationship Id="rId3046" Type="http://schemas.openxmlformats.org/officeDocument/2006/relationships/slide" Target="slides/slide3045.xml"/><Relationship Id="rId3253" Type="http://schemas.openxmlformats.org/officeDocument/2006/relationships/slide" Target="slides/slide3252.xml"/><Relationship Id="rId3460" Type="http://schemas.openxmlformats.org/officeDocument/2006/relationships/slide" Target="slides/slide3459.xml"/><Relationship Id="rId174" Type="http://schemas.openxmlformats.org/officeDocument/2006/relationships/slide" Target="slides/slide173.xml"/><Relationship Id="rId381" Type="http://schemas.openxmlformats.org/officeDocument/2006/relationships/slide" Target="slides/slide380.xml"/><Relationship Id="rId2062" Type="http://schemas.openxmlformats.org/officeDocument/2006/relationships/slide" Target="slides/slide2061.xml"/><Relationship Id="rId3113" Type="http://schemas.openxmlformats.org/officeDocument/2006/relationships/slide" Target="slides/slide3112.xml"/><Relationship Id="rId241" Type="http://schemas.openxmlformats.org/officeDocument/2006/relationships/slide" Target="slides/slide240.xml"/><Relationship Id="rId3320" Type="http://schemas.openxmlformats.org/officeDocument/2006/relationships/slide" Target="slides/slide3319.xml"/><Relationship Id="rId2879" Type="http://schemas.openxmlformats.org/officeDocument/2006/relationships/slide" Target="slides/slide2878.xml"/><Relationship Id="rId101" Type="http://schemas.openxmlformats.org/officeDocument/2006/relationships/slide" Target="slides/slide100.xml"/><Relationship Id="rId1688" Type="http://schemas.openxmlformats.org/officeDocument/2006/relationships/slide" Target="slides/slide1687.xml"/><Relationship Id="rId1895" Type="http://schemas.openxmlformats.org/officeDocument/2006/relationships/slide" Target="slides/slide1894.xml"/><Relationship Id="rId2739" Type="http://schemas.openxmlformats.org/officeDocument/2006/relationships/slide" Target="slides/slide2738.xml"/><Relationship Id="rId2946" Type="http://schemas.openxmlformats.org/officeDocument/2006/relationships/slide" Target="slides/slide2945.xml"/><Relationship Id="rId918" Type="http://schemas.openxmlformats.org/officeDocument/2006/relationships/slide" Target="slides/slide917.xml"/><Relationship Id="rId1548" Type="http://schemas.openxmlformats.org/officeDocument/2006/relationships/slide" Target="slides/slide1547.xml"/><Relationship Id="rId1755" Type="http://schemas.openxmlformats.org/officeDocument/2006/relationships/slide" Target="slides/slide1754.xml"/><Relationship Id="rId1408" Type="http://schemas.openxmlformats.org/officeDocument/2006/relationships/slide" Target="slides/slide1407.xml"/><Relationship Id="rId1962" Type="http://schemas.openxmlformats.org/officeDocument/2006/relationships/slide" Target="slides/slide1961.xml"/><Relationship Id="rId2806" Type="http://schemas.openxmlformats.org/officeDocument/2006/relationships/slide" Target="slides/slide2805.xml"/><Relationship Id="rId47" Type="http://schemas.openxmlformats.org/officeDocument/2006/relationships/slide" Target="slides/slide46.xml"/><Relationship Id="rId1615" Type="http://schemas.openxmlformats.org/officeDocument/2006/relationships/slide" Target="slides/slide1614.xml"/><Relationship Id="rId1822" Type="http://schemas.openxmlformats.org/officeDocument/2006/relationships/slide" Target="slides/slide1821.xml"/><Relationship Id="rId3787" Type="http://schemas.openxmlformats.org/officeDocument/2006/relationships/slide" Target="slides/slide3786.xml"/><Relationship Id="rId2389" Type="http://schemas.openxmlformats.org/officeDocument/2006/relationships/slide" Target="slides/slide2388.xml"/><Relationship Id="rId2596" Type="http://schemas.openxmlformats.org/officeDocument/2006/relationships/slide" Target="slides/slide2595.xml"/><Relationship Id="rId3647" Type="http://schemas.openxmlformats.org/officeDocument/2006/relationships/slide" Target="slides/slide3646.xml"/><Relationship Id="rId3854" Type="http://schemas.openxmlformats.org/officeDocument/2006/relationships/slide" Target="slides/slide3853.xml"/><Relationship Id="rId568" Type="http://schemas.openxmlformats.org/officeDocument/2006/relationships/slide" Target="slides/slide567.xml"/><Relationship Id="rId775" Type="http://schemas.openxmlformats.org/officeDocument/2006/relationships/slide" Target="slides/slide774.xml"/><Relationship Id="rId982" Type="http://schemas.openxmlformats.org/officeDocument/2006/relationships/slide" Target="slides/slide981.xml"/><Relationship Id="rId1198" Type="http://schemas.openxmlformats.org/officeDocument/2006/relationships/slide" Target="slides/slide1197.xml"/><Relationship Id="rId2249" Type="http://schemas.openxmlformats.org/officeDocument/2006/relationships/slide" Target="slides/slide2248.xml"/><Relationship Id="rId2456" Type="http://schemas.openxmlformats.org/officeDocument/2006/relationships/slide" Target="slides/slide2455.xml"/><Relationship Id="rId2663" Type="http://schemas.openxmlformats.org/officeDocument/2006/relationships/slide" Target="slides/slide2662.xml"/><Relationship Id="rId2870" Type="http://schemas.openxmlformats.org/officeDocument/2006/relationships/slide" Target="slides/slide2869.xml"/><Relationship Id="rId3507" Type="http://schemas.openxmlformats.org/officeDocument/2006/relationships/slide" Target="slides/slide3506.xml"/><Relationship Id="rId3714" Type="http://schemas.openxmlformats.org/officeDocument/2006/relationships/slide" Target="slides/slide3713.xml"/><Relationship Id="rId3921" Type="http://schemas.openxmlformats.org/officeDocument/2006/relationships/slide" Target="slides/slide3920.xml"/><Relationship Id="rId428" Type="http://schemas.openxmlformats.org/officeDocument/2006/relationships/slide" Target="slides/slide427.xml"/><Relationship Id="rId635" Type="http://schemas.openxmlformats.org/officeDocument/2006/relationships/slide" Target="slides/slide634.xml"/><Relationship Id="rId842" Type="http://schemas.openxmlformats.org/officeDocument/2006/relationships/slide" Target="slides/slide841.xml"/><Relationship Id="rId1058" Type="http://schemas.openxmlformats.org/officeDocument/2006/relationships/slide" Target="slides/slide1057.xml"/><Relationship Id="rId1265" Type="http://schemas.openxmlformats.org/officeDocument/2006/relationships/slide" Target="slides/slide1264.xml"/><Relationship Id="rId1472" Type="http://schemas.openxmlformats.org/officeDocument/2006/relationships/slide" Target="slides/slide1471.xml"/><Relationship Id="rId2109" Type="http://schemas.openxmlformats.org/officeDocument/2006/relationships/slide" Target="slides/slide2108.xml"/><Relationship Id="rId2316" Type="http://schemas.openxmlformats.org/officeDocument/2006/relationships/slide" Target="slides/slide2315.xml"/><Relationship Id="rId2523" Type="http://schemas.openxmlformats.org/officeDocument/2006/relationships/slide" Target="slides/slide2522.xml"/><Relationship Id="rId2730" Type="http://schemas.openxmlformats.org/officeDocument/2006/relationships/slide" Target="slides/slide2729.xml"/><Relationship Id="rId702" Type="http://schemas.openxmlformats.org/officeDocument/2006/relationships/slide" Target="slides/slide701.xml"/><Relationship Id="rId1125" Type="http://schemas.openxmlformats.org/officeDocument/2006/relationships/slide" Target="slides/slide1124.xml"/><Relationship Id="rId1332" Type="http://schemas.openxmlformats.org/officeDocument/2006/relationships/slide" Target="slides/slide1331.xml"/><Relationship Id="rId3297" Type="http://schemas.openxmlformats.org/officeDocument/2006/relationships/slide" Target="slides/slide3296.xml"/><Relationship Id="rId3157" Type="http://schemas.openxmlformats.org/officeDocument/2006/relationships/slide" Target="slides/slide3156.xml"/><Relationship Id="rId285" Type="http://schemas.openxmlformats.org/officeDocument/2006/relationships/slide" Target="slides/slide284.xml"/><Relationship Id="rId3364" Type="http://schemas.openxmlformats.org/officeDocument/2006/relationships/slide" Target="slides/slide3363.xml"/><Relationship Id="rId3571" Type="http://schemas.openxmlformats.org/officeDocument/2006/relationships/slide" Target="slides/slide3570.xml"/><Relationship Id="rId492" Type="http://schemas.openxmlformats.org/officeDocument/2006/relationships/slide" Target="slides/slide491.xml"/><Relationship Id="rId2173" Type="http://schemas.openxmlformats.org/officeDocument/2006/relationships/slide" Target="slides/slide2172.xml"/><Relationship Id="rId2380" Type="http://schemas.openxmlformats.org/officeDocument/2006/relationships/slide" Target="slides/slide2379.xml"/><Relationship Id="rId3017" Type="http://schemas.openxmlformats.org/officeDocument/2006/relationships/slide" Target="slides/slide3016.xml"/><Relationship Id="rId3224" Type="http://schemas.openxmlformats.org/officeDocument/2006/relationships/slide" Target="slides/slide3223.xml"/><Relationship Id="rId3431" Type="http://schemas.openxmlformats.org/officeDocument/2006/relationships/slide" Target="slides/slide3430.xml"/><Relationship Id="rId145" Type="http://schemas.openxmlformats.org/officeDocument/2006/relationships/slide" Target="slides/slide144.xml"/><Relationship Id="rId352" Type="http://schemas.openxmlformats.org/officeDocument/2006/relationships/slide" Target="slides/slide351.xml"/><Relationship Id="rId2033" Type="http://schemas.openxmlformats.org/officeDocument/2006/relationships/slide" Target="slides/slide2032.xml"/><Relationship Id="rId2240" Type="http://schemas.openxmlformats.org/officeDocument/2006/relationships/slide" Target="slides/slide2239.xml"/><Relationship Id="rId212" Type="http://schemas.openxmlformats.org/officeDocument/2006/relationships/slide" Target="slides/slide211.xml"/><Relationship Id="rId1799" Type="http://schemas.openxmlformats.org/officeDocument/2006/relationships/slide" Target="slides/slide1798.xml"/><Relationship Id="rId2100" Type="http://schemas.openxmlformats.org/officeDocument/2006/relationships/slide" Target="slides/slide2099.xml"/><Relationship Id="rId1659" Type="http://schemas.openxmlformats.org/officeDocument/2006/relationships/slide" Target="slides/slide1658.xml"/><Relationship Id="rId1866" Type="http://schemas.openxmlformats.org/officeDocument/2006/relationships/slide" Target="slides/slide1865.xml"/><Relationship Id="rId2917" Type="http://schemas.openxmlformats.org/officeDocument/2006/relationships/slide" Target="slides/slide2916.xml"/><Relationship Id="rId3081" Type="http://schemas.openxmlformats.org/officeDocument/2006/relationships/slide" Target="slides/slide3080.xml"/><Relationship Id="rId1519" Type="http://schemas.openxmlformats.org/officeDocument/2006/relationships/slide" Target="slides/slide1518.xml"/><Relationship Id="rId1726" Type="http://schemas.openxmlformats.org/officeDocument/2006/relationships/slide" Target="slides/slide1725.xml"/><Relationship Id="rId1933" Type="http://schemas.openxmlformats.org/officeDocument/2006/relationships/slide" Target="slides/slide1932.xml"/><Relationship Id="rId18" Type="http://schemas.openxmlformats.org/officeDocument/2006/relationships/slide" Target="slides/slide17.xml"/><Relationship Id="rId3898" Type="http://schemas.openxmlformats.org/officeDocument/2006/relationships/slide" Target="slides/slide3897.xml"/><Relationship Id="rId3758" Type="http://schemas.openxmlformats.org/officeDocument/2006/relationships/slide" Target="slides/slide3757.xml"/><Relationship Id="rId3965" Type="http://schemas.openxmlformats.org/officeDocument/2006/relationships/slide" Target="slides/slide3964.xml"/><Relationship Id="rId679" Type="http://schemas.openxmlformats.org/officeDocument/2006/relationships/slide" Target="slides/slide678.xml"/><Relationship Id="rId886" Type="http://schemas.openxmlformats.org/officeDocument/2006/relationships/slide" Target="slides/slide885.xml"/><Relationship Id="rId2567" Type="http://schemas.openxmlformats.org/officeDocument/2006/relationships/slide" Target="slides/slide2566.xml"/><Relationship Id="rId2774" Type="http://schemas.openxmlformats.org/officeDocument/2006/relationships/slide" Target="slides/slide2773.xml"/><Relationship Id="rId3618" Type="http://schemas.openxmlformats.org/officeDocument/2006/relationships/slide" Target="slides/slide3617.xml"/><Relationship Id="rId2" Type="http://schemas.openxmlformats.org/officeDocument/2006/relationships/slide" Target="slides/slide1.xml"/><Relationship Id="rId539" Type="http://schemas.openxmlformats.org/officeDocument/2006/relationships/slide" Target="slides/slide538.xml"/><Relationship Id="rId746" Type="http://schemas.openxmlformats.org/officeDocument/2006/relationships/slide" Target="slides/slide745.xml"/><Relationship Id="rId1169" Type="http://schemas.openxmlformats.org/officeDocument/2006/relationships/slide" Target="slides/slide1168.xml"/><Relationship Id="rId1376" Type="http://schemas.openxmlformats.org/officeDocument/2006/relationships/slide" Target="slides/slide1375.xml"/><Relationship Id="rId1583" Type="http://schemas.openxmlformats.org/officeDocument/2006/relationships/slide" Target="slides/slide1582.xml"/><Relationship Id="rId2427" Type="http://schemas.openxmlformats.org/officeDocument/2006/relationships/slide" Target="slides/slide2426.xml"/><Relationship Id="rId2981" Type="http://schemas.openxmlformats.org/officeDocument/2006/relationships/slide" Target="slides/slide2980.xml"/><Relationship Id="rId3825" Type="http://schemas.openxmlformats.org/officeDocument/2006/relationships/slide" Target="slides/slide3824.xml"/><Relationship Id="rId953" Type="http://schemas.openxmlformats.org/officeDocument/2006/relationships/slide" Target="slides/slide952.xml"/><Relationship Id="rId1029" Type="http://schemas.openxmlformats.org/officeDocument/2006/relationships/slide" Target="slides/slide1028.xml"/><Relationship Id="rId1236" Type="http://schemas.openxmlformats.org/officeDocument/2006/relationships/slide" Target="slides/slide1235.xml"/><Relationship Id="rId1790" Type="http://schemas.openxmlformats.org/officeDocument/2006/relationships/slide" Target="slides/slide1789.xml"/><Relationship Id="rId2634" Type="http://schemas.openxmlformats.org/officeDocument/2006/relationships/slide" Target="slides/slide2633.xml"/><Relationship Id="rId2841" Type="http://schemas.openxmlformats.org/officeDocument/2006/relationships/slide" Target="slides/slide2840.xml"/><Relationship Id="rId82" Type="http://schemas.openxmlformats.org/officeDocument/2006/relationships/slide" Target="slides/slide81.xml"/><Relationship Id="rId606" Type="http://schemas.openxmlformats.org/officeDocument/2006/relationships/slide" Target="slides/slide605.xml"/><Relationship Id="rId813" Type="http://schemas.openxmlformats.org/officeDocument/2006/relationships/slide" Target="slides/slide812.xml"/><Relationship Id="rId1443" Type="http://schemas.openxmlformats.org/officeDocument/2006/relationships/slide" Target="slides/slide1442.xml"/><Relationship Id="rId1650" Type="http://schemas.openxmlformats.org/officeDocument/2006/relationships/slide" Target="slides/slide1649.xml"/><Relationship Id="rId2701" Type="http://schemas.openxmlformats.org/officeDocument/2006/relationships/slide" Target="slides/slide2700.xml"/><Relationship Id="rId1303" Type="http://schemas.openxmlformats.org/officeDocument/2006/relationships/slide" Target="slides/slide1302.xml"/><Relationship Id="rId1510" Type="http://schemas.openxmlformats.org/officeDocument/2006/relationships/slide" Target="slides/slide1509.xml"/><Relationship Id="rId3268" Type="http://schemas.openxmlformats.org/officeDocument/2006/relationships/slide" Target="slides/slide3267.xml"/><Relationship Id="rId3475" Type="http://schemas.openxmlformats.org/officeDocument/2006/relationships/slide" Target="slides/slide3474.xml"/><Relationship Id="rId3682" Type="http://schemas.openxmlformats.org/officeDocument/2006/relationships/slide" Target="slides/slide3681.xml"/><Relationship Id="rId189" Type="http://schemas.openxmlformats.org/officeDocument/2006/relationships/slide" Target="slides/slide188.xml"/><Relationship Id="rId396" Type="http://schemas.openxmlformats.org/officeDocument/2006/relationships/slide" Target="slides/slide395.xml"/><Relationship Id="rId2077" Type="http://schemas.openxmlformats.org/officeDocument/2006/relationships/slide" Target="slides/slide2076.xml"/><Relationship Id="rId2284" Type="http://schemas.openxmlformats.org/officeDocument/2006/relationships/slide" Target="slides/slide2283.xml"/><Relationship Id="rId2491" Type="http://schemas.openxmlformats.org/officeDocument/2006/relationships/slide" Target="slides/slide2490.xml"/><Relationship Id="rId3128" Type="http://schemas.openxmlformats.org/officeDocument/2006/relationships/slide" Target="slides/slide3127.xml"/><Relationship Id="rId3335" Type="http://schemas.openxmlformats.org/officeDocument/2006/relationships/slide" Target="slides/slide3334.xml"/><Relationship Id="rId3542" Type="http://schemas.openxmlformats.org/officeDocument/2006/relationships/slide" Target="slides/slide3541.xml"/><Relationship Id="rId256" Type="http://schemas.openxmlformats.org/officeDocument/2006/relationships/slide" Target="slides/slide255.xml"/><Relationship Id="rId463" Type="http://schemas.openxmlformats.org/officeDocument/2006/relationships/slide" Target="slides/slide462.xml"/><Relationship Id="rId670" Type="http://schemas.openxmlformats.org/officeDocument/2006/relationships/slide" Target="slides/slide669.xml"/><Relationship Id="rId1093" Type="http://schemas.openxmlformats.org/officeDocument/2006/relationships/slide" Target="slides/slide1092.xml"/><Relationship Id="rId2144" Type="http://schemas.openxmlformats.org/officeDocument/2006/relationships/slide" Target="slides/slide2143.xml"/><Relationship Id="rId2351" Type="http://schemas.openxmlformats.org/officeDocument/2006/relationships/slide" Target="slides/slide2350.xml"/><Relationship Id="rId3402" Type="http://schemas.openxmlformats.org/officeDocument/2006/relationships/slide" Target="slides/slide3401.xml"/><Relationship Id="rId116" Type="http://schemas.openxmlformats.org/officeDocument/2006/relationships/slide" Target="slides/slide115.xml"/><Relationship Id="rId323" Type="http://schemas.openxmlformats.org/officeDocument/2006/relationships/slide" Target="slides/slide322.xml"/><Relationship Id="rId530" Type="http://schemas.openxmlformats.org/officeDocument/2006/relationships/slide" Target="slides/slide529.xml"/><Relationship Id="rId1160" Type="http://schemas.openxmlformats.org/officeDocument/2006/relationships/slide" Target="slides/slide1159.xml"/><Relationship Id="rId2004" Type="http://schemas.openxmlformats.org/officeDocument/2006/relationships/slide" Target="slides/slide2003.xml"/><Relationship Id="rId2211" Type="http://schemas.openxmlformats.org/officeDocument/2006/relationships/slide" Target="slides/slide2210.xml"/><Relationship Id="rId1020" Type="http://schemas.openxmlformats.org/officeDocument/2006/relationships/slide" Target="slides/slide1019.xml"/><Relationship Id="rId1977" Type="http://schemas.openxmlformats.org/officeDocument/2006/relationships/slide" Target="slides/slide1976.xml"/><Relationship Id="rId1837" Type="http://schemas.openxmlformats.org/officeDocument/2006/relationships/slide" Target="slides/slide1836.xml"/><Relationship Id="rId3192" Type="http://schemas.openxmlformats.org/officeDocument/2006/relationships/slide" Target="slides/slide3191.xml"/><Relationship Id="rId3052" Type="http://schemas.openxmlformats.org/officeDocument/2006/relationships/slide" Target="slides/slide3051.xml"/><Relationship Id="rId180" Type="http://schemas.openxmlformats.org/officeDocument/2006/relationships/slide" Target="slides/slide179.xml"/><Relationship Id="rId1904" Type="http://schemas.openxmlformats.org/officeDocument/2006/relationships/slide" Target="slides/slide1903.xml"/><Relationship Id="rId3869" Type="http://schemas.openxmlformats.org/officeDocument/2006/relationships/slide" Target="slides/slide3868.xml"/><Relationship Id="rId997" Type="http://schemas.openxmlformats.org/officeDocument/2006/relationships/slide" Target="slides/slide996.xml"/><Relationship Id="rId2678" Type="http://schemas.openxmlformats.org/officeDocument/2006/relationships/slide" Target="slides/slide2677.xml"/><Relationship Id="rId2885" Type="http://schemas.openxmlformats.org/officeDocument/2006/relationships/slide" Target="slides/slide2884.xml"/><Relationship Id="rId3729" Type="http://schemas.openxmlformats.org/officeDocument/2006/relationships/slide" Target="slides/slide3728.xml"/><Relationship Id="rId3936" Type="http://schemas.openxmlformats.org/officeDocument/2006/relationships/slide" Target="slides/slide3935.xml"/><Relationship Id="rId857" Type="http://schemas.openxmlformats.org/officeDocument/2006/relationships/slide" Target="slides/slide856.xml"/><Relationship Id="rId1487" Type="http://schemas.openxmlformats.org/officeDocument/2006/relationships/slide" Target="slides/slide1486.xml"/><Relationship Id="rId1694" Type="http://schemas.openxmlformats.org/officeDocument/2006/relationships/slide" Target="slides/slide1693.xml"/><Relationship Id="rId2538" Type="http://schemas.openxmlformats.org/officeDocument/2006/relationships/slide" Target="slides/slide2537.xml"/><Relationship Id="rId2745" Type="http://schemas.openxmlformats.org/officeDocument/2006/relationships/slide" Target="slides/slide2744.xml"/><Relationship Id="rId2952" Type="http://schemas.openxmlformats.org/officeDocument/2006/relationships/slide" Target="slides/slide2951.xml"/><Relationship Id="rId717" Type="http://schemas.openxmlformats.org/officeDocument/2006/relationships/slide" Target="slides/slide716.xml"/><Relationship Id="rId924" Type="http://schemas.openxmlformats.org/officeDocument/2006/relationships/slide" Target="slides/slide923.xml"/><Relationship Id="rId1347" Type="http://schemas.openxmlformats.org/officeDocument/2006/relationships/slide" Target="slides/slide1346.xml"/><Relationship Id="rId1554" Type="http://schemas.openxmlformats.org/officeDocument/2006/relationships/slide" Target="slides/slide1553.xml"/><Relationship Id="rId1761" Type="http://schemas.openxmlformats.org/officeDocument/2006/relationships/slide" Target="slides/slide1760.xml"/><Relationship Id="rId2605" Type="http://schemas.openxmlformats.org/officeDocument/2006/relationships/slide" Target="slides/slide2604.xml"/><Relationship Id="rId2812" Type="http://schemas.openxmlformats.org/officeDocument/2006/relationships/slide" Target="slides/slide2811.xml"/><Relationship Id="rId53" Type="http://schemas.openxmlformats.org/officeDocument/2006/relationships/slide" Target="slides/slide52.xml"/><Relationship Id="rId1207" Type="http://schemas.openxmlformats.org/officeDocument/2006/relationships/slide" Target="slides/slide1206.xml"/><Relationship Id="rId1414" Type="http://schemas.openxmlformats.org/officeDocument/2006/relationships/slide" Target="slides/slide1413.xml"/><Relationship Id="rId1621" Type="http://schemas.openxmlformats.org/officeDocument/2006/relationships/slide" Target="slides/slide1620.xml"/><Relationship Id="rId3379" Type="http://schemas.openxmlformats.org/officeDocument/2006/relationships/slide" Target="slides/slide3378.xml"/><Relationship Id="rId3586" Type="http://schemas.openxmlformats.org/officeDocument/2006/relationships/slide" Target="slides/slide3585.xml"/><Relationship Id="rId3793" Type="http://schemas.openxmlformats.org/officeDocument/2006/relationships/slide" Target="slides/slide3792.xml"/><Relationship Id="rId2188" Type="http://schemas.openxmlformats.org/officeDocument/2006/relationships/slide" Target="slides/slide2187.xml"/><Relationship Id="rId2395" Type="http://schemas.openxmlformats.org/officeDocument/2006/relationships/slide" Target="slides/slide2394.xml"/><Relationship Id="rId3239" Type="http://schemas.openxmlformats.org/officeDocument/2006/relationships/slide" Target="slides/slide3238.xml"/><Relationship Id="rId3446" Type="http://schemas.openxmlformats.org/officeDocument/2006/relationships/slide" Target="slides/slide3445.xml"/><Relationship Id="rId367" Type="http://schemas.openxmlformats.org/officeDocument/2006/relationships/slide" Target="slides/slide366.xml"/><Relationship Id="rId574" Type="http://schemas.openxmlformats.org/officeDocument/2006/relationships/slide" Target="slides/slide573.xml"/><Relationship Id="rId2048" Type="http://schemas.openxmlformats.org/officeDocument/2006/relationships/slide" Target="slides/slide2047.xml"/><Relationship Id="rId2255" Type="http://schemas.openxmlformats.org/officeDocument/2006/relationships/slide" Target="slides/slide2254.xml"/><Relationship Id="rId3653" Type="http://schemas.openxmlformats.org/officeDocument/2006/relationships/slide" Target="slides/slide3652.xml"/><Relationship Id="rId3860" Type="http://schemas.openxmlformats.org/officeDocument/2006/relationships/slide" Target="slides/slide3859.xml"/><Relationship Id="rId227" Type="http://schemas.openxmlformats.org/officeDocument/2006/relationships/slide" Target="slides/slide226.xml"/><Relationship Id="rId781" Type="http://schemas.openxmlformats.org/officeDocument/2006/relationships/slide" Target="slides/slide780.xml"/><Relationship Id="rId2462" Type="http://schemas.openxmlformats.org/officeDocument/2006/relationships/slide" Target="slides/slide2461.xml"/><Relationship Id="rId3306" Type="http://schemas.openxmlformats.org/officeDocument/2006/relationships/slide" Target="slides/slide3305.xml"/><Relationship Id="rId3513" Type="http://schemas.openxmlformats.org/officeDocument/2006/relationships/slide" Target="slides/slide3512.xml"/><Relationship Id="rId3720" Type="http://schemas.openxmlformats.org/officeDocument/2006/relationships/slide" Target="slides/slide3719.xml"/><Relationship Id="rId434" Type="http://schemas.openxmlformats.org/officeDocument/2006/relationships/slide" Target="slides/slide433.xml"/><Relationship Id="rId641" Type="http://schemas.openxmlformats.org/officeDocument/2006/relationships/slide" Target="slides/slide640.xml"/><Relationship Id="rId1064" Type="http://schemas.openxmlformats.org/officeDocument/2006/relationships/slide" Target="slides/slide1063.xml"/><Relationship Id="rId1271" Type="http://schemas.openxmlformats.org/officeDocument/2006/relationships/slide" Target="slides/slide1270.xml"/><Relationship Id="rId2115" Type="http://schemas.openxmlformats.org/officeDocument/2006/relationships/slide" Target="slides/slide2114.xml"/><Relationship Id="rId2322" Type="http://schemas.openxmlformats.org/officeDocument/2006/relationships/slide" Target="slides/slide2321.xml"/><Relationship Id="rId501" Type="http://schemas.openxmlformats.org/officeDocument/2006/relationships/slide" Target="slides/slide500.xml"/><Relationship Id="rId1131" Type="http://schemas.openxmlformats.org/officeDocument/2006/relationships/slide" Target="slides/slide1130.xml"/><Relationship Id="rId3096" Type="http://schemas.openxmlformats.org/officeDocument/2006/relationships/slide" Target="slides/slide3095.xml"/><Relationship Id="rId1948" Type="http://schemas.openxmlformats.org/officeDocument/2006/relationships/slide" Target="slides/slide1947.xml"/><Relationship Id="rId3163" Type="http://schemas.openxmlformats.org/officeDocument/2006/relationships/slide" Target="slides/slide3162.xml"/><Relationship Id="rId3370" Type="http://schemas.openxmlformats.org/officeDocument/2006/relationships/slide" Target="slides/slide3369.xml"/><Relationship Id="rId291" Type="http://schemas.openxmlformats.org/officeDocument/2006/relationships/slide" Target="slides/slide290.xml"/><Relationship Id="rId1808" Type="http://schemas.openxmlformats.org/officeDocument/2006/relationships/slide" Target="slides/slide1807.xml"/><Relationship Id="rId3023" Type="http://schemas.openxmlformats.org/officeDocument/2006/relationships/slide" Target="slides/slide3022.xml"/><Relationship Id="rId151" Type="http://schemas.openxmlformats.org/officeDocument/2006/relationships/slide" Target="slides/slide150.xml"/><Relationship Id="rId3230" Type="http://schemas.openxmlformats.org/officeDocument/2006/relationships/slide" Target="slides/slide3229.xml"/><Relationship Id="rId2789" Type="http://schemas.openxmlformats.org/officeDocument/2006/relationships/slide" Target="slides/slide2788.xml"/><Relationship Id="rId2996" Type="http://schemas.openxmlformats.org/officeDocument/2006/relationships/slide" Target="slides/slide2995.xml"/><Relationship Id="rId968" Type="http://schemas.openxmlformats.org/officeDocument/2006/relationships/slide" Target="slides/slide967.xml"/><Relationship Id="rId1598" Type="http://schemas.openxmlformats.org/officeDocument/2006/relationships/slide" Target="slides/slide1597.xml"/><Relationship Id="rId2649" Type="http://schemas.openxmlformats.org/officeDocument/2006/relationships/slide" Target="slides/slide2648.xml"/><Relationship Id="rId2856" Type="http://schemas.openxmlformats.org/officeDocument/2006/relationships/slide" Target="slides/slide2855.xml"/><Relationship Id="rId3907" Type="http://schemas.openxmlformats.org/officeDocument/2006/relationships/slide" Target="slides/slide3906.xml"/><Relationship Id="rId97" Type="http://schemas.openxmlformats.org/officeDocument/2006/relationships/slide" Target="slides/slide96.xml"/><Relationship Id="rId828" Type="http://schemas.openxmlformats.org/officeDocument/2006/relationships/slide" Target="slides/slide827.xml"/><Relationship Id="rId1458" Type="http://schemas.openxmlformats.org/officeDocument/2006/relationships/slide" Target="slides/slide1457.xml"/><Relationship Id="rId1665" Type="http://schemas.openxmlformats.org/officeDocument/2006/relationships/slide" Target="slides/slide1664.xml"/><Relationship Id="rId1872" Type="http://schemas.openxmlformats.org/officeDocument/2006/relationships/slide" Target="slides/slide1871.xml"/><Relationship Id="rId2509" Type="http://schemas.openxmlformats.org/officeDocument/2006/relationships/slide" Target="slides/slide2508.xml"/><Relationship Id="rId2716" Type="http://schemas.openxmlformats.org/officeDocument/2006/relationships/slide" Target="slides/slide2715.xml"/><Relationship Id="rId1318" Type="http://schemas.openxmlformats.org/officeDocument/2006/relationships/slide" Target="slides/slide1317.xml"/><Relationship Id="rId1525" Type="http://schemas.openxmlformats.org/officeDocument/2006/relationships/slide" Target="slides/slide1524.xml"/><Relationship Id="rId2923" Type="http://schemas.openxmlformats.org/officeDocument/2006/relationships/slide" Target="slides/slide2922.xml"/><Relationship Id="rId1732" Type="http://schemas.openxmlformats.org/officeDocument/2006/relationships/slide" Target="slides/slide1731.xml"/><Relationship Id="rId24" Type="http://schemas.openxmlformats.org/officeDocument/2006/relationships/slide" Target="slides/slide23.xml"/><Relationship Id="rId2299" Type="http://schemas.openxmlformats.org/officeDocument/2006/relationships/slide" Target="slides/slide2298.xml"/><Relationship Id="rId3697" Type="http://schemas.openxmlformats.org/officeDocument/2006/relationships/slide" Target="slides/slide3696.xml"/><Relationship Id="rId3557" Type="http://schemas.openxmlformats.org/officeDocument/2006/relationships/slide" Target="slides/slide3556.xml"/><Relationship Id="rId3764" Type="http://schemas.openxmlformats.org/officeDocument/2006/relationships/slide" Target="slides/slide3763.xml"/><Relationship Id="rId3971" Type="http://schemas.openxmlformats.org/officeDocument/2006/relationships/viewProps" Target="viewProps.xml"/><Relationship Id="rId478" Type="http://schemas.openxmlformats.org/officeDocument/2006/relationships/slide" Target="slides/slide477.xml"/><Relationship Id="rId685" Type="http://schemas.openxmlformats.org/officeDocument/2006/relationships/slide" Target="slides/slide684.xml"/><Relationship Id="rId892" Type="http://schemas.openxmlformats.org/officeDocument/2006/relationships/slide" Target="slides/slide891.xml"/><Relationship Id="rId2159" Type="http://schemas.openxmlformats.org/officeDocument/2006/relationships/slide" Target="slides/slide2158.xml"/><Relationship Id="rId2366" Type="http://schemas.openxmlformats.org/officeDocument/2006/relationships/slide" Target="slides/slide2365.xml"/><Relationship Id="rId2573" Type="http://schemas.openxmlformats.org/officeDocument/2006/relationships/slide" Target="slides/slide2572.xml"/><Relationship Id="rId2780" Type="http://schemas.openxmlformats.org/officeDocument/2006/relationships/slide" Target="slides/slide2779.xml"/><Relationship Id="rId3417" Type="http://schemas.openxmlformats.org/officeDocument/2006/relationships/slide" Target="slides/slide3416.xml"/><Relationship Id="rId3624" Type="http://schemas.openxmlformats.org/officeDocument/2006/relationships/slide" Target="slides/slide3623.xml"/><Relationship Id="rId3831" Type="http://schemas.openxmlformats.org/officeDocument/2006/relationships/slide" Target="slides/slide3830.xml"/><Relationship Id="rId338" Type="http://schemas.openxmlformats.org/officeDocument/2006/relationships/slide" Target="slides/slide337.xml"/><Relationship Id="rId545" Type="http://schemas.openxmlformats.org/officeDocument/2006/relationships/slide" Target="slides/slide544.xml"/><Relationship Id="rId752" Type="http://schemas.openxmlformats.org/officeDocument/2006/relationships/slide" Target="slides/slide751.xml"/><Relationship Id="rId1175" Type="http://schemas.openxmlformats.org/officeDocument/2006/relationships/slide" Target="slides/slide1174.xml"/><Relationship Id="rId1382" Type="http://schemas.openxmlformats.org/officeDocument/2006/relationships/slide" Target="slides/slide1381.xml"/><Relationship Id="rId2019" Type="http://schemas.openxmlformats.org/officeDocument/2006/relationships/slide" Target="slides/slide2018.xml"/><Relationship Id="rId2226" Type="http://schemas.openxmlformats.org/officeDocument/2006/relationships/slide" Target="slides/slide2225.xml"/><Relationship Id="rId2433" Type="http://schemas.openxmlformats.org/officeDocument/2006/relationships/slide" Target="slides/slide2432.xml"/><Relationship Id="rId2640" Type="http://schemas.openxmlformats.org/officeDocument/2006/relationships/slide" Target="slides/slide2639.xml"/><Relationship Id="rId405" Type="http://schemas.openxmlformats.org/officeDocument/2006/relationships/slide" Target="slides/slide404.xml"/><Relationship Id="rId612" Type="http://schemas.openxmlformats.org/officeDocument/2006/relationships/slide" Target="slides/slide611.xml"/><Relationship Id="rId1035" Type="http://schemas.openxmlformats.org/officeDocument/2006/relationships/slide" Target="slides/slide1034.xml"/><Relationship Id="rId1242" Type="http://schemas.openxmlformats.org/officeDocument/2006/relationships/slide" Target="slides/slide1241.xml"/><Relationship Id="rId2500" Type="http://schemas.openxmlformats.org/officeDocument/2006/relationships/slide" Target="slides/slide2499.xml"/><Relationship Id="rId1102" Type="http://schemas.openxmlformats.org/officeDocument/2006/relationships/slide" Target="slides/slide1101.xml"/><Relationship Id="rId3067" Type="http://schemas.openxmlformats.org/officeDocument/2006/relationships/slide" Target="slides/slide3066.xml"/><Relationship Id="rId3274" Type="http://schemas.openxmlformats.org/officeDocument/2006/relationships/slide" Target="slides/slide3273.xml"/><Relationship Id="rId195" Type="http://schemas.openxmlformats.org/officeDocument/2006/relationships/slide" Target="slides/slide194.xml"/><Relationship Id="rId1919" Type="http://schemas.openxmlformats.org/officeDocument/2006/relationships/slide" Target="slides/slide1918.xml"/><Relationship Id="rId3481" Type="http://schemas.openxmlformats.org/officeDocument/2006/relationships/slide" Target="slides/slide3480.xml"/><Relationship Id="rId2083" Type="http://schemas.openxmlformats.org/officeDocument/2006/relationships/slide" Target="slides/slide2082.xml"/><Relationship Id="rId2290" Type="http://schemas.openxmlformats.org/officeDocument/2006/relationships/slide" Target="slides/slide2289.xml"/><Relationship Id="rId3134" Type="http://schemas.openxmlformats.org/officeDocument/2006/relationships/slide" Target="slides/slide3133.xml"/><Relationship Id="rId3341" Type="http://schemas.openxmlformats.org/officeDocument/2006/relationships/slide" Target="slides/slide3340.xml"/><Relationship Id="rId262" Type="http://schemas.openxmlformats.org/officeDocument/2006/relationships/slide" Target="slides/slide261.xml"/><Relationship Id="rId2150" Type="http://schemas.openxmlformats.org/officeDocument/2006/relationships/slide" Target="slides/slide2149.xml"/><Relationship Id="rId3201" Type="http://schemas.openxmlformats.org/officeDocument/2006/relationships/slide" Target="slides/slide3200.xml"/><Relationship Id="rId122" Type="http://schemas.openxmlformats.org/officeDocument/2006/relationships/slide" Target="slides/slide121.xml"/><Relationship Id="rId2010" Type="http://schemas.openxmlformats.org/officeDocument/2006/relationships/slide" Target="slides/slide2009.xml"/><Relationship Id="rId1569" Type="http://schemas.openxmlformats.org/officeDocument/2006/relationships/slide" Target="slides/slide1568.xml"/><Relationship Id="rId2967" Type="http://schemas.openxmlformats.org/officeDocument/2006/relationships/slide" Target="slides/slide2966.xml"/><Relationship Id="rId939" Type="http://schemas.openxmlformats.org/officeDocument/2006/relationships/slide" Target="slides/slide938.xml"/><Relationship Id="rId1776" Type="http://schemas.openxmlformats.org/officeDocument/2006/relationships/slide" Target="slides/slide1775.xml"/><Relationship Id="rId1983" Type="http://schemas.openxmlformats.org/officeDocument/2006/relationships/slide" Target="slides/slide1982.xml"/><Relationship Id="rId2827" Type="http://schemas.openxmlformats.org/officeDocument/2006/relationships/slide" Target="slides/slide2826.xml"/><Relationship Id="rId68" Type="http://schemas.openxmlformats.org/officeDocument/2006/relationships/slide" Target="slides/slide67.xml"/><Relationship Id="rId1429" Type="http://schemas.openxmlformats.org/officeDocument/2006/relationships/slide" Target="slides/slide1428.xml"/><Relationship Id="rId1636" Type="http://schemas.openxmlformats.org/officeDocument/2006/relationships/slide" Target="slides/slide1635.xml"/><Relationship Id="rId1843" Type="http://schemas.openxmlformats.org/officeDocument/2006/relationships/slide" Target="slides/slide1842.xml"/><Relationship Id="rId1703" Type="http://schemas.openxmlformats.org/officeDocument/2006/relationships/slide" Target="slides/slide1702.xml"/><Relationship Id="rId1910" Type="http://schemas.openxmlformats.org/officeDocument/2006/relationships/slide" Target="slides/slide1909.xml"/><Relationship Id="rId3668" Type="http://schemas.openxmlformats.org/officeDocument/2006/relationships/slide" Target="slides/slide3667.xml"/><Relationship Id="rId3875" Type="http://schemas.openxmlformats.org/officeDocument/2006/relationships/slide" Target="slides/slide3874.xml"/><Relationship Id="rId589" Type="http://schemas.openxmlformats.org/officeDocument/2006/relationships/slide" Target="slides/slide588.xml"/><Relationship Id="rId796" Type="http://schemas.openxmlformats.org/officeDocument/2006/relationships/slide" Target="slides/slide795.xml"/><Relationship Id="rId2477" Type="http://schemas.openxmlformats.org/officeDocument/2006/relationships/slide" Target="slides/slide2476.xml"/><Relationship Id="rId2684" Type="http://schemas.openxmlformats.org/officeDocument/2006/relationships/slide" Target="slides/slide2683.xml"/><Relationship Id="rId3528" Type="http://schemas.openxmlformats.org/officeDocument/2006/relationships/slide" Target="slides/slide3527.xml"/><Relationship Id="rId3735" Type="http://schemas.openxmlformats.org/officeDocument/2006/relationships/slide" Target="slides/slide3734.xml"/><Relationship Id="rId449" Type="http://schemas.openxmlformats.org/officeDocument/2006/relationships/slide" Target="slides/slide448.xml"/><Relationship Id="rId656" Type="http://schemas.openxmlformats.org/officeDocument/2006/relationships/slide" Target="slides/slide655.xml"/><Relationship Id="rId863" Type="http://schemas.openxmlformats.org/officeDocument/2006/relationships/slide" Target="slides/slide862.xml"/><Relationship Id="rId1079" Type="http://schemas.openxmlformats.org/officeDocument/2006/relationships/slide" Target="slides/slide1078.xml"/><Relationship Id="rId1286" Type="http://schemas.openxmlformats.org/officeDocument/2006/relationships/slide" Target="slides/slide1285.xml"/><Relationship Id="rId1493" Type="http://schemas.openxmlformats.org/officeDocument/2006/relationships/slide" Target="slides/slide1492.xml"/><Relationship Id="rId2337" Type="http://schemas.openxmlformats.org/officeDocument/2006/relationships/slide" Target="slides/slide2336.xml"/><Relationship Id="rId2544" Type="http://schemas.openxmlformats.org/officeDocument/2006/relationships/slide" Target="slides/slide2543.xml"/><Relationship Id="rId2891" Type="http://schemas.openxmlformats.org/officeDocument/2006/relationships/slide" Target="slides/slide2890.xml"/><Relationship Id="rId3942" Type="http://schemas.openxmlformats.org/officeDocument/2006/relationships/slide" Target="slides/slide3941.xml"/><Relationship Id="rId309" Type="http://schemas.openxmlformats.org/officeDocument/2006/relationships/slide" Target="slides/slide308.xml"/><Relationship Id="rId516" Type="http://schemas.openxmlformats.org/officeDocument/2006/relationships/slide" Target="slides/slide515.xml"/><Relationship Id="rId1146" Type="http://schemas.openxmlformats.org/officeDocument/2006/relationships/slide" Target="slides/slide1145.xml"/><Relationship Id="rId2751" Type="http://schemas.openxmlformats.org/officeDocument/2006/relationships/slide" Target="slides/slide2750.xml"/><Relationship Id="rId3802" Type="http://schemas.openxmlformats.org/officeDocument/2006/relationships/slide" Target="slides/slide3801.xml"/><Relationship Id="rId723" Type="http://schemas.openxmlformats.org/officeDocument/2006/relationships/slide" Target="slides/slide722.xml"/><Relationship Id="rId930" Type="http://schemas.openxmlformats.org/officeDocument/2006/relationships/slide" Target="slides/slide929.xml"/><Relationship Id="rId1006" Type="http://schemas.openxmlformats.org/officeDocument/2006/relationships/slide" Target="slides/slide1005.xml"/><Relationship Id="rId1353" Type="http://schemas.openxmlformats.org/officeDocument/2006/relationships/slide" Target="slides/slide1352.xml"/><Relationship Id="rId1560" Type="http://schemas.openxmlformats.org/officeDocument/2006/relationships/slide" Target="slides/slide1559.xml"/><Relationship Id="rId2404" Type="http://schemas.openxmlformats.org/officeDocument/2006/relationships/slide" Target="slides/slide2403.xml"/><Relationship Id="rId2611" Type="http://schemas.openxmlformats.org/officeDocument/2006/relationships/slide" Target="slides/slide2610.xml"/><Relationship Id="rId1213" Type="http://schemas.openxmlformats.org/officeDocument/2006/relationships/slide" Target="slides/slide1212.xml"/><Relationship Id="rId1420" Type="http://schemas.openxmlformats.org/officeDocument/2006/relationships/slide" Target="slides/slide1419.xml"/><Relationship Id="rId3178" Type="http://schemas.openxmlformats.org/officeDocument/2006/relationships/slide" Target="slides/slide3177.xml"/><Relationship Id="rId3385" Type="http://schemas.openxmlformats.org/officeDocument/2006/relationships/slide" Target="slides/slide3384.xml"/><Relationship Id="rId3592" Type="http://schemas.openxmlformats.org/officeDocument/2006/relationships/slide" Target="slides/slide3591.xml"/><Relationship Id="rId2194" Type="http://schemas.openxmlformats.org/officeDocument/2006/relationships/slide" Target="slides/slide2193.xml"/><Relationship Id="rId3038" Type="http://schemas.openxmlformats.org/officeDocument/2006/relationships/slide" Target="slides/slide3037.xml"/><Relationship Id="rId3245" Type="http://schemas.openxmlformats.org/officeDocument/2006/relationships/slide" Target="slides/slide3244.xml"/><Relationship Id="rId3452" Type="http://schemas.openxmlformats.org/officeDocument/2006/relationships/slide" Target="slides/slide3451.xml"/><Relationship Id="rId166" Type="http://schemas.openxmlformats.org/officeDocument/2006/relationships/slide" Target="slides/slide165.xml"/><Relationship Id="rId373" Type="http://schemas.openxmlformats.org/officeDocument/2006/relationships/slide" Target="slides/slide372.xml"/><Relationship Id="rId580" Type="http://schemas.openxmlformats.org/officeDocument/2006/relationships/slide" Target="slides/slide579.xml"/><Relationship Id="rId2054" Type="http://schemas.openxmlformats.org/officeDocument/2006/relationships/slide" Target="slides/slide2053.xml"/><Relationship Id="rId2261" Type="http://schemas.openxmlformats.org/officeDocument/2006/relationships/slide" Target="slides/slide2260.xml"/><Relationship Id="rId3105" Type="http://schemas.openxmlformats.org/officeDocument/2006/relationships/slide" Target="slides/slide3104.xml"/><Relationship Id="rId3312" Type="http://schemas.openxmlformats.org/officeDocument/2006/relationships/slide" Target="slides/slide3311.xml"/><Relationship Id="rId233" Type="http://schemas.openxmlformats.org/officeDocument/2006/relationships/slide" Target="slides/slide232.xml"/><Relationship Id="rId440" Type="http://schemas.openxmlformats.org/officeDocument/2006/relationships/slide" Target="slides/slide439.xml"/><Relationship Id="rId1070" Type="http://schemas.openxmlformats.org/officeDocument/2006/relationships/slide" Target="slides/slide1069.xml"/><Relationship Id="rId2121" Type="http://schemas.openxmlformats.org/officeDocument/2006/relationships/slide" Target="slides/slide2120.xml"/><Relationship Id="rId300" Type="http://schemas.openxmlformats.org/officeDocument/2006/relationships/slide" Target="slides/slide299.xml"/><Relationship Id="rId1887" Type="http://schemas.openxmlformats.org/officeDocument/2006/relationships/slide" Target="slides/slide1886.xml"/><Relationship Id="rId2938" Type="http://schemas.openxmlformats.org/officeDocument/2006/relationships/slide" Target="slides/slide2937.xml"/><Relationship Id="rId1747" Type="http://schemas.openxmlformats.org/officeDocument/2006/relationships/slide" Target="slides/slide1746.xml"/><Relationship Id="rId1954" Type="http://schemas.openxmlformats.org/officeDocument/2006/relationships/slide" Target="slides/slide1953.xml"/><Relationship Id="rId39" Type="http://schemas.openxmlformats.org/officeDocument/2006/relationships/slide" Target="slides/slide38.xml"/><Relationship Id="rId1607" Type="http://schemas.openxmlformats.org/officeDocument/2006/relationships/slide" Target="slides/slide1606.xml"/><Relationship Id="rId1814" Type="http://schemas.openxmlformats.org/officeDocument/2006/relationships/slide" Target="slides/slide1813.xml"/><Relationship Id="rId3779" Type="http://schemas.openxmlformats.org/officeDocument/2006/relationships/slide" Target="slides/slide3778.xml"/><Relationship Id="rId2588" Type="http://schemas.openxmlformats.org/officeDocument/2006/relationships/slide" Target="slides/slide2587.xml"/><Relationship Id="rId1397" Type="http://schemas.openxmlformats.org/officeDocument/2006/relationships/slide" Target="slides/slide1396.xml"/><Relationship Id="rId2795" Type="http://schemas.openxmlformats.org/officeDocument/2006/relationships/slide" Target="slides/slide2794.xml"/><Relationship Id="rId3639" Type="http://schemas.openxmlformats.org/officeDocument/2006/relationships/slide" Target="slides/slide3638.xml"/><Relationship Id="rId3846" Type="http://schemas.openxmlformats.org/officeDocument/2006/relationships/slide" Target="slides/slide3845.xml"/><Relationship Id="rId767" Type="http://schemas.openxmlformats.org/officeDocument/2006/relationships/slide" Target="slides/slide766.xml"/><Relationship Id="rId974" Type="http://schemas.openxmlformats.org/officeDocument/2006/relationships/slide" Target="slides/slide973.xml"/><Relationship Id="rId2448" Type="http://schemas.openxmlformats.org/officeDocument/2006/relationships/slide" Target="slides/slide2447.xml"/><Relationship Id="rId2655" Type="http://schemas.openxmlformats.org/officeDocument/2006/relationships/slide" Target="slides/slide2654.xml"/><Relationship Id="rId2862" Type="http://schemas.openxmlformats.org/officeDocument/2006/relationships/slide" Target="slides/slide2861.xml"/><Relationship Id="rId3706" Type="http://schemas.openxmlformats.org/officeDocument/2006/relationships/slide" Target="slides/slide3705.xml"/><Relationship Id="rId3913" Type="http://schemas.openxmlformats.org/officeDocument/2006/relationships/slide" Target="slides/slide3912.xml"/><Relationship Id="rId627" Type="http://schemas.openxmlformats.org/officeDocument/2006/relationships/slide" Target="slides/slide626.xml"/><Relationship Id="rId834" Type="http://schemas.openxmlformats.org/officeDocument/2006/relationships/slide" Target="slides/slide833.xml"/><Relationship Id="rId1257" Type="http://schemas.openxmlformats.org/officeDocument/2006/relationships/slide" Target="slides/slide1256.xml"/><Relationship Id="rId1464" Type="http://schemas.openxmlformats.org/officeDocument/2006/relationships/slide" Target="slides/slide1463.xml"/><Relationship Id="rId1671" Type="http://schemas.openxmlformats.org/officeDocument/2006/relationships/slide" Target="slides/slide1670.xml"/><Relationship Id="rId2308" Type="http://schemas.openxmlformats.org/officeDocument/2006/relationships/slide" Target="slides/slide2307.xml"/><Relationship Id="rId2515" Type="http://schemas.openxmlformats.org/officeDocument/2006/relationships/slide" Target="slides/slide2514.xml"/><Relationship Id="rId2722" Type="http://schemas.openxmlformats.org/officeDocument/2006/relationships/slide" Target="slides/slide2721.xml"/><Relationship Id="rId901" Type="http://schemas.openxmlformats.org/officeDocument/2006/relationships/slide" Target="slides/slide900.xml"/><Relationship Id="rId1117" Type="http://schemas.openxmlformats.org/officeDocument/2006/relationships/slide" Target="slides/slide1116.xml"/><Relationship Id="rId1324" Type="http://schemas.openxmlformats.org/officeDocument/2006/relationships/slide" Target="slides/slide1323.xml"/><Relationship Id="rId1531" Type="http://schemas.openxmlformats.org/officeDocument/2006/relationships/slide" Target="slides/slide1530.xml"/><Relationship Id="rId30" Type="http://schemas.openxmlformats.org/officeDocument/2006/relationships/slide" Target="slides/slide29.xml"/><Relationship Id="rId3289" Type="http://schemas.openxmlformats.org/officeDocument/2006/relationships/slide" Target="slides/slide3288.xml"/><Relationship Id="rId3496" Type="http://schemas.openxmlformats.org/officeDocument/2006/relationships/slide" Target="slides/slide3495.xml"/><Relationship Id="rId2098" Type="http://schemas.openxmlformats.org/officeDocument/2006/relationships/slide" Target="slides/slide2097.xml"/><Relationship Id="rId3149" Type="http://schemas.openxmlformats.org/officeDocument/2006/relationships/slide" Target="slides/slide3148.xml"/><Relationship Id="rId3356" Type="http://schemas.openxmlformats.org/officeDocument/2006/relationships/slide" Target="slides/slide3355.xml"/><Relationship Id="rId3563" Type="http://schemas.openxmlformats.org/officeDocument/2006/relationships/slide" Target="slides/slide3562.xml"/><Relationship Id="rId277" Type="http://schemas.openxmlformats.org/officeDocument/2006/relationships/slide" Target="slides/slide276.xml"/><Relationship Id="rId484" Type="http://schemas.openxmlformats.org/officeDocument/2006/relationships/slide" Target="slides/slide483.xml"/><Relationship Id="rId2165" Type="http://schemas.openxmlformats.org/officeDocument/2006/relationships/slide" Target="slides/slide2164.xml"/><Relationship Id="rId3009" Type="http://schemas.openxmlformats.org/officeDocument/2006/relationships/slide" Target="slides/slide3008.xml"/><Relationship Id="rId3216" Type="http://schemas.openxmlformats.org/officeDocument/2006/relationships/slide" Target="slides/slide3215.xml"/><Relationship Id="rId3770" Type="http://schemas.openxmlformats.org/officeDocument/2006/relationships/slide" Target="slides/slide3769.xml"/><Relationship Id="rId137" Type="http://schemas.openxmlformats.org/officeDocument/2006/relationships/slide" Target="slides/slide136.xml"/><Relationship Id="rId344" Type="http://schemas.openxmlformats.org/officeDocument/2006/relationships/slide" Target="slides/slide343.xml"/><Relationship Id="rId691" Type="http://schemas.openxmlformats.org/officeDocument/2006/relationships/slide" Target="slides/slide690.xml"/><Relationship Id="rId2025" Type="http://schemas.openxmlformats.org/officeDocument/2006/relationships/slide" Target="slides/slide2024.xml"/><Relationship Id="rId2372" Type="http://schemas.openxmlformats.org/officeDocument/2006/relationships/slide" Target="slides/slide2371.xml"/><Relationship Id="rId3423" Type="http://schemas.openxmlformats.org/officeDocument/2006/relationships/slide" Target="slides/slide3422.xml"/><Relationship Id="rId3630" Type="http://schemas.openxmlformats.org/officeDocument/2006/relationships/slide" Target="slides/slide3629.xml"/><Relationship Id="rId551" Type="http://schemas.openxmlformats.org/officeDocument/2006/relationships/slide" Target="slides/slide550.xml"/><Relationship Id="rId1181" Type="http://schemas.openxmlformats.org/officeDocument/2006/relationships/slide" Target="slides/slide1180.xml"/><Relationship Id="rId2232" Type="http://schemas.openxmlformats.org/officeDocument/2006/relationships/slide" Target="slides/slide2231.xml"/><Relationship Id="rId204" Type="http://schemas.openxmlformats.org/officeDocument/2006/relationships/slide" Target="slides/slide203.xml"/><Relationship Id="rId411" Type="http://schemas.openxmlformats.org/officeDocument/2006/relationships/slide" Target="slides/slide410.xml"/><Relationship Id="rId1041" Type="http://schemas.openxmlformats.org/officeDocument/2006/relationships/slide" Target="slides/slide1040.xml"/><Relationship Id="rId1998" Type="http://schemas.openxmlformats.org/officeDocument/2006/relationships/slide" Target="slides/slide1997.xml"/><Relationship Id="rId1858" Type="http://schemas.openxmlformats.org/officeDocument/2006/relationships/slide" Target="slides/slide1857.xml"/><Relationship Id="rId2909" Type="http://schemas.openxmlformats.org/officeDocument/2006/relationships/slide" Target="slides/slide2908.xml"/><Relationship Id="rId3073" Type="http://schemas.openxmlformats.org/officeDocument/2006/relationships/slide" Target="slides/slide3072.xml"/><Relationship Id="rId3280" Type="http://schemas.openxmlformats.org/officeDocument/2006/relationships/slide" Target="slides/slide3279.xml"/><Relationship Id="rId1718" Type="http://schemas.openxmlformats.org/officeDocument/2006/relationships/slide" Target="slides/slide1717.xml"/><Relationship Id="rId1925" Type="http://schemas.openxmlformats.org/officeDocument/2006/relationships/slide" Target="slides/slide1924.xml"/><Relationship Id="rId3140" Type="http://schemas.openxmlformats.org/officeDocument/2006/relationships/slide" Target="slides/slide3139.xml"/><Relationship Id="rId2699" Type="http://schemas.openxmlformats.org/officeDocument/2006/relationships/slide" Target="slides/slide2698.xml"/><Relationship Id="rId3000" Type="http://schemas.openxmlformats.org/officeDocument/2006/relationships/slide" Target="slides/slide2999.xml"/><Relationship Id="rId3957" Type="http://schemas.openxmlformats.org/officeDocument/2006/relationships/slide" Target="slides/slide3956.xml"/><Relationship Id="rId878" Type="http://schemas.openxmlformats.org/officeDocument/2006/relationships/slide" Target="slides/slide877.xml"/><Relationship Id="rId2559" Type="http://schemas.openxmlformats.org/officeDocument/2006/relationships/slide" Target="slides/slide2558.xml"/><Relationship Id="rId2766" Type="http://schemas.openxmlformats.org/officeDocument/2006/relationships/slide" Target="slides/slide2765.xml"/><Relationship Id="rId2973" Type="http://schemas.openxmlformats.org/officeDocument/2006/relationships/slide" Target="slides/slide2972.xml"/><Relationship Id="rId3817" Type="http://schemas.openxmlformats.org/officeDocument/2006/relationships/slide" Target="slides/slide3816.xml"/><Relationship Id="rId738" Type="http://schemas.openxmlformats.org/officeDocument/2006/relationships/slide" Target="slides/slide737.xml"/><Relationship Id="rId945" Type="http://schemas.openxmlformats.org/officeDocument/2006/relationships/slide" Target="slides/slide944.xml"/><Relationship Id="rId1368" Type="http://schemas.openxmlformats.org/officeDocument/2006/relationships/slide" Target="slides/slide1367.xml"/><Relationship Id="rId1575" Type="http://schemas.openxmlformats.org/officeDocument/2006/relationships/slide" Target="slides/slide1574.xml"/><Relationship Id="rId1782" Type="http://schemas.openxmlformats.org/officeDocument/2006/relationships/slide" Target="slides/slide1781.xml"/><Relationship Id="rId2419" Type="http://schemas.openxmlformats.org/officeDocument/2006/relationships/slide" Target="slides/slide2418.xml"/><Relationship Id="rId2626" Type="http://schemas.openxmlformats.org/officeDocument/2006/relationships/slide" Target="slides/slide2625.xml"/><Relationship Id="rId2833" Type="http://schemas.openxmlformats.org/officeDocument/2006/relationships/slide" Target="slides/slide2832.xml"/><Relationship Id="rId74" Type="http://schemas.openxmlformats.org/officeDocument/2006/relationships/slide" Target="slides/slide73.xml"/><Relationship Id="rId805" Type="http://schemas.openxmlformats.org/officeDocument/2006/relationships/slide" Target="slides/slide804.xml"/><Relationship Id="rId1228" Type="http://schemas.openxmlformats.org/officeDocument/2006/relationships/slide" Target="slides/slide1227.xml"/><Relationship Id="rId1435" Type="http://schemas.openxmlformats.org/officeDocument/2006/relationships/slide" Target="slides/slide1434.xml"/><Relationship Id="rId1642" Type="http://schemas.openxmlformats.org/officeDocument/2006/relationships/slide" Target="slides/slide1641.xml"/><Relationship Id="rId2900" Type="http://schemas.openxmlformats.org/officeDocument/2006/relationships/slide" Target="slides/slide2899.xml"/><Relationship Id="rId1502" Type="http://schemas.openxmlformats.org/officeDocument/2006/relationships/slide" Target="slides/slide1501.xml"/><Relationship Id="rId388" Type="http://schemas.openxmlformats.org/officeDocument/2006/relationships/slide" Target="slides/slide387.xml"/><Relationship Id="rId2069" Type="http://schemas.openxmlformats.org/officeDocument/2006/relationships/slide" Target="slides/slide2068.xml"/><Relationship Id="rId3467" Type="http://schemas.openxmlformats.org/officeDocument/2006/relationships/slide" Target="slides/slide3466.xml"/><Relationship Id="rId3674" Type="http://schemas.openxmlformats.org/officeDocument/2006/relationships/slide" Target="slides/slide3673.xml"/><Relationship Id="rId3881" Type="http://schemas.openxmlformats.org/officeDocument/2006/relationships/slide" Target="slides/slide3880.xml"/><Relationship Id="rId595" Type="http://schemas.openxmlformats.org/officeDocument/2006/relationships/slide" Target="slides/slide594.xml"/><Relationship Id="rId2276" Type="http://schemas.openxmlformats.org/officeDocument/2006/relationships/slide" Target="slides/slide2275.xml"/><Relationship Id="rId2483" Type="http://schemas.openxmlformats.org/officeDocument/2006/relationships/slide" Target="slides/slide2482.xml"/><Relationship Id="rId2690" Type="http://schemas.openxmlformats.org/officeDocument/2006/relationships/slide" Target="slides/slide2689.xml"/><Relationship Id="rId3327" Type="http://schemas.openxmlformats.org/officeDocument/2006/relationships/slide" Target="slides/slide3326.xml"/><Relationship Id="rId3534" Type="http://schemas.openxmlformats.org/officeDocument/2006/relationships/slide" Target="slides/slide3533.xml"/><Relationship Id="rId3741" Type="http://schemas.openxmlformats.org/officeDocument/2006/relationships/slide" Target="slides/slide3740.xml"/><Relationship Id="rId248" Type="http://schemas.openxmlformats.org/officeDocument/2006/relationships/slide" Target="slides/slide247.xml"/><Relationship Id="rId455" Type="http://schemas.openxmlformats.org/officeDocument/2006/relationships/slide" Target="slides/slide454.xml"/><Relationship Id="rId662" Type="http://schemas.openxmlformats.org/officeDocument/2006/relationships/slide" Target="slides/slide661.xml"/><Relationship Id="rId1085" Type="http://schemas.openxmlformats.org/officeDocument/2006/relationships/slide" Target="slides/slide1084.xml"/><Relationship Id="rId1292" Type="http://schemas.openxmlformats.org/officeDocument/2006/relationships/slide" Target="slides/slide1291.xml"/><Relationship Id="rId2136" Type="http://schemas.openxmlformats.org/officeDocument/2006/relationships/slide" Target="slides/slide2135.xml"/><Relationship Id="rId2343" Type="http://schemas.openxmlformats.org/officeDocument/2006/relationships/slide" Target="slides/slide2342.xml"/><Relationship Id="rId2550" Type="http://schemas.openxmlformats.org/officeDocument/2006/relationships/slide" Target="slides/slide2549.xml"/><Relationship Id="rId3601" Type="http://schemas.openxmlformats.org/officeDocument/2006/relationships/slide" Target="slides/slide3600.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1152" Type="http://schemas.openxmlformats.org/officeDocument/2006/relationships/slide" Target="slides/slide1151.xml"/><Relationship Id="rId2203" Type="http://schemas.openxmlformats.org/officeDocument/2006/relationships/slide" Target="slides/slide2202.xml"/><Relationship Id="rId2410" Type="http://schemas.openxmlformats.org/officeDocument/2006/relationships/slide" Target="slides/slide2409.xml"/><Relationship Id="rId1012" Type="http://schemas.openxmlformats.org/officeDocument/2006/relationships/slide" Target="slides/slide1011.xml"/><Relationship Id="rId1969" Type="http://schemas.openxmlformats.org/officeDocument/2006/relationships/slide" Target="slides/slide1968.xml"/><Relationship Id="rId3184" Type="http://schemas.openxmlformats.org/officeDocument/2006/relationships/slide" Target="slides/slide3183.xml"/><Relationship Id="rId1829" Type="http://schemas.openxmlformats.org/officeDocument/2006/relationships/slide" Target="slides/slide1828.xml"/><Relationship Id="rId3391" Type="http://schemas.openxmlformats.org/officeDocument/2006/relationships/slide" Target="slides/slide3390.xml"/><Relationship Id="rId3044" Type="http://schemas.openxmlformats.org/officeDocument/2006/relationships/slide" Target="slides/slide3043.xml"/><Relationship Id="rId3251" Type="http://schemas.openxmlformats.org/officeDocument/2006/relationships/slide" Target="slides/slide3250.xml"/><Relationship Id="rId172" Type="http://schemas.openxmlformats.org/officeDocument/2006/relationships/slide" Target="slides/slide171.xml"/><Relationship Id="rId2060" Type="http://schemas.openxmlformats.org/officeDocument/2006/relationships/slide" Target="slides/slide2059.xml"/><Relationship Id="rId3111" Type="http://schemas.openxmlformats.org/officeDocument/2006/relationships/slide" Target="slides/slide3110.xml"/><Relationship Id="rId989" Type="http://schemas.openxmlformats.org/officeDocument/2006/relationships/slide" Target="slides/slide988.xml"/><Relationship Id="rId2877" Type="http://schemas.openxmlformats.org/officeDocument/2006/relationships/slide" Target="slides/slide2876.xml"/><Relationship Id="rId849" Type="http://schemas.openxmlformats.org/officeDocument/2006/relationships/slide" Target="slides/slide848.xml"/><Relationship Id="rId1479" Type="http://schemas.openxmlformats.org/officeDocument/2006/relationships/slide" Target="slides/slide1478.xml"/><Relationship Id="rId1686" Type="http://schemas.openxmlformats.org/officeDocument/2006/relationships/slide" Target="slides/slide1685.xml"/><Relationship Id="rId3928" Type="http://schemas.openxmlformats.org/officeDocument/2006/relationships/slide" Target="slides/slide3927.xml"/><Relationship Id="rId1339" Type="http://schemas.openxmlformats.org/officeDocument/2006/relationships/slide" Target="slides/slide1338.xml"/><Relationship Id="rId1893" Type="http://schemas.openxmlformats.org/officeDocument/2006/relationships/slide" Target="slides/slide1892.xml"/><Relationship Id="rId2737" Type="http://schemas.openxmlformats.org/officeDocument/2006/relationships/slide" Target="slides/slide2736.xml"/><Relationship Id="rId2944" Type="http://schemas.openxmlformats.org/officeDocument/2006/relationships/slide" Target="slides/slide2943.xml"/><Relationship Id="rId709" Type="http://schemas.openxmlformats.org/officeDocument/2006/relationships/slide" Target="slides/slide708.xml"/><Relationship Id="rId916" Type="http://schemas.openxmlformats.org/officeDocument/2006/relationships/slide" Target="slides/slide915.xml"/><Relationship Id="rId1546" Type="http://schemas.openxmlformats.org/officeDocument/2006/relationships/slide" Target="slides/slide1545.xml"/><Relationship Id="rId1753" Type="http://schemas.openxmlformats.org/officeDocument/2006/relationships/slide" Target="slides/slide1752.xml"/><Relationship Id="rId1960" Type="http://schemas.openxmlformats.org/officeDocument/2006/relationships/slide" Target="slides/slide1959.xml"/><Relationship Id="rId2804" Type="http://schemas.openxmlformats.org/officeDocument/2006/relationships/slide" Target="slides/slide2803.xml"/><Relationship Id="rId45" Type="http://schemas.openxmlformats.org/officeDocument/2006/relationships/slide" Target="slides/slide44.xml"/><Relationship Id="rId1406" Type="http://schemas.openxmlformats.org/officeDocument/2006/relationships/slide" Target="slides/slide1405.xml"/><Relationship Id="rId1613" Type="http://schemas.openxmlformats.org/officeDocument/2006/relationships/slide" Target="slides/slide1612.xml"/><Relationship Id="rId1820" Type="http://schemas.openxmlformats.org/officeDocument/2006/relationships/slide" Target="slides/slide1819.xml"/><Relationship Id="rId3578" Type="http://schemas.openxmlformats.org/officeDocument/2006/relationships/slide" Target="slides/slide3577.xml"/><Relationship Id="rId3785" Type="http://schemas.openxmlformats.org/officeDocument/2006/relationships/slide" Target="slides/slide3784.xml"/><Relationship Id="rId499" Type="http://schemas.openxmlformats.org/officeDocument/2006/relationships/slide" Target="slides/slide498.xml"/><Relationship Id="rId2387" Type="http://schemas.openxmlformats.org/officeDocument/2006/relationships/slide" Target="slides/slide2386.xml"/><Relationship Id="rId2594" Type="http://schemas.openxmlformats.org/officeDocument/2006/relationships/slide" Target="slides/slide2593.xml"/><Relationship Id="rId3438" Type="http://schemas.openxmlformats.org/officeDocument/2006/relationships/slide" Target="slides/slide3437.xml"/><Relationship Id="rId3645" Type="http://schemas.openxmlformats.org/officeDocument/2006/relationships/slide" Target="slides/slide3644.xml"/><Relationship Id="rId3852" Type="http://schemas.openxmlformats.org/officeDocument/2006/relationships/slide" Target="slides/slide3851.xml"/><Relationship Id="rId359" Type="http://schemas.openxmlformats.org/officeDocument/2006/relationships/slide" Target="slides/slide358.xml"/><Relationship Id="rId566" Type="http://schemas.openxmlformats.org/officeDocument/2006/relationships/slide" Target="slides/slide565.xml"/><Relationship Id="rId773" Type="http://schemas.openxmlformats.org/officeDocument/2006/relationships/slide" Target="slides/slide772.xml"/><Relationship Id="rId1196" Type="http://schemas.openxmlformats.org/officeDocument/2006/relationships/slide" Target="slides/slide1195.xml"/><Relationship Id="rId2247" Type="http://schemas.openxmlformats.org/officeDocument/2006/relationships/slide" Target="slides/slide2246.xml"/><Relationship Id="rId2454" Type="http://schemas.openxmlformats.org/officeDocument/2006/relationships/slide" Target="slides/slide2453.xml"/><Relationship Id="rId3505" Type="http://schemas.openxmlformats.org/officeDocument/2006/relationships/slide" Target="slides/slide3504.xml"/><Relationship Id="rId219" Type="http://schemas.openxmlformats.org/officeDocument/2006/relationships/slide" Target="slides/slide218.xml"/><Relationship Id="rId426" Type="http://schemas.openxmlformats.org/officeDocument/2006/relationships/slide" Target="slides/slide425.xml"/><Relationship Id="rId633" Type="http://schemas.openxmlformats.org/officeDocument/2006/relationships/slide" Target="slides/slide632.xml"/><Relationship Id="rId980" Type="http://schemas.openxmlformats.org/officeDocument/2006/relationships/slide" Target="slides/slide979.xml"/><Relationship Id="rId1056" Type="http://schemas.openxmlformats.org/officeDocument/2006/relationships/slide" Target="slides/slide1055.xml"/><Relationship Id="rId1263" Type="http://schemas.openxmlformats.org/officeDocument/2006/relationships/slide" Target="slides/slide1262.xml"/><Relationship Id="rId2107" Type="http://schemas.openxmlformats.org/officeDocument/2006/relationships/slide" Target="slides/slide2106.xml"/><Relationship Id="rId2314" Type="http://schemas.openxmlformats.org/officeDocument/2006/relationships/slide" Target="slides/slide2313.xml"/><Relationship Id="rId2661" Type="http://schemas.openxmlformats.org/officeDocument/2006/relationships/slide" Target="slides/slide2660.xml"/><Relationship Id="rId3712" Type="http://schemas.openxmlformats.org/officeDocument/2006/relationships/slide" Target="slides/slide3711.xml"/><Relationship Id="rId840" Type="http://schemas.openxmlformats.org/officeDocument/2006/relationships/slide" Target="slides/slide839.xml"/><Relationship Id="rId1470" Type="http://schemas.openxmlformats.org/officeDocument/2006/relationships/slide" Target="slides/slide1469.xml"/><Relationship Id="rId2521" Type="http://schemas.openxmlformats.org/officeDocument/2006/relationships/slide" Target="slides/slide2520.xml"/><Relationship Id="rId700" Type="http://schemas.openxmlformats.org/officeDocument/2006/relationships/slide" Target="slides/slide699.xml"/><Relationship Id="rId1123" Type="http://schemas.openxmlformats.org/officeDocument/2006/relationships/slide" Target="slides/slide1122.xml"/><Relationship Id="rId1330" Type="http://schemas.openxmlformats.org/officeDocument/2006/relationships/slide" Target="slides/slide1329.xml"/><Relationship Id="rId3088" Type="http://schemas.openxmlformats.org/officeDocument/2006/relationships/slide" Target="slides/slide3087.xml"/><Relationship Id="rId3295" Type="http://schemas.openxmlformats.org/officeDocument/2006/relationships/slide" Target="slides/slide3294.xml"/><Relationship Id="rId3155" Type="http://schemas.openxmlformats.org/officeDocument/2006/relationships/slide" Target="slides/slide3154.xml"/><Relationship Id="rId3362" Type="http://schemas.openxmlformats.org/officeDocument/2006/relationships/slide" Target="slides/slide3361.xml"/><Relationship Id="rId283" Type="http://schemas.openxmlformats.org/officeDocument/2006/relationships/slide" Target="slides/slide282.xml"/><Relationship Id="rId490" Type="http://schemas.openxmlformats.org/officeDocument/2006/relationships/slide" Target="slides/slide489.xml"/><Relationship Id="rId2171" Type="http://schemas.openxmlformats.org/officeDocument/2006/relationships/slide" Target="slides/slide2170.xml"/><Relationship Id="rId3015" Type="http://schemas.openxmlformats.org/officeDocument/2006/relationships/slide" Target="slides/slide3014.xml"/><Relationship Id="rId3222" Type="http://schemas.openxmlformats.org/officeDocument/2006/relationships/slide" Target="slides/slide3221.xml"/><Relationship Id="rId143" Type="http://schemas.openxmlformats.org/officeDocument/2006/relationships/slide" Target="slides/slide142.xml"/><Relationship Id="rId350" Type="http://schemas.openxmlformats.org/officeDocument/2006/relationships/slide" Target="slides/slide349.xml"/><Relationship Id="rId2031" Type="http://schemas.openxmlformats.org/officeDocument/2006/relationships/slide" Target="slides/slide2030.xml"/><Relationship Id="rId9" Type="http://schemas.openxmlformats.org/officeDocument/2006/relationships/slide" Target="slides/slide8.xml"/><Relationship Id="rId210" Type="http://schemas.openxmlformats.org/officeDocument/2006/relationships/slide" Target="slides/slide209.xml"/><Relationship Id="rId2988" Type="http://schemas.openxmlformats.org/officeDocument/2006/relationships/slide" Target="slides/slide2987.xml"/><Relationship Id="rId1797" Type="http://schemas.openxmlformats.org/officeDocument/2006/relationships/slide" Target="slides/slide1796.xml"/><Relationship Id="rId2848" Type="http://schemas.openxmlformats.org/officeDocument/2006/relationships/slide" Target="slides/slide2847.xml"/><Relationship Id="rId89" Type="http://schemas.openxmlformats.org/officeDocument/2006/relationships/slide" Target="slides/slide88.xml"/><Relationship Id="rId1657" Type="http://schemas.openxmlformats.org/officeDocument/2006/relationships/slide" Target="slides/slide1656.xml"/><Relationship Id="rId1864" Type="http://schemas.openxmlformats.org/officeDocument/2006/relationships/slide" Target="slides/slide1863.xml"/><Relationship Id="rId2708" Type="http://schemas.openxmlformats.org/officeDocument/2006/relationships/slide" Target="slides/slide2707.xml"/><Relationship Id="rId2915" Type="http://schemas.openxmlformats.org/officeDocument/2006/relationships/slide" Target="slides/slide2914.xml"/><Relationship Id="rId1517" Type="http://schemas.openxmlformats.org/officeDocument/2006/relationships/slide" Target="slides/slide1516.xml"/><Relationship Id="rId1724" Type="http://schemas.openxmlformats.org/officeDocument/2006/relationships/slide" Target="slides/slide1723.xml"/><Relationship Id="rId16" Type="http://schemas.openxmlformats.org/officeDocument/2006/relationships/slide" Target="slides/slide15.xml"/><Relationship Id="rId1931" Type="http://schemas.openxmlformats.org/officeDocument/2006/relationships/slide" Target="slides/slide1930.xml"/><Relationship Id="rId3689" Type="http://schemas.openxmlformats.org/officeDocument/2006/relationships/slide" Target="slides/slide3688.xml"/><Relationship Id="rId3896" Type="http://schemas.openxmlformats.org/officeDocument/2006/relationships/slide" Target="slides/slide3895.xml"/><Relationship Id="rId2498" Type="http://schemas.openxmlformats.org/officeDocument/2006/relationships/slide" Target="slides/slide2497.xml"/><Relationship Id="rId3549" Type="http://schemas.openxmlformats.org/officeDocument/2006/relationships/slide" Target="slides/slide3548.xml"/><Relationship Id="rId677" Type="http://schemas.openxmlformats.org/officeDocument/2006/relationships/slide" Target="slides/slide676.xml"/><Relationship Id="rId2358" Type="http://schemas.openxmlformats.org/officeDocument/2006/relationships/slide" Target="slides/slide2357.xml"/><Relationship Id="rId3756" Type="http://schemas.openxmlformats.org/officeDocument/2006/relationships/slide" Target="slides/slide3755.xml"/><Relationship Id="rId3963" Type="http://schemas.openxmlformats.org/officeDocument/2006/relationships/slide" Target="slides/slide3962.xml"/><Relationship Id="rId884" Type="http://schemas.openxmlformats.org/officeDocument/2006/relationships/slide" Target="slides/slide883.xml"/><Relationship Id="rId2565" Type="http://schemas.openxmlformats.org/officeDocument/2006/relationships/slide" Target="slides/slide2564.xml"/><Relationship Id="rId2772" Type="http://schemas.openxmlformats.org/officeDocument/2006/relationships/slide" Target="slides/slide2771.xml"/><Relationship Id="rId3409" Type="http://schemas.openxmlformats.org/officeDocument/2006/relationships/slide" Target="slides/slide3408.xml"/><Relationship Id="rId3616" Type="http://schemas.openxmlformats.org/officeDocument/2006/relationships/slide" Target="slides/slide3615.xml"/><Relationship Id="rId3823" Type="http://schemas.openxmlformats.org/officeDocument/2006/relationships/slide" Target="slides/slide3822.xml"/><Relationship Id="rId537" Type="http://schemas.openxmlformats.org/officeDocument/2006/relationships/slide" Target="slides/slide536.xml"/><Relationship Id="rId744" Type="http://schemas.openxmlformats.org/officeDocument/2006/relationships/slide" Target="slides/slide743.xml"/><Relationship Id="rId951" Type="http://schemas.openxmlformats.org/officeDocument/2006/relationships/slide" Target="slides/slide950.xml"/><Relationship Id="rId1167" Type="http://schemas.openxmlformats.org/officeDocument/2006/relationships/slide" Target="slides/slide1166.xml"/><Relationship Id="rId1374" Type="http://schemas.openxmlformats.org/officeDocument/2006/relationships/slide" Target="slides/slide1373.xml"/><Relationship Id="rId1581" Type="http://schemas.openxmlformats.org/officeDocument/2006/relationships/slide" Target="slides/slide1580.xml"/><Relationship Id="rId2218" Type="http://schemas.openxmlformats.org/officeDocument/2006/relationships/slide" Target="slides/slide2217.xml"/><Relationship Id="rId2425" Type="http://schemas.openxmlformats.org/officeDocument/2006/relationships/slide" Target="slides/slide2424.xml"/><Relationship Id="rId2632" Type="http://schemas.openxmlformats.org/officeDocument/2006/relationships/slide" Target="slides/slide2631.xml"/><Relationship Id="rId80" Type="http://schemas.openxmlformats.org/officeDocument/2006/relationships/slide" Target="slides/slide79.xml"/><Relationship Id="rId604" Type="http://schemas.openxmlformats.org/officeDocument/2006/relationships/slide" Target="slides/slide603.xml"/><Relationship Id="rId811" Type="http://schemas.openxmlformats.org/officeDocument/2006/relationships/slide" Target="slides/slide810.xml"/><Relationship Id="rId1027" Type="http://schemas.openxmlformats.org/officeDocument/2006/relationships/slide" Target="slides/slide1026.xml"/><Relationship Id="rId1234" Type="http://schemas.openxmlformats.org/officeDocument/2006/relationships/slide" Target="slides/slide1233.xml"/><Relationship Id="rId1441" Type="http://schemas.openxmlformats.org/officeDocument/2006/relationships/slide" Target="slides/slide1440.xml"/><Relationship Id="rId1301" Type="http://schemas.openxmlformats.org/officeDocument/2006/relationships/slide" Target="slides/slide1300.xml"/><Relationship Id="rId3199" Type="http://schemas.openxmlformats.org/officeDocument/2006/relationships/slide" Target="slides/slide3198.xml"/><Relationship Id="rId3059" Type="http://schemas.openxmlformats.org/officeDocument/2006/relationships/slide" Target="slides/slide3058.xml"/><Relationship Id="rId3266" Type="http://schemas.openxmlformats.org/officeDocument/2006/relationships/slide" Target="slides/slide3265.xml"/><Relationship Id="rId3473" Type="http://schemas.openxmlformats.org/officeDocument/2006/relationships/slide" Target="slides/slide3472.xml"/><Relationship Id="rId187" Type="http://schemas.openxmlformats.org/officeDocument/2006/relationships/slide" Target="slides/slide186.xml"/><Relationship Id="rId394" Type="http://schemas.openxmlformats.org/officeDocument/2006/relationships/slide" Target="slides/slide393.xml"/><Relationship Id="rId2075" Type="http://schemas.openxmlformats.org/officeDocument/2006/relationships/slide" Target="slides/slide2074.xml"/><Relationship Id="rId2282" Type="http://schemas.openxmlformats.org/officeDocument/2006/relationships/slide" Target="slides/slide2281.xml"/><Relationship Id="rId3126" Type="http://schemas.openxmlformats.org/officeDocument/2006/relationships/slide" Target="slides/slide3125.xml"/><Relationship Id="rId3680" Type="http://schemas.openxmlformats.org/officeDocument/2006/relationships/slide" Target="slides/slide3679.xml"/><Relationship Id="rId254" Type="http://schemas.openxmlformats.org/officeDocument/2006/relationships/slide" Target="slides/slide253.xml"/><Relationship Id="rId1091" Type="http://schemas.openxmlformats.org/officeDocument/2006/relationships/slide" Target="slides/slide1090.xml"/><Relationship Id="rId3333" Type="http://schemas.openxmlformats.org/officeDocument/2006/relationships/slide" Target="slides/slide3332.xml"/><Relationship Id="rId3540" Type="http://schemas.openxmlformats.org/officeDocument/2006/relationships/slide" Target="slides/slide3539.xml"/><Relationship Id="rId114" Type="http://schemas.openxmlformats.org/officeDocument/2006/relationships/slide" Target="slides/slide113.xml"/><Relationship Id="rId461" Type="http://schemas.openxmlformats.org/officeDocument/2006/relationships/slide" Target="slides/slide460.xml"/><Relationship Id="rId2142" Type="http://schemas.openxmlformats.org/officeDocument/2006/relationships/slide" Target="slides/slide2141.xml"/><Relationship Id="rId3400" Type="http://schemas.openxmlformats.org/officeDocument/2006/relationships/slide" Target="slides/slide3399.xml"/><Relationship Id="rId321" Type="http://schemas.openxmlformats.org/officeDocument/2006/relationships/slide" Target="slides/slide320.xml"/><Relationship Id="rId2002" Type="http://schemas.openxmlformats.org/officeDocument/2006/relationships/slide" Target="slides/slide2001.xml"/><Relationship Id="rId2959" Type="http://schemas.openxmlformats.org/officeDocument/2006/relationships/slide" Target="slides/slide2958.xml"/><Relationship Id="rId1768" Type="http://schemas.openxmlformats.org/officeDocument/2006/relationships/slide" Target="slides/slide1767.xml"/><Relationship Id="rId2819" Type="http://schemas.openxmlformats.org/officeDocument/2006/relationships/slide" Target="slides/slide2818.xml"/><Relationship Id="rId1628" Type="http://schemas.openxmlformats.org/officeDocument/2006/relationships/slide" Target="slides/slide1627.xml"/><Relationship Id="rId1975" Type="http://schemas.openxmlformats.org/officeDocument/2006/relationships/slide" Target="slides/slide1974.xml"/><Relationship Id="rId3190" Type="http://schemas.openxmlformats.org/officeDocument/2006/relationships/slide" Target="slides/slide3189.xml"/><Relationship Id="rId1835" Type="http://schemas.openxmlformats.org/officeDocument/2006/relationships/slide" Target="slides/slide1834.xml"/><Relationship Id="rId3050" Type="http://schemas.openxmlformats.org/officeDocument/2006/relationships/slide" Target="slides/slide3049.xml"/><Relationship Id="rId1902" Type="http://schemas.openxmlformats.org/officeDocument/2006/relationships/slide" Target="slides/slide1901.xml"/><Relationship Id="rId3867" Type="http://schemas.openxmlformats.org/officeDocument/2006/relationships/slide" Target="slides/slide3866.xml"/><Relationship Id="rId788" Type="http://schemas.openxmlformats.org/officeDocument/2006/relationships/slide" Target="slides/slide787.xml"/><Relationship Id="rId995" Type="http://schemas.openxmlformats.org/officeDocument/2006/relationships/slide" Target="slides/slide994.xml"/><Relationship Id="rId2469" Type="http://schemas.openxmlformats.org/officeDocument/2006/relationships/slide" Target="slides/slide2468.xml"/><Relationship Id="rId2676" Type="http://schemas.openxmlformats.org/officeDocument/2006/relationships/slide" Target="slides/slide2675.xml"/><Relationship Id="rId2883" Type="http://schemas.openxmlformats.org/officeDocument/2006/relationships/slide" Target="slides/slide2882.xml"/><Relationship Id="rId3727" Type="http://schemas.openxmlformats.org/officeDocument/2006/relationships/slide" Target="slides/slide3726.xml"/><Relationship Id="rId3934" Type="http://schemas.openxmlformats.org/officeDocument/2006/relationships/slide" Target="slides/slide3933.xml"/><Relationship Id="rId648" Type="http://schemas.openxmlformats.org/officeDocument/2006/relationships/slide" Target="slides/slide647.xml"/><Relationship Id="rId855" Type="http://schemas.openxmlformats.org/officeDocument/2006/relationships/slide" Target="slides/slide854.xml"/><Relationship Id="rId1278" Type="http://schemas.openxmlformats.org/officeDocument/2006/relationships/slide" Target="slides/slide1277.xml"/><Relationship Id="rId1485" Type="http://schemas.openxmlformats.org/officeDocument/2006/relationships/slide" Target="slides/slide1484.xml"/><Relationship Id="rId1692" Type="http://schemas.openxmlformats.org/officeDocument/2006/relationships/slide" Target="slides/slide1691.xml"/><Relationship Id="rId2329" Type="http://schemas.openxmlformats.org/officeDocument/2006/relationships/slide" Target="slides/slide2328.xml"/><Relationship Id="rId2536" Type="http://schemas.openxmlformats.org/officeDocument/2006/relationships/slide" Target="slides/slide2535.xml"/><Relationship Id="rId2743" Type="http://schemas.openxmlformats.org/officeDocument/2006/relationships/slide" Target="slides/slide2742.xml"/><Relationship Id="rId508" Type="http://schemas.openxmlformats.org/officeDocument/2006/relationships/slide" Target="slides/slide507.xml"/><Relationship Id="rId715" Type="http://schemas.openxmlformats.org/officeDocument/2006/relationships/slide" Target="slides/slide714.xml"/><Relationship Id="rId922" Type="http://schemas.openxmlformats.org/officeDocument/2006/relationships/slide" Target="slides/slide921.xml"/><Relationship Id="rId1138" Type="http://schemas.openxmlformats.org/officeDocument/2006/relationships/slide" Target="slides/slide1137.xml"/><Relationship Id="rId1345" Type="http://schemas.openxmlformats.org/officeDocument/2006/relationships/slide" Target="slides/slide1344.xml"/><Relationship Id="rId1552" Type="http://schemas.openxmlformats.org/officeDocument/2006/relationships/slide" Target="slides/slide1551.xml"/><Relationship Id="rId2603" Type="http://schemas.openxmlformats.org/officeDocument/2006/relationships/slide" Target="slides/slide2602.xml"/><Relationship Id="rId2950" Type="http://schemas.openxmlformats.org/officeDocument/2006/relationships/slide" Target="slides/slide2949.xml"/><Relationship Id="rId1205" Type="http://schemas.openxmlformats.org/officeDocument/2006/relationships/slide" Target="slides/slide1204.xml"/><Relationship Id="rId2810" Type="http://schemas.openxmlformats.org/officeDocument/2006/relationships/slide" Target="slides/slide2809.xml"/><Relationship Id="rId51" Type="http://schemas.openxmlformats.org/officeDocument/2006/relationships/slide" Target="slides/slide50.xml"/><Relationship Id="rId1412" Type="http://schemas.openxmlformats.org/officeDocument/2006/relationships/slide" Target="slides/slide1411.xml"/><Relationship Id="rId3377" Type="http://schemas.openxmlformats.org/officeDocument/2006/relationships/slide" Target="slides/slide3376.xml"/><Relationship Id="rId298" Type="http://schemas.openxmlformats.org/officeDocument/2006/relationships/slide" Target="slides/slide297.xml"/><Relationship Id="rId3584" Type="http://schemas.openxmlformats.org/officeDocument/2006/relationships/slide" Target="slides/slide3583.xml"/><Relationship Id="rId3791" Type="http://schemas.openxmlformats.org/officeDocument/2006/relationships/slide" Target="slides/slide3790.xml"/><Relationship Id="rId158" Type="http://schemas.openxmlformats.org/officeDocument/2006/relationships/slide" Target="slides/slide157.xml"/><Relationship Id="rId2186" Type="http://schemas.openxmlformats.org/officeDocument/2006/relationships/slide" Target="slides/slide2185.xml"/><Relationship Id="rId2393" Type="http://schemas.openxmlformats.org/officeDocument/2006/relationships/slide" Target="slides/slide2392.xml"/><Relationship Id="rId3237" Type="http://schemas.openxmlformats.org/officeDocument/2006/relationships/slide" Target="slides/slide3236.xml"/><Relationship Id="rId3444" Type="http://schemas.openxmlformats.org/officeDocument/2006/relationships/slide" Target="slides/slide3443.xml"/><Relationship Id="rId3651" Type="http://schemas.openxmlformats.org/officeDocument/2006/relationships/slide" Target="slides/slide3650.xml"/><Relationship Id="rId365" Type="http://schemas.openxmlformats.org/officeDocument/2006/relationships/slide" Target="slides/slide364.xml"/><Relationship Id="rId572" Type="http://schemas.openxmlformats.org/officeDocument/2006/relationships/slide" Target="slides/slide571.xml"/><Relationship Id="rId2046" Type="http://schemas.openxmlformats.org/officeDocument/2006/relationships/slide" Target="slides/slide2045.xml"/><Relationship Id="rId2253" Type="http://schemas.openxmlformats.org/officeDocument/2006/relationships/slide" Target="slides/slide2252.xml"/><Relationship Id="rId2460" Type="http://schemas.openxmlformats.org/officeDocument/2006/relationships/slide" Target="slides/slide2459.xml"/><Relationship Id="rId3304" Type="http://schemas.openxmlformats.org/officeDocument/2006/relationships/slide" Target="slides/slide3303.xml"/><Relationship Id="rId3511" Type="http://schemas.openxmlformats.org/officeDocument/2006/relationships/slide" Target="slides/slide3510.xml"/><Relationship Id="rId225" Type="http://schemas.openxmlformats.org/officeDocument/2006/relationships/slide" Target="slides/slide224.xml"/><Relationship Id="rId432" Type="http://schemas.openxmlformats.org/officeDocument/2006/relationships/slide" Target="slides/slide431.xml"/><Relationship Id="rId1062" Type="http://schemas.openxmlformats.org/officeDocument/2006/relationships/slide" Target="slides/slide1061.xml"/><Relationship Id="rId2113" Type="http://schemas.openxmlformats.org/officeDocument/2006/relationships/slide" Target="slides/slide2112.xml"/><Relationship Id="rId2320" Type="http://schemas.openxmlformats.org/officeDocument/2006/relationships/slide" Target="slides/slide2319.xml"/><Relationship Id="rId1879" Type="http://schemas.openxmlformats.org/officeDocument/2006/relationships/slide" Target="slides/slide1878.xml"/><Relationship Id="rId3094" Type="http://schemas.openxmlformats.org/officeDocument/2006/relationships/slide" Target="slides/slide3093.xml"/><Relationship Id="rId1739" Type="http://schemas.openxmlformats.org/officeDocument/2006/relationships/slide" Target="slides/slide1738.xml"/><Relationship Id="rId1946" Type="http://schemas.openxmlformats.org/officeDocument/2006/relationships/slide" Target="slides/slide1945.xml"/><Relationship Id="rId1806" Type="http://schemas.openxmlformats.org/officeDocument/2006/relationships/slide" Target="slides/slide1805.xml"/><Relationship Id="rId3161" Type="http://schemas.openxmlformats.org/officeDocument/2006/relationships/slide" Target="slides/slide3160.xml"/><Relationship Id="rId3021" Type="http://schemas.openxmlformats.org/officeDocument/2006/relationships/slide" Target="slides/slide3020.xml"/><Relationship Id="rId899" Type="http://schemas.openxmlformats.org/officeDocument/2006/relationships/slide" Target="slides/slide898.xml"/><Relationship Id="rId2787" Type="http://schemas.openxmlformats.org/officeDocument/2006/relationships/slide" Target="slides/slide2786.xml"/><Relationship Id="rId3838" Type="http://schemas.openxmlformats.org/officeDocument/2006/relationships/slide" Target="slides/slide3837.xml"/><Relationship Id="rId759" Type="http://schemas.openxmlformats.org/officeDocument/2006/relationships/slide" Target="slides/slide758.xml"/><Relationship Id="rId966" Type="http://schemas.openxmlformats.org/officeDocument/2006/relationships/slide" Target="slides/slide965.xml"/><Relationship Id="rId1389" Type="http://schemas.openxmlformats.org/officeDocument/2006/relationships/slide" Target="slides/slide1388.xml"/><Relationship Id="rId1596" Type="http://schemas.openxmlformats.org/officeDocument/2006/relationships/slide" Target="slides/slide1595.xml"/><Relationship Id="rId2647" Type="http://schemas.openxmlformats.org/officeDocument/2006/relationships/slide" Target="slides/slide2646.xml"/><Relationship Id="rId2994" Type="http://schemas.openxmlformats.org/officeDocument/2006/relationships/slide" Target="slides/slide2993.xml"/><Relationship Id="rId619" Type="http://schemas.openxmlformats.org/officeDocument/2006/relationships/slide" Target="slides/slide618.xml"/><Relationship Id="rId1249" Type="http://schemas.openxmlformats.org/officeDocument/2006/relationships/slide" Target="slides/slide1248.xml"/><Relationship Id="rId2854" Type="http://schemas.openxmlformats.org/officeDocument/2006/relationships/slide" Target="slides/slide2853.xml"/><Relationship Id="rId3905" Type="http://schemas.openxmlformats.org/officeDocument/2006/relationships/slide" Target="slides/slide3904.xml"/><Relationship Id="rId95" Type="http://schemas.openxmlformats.org/officeDocument/2006/relationships/slide" Target="slides/slide94.xml"/><Relationship Id="rId826" Type="http://schemas.openxmlformats.org/officeDocument/2006/relationships/slide" Target="slides/slide825.xml"/><Relationship Id="rId1109" Type="http://schemas.openxmlformats.org/officeDocument/2006/relationships/slide" Target="slides/slide1108.xml"/><Relationship Id="rId1456" Type="http://schemas.openxmlformats.org/officeDocument/2006/relationships/slide" Target="slides/slide1455.xml"/><Relationship Id="rId1663" Type="http://schemas.openxmlformats.org/officeDocument/2006/relationships/slide" Target="slides/slide1662.xml"/><Relationship Id="rId1870" Type="http://schemas.openxmlformats.org/officeDocument/2006/relationships/slide" Target="slides/slide1869.xml"/><Relationship Id="rId2507" Type="http://schemas.openxmlformats.org/officeDocument/2006/relationships/slide" Target="slides/slide2506.xml"/><Relationship Id="rId2714" Type="http://schemas.openxmlformats.org/officeDocument/2006/relationships/slide" Target="slides/slide2713.xml"/><Relationship Id="rId2921" Type="http://schemas.openxmlformats.org/officeDocument/2006/relationships/slide" Target="slides/slide2920.xml"/><Relationship Id="rId1316" Type="http://schemas.openxmlformats.org/officeDocument/2006/relationships/slide" Target="slides/slide1315.xml"/><Relationship Id="rId1523" Type="http://schemas.openxmlformats.org/officeDocument/2006/relationships/slide" Target="slides/slide1522.xml"/><Relationship Id="rId1730" Type="http://schemas.openxmlformats.org/officeDocument/2006/relationships/slide" Target="slides/slide1729.xml"/><Relationship Id="rId22" Type="http://schemas.openxmlformats.org/officeDocument/2006/relationships/slide" Target="slides/slide21.xml"/><Relationship Id="rId3488" Type="http://schemas.openxmlformats.org/officeDocument/2006/relationships/slide" Target="slides/slide3487.xml"/><Relationship Id="rId3695" Type="http://schemas.openxmlformats.org/officeDocument/2006/relationships/slide" Target="slides/slide3694.xml"/><Relationship Id="rId2297" Type="http://schemas.openxmlformats.org/officeDocument/2006/relationships/slide" Target="slides/slide2296.xml"/><Relationship Id="rId3348" Type="http://schemas.openxmlformats.org/officeDocument/2006/relationships/slide" Target="slides/slide3347.xml"/><Relationship Id="rId3555" Type="http://schemas.openxmlformats.org/officeDocument/2006/relationships/slide" Target="slides/slide3554.xml"/><Relationship Id="rId3762" Type="http://schemas.openxmlformats.org/officeDocument/2006/relationships/slide" Target="slides/slide3761.xml"/><Relationship Id="rId269" Type="http://schemas.openxmlformats.org/officeDocument/2006/relationships/slide" Target="slides/slide268.xml"/><Relationship Id="rId476" Type="http://schemas.openxmlformats.org/officeDocument/2006/relationships/slide" Target="slides/slide475.xml"/><Relationship Id="rId683" Type="http://schemas.openxmlformats.org/officeDocument/2006/relationships/slide" Target="slides/slide682.xml"/><Relationship Id="rId890" Type="http://schemas.openxmlformats.org/officeDocument/2006/relationships/slide" Target="slides/slide889.xml"/><Relationship Id="rId2157" Type="http://schemas.openxmlformats.org/officeDocument/2006/relationships/slide" Target="slides/slide2156.xml"/><Relationship Id="rId2364" Type="http://schemas.openxmlformats.org/officeDocument/2006/relationships/slide" Target="slides/slide2363.xml"/><Relationship Id="rId2571" Type="http://schemas.openxmlformats.org/officeDocument/2006/relationships/slide" Target="slides/slide2570.xml"/><Relationship Id="rId3208" Type="http://schemas.openxmlformats.org/officeDocument/2006/relationships/slide" Target="slides/slide3207.xml"/><Relationship Id="rId3415" Type="http://schemas.openxmlformats.org/officeDocument/2006/relationships/slide" Target="slides/slide3414.xml"/><Relationship Id="rId129" Type="http://schemas.openxmlformats.org/officeDocument/2006/relationships/slide" Target="slides/slide128.xml"/><Relationship Id="rId336" Type="http://schemas.openxmlformats.org/officeDocument/2006/relationships/slide" Target="slides/slide335.xml"/><Relationship Id="rId543" Type="http://schemas.openxmlformats.org/officeDocument/2006/relationships/slide" Target="slides/slide542.xml"/><Relationship Id="rId1173" Type="http://schemas.openxmlformats.org/officeDocument/2006/relationships/slide" Target="slides/slide1172.xml"/><Relationship Id="rId1380" Type="http://schemas.openxmlformats.org/officeDocument/2006/relationships/slide" Target="slides/slide1379.xml"/><Relationship Id="rId2017" Type="http://schemas.openxmlformats.org/officeDocument/2006/relationships/slide" Target="slides/slide2016.xml"/><Relationship Id="rId2224" Type="http://schemas.openxmlformats.org/officeDocument/2006/relationships/slide" Target="slides/slide2223.xml"/><Relationship Id="rId3622" Type="http://schemas.openxmlformats.org/officeDocument/2006/relationships/slide" Target="slides/slide3621.xml"/><Relationship Id="rId403" Type="http://schemas.openxmlformats.org/officeDocument/2006/relationships/slide" Target="slides/slide402.xml"/><Relationship Id="rId750" Type="http://schemas.openxmlformats.org/officeDocument/2006/relationships/slide" Target="slides/slide749.xml"/><Relationship Id="rId1033" Type="http://schemas.openxmlformats.org/officeDocument/2006/relationships/slide" Target="slides/slide1032.xml"/><Relationship Id="rId2431" Type="http://schemas.openxmlformats.org/officeDocument/2006/relationships/slide" Target="slides/slide2430.xml"/><Relationship Id="rId610" Type="http://schemas.openxmlformats.org/officeDocument/2006/relationships/slide" Target="slides/slide609.xml"/><Relationship Id="rId1240" Type="http://schemas.openxmlformats.org/officeDocument/2006/relationships/slide" Target="slides/slide1239.xml"/><Relationship Id="rId1100" Type="http://schemas.openxmlformats.org/officeDocument/2006/relationships/slide" Target="slides/slide1099.xml"/><Relationship Id="rId1917" Type="http://schemas.openxmlformats.org/officeDocument/2006/relationships/slide" Target="slides/slide1916.xml"/><Relationship Id="rId3065" Type="http://schemas.openxmlformats.org/officeDocument/2006/relationships/slide" Target="slides/slide3064.xml"/><Relationship Id="rId3272" Type="http://schemas.openxmlformats.org/officeDocument/2006/relationships/slide" Target="slides/slide3271.xml"/><Relationship Id="rId193" Type="http://schemas.openxmlformats.org/officeDocument/2006/relationships/slide" Target="slides/slide192.xml"/><Relationship Id="rId2081" Type="http://schemas.openxmlformats.org/officeDocument/2006/relationships/slide" Target="slides/slide2080.xml"/><Relationship Id="rId3132" Type="http://schemas.openxmlformats.org/officeDocument/2006/relationships/slide" Target="slides/slide3131.xml"/><Relationship Id="rId260" Type="http://schemas.openxmlformats.org/officeDocument/2006/relationships/slide" Target="slides/slide259.xml"/><Relationship Id="rId120" Type="http://schemas.openxmlformats.org/officeDocument/2006/relationships/slide" Target="slides/slide119.xml"/><Relationship Id="rId2898" Type="http://schemas.openxmlformats.org/officeDocument/2006/relationships/slide" Target="slides/slide2897.xml"/><Relationship Id="rId3949" Type="http://schemas.openxmlformats.org/officeDocument/2006/relationships/slide" Target="slides/slide3948.xml"/><Relationship Id="rId2758" Type="http://schemas.openxmlformats.org/officeDocument/2006/relationships/slide" Target="slides/slide2757.xml"/><Relationship Id="rId2965" Type="http://schemas.openxmlformats.org/officeDocument/2006/relationships/slide" Target="slides/slide2964.xml"/><Relationship Id="rId3809" Type="http://schemas.openxmlformats.org/officeDocument/2006/relationships/slide" Target="slides/slide3808.xml"/><Relationship Id="rId937" Type="http://schemas.openxmlformats.org/officeDocument/2006/relationships/slide" Target="slides/slide936.xml"/><Relationship Id="rId1567" Type="http://schemas.openxmlformats.org/officeDocument/2006/relationships/slide" Target="slides/slide1566.xml"/><Relationship Id="rId1774" Type="http://schemas.openxmlformats.org/officeDocument/2006/relationships/slide" Target="slides/slide1773.xml"/><Relationship Id="rId1981" Type="http://schemas.openxmlformats.org/officeDocument/2006/relationships/slide" Target="slides/slide1980.xml"/><Relationship Id="rId2618" Type="http://schemas.openxmlformats.org/officeDocument/2006/relationships/slide" Target="slides/slide2617.xml"/><Relationship Id="rId2825" Type="http://schemas.openxmlformats.org/officeDocument/2006/relationships/slide" Target="slides/slide2824.xml"/><Relationship Id="rId66" Type="http://schemas.openxmlformats.org/officeDocument/2006/relationships/slide" Target="slides/slide65.xml"/><Relationship Id="rId1427" Type="http://schemas.openxmlformats.org/officeDocument/2006/relationships/slide" Target="slides/slide1426.xml"/><Relationship Id="rId1634" Type="http://schemas.openxmlformats.org/officeDocument/2006/relationships/slide" Target="slides/slide1633.xml"/><Relationship Id="rId1841" Type="http://schemas.openxmlformats.org/officeDocument/2006/relationships/slide" Target="slides/slide1840.xml"/><Relationship Id="rId3599" Type="http://schemas.openxmlformats.org/officeDocument/2006/relationships/slide" Target="slides/slide3598.xml"/><Relationship Id="rId1701" Type="http://schemas.openxmlformats.org/officeDocument/2006/relationships/slide" Target="slides/slide1700.xml"/><Relationship Id="rId3459" Type="http://schemas.openxmlformats.org/officeDocument/2006/relationships/slide" Target="slides/slide3458.xml"/><Relationship Id="rId3666" Type="http://schemas.openxmlformats.org/officeDocument/2006/relationships/slide" Target="slides/slide3665.xml"/><Relationship Id="rId587" Type="http://schemas.openxmlformats.org/officeDocument/2006/relationships/slide" Target="slides/slide586.xml"/><Relationship Id="rId2268" Type="http://schemas.openxmlformats.org/officeDocument/2006/relationships/slide" Target="slides/slide2267.xml"/><Relationship Id="rId3319" Type="http://schemas.openxmlformats.org/officeDocument/2006/relationships/slide" Target="slides/slide3318.xml"/><Relationship Id="rId3873" Type="http://schemas.openxmlformats.org/officeDocument/2006/relationships/slide" Target="slides/slide3872.xml"/><Relationship Id="rId447" Type="http://schemas.openxmlformats.org/officeDocument/2006/relationships/slide" Target="slides/slide446.xml"/><Relationship Id="rId794" Type="http://schemas.openxmlformats.org/officeDocument/2006/relationships/slide" Target="slides/slide793.xml"/><Relationship Id="rId1077" Type="http://schemas.openxmlformats.org/officeDocument/2006/relationships/slide" Target="slides/slide1076.xml"/><Relationship Id="rId2128" Type="http://schemas.openxmlformats.org/officeDocument/2006/relationships/slide" Target="slides/slide2127.xml"/><Relationship Id="rId2475" Type="http://schemas.openxmlformats.org/officeDocument/2006/relationships/slide" Target="slides/slide2474.xml"/><Relationship Id="rId2682" Type="http://schemas.openxmlformats.org/officeDocument/2006/relationships/slide" Target="slides/slide2681.xml"/><Relationship Id="rId3526" Type="http://schemas.openxmlformats.org/officeDocument/2006/relationships/slide" Target="slides/slide3525.xml"/><Relationship Id="rId3733" Type="http://schemas.openxmlformats.org/officeDocument/2006/relationships/slide" Target="slides/slide3732.xml"/><Relationship Id="rId3940" Type="http://schemas.openxmlformats.org/officeDocument/2006/relationships/slide" Target="slides/slide3939.xml"/><Relationship Id="rId654" Type="http://schemas.openxmlformats.org/officeDocument/2006/relationships/slide" Target="slides/slide653.xml"/><Relationship Id="rId861" Type="http://schemas.openxmlformats.org/officeDocument/2006/relationships/slide" Target="slides/slide860.xml"/><Relationship Id="rId1284" Type="http://schemas.openxmlformats.org/officeDocument/2006/relationships/slide" Target="slides/slide1283.xml"/><Relationship Id="rId1491" Type="http://schemas.openxmlformats.org/officeDocument/2006/relationships/slide" Target="slides/slide1490.xml"/><Relationship Id="rId2335" Type="http://schemas.openxmlformats.org/officeDocument/2006/relationships/slide" Target="slides/slide2334.xml"/><Relationship Id="rId2542" Type="http://schemas.openxmlformats.org/officeDocument/2006/relationships/slide" Target="slides/slide2541.xml"/><Relationship Id="rId3800" Type="http://schemas.openxmlformats.org/officeDocument/2006/relationships/slide" Target="slides/slide3799.xml"/><Relationship Id="rId307" Type="http://schemas.openxmlformats.org/officeDocument/2006/relationships/slide" Target="slides/slide306.xml"/><Relationship Id="rId514" Type="http://schemas.openxmlformats.org/officeDocument/2006/relationships/slide" Target="slides/slide513.xml"/><Relationship Id="rId721" Type="http://schemas.openxmlformats.org/officeDocument/2006/relationships/slide" Target="slides/slide720.xml"/><Relationship Id="rId1144" Type="http://schemas.openxmlformats.org/officeDocument/2006/relationships/slide" Target="slides/slide1143.xml"/><Relationship Id="rId1351" Type="http://schemas.openxmlformats.org/officeDocument/2006/relationships/slide" Target="slides/slide1350.xml"/><Relationship Id="rId2402" Type="http://schemas.openxmlformats.org/officeDocument/2006/relationships/slide" Target="slides/slide2401.xml"/><Relationship Id="rId1004" Type="http://schemas.openxmlformats.org/officeDocument/2006/relationships/slide" Target="slides/slide1003.xml"/><Relationship Id="rId1211" Type="http://schemas.openxmlformats.org/officeDocument/2006/relationships/slide" Target="slides/slide1210.xml"/><Relationship Id="rId3176" Type="http://schemas.openxmlformats.org/officeDocument/2006/relationships/slide" Target="slides/slide3175.xml"/><Relationship Id="rId3383" Type="http://schemas.openxmlformats.org/officeDocument/2006/relationships/slide" Target="slides/slide3382.xml"/><Relationship Id="rId3590" Type="http://schemas.openxmlformats.org/officeDocument/2006/relationships/slide" Target="slides/slide3589.xml"/><Relationship Id="rId2192" Type="http://schemas.openxmlformats.org/officeDocument/2006/relationships/slide" Target="slides/slide2191.xml"/><Relationship Id="rId3036" Type="http://schemas.openxmlformats.org/officeDocument/2006/relationships/slide" Target="slides/slide3035.xml"/><Relationship Id="rId3243" Type="http://schemas.openxmlformats.org/officeDocument/2006/relationships/slide" Target="slides/slide3242.xml"/><Relationship Id="rId164" Type="http://schemas.openxmlformats.org/officeDocument/2006/relationships/slide" Target="slides/slide163.xml"/><Relationship Id="rId371" Type="http://schemas.openxmlformats.org/officeDocument/2006/relationships/slide" Target="slides/slide370.xml"/><Relationship Id="rId2052" Type="http://schemas.openxmlformats.org/officeDocument/2006/relationships/slide" Target="slides/slide2051.xml"/><Relationship Id="rId3450" Type="http://schemas.openxmlformats.org/officeDocument/2006/relationships/slide" Target="slides/slide3449.xml"/><Relationship Id="rId3103" Type="http://schemas.openxmlformats.org/officeDocument/2006/relationships/slide" Target="slides/slide3102.xml"/><Relationship Id="rId3310" Type="http://schemas.openxmlformats.org/officeDocument/2006/relationships/slide" Target="slides/slide3309.xml"/><Relationship Id="rId231" Type="http://schemas.openxmlformats.org/officeDocument/2006/relationships/slide" Target="slides/slide230.xml"/><Relationship Id="rId2869" Type="http://schemas.openxmlformats.org/officeDocument/2006/relationships/slide" Target="slides/slide2868.xml"/><Relationship Id="rId1678" Type="http://schemas.openxmlformats.org/officeDocument/2006/relationships/slide" Target="slides/slide1677.xml"/><Relationship Id="rId1885" Type="http://schemas.openxmlformats.org/officeDocument/2006/relationships/slide" Target="slides/slide1884.xml"/><Relationship Id="rId2729" Type="http://schemas.openxmlformats.org/officeDocument/2006/relationships/slide" Target="slides/slide2728.xml"/><Relationship Id="rId2936" Type="http://schemas.openxmlformats.org/officeDocument/2006/relationships/slide" Target="slides/slide293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CA"/>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F371D2FC-F6FC-4C27-AECA-B114FFF7101C}" type="datetimeFigureOut">
              <a:rPr lang="en-US" smtClean="0"/>
              <a:pPr/>
              <a:t>4/21/2021</a:t>
            </a:fld>
            <a:endParaRPr lang="en-CA"/>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CA"/>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CA"/>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C01DF21-C92F-4309-82A3-E233422EB111}" type="slidenum">
              <a:rPr lang="en-CA" smtClean="0"/>
              <a:pPr/>
              <a:t>‹N°›</a:t>
            </a:fld>
            <a:endParaRPr lang="en-CA"/>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7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8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8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80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1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81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92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93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94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6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97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98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01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02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02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07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08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09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4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15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16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5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26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33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3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4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43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43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445.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4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48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48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53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54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55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63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64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64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71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72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73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79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80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81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89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90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90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00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00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01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041.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047.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05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0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210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211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217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218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219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226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226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227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38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39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4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45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246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247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257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258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58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6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62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62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67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68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69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76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77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78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85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85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86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95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96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97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304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3054.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305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327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3285.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3291.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331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3318.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332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336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337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3384.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3452.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346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3467.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3517.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352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353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358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358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359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366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367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367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3743.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375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376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382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3828.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383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3879.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3892.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3901.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3950.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3956.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39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96FE02A-D06D-465F-A31F-D29AFE590E52}" type="slidenum">
              <a:rPr lang="ar-SA"/>
              <a:pPr/>
              <a:t>11</a:t>
            </a:fld>
            <a:endParaRPr lang="en-CA" dirty="0"/>
          </a:p>
        </p:txBody>
      </p:sp>
      <p:sp>
        <p:nvSpPr>
          <p:cNvPr id="253954" name="Rectangle 2"/>
          <p:cNvSpPr>
            <a:spLocks noGrp="1" noRot="1" noChangeAspect="1" noChangeArrowheads="1" noTextEdit="1"/>
          </p:cNvSpPr>
          <p:nvPr>
            <p:ph type="sldImg"/>
          </p:nvPr>
        </p:nvSpPr>
        <p:spPr>
          <a:xfrm>
            <a:off x="1144588" y="685800"/>
            <a:ext cx="4572000" cy="3429000"/>
          </a:xfrm>
          <a:ln/>
        </p:spPr>
      </p:sp>
      <p:sp>
        <p:nvSpPr>
          <p:cNvPr id="253955" name="Rectangle 3"/>
          <p:cNvSpPr>
            <a:spLocks noGrp="1" noChangeArrowheads="1"/>
          </p:cNvSpPr>
          <p:nvPr>
            <p:ph type="body" idx="1"/>
          </p:nvPr>
        </p:nvSpPr>
        <p:spPr>
          <a:xfrm>
            <a:off x="914400" y="4343400"/>
            <a:ext cx="5029200" cy="4114800"/>
          </a:xfrm>
        </p:spPr>
        <p:txBody>
          <a:bodyPr lIns="91432" tIns="45716" rIns="91432" bIns="45716"/>
          <a:lstStyle/>
          <a:p>
            <a:endParaRPr lang="en-CA"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6FF13CE-80AC-40FD-A540-8BBDE824AA67}" type="slidenum">
              <a:rPr lang="ar-SA"/>
              <a:pPr/>
              <a:t>26</a:t>
            </a:fld>
            <a:endParaRPr lang="en-CA"/>
          </a:p>
        </p:txBody>
      </p:sp>
      <p:sp>
        <p:nvSpPr>
          <p:cNvPr id="258050" name="Rectangle 2"/>
          <p:cNvSpPr>
            <a:spLocks noGrp="1" noRot="1" noChangeAspect="1" noChangeArrowheads="1" noTextEdit="1"/>
          </p:cNvSpPr>
          <p:nvPr>
            <p:ph type="sldImg"/>
          </p:nvPr>
        </p:nvSpPr>
        <p:spPr>
          <a:xfrm>
            <a:off x="1144588" y="685800"/>
            <a:ext cx="4572000" cy="3429000"/>
          </a:xfrm>
          <a:ln/>
        </p:spPr>
      </p:sp>
      <p:sp>
        <p:nvSpPr>
          <p:cNvPr id="258051" name="Rectangle 3"/>
          <p:cNvSpPr>
            <a:spLocks noGrp="1" noChangeArrowheads="1"/>
          </p:cNvSpPr>
          <p:nvPr>
            <p:ph type="body" idx="1"/>
          </p:nvPr>
        </p:nvSpPr>
        <p:spPr>
          <a:xfrm>
            <a:off x="914400" y="4343400"/>
            <a:ext cx="5029200" cy="4114800"/>
          </a:xfrm>
        </p:spPr>
        <p:txBody>
          <a:bodyPr lIns="91432" tIns="45716" rIns="91432" bIns="45716"/>
          <a:lstStyle/>
          <a:p>
            <a:endParaRPr lang="en-CA"/>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1DA95D69-8798-4DB6-96A0-B7B7FB562E1D}" type="slidenum">
              <a:rPr lang="ar-SA" smtClean="0"/>
              <a:pPr/>
              <a:t>36</a:t>
            </a:fld>
            <a:endParaRPr lang="en-CA"/>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3A3085-B8EF-47A7-99AB-621C745D2672}" type="slidenum">
              <a:rPr lang="ar-SA"/>
              <a:pPr/>
              <a:t>37</a:t>
            </a:fld>
            <a:endParaRPr lang="en-CA"/>
          </a:p>
        </p:txBody>
      </p:sp>
      <p:sp>
        <p:nvSpPr>
          <p:cNvPr id="261122" name="Rectangle 2"/>
          <p:cNvSpPr>
            <a:spLocks noGrp="1" noRot="1" noChangeAspect="1" noChangeArrowheads="1" noTextEdit="1"/>
          </p:cNvSpPr>
          <p:nvPr>
            <p:ph type="sldImg"/>
          </p:nvPr>
        </p:nvSpPr>
        <p:spPr>
          <a:xfrm>
            <a:off x="1144588" y="685800"/>
            <a:ext cx="4572000" cy="3429000"/>
          </a:xfrm>
          <a:ln/>
        </p:spPr>
      </p:sp>
      <p:sp>
        <p:nvSpPr>
          <p:cNvPr id="261123" name="Rectangle 3"/>
          <p:cNvSpPr>
            <a:spLocks noGrp="1" noChangeArrowheads="1"/>
          </p:cNvSpPr>
          <p:nvPr>
            <p:ph type="body" idx="1"/>
          </p:nvPr>
        </p:nvSpPr>
        <p:spPr>
          <a:xfrm>
            <a:off x="914400" y="4343400"/>
            <a:ext cx="5029200" cy="4114800"/>
          </a:xfrm>
        </p:spPr>
        <p:txBody>
          <a:bodyPr lIns="91432" tIns="45716" rIns="91432" bIns="45716"/>
          <a:lstStyle/>
          <a:p>
            <a:endParaRPr lang="en-CA"/>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1DA95D69-8798-4DB6-96A0-B7B7FB562E1D}" type="slidenum">
              <a:rPr lang="ar-SA" smtClean="0"/>
              <a:pPr/>
              <a:t>52</a:t>
            </a:fld>
            <a:endParaRPr lang="en-CA"/>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4FDD68-4807-4642-AD8D-BF87ED21AD02}" type="slidenum">
              <a:rPr lang="ar-EG"/>
              <a:pPr/>
              <a:t>65</a:t>
            </a:fld>
            <a:endParaRPr lang="en-CA"/>
          </a:p>
        </p:txBody>
      </p:sp>
      <p:sp>
        <p:nvSpPr>
          <p:cNvPr id="7940098" name="Rectangle 2"/>
          <p:cNvSpPr>
            <a:spLocks noGrp="1" noRot="1" noChangeAspect="1" noChangeArrowheads="1" noTextEdit="1"/>
          </p:cNvSpPr>
          <p:nvPr>
            <p:ph type="sldImg"/>
          </p:nvPr>
        </p:nvSpPr>
        <p:spPr>
          <a:xfrm>
            <a:off x="1144588" y="685800"/>
            <a:ext cx="4572000" cy="3429000"/>
          </a:xfrm>
          <a:ln/>
        </p:spPr>
      </p:sp>
      <p:sp>
        <p:nvSpPr>
          <p:cNvPr id="794009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300260-C901-41A4-8943-B9BBF7DD3854}" type="slidenum">
              <a:rPr lang="ar-EG"/>
              <a:pPr/>
              <a:t>73</a:t>
            </a:fld>
            <a:endParaRPr lang="en-CA"/>
          </a:p>
        </p:txBody>
      </p:sp>
      <p:sp>
        <p:nvSpPr>
          <p:cNvPr id="7949314" name="Rectangle 2"/>
          <p:cNvSpPr>
            <a:spLocks noGrp="1" noRot="1" noChangeAspect="1" noChangeArrowheads="1" noTextEdit="1"/>
          </p:cNvSpPr>
          <p:nvPr>
            <p:ph type="sldImg"/>
          </p:nvPr>
        </p:nvSpPr>
        <p:spPr>
          <a:xfrm>
            <a:off x="1144588" y="685800"/>
            <a:ext cx="4572000" cy="3429000"/>
          </a:xfrm>
          <a:ln/>
        </p:spPr>
      </p:sp>
      <p:sp>
        <p:nvSpPr>
          <p:cNvPr id="794931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61D6B4F-3B7E-4EC0-B446-71C0713735B4}" type="slidenum">
              <a:rPr lang="ar-EG"/>
              <a:pPr/>
              <a:t>81</a:t>
            </a:fld>
            <a:endParaRPr lang="en-CA"/>
          </a:p>
        </p:txBody>
      </p:sp>
      <p:sp>
        <p:nvSpPr>
          <p:cNvPr id="7958530" name="Rectangle 2"/>
          <p:cNvSpPr>
            <a:spLocks noGrp="1" noRot="1" noChangeAspect="1" noChangeArrowheads="1" noTextEdit="1"/>
          </p:cNvSpPr>
          <p:nvPr>
            <p:ph type="sldImg"/>
          </p:nvPr>
        </p:nvSpPr>
        <p:spPr>
          <a:xfrm>
            <a:off x="1144588" y="685800"/>
            <a:ext cx="4572000" cy="3429000"/>
          </a:xfrm>
          <a:ln/>
        </p:spPr>
      </p:sp>
      <p:sp>
        <p:nvSpPr>
          <p:cNvPr id="79585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937D82A-5A9A-4647-9A19-7112054FF502}" type="slidenum">
              <a:rPr lang="ar-EG"/>
              <a:pPr/>
              <a:t>136</a:t>
            </a:fld>
            <a:endParaRPr lang="en-CA"/>
          </a:p>
        </p:txBody>
      </p:sp>
      <p:sp>
        <p:nvSpPr>
          <p:cNvPr id="8200194" name="Rectangle 2"/>
          <p:cNvSpPr>
            <a:spLocks noGrp="1" noRot="1" noChangeAspect="1" noChangeArrowheads="1" noTextEdit="1"/>
          </p:cNvSpPr>
          <p:nvPr>
            <p:ph type="sldImg"/>
          </p:nvPr>
        </p:nvSpPr>
        <p:spPr>
          <a:xfrm>
            <a:off x="1144588" y="685800"/>
            <a:ext cx="4572000" cy="3429000"/>
          </a:xfrm>
          <a:ln/>
        </p:spPr>
      </p:sp>
      <p:sp>
        <p:nvSpPr>
          <p:cNvPr id="820019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226390-C365-4F14-9EE6-0ED60A3A5C69}" type="slidenum">
              <a:rPr lang="ar-EG"/>
              <a:pPr/>
              <a:t>146</a:t>
            </a:fld>
            <a:endParaRPr lang="en-CA"/>
          </a:p>
        </p:txBody>
      </p:sp>
      <p:sp>
        <p:nvSpPr>
          <p:cNvPr id="8205314" name="Rectangle 2"/>
          <p:cNvSpPr>
            <a:spLocks noGrp="1" noRot="1" noChangeAspect="1" noChangeArrowheads="1" noTextEdit="1"/>
          </p:cNvSpPr>
          <p:nvPr>
            <p:ph type="sldImg"/>
          </p:nvPr>
        </p:nvSpPr>
        <p:spPr>
          <a:xfrm>
            <a:off x="1144588" y="685800"/>
            <a:ext cx="4572000" cy="3429000"/>
          </a:xfrm>
          <a:ln/>
        </p:spPr>
      </p:sp>
      <p:sp>
        <p:nvSpPr>
          <p:cNvPr id="820531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C3EC419-B508-44D4-9F1C-E70998CB2390}" type="slidenum">
              <a:rPr lang="ar-EG"/>
              <a:pPr/>
              <a:t>154</a:t>
            </a:fld>
            <a:endParaRPr lang="en-CA"/>
          </a:p>
        </p:txBody>
      </p:sp>
      <p:sp>
        <p:nvSpPr>
          <p:cNvPr id="8210434" name="Rectangle 2"/>
          <p:cNvSpPr>
            <a:spLocks noGrp="1" noRot="1" noChangeAspect="1" noChangeArrowheads="1" noTextEdit="1"/>
          </p:cNvSpPr>
          <p:nvPr>
            <p:ph type="sldImg"/>
          </p:nvPr>
        </p:nvSpPr>
        <p:spPr>
          <a:xfrm>
            <a:off x="1144588" y="685800"/>
            <a:ext cx="4572000" cy="3429000"/>
          </a:xfrm>
          <a:ln/>
        </p:spPr>
      </p:sp>
      <p:sp>
        <p:nvSpPr>
          <p:cNvPr id="82104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F50B53-45F6-4900-8CEF-BB5E8D0100A6}" type="slidenum">
              <a:rPr lang="ar-EG"/>
              <a:pPr/>
              <a:t>195</a:t>
            </a:fld>
            <a:endParaRPr lang="en-CA"/>
          </a:p>
        </p:txBody>
      </p:sp>
      <p:sp>
        <p:nvSpPr>
          <p:cNvPr id="8236034" name="Rectangle 2"/>
          <p:cNvSpPr>
            <a:spLocks noGrp="1" noRot="1" noChangeAspect="1" noChangeArrowheads="1" noTextEdit="1"/>
          </p:cNvSpPr>
          <p:nvPr>
            <p:ph type="sldImg"/>
          </p:nvPr>
        </p:nvSpPr>
        <p:spPr>
          <a:xfrm>
            <a:off x="1144588" y="685800"/>
            <a:ext cx="4572000" cy="3429000"/>
          </a:xfrm>
          <a:ln/>
        </p:spPr>
      </p:sp>
      <p:sp>
        <p:nvSpPr>
          <p:cNvPr id="82360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F9F25F-0824-439D-82D1-E69648A8A541}" type="slidenum">
              <a:rPr lang="ar-EG"/>
              <a:pPr/>
              <a:t>205</a:t>
            </a:fld>
            <a:endParaRPr lang="en-CA"/>
          </a:p>
        </p:txBody>
      </p:sp>
      <p:sp>
        <p:nvSpPr>
          <p:cNvPr id="8241154" name="Rectangle 2"/>
          <p:cNvSpPr>
            <a:spLocks noGrp="1" noRot="1" noChangeAspect="1" noChangeArrowheads="1" noTextEdit="1"/>
          </p:cNvSpPr>
          <p:nvPr>
            <p:ph type="sldImg"/>
          </p:nvPr>
        </p:nvSpPr>
        <p:spPr>
          <a:xfrm>
            <a:off x="1144588" y="685800"/>
            <a:ext cx="4572000" cy="3429000"/>
          </a:xfrm>
          <a:ln/>
        </p:spPr>
      </p:sp>
      <p:sp>
        <p:nvSpPr>
          <p:cNvPr id="82411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8A7AB9F-6B9A-42BE-86E5-A10CE1A2225C}" type="slidenum">
              <a:rPr lang="ar-EG"/>
              <a:pPr/>
              <a:t>212</a:t>
            </a:fld>
            <a:endParaRPr lang="en-CA"/>
          </a:p>
        </p:txBody>
      </p:sp>
      <p:sp>
        <p:nvSpPr>
          <p:cNvPr id="8246274" name="Rectangle 2"/>
          <p:cNvSpPr>
            <a:spLocks noGrp="1" noRot="1" noChangeAspect="1" noChangeArrowheads="1" noTextEdit="1"/>
          </p:cNvSpPr>
          <p:nvPr>
            <p:ph type="sldImg"/>
          </p:nvPr>
        </p:nvSpPr>
        <p:spPr>
          <a:xfrm>
            <a:off x="1144588" y="685800"/>
            <a:ext cx="4572000" cy="3429000"/>
          </a:xfrm>
          <a:ln/>
        </p:spPr>
      </p:sp>
      <p:sp>
        <p:nvSpPr>
          <p:cNvPr id="824627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CA1CDB7-041A-4DAD-AAA2-75D581F80440}" type="slidenum">
              <a:rPr lang="ar-EG"/>
              <a:pPr/>
              <a:t>255</a:t>
            </a:fld>
            <a:endParaRPr lang="en-CA"/>
          </a:p>
        </p:txBody>
      </p:sp>
      <p:sp>
        <p:nvSpPr>
          <p:cNvPr id="8274946" name="Rectangle 2"/>
          <p:cNvSpPr>
            <a:spLocks noGrp="1" noRot="1" noChangeAspect="1" noChangeArrowheads="1" noTextEdit="1"/>
          </p:cNvSpPr>
          <p:nvPr>
            <p:ph type="sldImg"/>
          </p:nvPr>
        </p:nvSpPr>
        <p:spPr>
          <a:xfrm>
            <a:off x="1144588" y="685800"/>
            <a:ext cx="4572000" cy="3429000"/>
          </a:xfrm>
          <a:ln/>
        </p:spPr>
      </p:sp>
      <p:sp>
        <p:nvSpPr>
          <p:cNvPr id="827494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B84A8C2-9A13-40CB-B3D5-EBF3BF4EEF53}" type="slidenum">
              <a:rPr lang="ar-EG"/>
              <a:pPr/>
              <a:t>263</a:t>
            </a:fld>
            <a:endParaRPr lang="en-CA"/>
          </a:p>
        </p:txBody>
      </p:sp>
      <p:sp>
        <p:nvSpPr>
          <p:cNvPr id="8280066" name="Rectangle 2"/>
          <p:cNvSpPr>
            <a:spLocks noGrp="1" noRot="1" noChangeAspect="1" noChangeArrowheads="1" noTextEdit="1"/>
          </p:cNvSpPr>
          <p:nvPr>
            <p:ph type="sldImg"/>
          </p:nvPr>
        </p:nvSpPr>
        <p:spPr>
          <a:xfrm>
            <a:off x="1144588" y="685800"/>
            <a:ext cx="4572000" cy="3429000"/>
          </a:xfrm>
          <a:ln/>
        </p:spPr>
      </p:sp>
      <p:sp>
        <p:nvSpPr>
          <p:cNvPr id="828006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2D2FB0-F6ED-4967-B162-C5BC741A06E7}" type="slidenum">
              <a:rPr lang="ar-EG"/>
              <a:pPr/>
              <a:t>269</a:t>
            </a:fld>
            <a:endParaRPr lang="en-CA"/>
          </a:p>
        </p:txBody>
      </p:sp>
      <p:sp>
        <p:nvSpPr>
          <p:cNvPr id="8285186" name="Rectangle 2"/>
          <p:cNvSpPr>
            <a:spLocks noGrp="1" noRot="1" noChangeAspect="1" noChangeArrowheads="1" noTextEdit="1"/>
          </p:cNvSpPr>
          <p:nvPr>
            <p:ph type="sldImg"/>
          </p:nvPr>
        </p:nvSpPr>
        <p:spPr>
          <a:xfrm>
            <a:off x="1144588" y="685800"/>
            <a:ext cx="4572000" cy="3429000"/>
          </a:xfrm>
          <a:ln/>
        </p:spPr>
      </p:sp>
      <p:sp>
        <p:nvSpPr>
          <p:cNvPr id="82851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7B0BBD2-F3BE-44E6-82ED-E009DC866BDF}" type="slidenum">
              <a:rPr lang="ar-EG"/>
              <a:pPr/>
              <a:t>297</a:t>
            </a:fld>
            <a:endParaRPr lang="en-CA"/>
          </a:p>
        </p:txBody>
      </p:sp>
      <p:sp>
        <p:nvSpPr>
          <p:cNvPr id="8312834" name="Rectangle 2"/>
          <p:cNvSpPr>
            <a:spLocks noGrp="1" noRot="1" noChangeAspect="1" noChangeArrowheads="1" noTextEdit="1"/>
          </p:cNvSpPr>
          <p:nvPr>
            <p:ph type="sldImg"/>
          </p:nvPr>
        </p:nvSpPr>
        <p:spPr>
          <a:xfrm>
            <a:off x="1144588" y="685800"/>
            <a:ext cx="4572000" cy="3429000"/>
          </a:xfrm>
          <a:ln/>
        </p:spPr>
      </p:sp>
      <p:sp>
        <p:nvSpPr>
          <p:cNvPr id="83128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86D3858-68B0-4457-9BBE-56F3BFF8FE3E}" type="slidenum">
              <a:rPr lang="ar-EG"/>
              <a:pPr/>
              <a:t>306</a:t>
            </a:fld>
            <a:endParaRPr lang="en-CA"/>
          </a:p>
        </p:txBody>
      </p:sp>
      <p:sp>
        <p:nvSpPr>
          <p:cNvPr id="8317954" name="Rectangle 2"/>
          <p:cNvSpPr>
            <a:spLocks noGrp="1" noRot="1" noChangeAspect="1" noChangeArrowheads="1" noTextEdit="1"/>
          </p:cNvSpPr>
          <p:nvPr>
            <p:ph type="sldImg"/>
          </p:nvPr>
        </p:nvSpPr>
        <p:spPr>
          <a:xfrm>
            <a:off x="1144588" y="685800"/>
            <a:ext cx="4572000" cy="3429000"/>
          </a:xfrm>
          <a:ln/>
        </p:spPr>
      </p:sp>
      <p:sp>
        <p:nvSpPr>
          <p:cNvPr id="83179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26F5908-FEAB-4166-A87C-4CA756EC804A}" type="slidenum">
              <a:rPr lang="ar-EG"/>
              <a:pPr/>
              <a:t>315</a:t>
            </a:fld>
            <a:endParaRPr lang="en-CA"/>
          </a:p>
        </p:txBody>
      </p:sp>
      <p:sp>
        <p:nvSpPr>
          <p:cNvPr id="8323074" name="Rectangle 2"/>
          <p:cNvSpPr>
            <a:spLocks noGrp="1" noRot="1" noChangeAspect="1" noChangeArrowheads="1" noTextEdit="1"/>
          </p:cNvSpPr>
          <p:nvPr>
            <p:ph type="sldImg"/>
          </p:nvPr>
        </p:nvSpPr>
        <p:spPr>
          <a:xfrm>
            <a:off x="1144588" y="685800"/>
            <a:ext cx="4572000" cy="3429000"/>
          </a:xfrm>
          <a:ln/>
        </p:spPr>
      </p:sp>
      <p:sp>
        <p:nvSpPr>
          <p:cNvPr id="832307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F8D5FA-670C-4D9B-A54C-1E478A1F1DED}" type="slidenum">
              <a:rPr lang="ar-EG"/>
              <a:pPr/>
              <a:t>374</a:t>
            </a:fld>
            <a:endParaRPr lang="en-CA"/>
          </a:p>
        </p:txBody>
      </p:sp>
      <p:sp>
        <p:nvSpPr>
          <p:cNvPr id="8353794" name="Rectangle 2"/>
          <p:cNvSpPr>
            <a:spLocks noGrp="1" noRot="1" noChangeAspect="1" noChangeArrowheads="1" noTextEdit="1"/>
          </p:cNvSpPr>
          <p:nvPr>
            <p:ph type="sldImg"/>
          </p:nvPr>
        </p:nvSpPr>
        <p:spPr>
          <a:xfrm>
            <a:off x="1144588" y="685800"/>
            <a:ext cx="4572000" cy="3429000"/>
          </a:xfrm>
          <a:ln/>
        </p:spPr>
      </p:sp>
      <p:sp>
        <p:nvSpPr>
          <p:cNvPr id="835379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5F36856-EB11-4771-A24A-A9DBEB4E7A24}" type="slidenum">
              <a:rPr lang="ar-EG"/>
              <a:pPr/>
              <a:t>382</a:t>
            </a:fld>
            <a:endParaRPr lang="en-CA"/>
          </a:p>
        </p:txBody>
      </p:sp>
      <p:sp>
        <p:nvSpPr>
          <p:cNvPr id="8358914" name="Rectangle 2"/>
          <p:cNvSpPr>
            <a:spLocks noGrp="1" noRot="1" noChangeAspect="1" noChangeArrowheads="1" noTextEdit="1"/>
          </p:cNvSpPr>
          <p:nvPr>
            <p:ph type="sldImg"/>
          </p:nvPr>
        </p:nvSpPr>
        <p:spPr>
          <a:xfrm>
            <a:off x="1144588" y="685800"/>
            <a:ext cx="4572000" cy="3429000"/>
          </a:xfrm>
          <a:ln/>
        </p:spPr>
      </p:sp>
      <p:sp>
        <p:nvSpPr>
          <p:cNvPr id="835891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80C326A-1F7A-4785-AA2A-627A07AB8FEE}" type="slidenum">
              <a:rPr lang="ar-EG"/>
              <a:pPr/>
              <a:t>391</a:t>
            </a:fld>
            <a:endParaRPr lang="en-CA"/>
          </a:p>
        </p:txBody>
      </p:sp>
      <p:sp>
        <p:nvSpPr>
          <p:cNvPr id="8364034" name="Rectangle 2"/>
          <p:cNvSpPr>
            <a:spLocks noGrp="1" noRot="1" noChangeAspect="1" noChangeArrowheads="1" noTextEdit="1"/>
          </p:cNvSpPr>
          <p:nvPr>
            <p:ph type="sldImg"/>
          </p:nvPr>
        </p:nvSpPr>
        <p:spPr>
          <a:xfrm>
            <a:off x="1144588" y="685800"/>
            <a:ext cx="4572000" cy="3429000"/>
          </a:xfrm>
          <a:ln/>
        </p:spPr>
      </p:sp>
      <p:sp>
        <p:nvSpPr>
          <p:cNvPr id="83640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04E5F1-C2BB-4F31-845E-E0E5AAA4CDE1}" type="slidenum">
              <a:rPr lang="ar-EG"/>
              <a:pPr/>
              <a:t>418</a:t>
            </a:fld>
            <a:endParaRPr lang="en-CA"/>
          </a:p>
        </p:txBody>
      </p:sp>
      <p:sp>
        <p:nvSpPr>
          <p:cNvPr id="8382466" name="Rectangle 2"/>
          <p:cNvSpPr>
            <a:spLocks noGrp="1" noRot="1" noChangeAspect="1" noChangeArrowheads="1" noTextEdit="1"/>
          </p:cNvSpPr>
          <p:nvPr>
            <p:ph type="sldImg"/>
          </p:nvPr>
        </p:nvSpPr>
        <p:spPr>
          <a:xfrm>
            <a:off x="1144588" y="685800"/>
            <a:ext cx="4572000" cy="3429000"/>
          </a:xfrm>
          <a:ln/>
        </p:spPr>
      </p:sp>
      <p:sp>
        <p:nvSpPr>
          <p:cNvPr id="838246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CD8F29-EB2D-40A4-91D0-41E2B9D13F22}" type="slidenum">
              <a:rPr lang="ar-EG"/>
              <a:pPr/>
              <a:t>429</a:t>
            </a:fld>
            <a:endParaRPr lang="en-CA"/>
          </a:p>
        </p:txBody>
      </p:sp>
      <p:sp>
        <p:nvSpPr>
          <p:cNvPr id="8387586" name="Rectangle 2"/>
          <p:cNvSpPr>
            <a:spLocks noGrp="1" noRot="1" noChangeAspect="1" noChangeArrowheads="1" noTextEdit="1"/>
          </p:cNvSpPr>
          <p:nvPr>
            <p:ph type="sldImg"/>
          </p:nvPr>
        </p:nvSpPr>
        <p:spPr>
          <a:xfrm>
            <a:off x="1144588" y="685800"/>
            <a:ext cx="4572000" cy="3429000"/>
          </a:xfrm>
          <a:ln/>
        </p:spPr>
      </p:sp>
      <p:sp>
        <p:nvSpPr>
          <p:cNvPr id="83875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781740-10C6-452F-B334-B04236585B2D}" type="slidenum">
              <a:rPr lang="ar-EG"/>
              <a:pPr/>
              <a:t>436</a:t>
            </a:fld>
            <a:endParaRPr lang="en-CA"/>
          </a:p>
        </p:txBody>
      </p:sp>
      <p:sp>
        <p:nvSpPr>
          <p:cNvPr id="8392706" name="Rectangle 2"/>
          <p:cNvSpPr>
            <a:spLocks noGrp="1" noRot="1" noChangeAspect="1" noChangeArrowheads="1" noTextEdit="1"/>
          </p:cNvSpPr>
          <p:nvPr>
            <p:ph type="sldImg"/>
          </p:nvPr>
        </p:nvSpPr>
        <p:spPr>
          <a:xfrm>
            <a:off x="1144588" y="685800"/>
            <a:ext cx="4572000" cy="3429000"/>
          </a:xfrm>
          <a:ln/>
        </p:spPr>
      </p:sp>
      <p:sp>
        <p:nvSpPr>
          <p:cNvPr id="839270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BC19F4CC-B97B-4172-86D0-309563A88CC3}" type="slidenum">
              <a:rPr lang="ar-SA" smtClean="0"/>
              <a:pPr/>
              <a:t>465</a:t>
            </a:fld>
            <a:endParaRPr lang="en-CA"/>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399C2F0-6DF2-405C-94DB-C2E84E946D42}" type="slidenum">
              <a:rPr lang="ar-SA"/>
              <a:pPr/>
              <a:t>470</a:t>
            </a:fld>
            <a:endParaRPr lang="en-CA"/>
          </a:p>
        </p:txBody>
      </p:sp>
      <p:sp>
        <p:nvSpPr>
          <p:cNvPr id="2428930" name="Rectangle 2"/>
          <p:cNvSpPr>
            <a:spLocks noGrp="1" noRot="1" noChangeAspect="1" noChangeArrowheads="1" noTextEdit="1"/>
          </p:cNvSpPr>
          <p:nvPr>
            <p:ph type="sldImg"/>
          </p:nvPr>
        </p:nvSpPr>
        <p:spPr>
          <a:xfrm>
            <a:off x="1144588" y="685800"/>
            <a:ext cx="4572000" cy="3429000"/>
          </a:xfrm>
          <a:ln/>
        </p:spPr>
      </p:sp>
      <p:sp>
        <p:nvSpPr>
          <p:cNvPr id="24289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4C5ECD6-AA41-429A-B8BE-D97BF7EC84F5}" type="slidenum">
              <a:rPr lang="ar-SA"/>
              <a:pPr/>
              <a:t>480</a:t>
            </a:fld>
            <a:endParaRPr lang="en-CA"/>
          </a:p>
        </p:txBody>
      </p:sp>
      <p:sp>
        <p:nvSpPr>
          <p:cNvPr id="2448386" name="Rectangle 2"/>
          <p:cNvSpPr>
            <a:spLocks noGrp="1" noRot="1" noChangeAspect="1" noChangeArrowheads="1" noTextEdit="1"/>
          </p:cNvSpPr>
          <p:nvPr>
            <p:ph type="sldImg"/>
          </p:nvPr>
        </p:nvSpPr>
        <p:spPr>
          <a:xfrm>
            <a:off x="1144588" y="685800"/>
            <a:ext cx="4572000" cy="3429000"/>
          </a:xfrm>
          <a:ln/>
        </p:spPr>
      </p:sp>
      <p:sp>
        <p:nvSpPr>
          <p:cNvPr id="24483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26241A2-63CE-4ADE-A4AA-D4A7F7275F5D}" type="slidenum">
              <a:rPr lang="ar-SA"/>
              <a:pPr/>
              <a:t>486</a:t>
            </a:fld>
            <a:endParaRPr lang="en-CA"/>
          </a:p>
        </p:txBody>
      </p:sp>
      <p:sp>
        <p:nvSpPr>
          <p:cNvPr id="2458626" name="Rectangle 2"/>
          <p:cNvSpPr>
            <a:spLocks noGrp="1" noRot="1" noChangeAspect="1" noChangeArrowheads="1" noTextEdit="1"/>
          </p:cNvSpPr>
          <p:nvPr>
            <p:ph type="sldImg"/>
          </p:nvPr>
        </p:nvSpPr>
        <p:spPr>
          <a:xfrm>
            <a:off x="1144588" y="685800"/>
            <a:ext cx="4572000" cy="3429000"/>
          </a:xfrm>
          <a:ln/>
        </p:spPr>
      </p:sp>
      <p:sp>
        <p:nvSpPr>
          <p:cNvPr id="245862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7CEC8E4-46FA-4428-BBEA-BED190A7CBFA}" type="slidenum">
              <a:rPr lang="ar-EG"/>
              <a:pPr/>
              <a:t>537</a:t>
            </a:fld>
            <a:endParaRPr lang="en-CA"/>
          </a:p>
        </p:txBody>
      </p:sp>
      <p:sp>
        <p:nvSpPr>
          <p:cNvPr id="2319362" name="Rectangle 2"/>
          <p:cNvSpPr>
            <a:spLocks noGrp="1" noRot="1" noChangeAspect="1" noChangeArrowheads="1" noTextEdit="1"/>
          </p:cNvSpPr>
          <p:nvPr>
            <p:ph type="sldImg"/>
          </p:nvPr>
        </p:nvSpPr>
        <p:spPr>
          <a:xfrm>
            <a:off x="1144588" y="685800"/>
            <a:ext cx="4572000" cy="3429000"/>
          </a:xfrm>
          <a:ln/>
        </p:spPr>
      </p:sp>
      <p:sp>
        <p:nvSpPr>
          <p:cNvPr id="23193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35C4BB-0D14-40C2-AB9E-EA7399560602}" type="slidenum">
              <a:rPr lang="ar-EG"/>
              <a:pPr/>
              <a:t>544</a:t>
            </a:fld>
            <a:endParaRPr lang="en-CA"/>
          </a:p>
        </p:txBody>
      </p:sp>
      <p:sp>
        <p:nvSpPr>
          <p:cNvPr id="2329602" name="Rectangle 2"/>
          <p:cNvSpPr>
            <a:spLocks noGrp="1" noRot="1" noChangeAspect="1" noChangeArrowheads="1" noTextEdit="1"/>
          </p:cNvSpPr>
          <p:nvPr>
            <p:ph type="sldImg"/>
          </p:nvPr>
        </p:nvSpPr>
        <p:spPr>
          <a:xfrm>
            <a:off x="1144588" y="685800"/>
            <a:ext cx="4572000" cy="3429000"/>
          </a:xfrm>
          <a:ln/>
        </p:spPr>
      </p:sp>
      <p:sp>
        <p:nvSpPr>
          <p:cNvPr id="232960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AFFBD0-CA74-47F5-A754-4DA2439BCDBA}" type="slidenum">
              <a:rPr lang="ar-EG"/>
              <a:pPr/>
              <a:t>552</a:t>
            </a:fld>
            <a:endParaRPr lang="en-CA"/>
          </a:p>
        </p:txBody>
      </p:sp>
      <p:sp>
        <p:nvSpPr>
          <p:cNvPr id="2336770" name="Rectangle 2"/>
          <p:cNvSpPr>
            <a:spLocks noGrp="1" noRot="1" noChangeAspect="1" noChangeArrowheads="1" noTextEdit="1"/>
          </p:cNvSpPr>
          <p:nvPr>
            <p:ph type="sldImg"/>
          </p:nvPr>
        </p:nvSpPr>
        <p:spPr>
          <a:xfrm>
            <a:off x="1144588" y="685800"/>
            <a:ext cx="4572000" cy="3429000"/>
          </a:xfrm>
          <a:ln/>
        </p:spPr>
      </p:sp>
      <p:sp>
        <p:nvSpPr>
          <p:cNvPr id="23367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93647CD-CA78-46E8-8A5E-3CB643ADC1DA}" type="slidenum">
              <a:rPr lang="ar-EG"/>
              <a:pPr/>
              <a:t>593</a:t>
            </a:fld>
            <a:endParaRPr lang="en-CA"/>
          </a:p>
        </p:txBody>
      </p:sp>
      <p:sp>
        <p:nvSpPr>
          <p:cNvPr id="4707330" name="Rectangle 2"/>
          <p:cNvSpPr>
            <a:spLocks noGrp="1" noRot="1" noChangeAspect="1" noChangeArrowheads="1" noTextEdit="1"/>
          </p:cNvSpPr>
          <p:nvPr>
            <p:ph type="sldImg"/>
          </p:nvPr>
        </p:nvSpPr>
        <p:spPr>
          <a:xfrm>
            <a:off x="1144588" y="685800"/>
            <a:ext cx="4572000" cy="3429000"/>
          </a:xfrm>
          <a:ln/>
        </p:spPr>
      </p:sp>
      <p:sp>
        <p:nvSpPr>
          <p:cNvPr id="47073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CADC09-AFD8-4CCF-B6F0-9FB8DB41D3A8}" type="slidenum">
              <a:rPr lang="ar-EG"/>
              <a:pPr/>
              <a:t>601</a:t>
            </a:fld>
            <a:endParaRPr lang="en-CA"/>
          </a:p>
        </p:txBody>
      </p:sp>
      <p:sp>
        <p:nvSpPr>
          <p:cNvPr id="4712450" name="Rectangle 2"/>
          <p:cNvSpPr>
            <a:spLocks noGrp="1" noRot="1" noChangeAspect="1" noChangeArrowheads="1" noTextEdit="1"/>
          </p:cNvSpPr>
          <p:nvPr>
            <p:ph type="sldImg"/>
          </p:nvPr>
        </p:nvSpPr>
        <p:spPr>
          <a:xfrm>
            <a:off x="1144588" y="685800"/>
            <a:ext cx="4572000" cy="3429000"/>
          </a:xfrm>
          <a:ln/>
        </p:spPr>
      </p:sp>
      <p:sp>
        <p:nvSpPr>
          <p:cNvPr id="47124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ED7F844-CB35-47A4-8F1E-CFE8B9223563}" type="slidenum">
              <a:rPr lang="ar-EG"/>
              <a:pPr/>
              <a:t>609</a:t>
            </a:fld>
            <a:endParaRPr lang="en-CA"/>
          </a:p>
        </p:txBody>
      </p:sp>
      <p:sp>
        <p:nvSpPr>
          <p:cNvPr id="4716546" name="Rectangle 2"/>
          <p:cNvSpPr>
            <a:spLocks noGrp="1" noRot="1" noChangeAspect="1" noChangeArrowheads="1" noTextEdit="1"/>
          </p:cNvSpPr>
          <p:nvPr>
            <p:ph type="sldImg"/>
          </p:nvPr>
        </p:nvSpPr>
        <p:spPr>
          <a:xfrm>
            <a:off x="1144588" y="685800"/>
            <a:ext cx="4572000" cy="3429000"/>
          </a:xfrm>
          <a:ln/>
        </p:spPr>
      </p:sp>
      <p:sp>
        <p:nvSpPr>
          <p:cNvPr id="471654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BDCBBF3-C380-412C-AF71-CA4AE7ACD148}" type="slidenum">
              <a:rPr lang="ar-EG"/>
              <a:pPr/>
              <a:t>673</a:t>
            </a:fld>
            <a:endParaRPr lang="en-CA"/>
          </a:p>
        </p:txBody>
      </p:sp>
      <p:sp>
        <p:nvSpPr>
          <p:cNvPr id="4770818" name="Rectangle 2"/>
          <p:cNvSpPr>
            <a:spLocks noGrp="1" noRot="1" noChangeAspect="1" noChangeArrowheads="1" noTextEdit="1"/>
          </p:cNvSpPr>
          <p:nvPr>
            <p:ph type="sldImg"/>
          </p:nvPr>
        </p:nvSpPr>
        <p:spPr>
          <a:xfrm>
            <a:off x="1144588" y="685800"/>
            <a:ext cx="4572000" cy="3429000"/>
          </a:xfrm>
          <a:ln/>
        </p:spPr>
      </p:sp>
      <p:sp>
        <p:nvSpPr>
          <p:cNvPr id="477081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FC3F472-509A-441B-9B07-B9A3F5B3C581}" type="slidenum">
              <a:rPr lang="ar-EG"/>
              <a:pPr/>
              <a:t>682</a:t>
            </a:fld>
            <a:endParaRPr lang="en-CA"/>
          </a:p>
        </p:txBody>
      </p:sp>
      <p:sp>
        <p:nvSpPr>
          <p:cNvPr id="4775938" name="Rectangle 2"/>
          <p:cNvSpPr>
            <a:spLocks noGrp="1" noRot="1" noChangeAspect="1" noChangeArrowheads="1" noTextEdit="1"/>
          </p:cNvSpPr>
          <p:nvPr>
            <p:ph type="sldImg"/>
          </p:nvPr>
        </p:nvSpPr>
        <p:spPr>
          <a:xfrm>
            <a:off x="1144588" y="685800"/>
            <a:ext cx="4572000" cy="3429000"/>
          </a:xfrm>
          <a:ln/>
        </p:spPr>
      </p:sp>
      <p:sp>
        <p:nvSpPr>
          <p:cNvPr id="477593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314EFEC-BE2F-4A19-A4B2-46B6AD45DDA7}" type="slidenum">
              <a:rPr lang="ar-EG"/>
              <a:pPr/>
              <a:t>687</a:t>
            </a:fld>
            <a:endParaRPr lang="en-CA"/>
          </a:p>
        </p:txBody>
      </p:sp>
      <p:sp>
        <p:nvSpPr>
          <p:cNvPr id="4781058" name="Rectangle 2"/>
          <p:cNvSpPr>
            <a:spLocks noGrp="1" noRot="1" noChangeAspect="1" noChangeArrowheads="1" noTextEdit="1"/>
          </p:cNvSpPr>
          <p:nvPr>
            <p:ph type="sldImg"/>
          </p:nvPr>
        </p:nvSpPr>
        <p:spPr>
          <a:xfrm>
            <a:off x="1144588" y="685800"/>
            <a:ext cx="4572000" cy="3429000"/>
          </a:xfrm>
          <a:ln/>
        </p:spPr>
      </p:sp>
      <p:sp>
        <p:nvSpPr>
          <p:cNvPr id="478105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DFB1756-844C-4C32-B79E-6A0FAC81A2E7}" type="slidenum">
              <a:rPr lang="ar-EG"/>
              <a:pPr/>
              <a:t>802</a:t>
            </a:fld>
            <a:endParaRPr lang="en-CA"/>
          </a:p>
        </p:txBody>
      </p:sp>
      <p:sp>
        <p:nvSpPr>
          <p:cNvPr id="4855810" name="Rectangle 2"/>
          <p:cNvSpPr>
            <a:spLocks noGrp="1" noRot="1" noChangeAspect="1" noChangeArrowheads="1" noTextEdit="1"/>
          </p:cNvSpPr>
          <p:nvPr>
            <p:ph type="sldImg"/>
          </p:nvPr>
        </p:nvSpPr>
        <p:spPr>
          <a:xfrm>
            <a:off x="1144588" y="685800"/>
            <a:ext cx="4572000" cy="3429000"/>
          </a:xfrm>
          <a:ln/>
        </p:spPr>
      </p:sp>
      <p:sp>
        <p:nvSpPr>
          <p:cNvPr id="485581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0EC448F-2512-4F91-80AC-13FD29F12E0A}" type="slidenum">
              <a:rPr lang="ar-EG"/>
              <a:pPr/>
              <a:t>810</a:t>
            </a:fld>
            <a:endParaRPr lang="en-CA"/>
          </a:p>
        </p:txBody>
      </p:sp>
      <p:sp>
        <p:nvSpPr>
          <p:cNvPr id="4860930" name="Rectangle 2"/>
          <p:cNvSpPr>
            <a:spLocks noGrp="1" noRot="1" noChangeAspect="1" noChangeArrowheads="1" noTextEdit="1"/>
          </p:cNvSpPr>
          <p:nvPr>
            <p:ph type="sldImg"/>
          </p:nvPr>
        </p:nvSpPr>
        <p:spPr>
          <a:xfrm>
            <a:off x="1144588" y="685800"/>
            <a:ext cx="4572000" cy="3429000"/>
          </a:xfrm>
          <a:ln/>
        </p:spPr>
      </p:sp>
      <p:sp>
        <p:nvSpPr>
          <p:cNvPr id="48609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EB6ACB4-591F-4491-9AF7-C54AC427B316}" type="slidenum">
              <a:rPr lang="ar-EG"/>
              <a:pPr/>
              <a:t>819</a:t>
            </a:fld>
            <a:endParaRPr lang="en-CA"/>
          </a:p>
        </p:txBody>
      </p:sp>
      <p:sp>
        <p:nvSpPr>
          <p:cNvPr id="4866050" name="Rectangle 2"/>
          <p:cNvSpPr>
            <a:spLocks noGrp="1" noRot="1" noChangeAspect="1" noChangeArrowheads="1" noTextEdit="1"/>
          </p:cNvSpPr>
          <p:nvPr>
            <p:ph type="sldImg"/>
          </p:nvPr>
        </p:nvSpPr>
        <p:spPr>
          <a:xfrm>
            <a:off x="1144588" y="685800"/>
            <a:ext cx="4572000" cy="3429000"/>
          </a:xfrm>
          <a:ln/>
        </p:spPr>
      </p:sp>
      <p:sp>
        <p:nvSpPr>
          <p:cNvPr id="48660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375BBFB-7847-4233-B4BF-F81E0A6E844D}" type="slidenum">
              <a:rPr lang="ar-EG"/>
              <a:pPr/>
              <a:t>922</a:t>
            </a:fld>
            <a:endParaRPr lang="en-CA"/>
          </a:p>
        </p:txBody>
      </p:sp>
      <p:sp>
        <p:nvSpPr>
          <p:cNvPr id="5007362" name="Rectangle 2"/>
          <p:cNvSpPr>
            <a:spLocks noGrp="1" noRot="1" noChangeAspect="1" noChangeArrowheads="1" noTextEdit="1"/>
          </p:cNvSpPr>
          <p:nvPr>
            <p:ph type="sldImg"/>
          </p:nvPr>
        </p:nvSpPr>
        <p:spPr>
          <a:xfrm>
            <a:off x="1144588" y="685800"/>
            <a:ext cx="4572000" cy="3429000"/>
          </a:xfrm>
          <a:ln/>
        </p:spPr>
      </p:sp>
      <p:sp>
        <p:nvSpPr>
          <p:cNvPr id="50073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154A6D3-67CF-4FAA-9D4D-81A24CE3AA1F}" type="slidenum">
              <a:rPr lang="ar-EG"/>
              <a:pPr/>
              <a:t>932</a:t>
            </a:fld>
            <a:endParaRPr lang="en-CA"/>
          </a:p>
        </p:txBody>
      </p:sp>
      <p:sp>
        <p:nvSpPr>
          <p:cNvPr id="5012482" name="Rectangle 2"/>
          <p:cNvSpPr>
            <a:spLocks noGrp="1" noRot="1" noChangeAspect="1" noChangeArrowheads="1" noTextEdit="1"/>
          </p:cNvSpPr>
          <p:nvPr>
            <p:ph type="sldImg"/>
          </p:nvPr>
        </p:nvSpPr>
        <p:spPr>
          <a:xfrm>
            <a:off x="1144588" y="685800"/>
            <a:ext cx="4572000" cy="3429000"/>
          </a:xfrm>
          <a:ln/>
        </p:spPr>
      </p:sp>
      <p:sp>
        <p:nvSpPr>
          <p:cNvPr id="50124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791E78B-3AA7-4B09-BE02-8B05B6DB5DFA}" type="slidenum">
              <a:rPr lang="ar-EG"/>
              <a:pPr/>
              <a:t>940</a:t>
            </a:fld>
            <a:endParaRPr lang="en-CA"/>
          </a:p>
        </p:txBody>
      </p:sp>
      <p:sp>
        <p:nvSpPr>
          <p:cNvPr id="5017602" name="Rectangle 2"/>
          <p:cNvSpPr>
            <a:spLocks noGrp="1" noRot="1" noChangeAspect="1" noChangeArrowheads="1" noTextEdit="1"/>
          </p:cNvSpPr>
          <p:nvPr>
            <p:ph type="sldImg"/>
          </p:nvPr>
        </p:nvSpPr>
        <p:spPr>
          <a:xfrm>
            <a:off x="1144588" y="685800"/>
            <a:ext cx="4572000" cy="3429000"/>
          </a:xfrm>
          <a:ln/>
        </p:spPr>
      </p:sp>
      <p:sp>
        <p:nvSpPr>
          <p:cNvPr id="501760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899F749-7060-4AD9-A5B7-5F4C94E56572}" type="slidenum">
              <a:rPr lang="ar-EG"/>
              <a:pPr/>
              <a:t>966</a:t>
            </a:fld>
            <a:endParaRPr lang="en-CA"/>
          </a:p>
        </p:txBody>
      </p:sp>
      <p:sp>
        <p:nvSpPr>
          <p:cNvPr id="5131266" name="Rectangle 2"/>
          <p:cNvSpPr>
            <a:spLocks noGrp="1" noRot="1" noChangeAspect="1" noChangeArrowheads="1" noTextEdit="1"/>
          </p:cNvSpPr>
          <p:nvPr>
            <p:ph type="sldImg"/>
          </p:nvPr>
        </p:nvSpPr>
        <p:spPr>
          <a:xfrm>
            <a:off x="1144588" y="685800"/>
            <a:ext cx="4572000" cy="3429000"/>
          </a:xfrm>
          <a:ln/>
        </p:spPr>
      </p:sp>
      <p:sp>
        <p:nvSpPr>
          <p:cNvPr id="513126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3CC5A1E-0F1C-49E4-9707-EAEFC91AC9CB}" type="slidenum">
              <a:rPr lang="ar-EG"/>
              <a:pPr/>
              <a:t>977</a:t>
            </a:fld>
            <a:endParaRPr lang="en-CA"/>
          </a:p>
        </p:txBody>
      </p:sp>
      <p:sp>
        <p:nvSpPr>
          <p:cNvPr id="5136386" name="Rectangle 2"/>
          <p:cNvSpPr>
            <a:spLocks noGrp="1" noRot="1" noChangeAspect="1" noChangeArrowheads="1" noTextEdit="1"/>
          </p:cNvSpPr>
          <p:nvPr>
            <p:ph type="sldImg"/>
          </p:nvPr>
        </p:nvSpPr>
        <p:spPr>
          <a:xfrm>
            <a:off x="1144588" y="685800"/>
            <a:ext cx="4572000" cy="3429000"/>
          </a:xfrm>
          <a:ln/>
        </p:spPr>
      </p:sp>
      <p:sp>
        <p:nvSpPr>
          <p:cNvPr id="51363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01831D-86E3-4E9C-9CF1-0C2060CDF862}" type="slidenum">
              <a:rPr lang="ar-EG"/>
              <a:pPr/>
              <a:t>982</a:t>
            </a:fld>
            <a:endParaRPr lang="en-CA"/>
          </a:p>
        </p:txBody>
      </p:sp>
      <p:sp>
        <p:nvSpPr>
          <p:cNvPr id="5141506" name="Rectangle 2"/>
          <p:cNvSpPr>
            <a:spLocks noGrp="1" noRot="1" noChangeAspect="1" noChangeArrowheads="1" noTextEdit="1"/>
          </p:cNvSpPr>
          <p:nvPr>
            <p:ph type="sldImg"/>
          </p:nvPr>
        </p:nvSpPr>
        <p:spPr>
          <a:xfrm>
            <a:off x="1144588" y="685800"/>
            <a:ext cx="4572000" cy="3429000"/>
          </a:xfrm>
          <a:ln/>
        </p:spPr>
      </p:sp>
      <p:sp>
        <p:nvSpPr>
          <p:cNvPr id="514150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A2D0559-93BB-48B9-9210-F52FA82DC455}" type="slidenum">
              <a:rPr lang="ar-SA"/>
              <a:pPr/>
              <a:t>1013</a:t>
            </a:fld>
            <a:endParaRPr lang="en-CA"/>
          </a:p>
        </p:txBody>
      </p:sp>
      <p:sp>
        <p:nvSpPr>
          <p:cNvPr id="2494466" name="Rectangle 2"/>
          <p:cNvSpPr>
            <a:spLocks noGrp="1" noRot="1" noChangeAspect="1" noChangeArrowheads="1" noTextEdit="1"/>
          </p:cNvSpPr>
          <p:nvPr>
            <p:ph type="sldImg"/>
          </p:nvPr>
        </p:nvSpPr>
        <p:spPr>
          <a:xfrm>
            <a:off x="1144588" y="685800"/>
            <a:ext cx="4572000" cy="3429000"/>
          </a:xfrm>
          <a:ln/>
        </p:spPr>
      </p:sp>
      <p:sp>
        <p:nvSpPr>
          <p:cNvPr id="249446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F01564-A915-44A3-8B65-0DD094C9C7AD}" type="slidenum">
              <a:rPr lang="ar-SA"/>
              <a:pPr/>
              <a:t>1021</a:t>
            </a:fld>
            <a:endParaRPr lang="en-CA"/>
          </a:p>
        </p:txBody>
      </p:sp>
      <p:sp>
        <p:nvSpPr>
          <p:cNvPr id="2506754" name="Rectangle 2"/>
          <p:cNvSpPr>
            <a:spLocks noGrp="1" noRot="1" noChangeAspect="1" noChangeArrowheads="1" noTextEdit="1"/>
          </p:cNvSpPr>
          <p:nvPr>
            <p:ph type="sldImg"/>
          </p:nvPr>
        </p:nvSpPr>
        <p:spPr>
          <a:xfrm>
            <a:off x="1144588" y="685800"/>
            <a:ext cx="4572000" cy="3429000"/>
          </a:xfrm>
          <a:ln/>
        </p:spPr>
      </p:sp>
      <p:sp>
        <p:nvSpPr>
          <p:cNvPr id="25067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EE21BF-DEBE-4C0C-8F5B-5D9820AC4B09}" type="slidenum">
              <a:rPr lang="ar-SA"/>
              <a:pPr/>
              <a:t>1029</a:t>
            </a:fld>
            <a:endParaRPr lang="en-CA"/>
          </a:p>
        </p:txBody>
      </p:sp>
      <p:sp>
        <p:nvSpPr>
          <p:cNvPr id="2515970" name="Rectangle 2"/>
          <p:cNvSpPr>
            <a:spLocks noGrp="1" noRot="1" noChangeAspect="1" noChangeArrowheads="1" noTextEdit="1"/>
          </p:cNvSpPr>
          <p:nvPr>
            <p:ph type="sldImg"/>
          </p:nvPr>
        </p:nvSpPr>
        <p:spPr>
          <a:xfrm>
            <a:off x="1144588" y="685800"/>
            <a:ext cx="4572000" cy="3429000"/>
          </a:xfrm>
          <a:ln/>
        </p:spPr>
      </p:sp>
      <p:sp>
        <p:nvSpPr>
          <p:cNvPr id="25159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599B538-6A49-4A3B-A726-6875A920D8A5}" type="slidenum">
              <a:rPr lang="ar-EG"/>
              <a:pPr/>
              <a:t>1079</a:t>
            </a:fld>
            <a:endParaRPr lang="en-CA"/>
          </a:p>
        </p:txBody>
      </p:sp>
      <p:sp>
        <p:nvSpPr>
          <p:cNvPr id="5190658" name="Rectangle 2"/>
          <p:cNvSpPr>
            <a:spLocks noGrp="1" noRot="1" noChangeAspect="1" noChangeArrowheads="1" noTextEdit="1"/>
          </p:cNvSpPr>
          <p:nvPr>
            <p:ph type="sldImg"/>
          </p:nvPr>
        </p:nvSpPr>
        <p:spPr>
          <a:xfrm>
            <a:off x="1144588" y="685800"/>
            <a:ext cx="4572000" cy="3429000"/>
          </a:xfrm>
          <a:ln/>
        </p:spPr>
      </p:sp>
      <p:sp>
        <p:nvSpPr>
          <p:cNvPr id="519065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BA3714-35E5-4A61-B0A8-EFA74FEEF7DC}" type="slidenum">
              <a:rPr lang="ar-EG"/>
              <a:pPr/>
              <a:t>1087</a:t>
            </a:fld>
            <a:endParaRPr lang="en-CA"/>
          </a:p>
        </p:txBody>
      </p:sp>
      <p:sp>
        <p:nvSpPr>
          <p:cNvPr id="5194754" name="Rectangle 2"/>
          <p:cNvSpPr>
            <a:spLocks noGrp="1" noRot="1" noChangeAspect="1" noChangeArrowheads="1" noTextEdit="1"/>
          </p:cNvSpPr>
          <p:nvPr>
            <p:ph type="sldImg"/>
          </p:nvPr>
        </p:nvSpPr>
        <p:spPr>
          <a:xfrm>
            <a:off x="1144588" y="685800"/>
            <a:ext cx="4572000" cy="3429000"/>
          </a:xfrm>
          <a:ln/>
        </p:spPr>
      </p:sp>
      <p:sp>
        <p:nvSpPr>
          <p:cNvPr id="51947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7CB2CC-E803-4B15-8DB7-5E23BA0123D1}" type="slidenum">
              <a:rPr lang="ar-EG"/>
              <a:pPr/>
              <a:t>1095</a:t>
            </a:fld>
            <a:endParaRPr lang="en-CA"/>
          </a:p>
        </p:txBody>
      </p:sp>
      <p:sp>
        <p:nvSpPr>
          <p:cNvPr id="5200898" name="Rectangle 2"/>
          <p:cNvSpPr>
            <a:spLocks noGrp="1" noRot="1" noChangeAspect="1" noChangeArrowheads="1" noTextEdit="1"/>
          </p:cNvSpPr>
          <p:nvPr>
            <p:ph type="sldImg"/>
          </p:nvPr>
        </p:nvSpPr>
        <p:spPr>
          <a:xfrm>
            <a:off x="1144588" y="685800"/>
            <a:ext cx="4572000" cy="3429000"/>
          </a:xfrm>
          <a:ln/>
        </p:spPr>
      </p:sp>
      <p:sp>
        <p:nvSpPr>
          <p:cNvPr id="520089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9FC133-CE19-48CE-9352-3CBBFD51A212}" type="slidenum">
              <a:rPr lang="ar-EG"/>
              <a:pPr/>
              <a:t>1149</a:t>
            </a:fld>
            <a:endParaRPr lang="en-CA"/>
          </a:p>
        </p:txBody>
      </p:sp>
      <p:sp>
        <p:nvSpPr>
          <p:cNvPr id="5264386" name="Rectangle 2"/>
          <p:cNvSpPr>
            <a:spLocks noGrp="1" noRot="1" noChangeAspect="1" noChangeArrowheads="1" noTextEdit="1"/>
          </p:cNvSpPr>
          <p:nvPr>
            <p:ph type="sldImg"/>
          </p:nvPr>
        </p:nvSpPr>
        <p:spPr>
          <a:xfrm>
            <a:off x="1144588" y="685800"/>
            <a:ext cx="4572000" cy="3429000"/>
          </a:xfrm>
          <a:ln/>
        </p:spPr>
      </p:sp>
      <p:sp>
        <p:nvSpPr>
          <p:cNvPr id="52643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59165F5-C52C-4F9B-8CE6-002033126C51}" type="slidenum">
              <a:rPr lang="ar-EG"/>
              <a:pPr/>
              <a:t>1155</a:t>
            </a:fld>
            <a:endParaRPr lang="en-CA"/>
          </a:p>
        </p:txBody>
      </p:sp>
      <p:sp>
        <p:nvSpPr>
          <p:cNvPr id="5269506" name="Rectangle 2"/>
          <p:cNvSpPr>
            <a:spLocks noGrp="1" noRot="1" noChangeAspect="1" noChangeArrowheads="1" noTextEdit="1"/>
          </p:cNvSpPr>
          <p:nvPr>
            <p:ph type="sldImg"/>
          </p:nvPr>
        </p:nvSpPr>
        <p:spPr>
          <a:xfrm>
            <a:off x="1144588" y="685800"/>
            <a:ext cx="4572000" cy="3429000"/>
          </a:xfrm>
          <a:ln/>
        </p:spPr>
      </p:sp>
      <p:sp>
        <p:nvSpPr>
          <p:cNvPr id="526950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15DD2A0-6904-4950-826D-DF28F6A297AD}" type="slidenum">
              <a:rPr lang="ar-EG"/>
              <a:pPr/>
              <a:t>1164</a:t>
            </a:fld>
            <a:endParaRPr lang="en-CA"/>
          </a:p>
        </p:txBody>
      </p:sp>
      <p:sp>
        <p:nvSpPr>
          <p:cNvPr id="5275650" name="Rectangle 2"/>
          <p:cNvSpPr>
            <a:spLocks noGrp="1" noRot="1" noChangeAspect="1" noChangeArrowheads="1" noTextEdit="1"/>
          </p:cNvSpPr>
          <p:nvPr>
            <p:ph type="sldImg"/>
          </p:nvPr>
        </p:nvSpPr>
        <p:spPr>
          <a:xfrm>
            <a:off x="1144588" y="685800"/>
            <a:ext cx="4572000" cy="3429000"/>
          </a:xfrm>
          <a:ln/>
        </p:spPr>
      </p:sp>
      <p:sp>
        <p:nvSpPr>
          <p:cNvPr id="52756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65E9879-7D83-4C21-AA9E-78F9689D2240}" type="slidenum">
              <a:rPr lang="ar-EG"/>
              <a:pPr/>
              <a:t>1253</a:t>
            </a:fld>
            <a:endParaRPr lang="en-CA"/>
          </a:p>
        </p:txBody>
      </p:sp>
      <p:sp>
        <p:nvSpPr>
          <p:cNvPr id="5304322" name="Rectangle 2"/>
          <p:cNvSpPr>
            <a:spLocks noGrp="1" noRot="1" noChangeAspect="1" noChangeArrowheads="1" noTextEdit="1"/>
          </p:cNvSpPr>
          <p:nvPr>
            <p:ph type="sldImg"/>
          </p:nvPr>
        </p:nvSpPr>
        <p:spPr>
          <a:xfrm>
            <a:off x="1144588" y="685800"/>
            <a:ext cx="4572000" cy="3429000"/>
          </a:xfrm>
          <a:ln/>
        </p:spPr>
      </p:sp>
      <p:sp>
        <p:nvSpPr>
          <p:cNvPr id="530432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363B7B2-2F24-4428-B4DD-3C6C96DC0DB3}" type="slidenum">
              <a:rPr lang="ar-EG"/>
              <a:pPr/>
              <a:t>1260</a:t>
            </a:fld>
            <a:endParaRPr lang="en-CA"/>
          </a:p>
        </p:txBody>
      </p:sp>
      <p:sp>
        <p:nvSpPr>
          <p:cNvPr id="5309442" name="Rectangle 2"/>
          <p:cNvSpPr>
            <a:spLocks noGrp="1" noRot="1" noChangeAspect="1" noChangeArrowheads="1" noTextEdit="1"/>
          </p:cNvSpPr>
          <p:nvPr>
            <p:ph type="sldImg"/>
          </p:nvPr>
        </p:nvSpPr>
        <p:spPr>
          <a:xfrm>
            <a:off x="1144588" y="685800"/>
            <a:ext cx="4572000" cy="3429000"/>
          </a:xfrm>
          <a:ln/>
        </p:spPr>
      </p:sp>
      <p:sp>
        <p:nvSpPr>
          <p:cNvPr id="53094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A01F9F-8C7B-4D4B-B422-61084084A3F2}" type="slidenum">
              <a:rPr lang="ar-EG"/>
              <a:pPr/>
              <a:t>1268</a:t>
            </a:fld>
            <a:endParaRPr lang="en-CA"/>
          </a:p>
        </p:txBody>
      </p:sp>
      <p:sp>
        <p:nvSpPr>
          <p:cNvPr id="5314562" name="Rectangle 2"/>
          <p:cNvSpPr>
            <a:spLocks noGrp="1" noRot="1" noChangeAspect="1" noChangeArrowheads="1" noTextEdit="1"/>
          </p:cNvSpPr>
          <p:nvPr>
            <p:ph type="sldImg"/>
          </p:nvPr>
        </p:nvSpPr>
        <p:spPr>
          <a:xfrm>
            <a:off x="1144588" y="685800"/>
            <a:ext cx="4572000" cy="3429000"/>
          </a:xfrm>
          <a:ln/>
        </p:spPr>
      </p:sp>
      <p:sp>
        <p:nvSpPr>
          <p:cNvPr id="53145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EBBACF3-08EE-48D8-A35C-EE60974216FE}" type="slidenum">
              <a:rPr lang="ar-EG"/>
              <a:pPr/>
              <a:t>1331</a:t>
            </a:fld>
            <a:endParaRPr lang="en-CA"/>
          </a:p>
        </p:txBody>
      </p:sp>
      <p:sp>
        <p:nvSpPr>
          <p:cNvPr id="5342210" name="Rectangle 2"/>
          <p:cNvSpPr>
            <a:spLocks noGrp="1" noRot="1" noChangeAspect="1" noChangeArrowheads="1" noTextEdit="1"/>
          </p:cNvSpPr>
          <p:nvPr>
            <p:ph type="sldImg"/>
          </p:nvPr>
        </p:nvSpPr>
        <p:spPr>
          <a:xfrm>
            <a:off x="1144588" y="685800"/>
            <a:ext cx="4572000" cy="3429000"/>
          </a:xfrm>
          <a:ln/>
        </p:spPr>
      </p:sp>
      <p:sp>
        <p:nvSpPr>
          <p:cNvPr id="534221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8B5EBE5-808D-4F04-9128-74CCC03F3AF3}" type="slidenum">
              <a:rPr lang="ar-EG"/>
              <a:pPr/>
              <a:t>1337</a:t>
            </a:fld>
            <a:endParaRPr lang="en-CA"/>
          </a:p>
        </p:txBody>
      </p:sp>
      <p:sp>
        <p:nvSpPr>
          <p:cNvPr id="5347330" name="Rectangle 2"/>
          <p:cNvSpPr>
            <a:spLocks noGrp="1" noRot="1" noChangeAspect="1" noChangeArrowheads="1" noTextEdit="1"/>
          </p:cNvSpPr>
          <p:nvPr>
            <p:ph type="sldImg"/>
          </p:nvPr>
        </p:nvSpPr>
        <p:spPr>
          <a:xfrm>
            <a:off x="1144588" y="685800"/>
            <a:ext cx="4572000" cy="3429000"/>
          </a:xfrm>
          <a:ln/>
        </p:spPr>
      </p:sp>
      <p:sp>
        <p:nvSpPr>
          <p:cNvPr id="53473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002F99-1F3F-4FD5-AD40-48B168796393}" type="slidenum">
              <a:rPr lang="ar-EG"/>
              <a:pPr/>
              <a:t>1344</a:t>
            </a:fld>
            <a:endParaRPr lang="en-CA"/>
          </a:p>
        </p:txBody>
      </p:sp>
      <p:sp>
        <p:nvSpPr>
          <p:cNvPr id="5352450" name="Rectangle 2"/>
          <p:cNvSpPr>
            <a:spLocks noGrp="1" noRot="1" noChangeAspect="1" noChangeArrowheads="1" noTextEdit="1"/>
          </p:cNvSpPr>
          <p:nvPr>
            <p:ph type="sldImg"/>
          </p:nvPr>
        </p:nvSpPr>
        <p:spPr>
          <a:xfrm>
            <a:off x="1144588" y="685800"/>
            <a:ext cx="4572000" cy="3429000"/>
          </a:xfrm>
          <a:ln/>
        </p:spPr>
      </p:sp>
      <p:sp>
        <p:nvSpPr>
          <p:cNvPr id="53524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BED176E-F96B-4FD7-867D-91218F27FEE3}" type="slidenum">
              <a:rPr lang="ar-EG"/>
              <a:pPr/>
              <a:t>1431</a:t>
            </a:fld>
            <a:endParaRPr lang="en-CA"/>
          </a:p>
        </p:txBody>
      </p:sp>
      <p:sp>
        <p:nvSpPr>
          <p:cNvPr id="5383170" name="Rectangle 2"/>
          <p:cNvSpPr>
            <a:spLocks noGrp="1" noRot="1" noChangeAspect="1" noChangeArrowheads="1" noTextEdit="1"/>
          </p:cNvSpPr>
          <p:nvPr>
            <p:ph type="sldImg"/>
          </p:nvPr>
        </p:nvSpPr>
        <p:spPr>
          <a:xfrm>
            <a:off x="1144588" y="685800"/>
            <a:ext cx="4572000" cy="3429000"/>
          </a:xfrm>
          <a:ln/>
        </p:spPr>
      </p:sp>
      <p:sp>
        <p:nvSpPr>
          <p:cNvPr id="53831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B6DFF4-27AA-44D9-9F96-E9CACB615214}" type="slidenum">
              <a:rPr lang="ar-EG"/>
              <a:pPr/>
              <a:t>1438</a:t>
            </a:fld>
            <a:endParaRPr lang="en-CA"/>
          </a:p>
        </p:txBody>
      </p:sp>
      <p:sp>
        <p:nvSpPr>
          <p:cNvPr id="5388290" name="Rectangle 2"/>
          <p:cNvSpPr>
            <a:spLocks noGrp="1" noRot="1" noChangeAspect="1" noChangeArrowheads="1" noTextEdit="1"/>
          </p:cNvSpPr>
          <p:nvPr>
            <p:ph type="sldImg"/>
          </p:nvPr>
        </p:nvSpPr>
        <p:spPr>
          <a:xfrm>
            <a:off x="1144588" y="685800"/>
            <a:ext cx="4572000" cy="3429000"/>
          </a:xfrm>
          <a:ln/>
        </p:spPr>
      </p:sp>
      <p:sp>
        <p:nvSpPr>
          <p:cNvPr id="538829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93D4F6-81D9-4C70-9B0F-C3D99791E740}" type="slidenum">
              <a:rPr lang="ar-EG"/>
              <a:pPr/>
              <a:t>1445</a:t>
            </a:fld>
            <a:endParaRPr lang="en-CA"/>
          </a:p>
        </p:txBody>
      </p:sp>
      <p:sp>
        <p:nvSpPr>
          <p:cNvPr id="5393410" name="Rectangle 2"/>
          <p:cNvSpPr>
            <a:spLocks noGrp="1" noRot="1" noChangeAspect="1" noChangeArrowheads="1" noTextEdit="1"/>
          </p:cNvSpPr>
          <p:nvPr>
            <p:ph type="sldImg"/>
          </p:nvPr>
        </p:nvSpPr>
        <p:spPr>
          <a:xfrm>
            <a:off x="1144588" y="685800"/>
            <a:ext cx="4572000" cy="3429000"/>
          </a:xfrm>
          <a:ln/>
        </p:spPr>
      </p:sp>
      <p:sp>
        <p:nvSpPr>
          <p:cNvPr id="539341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DE3ED0B-1DB9-44B6-9D4A-94F61944B0AB}" type="slidenum">
              <a:rPr lang="ar-EG"/>
              <a:pPr/>
              <a:t>1472</a:t>
            </a:fld>
            <a:endParaRPr lang="en-CA"/>
          </a:p>
        </p:txBody>
      </p:sp>
      <p:sp>
        <p:nvSpPr>
          <p:cNvPr id="5411842" name="Rectangle 2"/>
          <p:cNvSpPr>
            <a:spLocks noGrp="1" noRot="1" noChangeAspect="1" noChangeArrowheads="1" noTextEdit="1"/>
          </p:cNvSpPr>
          <p:nvPr>
            <p:ph type="sldImg"/>
          </p:nvPr>
        </p:nvSpPr>
        <p:spPr>
          <a:xfrm>
            <a:off x="1144588" y="685800"/>
            <a:ext cx="4572000" cy="3429000"/>
          </a:xfrm>
          <a:ln/>
        </p:spPr>
      </p:sp>
      <p:sp>
        <p:nvSpPr>
          <p:cNvPr id="54118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3A75093-8F5C-4AB0-894F-DE94B0C76F66}" type="slidenum">
              <a:rPr lang="ar-EG"/>
              <a:pPr/>
              <a:t>1481</a:t>
            </a:fld>
            <a:endParaRPr lang="en-CA"/>
          </a:p>
        </p:txBody>
      </p:sp>
      <p:sp>
        <p:nvSpPr>
          <p:cNvPr id="5416962" name="Rectangle 2"/>
          <p:cNvSpPr>
            <a:spLocks noGrp="1" noRot="1" noChangeAspect="1" noChangeArrowheads="1" noTextEdit="1"/>
          </p:cNvSpPr>
          <p:nvPr>
            <p:ph type="sldImg"/>
          </p:nvPr>
        </p:nvSpPr>
        <p:spPr>
          <a:xfrm>
            <a:off x="1144588" y="685800"/>
            <a:ext cx="4572000" cy="3429000"/>
          </a:xfrm>
          <a:ln/>
        </p:spPr>
      </p:sp>
      <p:sp>
        <p:nvSpPr>
          <p:cNvPr id="54169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1AD4C52-6BFA-4AA0-A33F-65D7D588AD75}" type="slidenum">
              <a:rPr lang="ar-EG"/>
              <a:pPr/>
              <a:t>1489</a:t>
            </a:fld>
            <a:endParaRPr lang="en-CA"/>
          </a:p>
        </p:txBody>
      </p:sp>
      <p:sp>
        <p:nvSpPr>
          <p:cNvPr id="5422082" name="Rectangle 2"/>
          <p:cNvSpPr>
            <a:spLocks noGrp="1" noRot="1" noChangeAspect="1" noChangeArrowheads="1" noTextEdit="1"/>
          </p:cNvSpPr>
          <p:nvPr>
            <p:ph type="sldImg"/>
          </p:nvPr>
        </p:nvSpPr>
        <p:spPr>
          <a:xfrm>
            <a:off x="1144588" y="685800"/>
            <a:ext cx="4572000" cy="3429000"/>
          </a:xfrm>
          <a:ln/>
        </p:spPr>
      </p:sp>
      <p:sp>
        <p:nvSpPr>
          <p:cNvPr id="54220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1534543-5BFF-44B4-ACEF-D994902CB8B0}" type="slidenum">
              <a:rPr lang="ar-SA"/>
              <a:pPr/>
              <a:t>1536</a:t>
            </a:fld>
            <a:endParaRPr lang="en-CA"/>
          </a:p>
        </p:txBody>
      </p:sp>
      <p:sp>
        <p:nvSpPr>
          <p:cNvPr id="2556930" name="Rectangle 2"/>
          <p:cNvSpPr>
            <a:spLocks noGrp="1" noRot="1" noChangeAspect="1" noChangeArrowheads="1" noTextEdit="1"/>
          </p:cNvSpPr>
          <p:nvPr>
            <p:ph type="sldImg"/>
          </p:nvPr>
        </p:nvSpPr>
        <p:spPr>
          <a:xfrm>
            <a:off x="1144588" y="685800"/>
            <a:ext cx="4572000" cy="3429000"/>
          </a:xfrm>
          <a:ln/>
        </p:spPr>
      </p:sp>
      <p:sp>
        <p:nvSpPr>
          <p:cNvPr id="25569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80DD3B-49B6-495A-A970-14FEE2ECC6FD}" type="slidenum">
              <a:rPr lang="ar-SA"/>
              <a:pPr/>
              <a:t>1543</a:t>
            </a:fld>
            <a:endParaRPr lang="en-CA"/>
          </a:p>
        </p:txBody>
      </p:sp>
      <p:sp>
        <p:nvSpPr>
          <p:cNvPr id="2570242" name="Rectangle 2"/>
          <p:cNvSpPr>
            <a:spLocks noGrp="1" noRot="1" noChangeAspect="1" noChangeArrowheads="1" noTextEdit="1"/>
          </p:cNvSpPr>
          <p:nvPr>
            <p:ph type="sldImg"/>
          </p:nvPr>
        </p:nvSpPr>
        <p:spPr>
          <a:xfrm>
            <a:off x="1144588" y="685800"/>
            <a:ext cx="4572000" cy="3429000"/>
          </a:xfrm>
          <a:ln/>
        </p:spPr>
      </p:sp>
      <p:sp>
        <p:nvSpPr>
          <p:cNvPr id="25702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6FB2DCF-2629-4A00-BDF3-B714FECF5DDB}" type="slidenum">
              <a:rPr lang="ar-SA"/>
              <a:pPr/>
              <a:t>1550</a:t>
            </a:fld>
            <a:endParaRPr lang="en-CA"/>
          </a:p>
        </p:txBody>
      </p:sp>
      <p:sp>
        <p:nvSpPr>
          <p:cNvPr id="2579458" name="Rectangle 2"/>
          <p:cNvSpPr>
            <a:spLocks noGrp="1" noRot="1" noChangeAspect="1" noChangeArrowheads="1" noTextEdit="1"/>
          </p:cNvSpPr>
          <p:nvPr>
            <p:ph type="sldImg"/>
          </p:nvPr>
        </p:nvSpPr>
        <p:spPr>
          <a:xfrm>
            <a:off x="1144588" y="685800"/>
            <a:ext cx="4572000" cy="3429000"/>
          </a:xfrm>
          <a:ln/>
        </p:spPr>
      </p:sp>
      <p:sp>
        <p:nvSpPr>
          <p:cNvPr id="257945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F0FF193-F56F-4E7F-A605-E154E637BC05}" type="slidenum">
              <a:rPr lang="ar-EG"/>
              <a:pPr/>
              <a:t>1631</a:t>
            </a:fld>
            <a:endParaRPr lang="en-CA"/>
          </a:p>
        </p:txBody>
      </p:sp>
      <p:sp>
        <p:nvSpPr>
          <p:cNvPr id="5842946" name="Rectangle 2"/>
          <p:cNvSpPr>
            <a:spLocks noGrp="1" noRot="1" noChangeAspect="1" noChangeArrowheads="1" noTextEdit="1"/>
          </p:cNvSpPr>
          <p:nvPr>
            <p:ph type="sldImg"/>
          </p:nvPr>
        </p:nvSpPr>
        <p:spPr>
          <a:xfrm>
            <a:off x="1144588" y="685800"/>
            <a:ext cx="4572000" cy="3429000"/>
          </a:xfrm>
          <a:ln/>
        </p:spPr>
      </p:sp>
      <p:sp>
        <p:nvSpPr>
          <p:cNvPr id="584294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315A9BE-EDD2-4DF1-8E9E-E15F0381383E}" type="slidenum">
              <a:rPr lang="ar-EG"/>
              <a:pPr/>
              <a:t>1641</a:t>
            </a:fld>
            <a:endParaRPr lang="en-CA"/>
          </a:p>
        </p:txBody>
      </p:sp>
      <p:sp>
        <p:nvSpPr>
          <p:cNvPr id="5848066" name="Rectangle 2"/>
          <p:cNvSpPr>
            <a:spLocks noGrp="1" noRot="1" noChangeAspect="1" noChangeArrowheads="1" noTextEdit="1"/>
          </p:cNvSpPr>
          <p:nvPr>
            <p:ph type="sldImg"/>
          </p:nvPr>
        </p:nvSpPr>
        <p:spPr>
          <a:xfrm>
            <a:off x="1144588" y="685800"/>
            <a:ext cx="4572000" cy="3429000"/>
          </a:xfrm>
          <a:ln/>
        </p:spPr>
      </p:sp>
      <p:sp>
        <p:nvSpPr>
          <p:cNvPr id="584806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11225A-78D8-48B0-A91D-7C4891C80126}" type="slidenum">
              <a:rPr lang="ar-EG"/>
              <a:pPr/>
              <a:t>1646</a:t>
            </a:fld>
            <a:endParaRPr lang="en-CA"/>
          </a:p>
        </p:txBody>
      </p:sp>
      <p:sp>
        <p:nvSpPr>
          <p:cNvPr id="5853186" name="Rectangle 2"/>
          <p:cNvSpPr>
            <a:spLocks noGrp="1" noRot="1" noChangeAspect="1" noChangeArrowheads="1" noTextEdit="1"/>
          </p:cNvSpPr>
          <p:nvPr>
            <p:ph type="sldImg"/>
          </p:nvPr>
        </p:nvSpPr>
        <p:spPr>
          <a:xfrm>
            <a:off x="1144588" y="685800"/>
            <a:ext cx="4572000" cy="3429000"/>
          </a:xfrm>
          <a:ln/>
        </p:spPr>
      </p:sp>
      <p:sp>
        <p:nvSpPr>
          <p:cNvPr id="58531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EF10990-FD5E-4C61-B8EB-8BEC8B4761CF}" type="slidenum">
              <a:rPr lang="ar-EG"/>
              <a:pPr/>
              <a:t>1717</a:t>
            </a:fld>
            <a:endParaRPr lang="en-CA"/>
          </a:p>
        </p:txBody>
      </p:sp>
      <p:sp>
        <p:nvSpPr>
          <p:cNvPr id="5881858" name="Rectangle 2"/>
          <p:cNvSpPr>
            <a:spLocks noGrp="1" noRot="1" noChangeAspect="1" noChangeArrowheads="1" noTextEdit="1"/>
          </p:cNvSpPr>
          <p:nvPr>
            <p:ph type="sldImg"/>
          </p:nvPr>
        </p:nvSpPr>
        <p:spPr>
          <a:xfrm>
            <a:off x="1144588" y="685800"/>
            <a:ext cx="4572000" cy="3429000"/>
          </a:xfrm>
          <a:ln/>
        </p:spPr>
      </p:sp>
      <p:sp>
        <p:nvSpPr>
          <p:cNvPr id="588185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365B135-870D-41B6-A805-00C53504C953}" type="slidenum">
              <a:rPr lang="ar-EG"/>
              <a:pPr/>
              <a:t>1726</a:t>
            </a:fld>
            <a:endParaRPr lang="en-CA"/>
          </a:p>
        </p:txBody>
      </p:sp>
      <p:sp>
        <p:nvSpPr>
          <p:cNvPr id="5885954" name="Rectangle 2"/>
          <p:cNvSpPr>
            <a:spLocks noGrp="1" noRot="1" noChangeAspect="1" noChangeArrowheads="1" noTextEdit="1"/>
          </p:cNvSpPr>
          <p:nvPr>
            <p:ph type="sldImg"/>
          </p:nvPr>
        </p:nvSpPr>
        <p:spPr>
          <a:xfrm>
            <a:off x="1144588" y="685800"/>
            <a:ext cx="4572000" cy="3429000"/>
          </a:xfrm>
          <a:ln/>
        </p:spPr>
      </p:sp>
      <p:sp>
        <p:nvSpPr>
          <p:cNvPr id="58859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7CBEB17-6B52-4A99-8E97-629C97802EE3}" type="slidenum">
              <a:rPr lang="ar-EG"/>
              <a:pPr/>
              <a:t>1733</a:t>
            </a:fld>
            <a:endParaRPr lang="en-CA"/>
          </a:p>
        </p:txBody>
      </p:sp>
      <p:sp>
        <p:nvSpPr>
          <p:cNvPr id="5891074" name="Rectangle 2"/>
          <p:cNvSpPr>
            <a:spLocks noGrp="1" noRot="1" noChangeAspect="1" noChangeArrowheads="1" noTextEdit="1"/>
          </p:cNvSpPr>
          <p:nvPr>
            <p:ph type="sldImg"/>
          </p:nvPr>
        </p:nvSpPr>
        <p:spPr>
          <a:xfrm>
            <a:off x="1144588" y="685800"/>
            <a:ext cx="4572000" cy="3429000"/>
          </a:xfrm>
          <a:ln/>
        </p:spPr>
      </p:sp>
      <p:sp>
        <p:nvSpPr>
          <p:cNvPr id="589107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9FC7FBE-C95B-4F37-A7DA-4CF209878D59}" type="slidenum">
              <a:rPr lang="ar-EG"/>
              <a:pPr/>
              <a:t>1797</a:t>
            </a:fld>
            <a:endParaRPr lang="en-CA"/>
          </a:p>
        </p:txBody>
      </p:sp>
      <p:sp>
        <p:nvSpPr>
          <p:cNvPr id="5922818" name="Rectangle 2"/>
          <p:cNvSpPr>
            <a:spLocks noGrp="1" noRot="1" noChangeAspect="1" noChangeArrowheads="1" noTextEdit="1"/>
          </p:cNvSpPr>
          <p:nvPr>
            <p:ph type="sldImg"/>
          </p:nvPr>
        </p:nvSpPr>
        <p:spPr>
          <a:xfrm>
            <a:off x="1144588" y="685800"/>
            <a:ext cx="4572000" cy="3429000"/>
          </a:xfrm>
          <a:ln/>
        </p:spPr>
      </p:sp>
      <p:sp>
        <p:nvSpPr>
          <p:cNvPr id="592281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910FEA0-5AEC-4226-9F5C-FA200F5DC9DE}" type="slidenum">
              <a:rPr lang="ar-EG"/>
              <a:pPr/>
              <a:t>1807</a:t>
            </a:fld>
            <a:endParaRPr lang="en-CA"/>
          </a:p>
        </p:txBody>
      </p:sp>
      <p:sp>
        <p:nvSpPr>
          <p:cNvPr id="5927938" name="Rectangle 2"/>
          <p:cNvSpPr>
            <a:spLocks noGrp="1" noRot="1" noChangeAspect="1" noChangeArrowheads="1" noTextEdit="1"/>
          </p:cNvSpPr>
          <p:nvPr>
            <p:ph type="sldImg"/>
          </p:nvPr>
        </p:nvSpPr>
        <p:spPr>
          <a:xfrm>
            <a:off x="1144588" y="685800"/>
            <a:ext cx="4572000" cy="3429000"/>
          </a:xfrm>
          <a:ln/>
        </p:spPr>
      </p:sp>
      <p:sp>
        <p:nvSpPr>
          <p:cNvPr id="592793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7EE506C-6589-4F82-8E24-CB080A6E65B3}" type="slidenum">
              <a:rPr lang="ar-EG"/>
              <a:pPr/>
              <a:t>1815</a:t>
            </a:fld>
            <a:endParaRPr lang="en-CA"/>
          </a:p>
        </p:txBody>
      </p:sp>
      <p:sp>
        <p:nvSpPr>
          <p:cNvPr id="5933058" name="Rectangle 2"/>
          <p:cNvSpPr>
            <a:spLocks noGrp="1" noRot="1" noChangeAspect="1" noChangeArrowheads="1" noTextEdit="1"/>
          </p:cNvSpPr>
          <p:nvPr>
            <p:ph type="sldImg"/>
          </p:nvPr>
        </p:nvSpPr>
        <p:spPr>
          <a:xfrm>
            <a:off x="1144588" y="685800"/>
            <a:ext cx="4572000" cy="3429000"/>
          </a:xfrm>
          <a:ln/>
        </p:spPr>
      </p:sp>
      <p:sp>
        <p:nvSpPr>
          <p:cNvPr id="593305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90315B-D84B-4C4D-85FE-04AA832D4E12}" type="slidenum">
              <a:rPr lang="ar-EG"/>
              <a:pPr/>
              <a:t>1893</a:t>
            </a:fld>
            <a:endParaRPr lang="en-CA"/>
          </a:p>
        </p:txBody>
      </p:sp>
      <p:sp>
        <p:nvSpPr>
          <p:cNvPr id="5960706" name="Rectangle 2"/>
          <p:cNvSpPr>
            <a:spLocks noGrp="1" noRot="1" noChangeAspect="1" noChangeArrowheads="1" noTextEdit="1"/>
          </p:cNvSpPr>
          <p:nvPr>
            <p:ph type="sldImg"/>
          </p:nvPr>
        </p:nvSpPr>
        <p:spPr>
          <a:xfrm>
            <a:off x="1144588" y="685800"/>
            <a:ext cx="4572000" cy="3429000"/>
          </a:xfrm>
          <a:ln/>
        </p:spPr>
      </p:sp>
      <p:sp>
        <p:nvSpPr>
          <p:cNvPr id="596070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4D833F4-BC66-449D-B0E6-D1CFFF361373}" type="slidenum">
              <a:rPr lang="ar-EG"/>
              <a:pPr/>
              <a:t>1902</a:t>
            </a:fld>
            <a:endParaRPr lang="en-CA"/>
          </a:p>
        </p:txBody>
      </p:sp>
      <p:sp>
        <p:nvSpPr>
          <p:cNvPr id="5965826" name="Rectangle 2"/>
          <p:cNvSpPr>
            <a:spLocks noGrp="1" noRot="1" noChangeAspect="1" noChangeArrowheads="1" noTextEdit="1"/>
          </p:cNvSpPr>
          <p:nvPr>
            <p:ph type="sldImg"/>
          </p:nvPr>
        </p:nvSpPr>
        <p:spPr>
          <a:xfrm>
            <a:off x="1144588" y="685800"/>
            <a:ext cx="4572000" cy="3429000"/>
          </a:xfrm>
          <a:ln/>
        </p:spPr>
      </p:sp>
      <p:sp>
        <p:nvSpPr>
          <p:cNvPr id="596582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E4E7EA1-72B3-482C-B6E1-5346F410BFAB}" type="slidenum">
              <a:rPr lang="ar-EG"/>
              <a:pPr/>
              <a:t>1909</a:t>
            </a:fld>
            <a:endParaRPr lang="en-CA"/>
          </a:p>
        </p:txBody>
      </p:sp>
      <p:sp>
        <p:nvSpPr>
          <p:cNvPr id="5970946" name="Rectangle 2"/>
          <p:cNvSpPr>
            <a:spLocks noGrp="1" noRot="1" noChangeAspect="1" noChangeArrowheads="1" noTextEdit="1"/>
          </p:cNvSpPr>
          <p:nvPr>
            <p:ph type="sldImg"/>
          </p:nvPr>
        </p:nvSpPr>
        <p:spPr>
          <a:xfrm>
            <a:off x="1144588" y="685800"/>
            <a:ext cx="4572000" cy="3429000"/>
          </a:xfrm>
          <a:ln/>
        </p:spPr>
      </p:sp>
      <p:sp>
        <p:nvSpPr>
          <p:cNvPr id="597094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BFDD1F-0045-458E-806C-754110BF29E3}" type="slidenum">
              <a:rPr lang="ar-EG"/>
              <a:pPr/>
              <a:t>2001</a:t>
            </a:fld>
            <a:endParaRPr lang="en-CA"/>
          </a:p>
        </p:txBody>
      </p:sp>
      <p:sp>
        <p:nvSpPr>
          <p:cNvPr id="6003714" name="Rectangle 2"/>
          <p:cNvSpPr>
            <a:spLocks noGrp="1" noRot="1" noChangeAspect="1" noChangeArrowheads="1" noTextEdit="1"/>
          </p:cNvSpPr>
          <p:nvPr>
            <p:ph type="sldImg"/>
          </p:nvPr>
        </p:nvSpPr>
        <p:spPr>
          <a:xfrm>
            <a:off x="1144588" y="685800"/>
            <a:ext cx="4572000" cy="3429000"/>
          </a:xfrm>
          <a:ln/>
        </p:spPr>
      </p:sp>
      <p:sp>
        <p:nvSpPr>
          <p:cNvPr id="600371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B8F9D28-9A54-47D8-857D-72D7A07FFE94}" type="slidenum">
              <a:rPr lang="ar-EG"/>
              <a:pPr/>
              <a:t>2008</a:t>
            </a:fld>
            <a:endParaRPr lang="en-CA"/>
          </a:p>
        </p:txBody>
      </p:sp>
      <p:sp>
        <p:nvSpPr>
          <p:cNvPr id="6008834" name="Rectangle 2"/>
          <p:cNvSpPr>
            <a:spLocks noGrp="1" noRot="1" noChangeAspect="1" noChangeArrowheads="1" noTextEdit="1"/>
          </p:cNvSpPr>
          <p:nvPr>
            <p:ph type="sldImg"/>
          </p:nvPr>
        </p:nvSpPr>
        <p:spPr>
          <a:xfrm>
            <a:off x="1144588" y="685800"/>
            <a:ext cx="4572000" cy="3429000"/>
          </a:xfrm>
          <a:ln/>
        </p:spPr>
      </p:sp>
      <p:sp>
        <p:nvSpPr>
          <p:cNvPr id="60088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205303-9885-4E2C-B549-CFF541B4D8A2}" type="slidenum">
              <a:rPr lang="ar-EG"/>
              <a:pPr/>
              <a:t>2015</a:t>
            </a:fld>
            <a:endParaRPr lang="en-CA"/>
          </a:p>
        </p:txBody>
      </p:sp>
      <p:sp>
        <p:nvSpPr>
          <p:cNvPr id="6013954" name="Rectangle 2"/>
          <p:cNvSpPr>
            <a:spLocks noGrp="1" noRot="1" noChangeAspect="1" noChangeArrowheads="1" noTextEdit="1"/>
          </p:cNvSpPr>
          <p:nvPr>
            <p:ph type="sldImg"/>
          </p:nvPr>
        </p:nvSpPr>
        <p:spPr>
          <a:xfrm>
            <a:off x="1144588" y="685800"/>
            <a:ext cx="4572000" cy="3429000"/>
          </a:xfrm>
          <a:ln/>
        </p:spPr>
      </p:sp>
      <p:sp>
        <p:nvSpPr>
          <p:cNvPr id="60139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C715D88-27C6-42B5-86D3-4B05911879BF}" type="slidenum">
              <a:rPr lang="ar-EG"/>
              <a:pPr/>
              <a:t>2041</a:t>
            </a:fld>
            <a:endParaRPr lang="en-CA"/>
          </a:p>
        </p:txBody>
      </p:sp>
      <p:sp>
        <p:nvSpPr>
          <p:cNvPr id="6031362" name="Rectangle 2"/>
          <p:cNvSpPr>
            <a:spLocks noGrp="1" noRot="1" noChangeAspect="1" noChangeArrowheads="1" noTextEdit="1"/>
          </p:cNvSpPr>
          <p:nvPr>
            <p:ph type="sldImg"/>
          </p:nvPr>
        </p:nvSpPr>
        <p:spPr>
          <a:xfrm>
            <a:off x="1144588" y="685800"/>
            <a:ext cx="4572000" cy="3429000"/>
          </a:xfrm>
          <a:ln/>
        </p:spPr>
      </p:sp>
      <p:sp>
        <p:nvSpPr>
          <p:cNvPr id="60313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FA3B61-D81B-4686-AE55-9A75F923751F}" type="slidenum">
              <a:rPr lang="ar-EG"/>
              <a:pPr/>
              <a:t>2047</a:t>
            </a:fld>
            <a:endParaRPr lang="en-CA"/>
          </a:p>
        </p:txBody>
      </p:sp>
      <p:sp>
        <p:nvSpPr>
          <p:cNvPr id="6036482" name="Rectangle 2"/>
          <p:cNvSpPr>
            <a:spLocks noGrp="1" noRot="1" noChangeAspect="1" noChangeArrowheads="1" noTextEdit="1"/>
          </p:cNvSpPr>
          <p:nvPr>
            <p:ph type="sldImg"/>
          </p:nvPr>
        </p:nvSpPr>
        <p:spPr>
          <a:xfrm>
            <a:off x="1144588" y="685800"/>
            <a:ext cx="4572000" cy="3429000"/>
          </a:xfrm>
          <a:ln/>
        </p:spPr>
      </p:sp>
      <p:sp>
        <p:nvSpPr>
          <p:cNvPr id="60364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8B244A7-DA0F-49EB-970B-4D5B0DD9494E}" type="slidenum">
              <a:rPr lang="ar-EG"/>
              <a:pPr/>
              <a:t>2056</a:t>
            </a:fld>
            <a:endParaRPr lang="en-CA"/>
          </a:p>
        </p:txBody>
      </p:sp>
      <p:sp>
        <p:nvSpPr>
          <p:cNvPr id="6040578" name="Rectangle 2"/>
          <p:cNvSpPr>
            <a:spLocks noGrp="1" noRot="1" noChangeAspect="1" noChangeArrowheads="1" noTextEdit="1"/>
          </p:cNvSpPr>
          <p:nvPr>
            <p:ph type="sldImg"/>
          </p:nvPr>
        </p:nvSpPr>
        <p:spPr>
          <a:xfrm>
            <a:off x="1144588" y="685800"/>
            <a:ext cx="4572000" cy="3429000"/>
          </a:xfrm>
          <a:ln/>
        </p:spPr>
      </p:sp>
      <p:sp>
        <p:nvSpPr>
          <p:cNvPr id="604057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51349E7-0B5A-43EE-8869-097795CC7C55}" type="slidenum">
              <a:rPr lang="ar-SA"/>
              <a:pPr/>
              <a:t>2096</a:t>
            </a:fld>
            <a:endParaRPr lang="en-CA"/>
          </a:p>
        </p:txBody>
      </p:sp>
      <p:sp>
        <p:nvSpPr>
          <p:cNvPr id="4251650" name="Rectangle 2"/>
          <p:cNvSpPr>
            <a:spLocks noGrp="1" noRot="1" noChangeAspect="1" noChangeArrowheads="1" noTextEdit="1"/>
          </p:cNvSpPr>
          <p:nvPr>
            <p:ph type="sldImg"/>
          </p:nvPr>
        </p:nvSpPr>
        <p:spPr>
          <a:xfrm>
            <a:off x="1144588" y="685800"/>
            <a:ext cx="4572000" cy="3429000"/>
          </a:xfrm>
          <a:ln/>
        </p:spPr>
      </p:sp>
      <p:sp>
        <p:nvSpPr>
          <p:cNvPr id="42516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B4FAEEB-296B-4F97-AA69-8FBFB0C31F44}" type="slidenum">
              <a:rPr lang="ar-SA"/>
              <a:pPr/>
              <a:t>2105</a:t>
            </a:fld>
            <a:endParaRPr lang="en-CA"/>
          </a:p>
        </p:txBody>
      </p:sp>
      <p:sp>
        <p:nvSpPr>
          <p:cNvPr id="4257794" name="Rectangle 2"/>
          <p:cNvSpPr>
            <a:spLocks noGrp="1" noRot="1" noChangeAspect="1" noChangeArrowheads="1" noTextEdit="1"/>
          </p:cNvSpPr>
          <p:nvPr>
            <p:ph type="sldImg"/>
          </p:nvPr>
        </p:nvSpPr>
        <p:spPr>
          <a:xfrm>
            <a:off x="1144588" y="685800"/>
            <a:ext cx="4572000" cy="3429000"/>
          </a:xfrm>
          <a:ln/>
        </p:spPr>
      </p:sp>
      <p:sp>
        <p:nvSpPr>
          <p:cNvPr id="425779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AD26AF9-7AFF-49F1-A11B-B26B987745CC}" type="slidenum">
              <a:rPr lang="ar-SA"/>
              <a:pPr/>
              <a:t>2112</a:t>
            </a:fld>
            <a:endParaRPr lang="en-CA"/>
          </a:p>
        </p:txBody>
      </p:sp>
      <p:sp>
        <p:nvSpPr>
          <p:cNvPr id="4265986" name="Rectangle 2"/>
          <p:cNvSpPr>
            <a:spLocks noGrp="1" noRot="1" noChangeAspect="1" noChangeArrowheads="1" noTextEdit="1"/>
          </p:cNvSpPr>
          <p:nvPr>
            <p:ph type="sldImg"/>
          </p:nvPr>
        </p:nvSpPr>
        <p:spPr>
          <a:xfrm>
            <a:off x="1144588" y="685800"/>
            <a:ext cx="4572000" cy="3429000"/>
          </a:xfrm>
          <a:ln/>
        </p:spPr>
      </p:sp>
      <p:sp>
        <p:nvSpPr>
          <p:cNvPr id="42659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BEC798-4920-43AA-9833-5FD45C8D57EF}" type="slidenum">
              <a:rPr lang="ar-EG"/>
              <a:pPr/>
              <a:t>2177</a:t>
            </a:fld>
            <a:endParaRPr lang="en-CA"/>
          </a:p>
        </p:txBody>
      </p:sp>
      <p:sp>
        <p:nvSpPr>
          <p:cNvPr id="6483970" name="Rectangle 2"/>
          <p:cNvSpPr>
            <a:spLocks noGrp="1" noRot="1" noChangeAspect="1" noChangeArrowheads="1" noTextEdit="1"/>
          </p:cNvSpPr>
          <p:nvPr>
            <p:ph type="sldImg"/>
          </p:nvPr>
        </p:nvSpPr>
        <p:spPr>
          <a:xfrm>
            <a:off x="1144588" y="685800"/>
            <a:ext cx="4572000" cy="3429000"/>
          </a:xfrm>
          <a:ln/>
        </p:spPr>
      </p:sp>
      <p:sp>
        <p:nvSpPr>
          <p:cNvPr id="64839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9ECDBD-8C71-4D47-9BF4-A91620B613C6}" type="slidenum">
              <a:rPr lang="ar-EG"/>
              <a:pPr/>
              <a:t>2187</a:t>
            </a:fld>
            <a:endParaRPr lang="en-CA"/>
          </a:p>
        </p:txBody>
      </p:sp>
      <p:sp>
        <p:nvSpPr>
          <p:cNvPr id="6489090" name="Rectangle 2"/>
          <p:cNvSpPr>
            <a:spLocks noGrp="1" noRot="1" noChangeAspect="1" noChangeArrowheads="1" noTextEdit="1"/>
          </p:cNvSpPr>
          <p:nvPr>
            <p:ph type="sldImg"/>
          </p:nvPr>
        </p:nvSpPr>
        <p:spPr>
          <a:xfrm>
            <a:off x="1144588" y="685800"/>
            <a:ext cx="4572000" cy="3429000"/>
          </a:xfrm>
          <a:ln/>
        </p:spPr>
      </p:sp>
      <p:sp>
        <p:nvSpPr>
          <p:cNvPr id="648909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3B6411B-6A62-4461-B9F2-EFA53B19BEE1}" type="slidenum">
              <a:rPr lang="ar-EG"/>
              <a:pPr/>
              <a:t>2194</a:t>
            </a:fld>
            <a:endParaRPr lang="en-CA"/>
          </a:p>
        </p:txBody>
      </p:sp>
      <p:sp>
        <p:nvSpPr>
          <p:cNvPr id="6494210" name="Rectangle 2"/>
          <p:cNvSpPr>
            <a:spLocks noGrp="1" noRot="1" noChangeAspect="1" noChangeArrowheads="1" noTextEdit="1"/>
          </p:cNvSpPr>
          <p:nvPr>
            <p:ph type="sldImg"/>
          </p:nvPr>
        </p:nvSpPr>
        <p:spPr>
          <a:xfrm>
            <a:off x="1144588" y="685800"/>
            <a:ext cx="4572000" cy="3429000"/>
          </a:xfrm>
          <a:ln/>
        </p:spPr>
      </p:sp>
      <p:sp>
        <p:nvSpPr>
          <p:cNvPr id="649421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7560B6-AC8D-4A51-8D22-9E43EA24ED5F}" type="slidenum">
              <a:rPr lang="ar-EG"/>
              <a:pPr/>
              <a:t>2263</a:t>
            </a:fld>
            <a:endParaRPr lang="en-CA"/>
          </a:p>
        </p:txBody>
      </p:sp>
      <p:sp>
        <p:nvSpPr>
          <p:cNvPr id="6524930" name="Rectangle 2"/>
          <p:cNvSpPr>
            <a:spLocks noGrp="1" noRot="1" noChangeAspect="1" noChangeArrowheads="1" noTextEdit="1"/>
          </p:cNvSpPr>
          <p:nvPr>
            <p:ph type="sldImg"/>
          </p:nvPr>
        </p:nvSpPr>
        <p:spPr>
          <a:xfrm>
            <a:off x="1144588" y="685800"/>
            <a:ext cx="4572000" cy="3429000"/>
          </a:xfrm>
          <a:ln/>
        </p:spPr>
      </p:sp>
      <p:sp>
        <p:nvSpPr>
          <p:cNvPr id="65249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94F2723-4AFB-4BA8-8C39-D5544CF667DF}" type="slidenum">
              <a:rPr lang="ar-EG"/>
              <a:pPr/>
              <a:t>2267</a:t>
            </a:fld>
            <a:endParaRPr lang="en-CA"/>
          </a:p>
        </p:txBody>
      </p:sp>
      <p:sp>
        <p:nvSpPr>
          <p:cNvPr id="6530050" name="Rectangle 2"/>
          <p:cNvSpPr>
            <a:spLocks noGrp="1" noRot="1" noChangeAspect="1" noChangeArrowheads="1" noTextEdit="1"/>
          </p:cNvSpPr>
          <p:nvPr>
            <p:ph type="sldImg"/>
          </p:nvPr>
        </p:nvSpPr>
        <p:spPr>
          <a:xfrm>
            <a:off x="1144588" y="685800"/>
            <a:ext cx="4572000" cy="3429000"/>
          </a:xfrm>
          <a:ln/>
        </p:spPr>
      </p:sp>
      <p:sp>
        <p:nvSpPr>
          <p:cNvPr id="65300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AB03D09-D731-4283-AA1E-F75A58516E33}" type="slidenum">
              <a:rPr lang="ar-EG"/>
              <a:pPr/>
              <a:t>2275</a:t>
            </a:fld>
            <a:endParaRPr lang="en-CA"/>
          </a:p>
        </p:txBody>
      </p:sp>
      <p:sp>
        <p:nvSpPr>
          <p:cNvPr id="6535170" name="Rectangle 2"/>
          <p:cNvSpPr>
            <a:spLocks noGrp="1" noRot="1" noChangeAspect="1" noChangeArrowheads="1" noTextEdit="1"/>
          </p:cNvSpPr>
          <p:nvPr>
            <p:ph type="sldImg"/>
          </p:nvPr>
        </p:nvSpPr>
        <p:spPr>
          <a:xfrm>
            <a:off x="1144588" y="685800"/>
            <a:ext cx="4572000" cy="3429000"/>
          </a:xfrm>
          <a:ln/>
        </p:spPr>
      </p:sp>
      <p:sp>
        <p:nvSpPr>
          <p:cNvPr id="65351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00761E0-55A4-46CA-AF4D-B2B6EBC0FF7E}" type="slidenum">
              <a:rPr lang="ar-EG"/>
              <a:pPr/>
              <a:t>2386</a:t>
            </a:fld>
            <a:endParaRPr lang="en-CA"/>
          </a:p>
        </p:txBody>
      </p:sp>
      <p:sp>
        <p:nvSpPr>
          <p:cNvPr id="6566914" name="Rectangle 2"/>
          <p:cNvSpPr>
            <a:spLocks noGrp="1" noRot="1" noChangeAspect="1" noChangeArrowheads="1" noTextEdit="1"/>
          </p:cNvSpPr>
          <p:nvPr>
            <p:ph type="sldImg"/>
          </p:nvPr>
        </p:nvSpPr>
        <p:spPr>
          <a:xfrm>
            <a:off x="1144588" y="685800"/>
            <a:ext cx="4572000" cy="3429000"/>
          </a:xfrm>
          <a:ln/>
        </p:spPr>
      </p:sp>
      <p:sp>
        <p:nvSpPr>
          <p:cNvPr id="656691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CEF7532-8B14-41D2-AEA3-C7DA46C9C892}" type="slidenum">
              <a:rPr lang="ar-EG"/>
              <a:pPr/>
              <a:t>2397</a:t>
            </a:fld>
            <a:endParaRPr lang="en-CA"/>
          </a:p>
        </p:txBody>
      </p:sp>
      <p:sp>
        <p:nvSpPr>
          <p:cNvPr id="6572034" name="Rectangle 2"/>
          <p:cNvSpPr>
            <a:spLocks noGrp="1" noRot="1" noChangeAspect="1" noChangeArrowheads="1" noTextEdit="1"/>
          </p:cNvSpPr>
          <p:nvPr>
            <p:ph type="sldImg"/>
          </p:nvPr>
        </p:nvSpPr>
        <p:spPr>
          <a:xfrm>
            <a:off x="1144588" y="685800"/>
            <a:ext cx="4572000" cy="3429000"/>
          </a:xfrm>
          <a:ln/>
        </p:spPr>
      </p:sp>
      <p:sp>
        <p:nvSpPr>
          <p:cNvPr id="65720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A6FFCF5-F098-4974-80AF-3C46BD9F47E0}" type="slidenum">
              <a:rPr lang="ar-EG"/>
              <a:pPr/>
              <a:t>2404</a:t>
            </a:fld>
            <a:endParaRPr lang="en-CA"/>
          </a:p>
        </p:txBody>
      </p:sp>
      <p:sp>
        <p:nvSpPr>
          <p:cNvPr id="6577154" name="Rectangle 2"/>
          <p:cNvSpPr>
            <a:spLocks noGrp="1" noRot="1" noChangeAspect="1" noChangeArrowheads="1" noTextEdit="1"/>
          </p:cNvSpPr>
          <p:nvPr>
            <p:ph type="sldImg"/>
          </p:nvPr>
        </p:nvSpPr>
        <p:spPr>
          <a:xfrm>
            <a:off x="1144588" y="685800"/>
            <a:ext cx="4572000" cy="3429000"/>
          </a:xfrm>
          <a:ln/>
        </p:spPr>
      </p:sp>
      <p:sp>
        <p:nvSpPr>
          <p:cNvPr id="65771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BFCB143-4BF7-435B-9873-2B7D635A8FD4}" type="slidenum">
              <a:rPr lang="ar-EG"/>
              <a:pPr/>
              <a:t>2454</a:t>
            </a:fld>
            <a:endParaRPr lang="en-CA"/>
          </a:p>
        </p:txBody>
      </p:sp>
      <p:sp>
        <p:nvSpPr>
          <p:cNvPr id="6606850" name="Rectangle 2"/>
          <p:cNvSpPr>
            <a:spLocks noGrp="1" noRot="1" noChangeAspect="1" noChangeArrowheads="1" noTextEdit="1"/>
          </p:cNvSpPr>
          <p:nvPr>
            <p:ph type="sldImg"/>
          </p:nvPr>
        </p:nvSpPr>
        <p:spPr>
          <a:xfrm>
            <a:off x="1144588" y="685800"/>
            <a:ext cx="4572000" cy="3429000"/>
          </a:xfrm>
          <a:ln/>
        </p:spPr>
      </p:sp>
      <p:sp>
        <p:nvSpPr>
          <p:cNvPr id="66068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8F82948-4B38-48E0-BDBE-E1247B336F11}" type="slidenum">
              <a:rPr lang="ar-EG"/>
              <a:pPr/>
              <a:t>2465</a:t>
            </a:fld>
            <a:endParaRPr lang="en-CA"/>
          </a:p>
        </p:txBody>
      </p:sp>
      <p:sp>
        <p:nvSpPr>
          <p:cNvPr id="6611970" name="Rectangle 2"/>
          <p:cNvSpPr>
            <a:spLocks noGrp="1" noRot="1" noChangeAspect="1" noChangeArrowheads="1" noTextEdit="1"/>
          </p:cNvSpPr>
          <p:nvPr>
            <p:ph type="sldImg"/>
          </p:nvPr>
        </p:nvSpPr>
        <p:spPr>
          <a:xfrm>
            <a:off x="1144588" y="685800"/>
            <a:ext cx="4572000" cy="3429000"/>
          </a:xfrm>
          <a:ln/>
        </p:spPr>
      </p:sp>
      <p:sp>
        <p:nvSpPr>
          <p:cNvPr id="66119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033400-D92A-41CE-8842-F9C6E09D7F05}" type="slidenum">
              <a:rPr lang="ar-EG"/>
              <a:pPr/>
              <a:t>2471</a:t>
            </a:fld>
            <a:endParaRPr lang="en-CA"/>
          </a:p>
        </p:txBody>
      </p:sp>
      <p:sp>
        <p:nvSpPr>
          <p:cNvPr id="6617090" name="Rectangle 2"/>
          <p:cNvSpPr>
            <a:spLocks noGrp="1" noRot="1" noChangeAspect="1" noChangeArrowheads="1" noTextEdit="1"/>
          </p:cNvSpPr>
          <p:nvPr>
            <p:ph type="sldImg"/>
          </p:nvPr>
        </p:nvSpPr>
        <p:spPr>
          <a:xfrm>
            <a:off x="1144588" y="685800"/>
            <a:ext cx="4572000" cy="3429000"/>
          </a:xfrm>
          <a:ln/>
        </p:spPr>
      </p:sp>
      <p:sp>
        <p:nvSpPr>
          <p:cNvPr id="661709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573F945-6241-4192-B880-164768F75E25}" type="slidenum">
              <a:rPr lang="ar-EG"/>
              <a:pPr/>
              <a:t>2571</a:t>
            </a:fld>
            <a:endParaRPr lang="en-CA"/>
          </a:p>
        </p:txBody>
      </p:sp>
      <p:sp>
        <p:nvSpPr>
          <p:cNvPr id="6646786" name="Rectangle 2"/>
          <p:cNvSpPr>
            <a:spLocks noGrp="1" noRot="1" noChangeAspect="1" noChangeArrowheads="1" noTextEdit="1"/>
          </p:cNvSpPr>
          <p:nvPr>
            <p:ph type="sldImg"/>
          </p:nvPr>
        </p:nvSpPr>
        <p:spPr>
          <a:xfrm>
            <a:off x="1144588" y="685800"/>
            <a:ext cx="4572000" cy="3429000"/>
          </a:xfrm>
          <a:ln/>
        </p:spPr>
      </p:sp>
      <p:sp>
        <p:nvSpPr>
          <p:cNvPr id="664678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E5393DB-4CE3-40A1-B95A-9B5893DF192A}" type="slidenum">
              <a:rPr lang="ar-EG"/>
              <a:pPr/>
              <a:t>2580</a:t>
            </a:fld>
            <a:endParaRPr lang="en-CA"/>
          </a:p>
        </p:txBody>
      </p:sp>
      <p:sp>
        <p:nvSpPr>
          <p:cNvPr id="6650882" name="Rectangle 2"/>
          <p:cNvSpPr>
            <a:spLocks noGrp="1" noRot="1" noChangeAspect="1" noChangeArrowheads="1" noTextEdit="1"/>
          </p:cNvSpPr>
          <p:nvPr>
            <p:ph type="sldImg"/>
          </p:nvPr>
        </p:nvSpPr>
        <p:spPr>
          <a:xfrm>
            <a:off x="1144588" y="685800"/>
            <a:ext cx="4572000" cy="3429000"/>
          </a:xfrm>
          <a:ln/>
        </p:spPr>
      </p:sp>
      <p:sp>
        <p:nvSpPr>
          <p:cNvPr id="66508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3EB0456-6FFC-4E62-B624-FA6198D869A0}" type="slidenum">
              <a:rPr lang="ar-EG"/>
              <a:pPr/>
              <a:t>2588</a:t>
            </a:fld>
            <a:endParaRPr lang="en-CA"/>
          </a:p>
        </p:txBody>
      </p:sp>
      <p:sp>
        <p:nvSpPr>
          <p:cNvPr id="6656002" name="Rectangle 2"/>
          <p:cNvSpPr>
            <a:spLocks noGrp="1" noRot="1" noChangeAspect="1" noChangeArrowheads="1" noTextEdit="1"/>
          </p:cNvSpPr>
          <p:nvPr>
            <p:ph type="sldImg"/>
          </p:nvPr>
        </p:nvSpPr>
        <p:spPr>
          <a:xfrm>
            <a:off x="1144588" y="685800"/>
            <a:ext cx="4572000" cy="3429000"/>
          </a:xfrm>
          <a:ln/>
        </p:spPr>
      </p:sp>
      <p:sp>
        <p:nvSpPr>
          <p:cNvPr id="665600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947694-BE35-43CB-8F0A-6BDE45FB6AAC}" type="slidenum">
              <a:rPr lang="ar-EG"/>
              <a:pPr/>
              <a:t>2613</a:t>
            </a:fld>
            <a:endParaRPr lang="en-CA"/>
          </a:p>
        </p:txBody>
      </p:sp>
      <p:sp>
        <p:nvSpPr>
          <p:cNvPr id="6674434" name="Rectangle 2"/>
          <p:cNvSpPr>
            <a:spLocks noGrp="1" noRot="1" noChangeAspect="1" noChangeArrowheads="1" noTextEdit="1"/>
          </p:cNvSpPr>
          <p:nvPr>
            <p:ph type="sldImg"/>
          </p:nvPr>
        </p:nvSpPr>
        <p:spPr>
          <a:xfrm>
            <a:off x="1144588" y="685800"/>
            <a:ext cx="4572000" cy="3429000"/>
          </a:xfrm>
          <a:ln/>
        </p:spPr>
      </p:sp>
      <p:sp>
        <p:nvSpPr>
          <p:cNvPr id="667443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7C7B04-51B8-43F7-BFE9-5B86D0081A2F}" type="slidenum">
              <a:rPr lang="ar-EG"/>
              <a:pPr/>
              <a:t>2621</a:t>
            </a:fld>
            <a:endParaRPr lang="en-CA"/>
          </a:p>
        </p:txBody>
      </p:sp>
      <p:sp>
        <p:nvSpPr>
          <p:cNvPr id="6679554" name="Rectangle 2"/>
          <p:cNvSpPr>
            <a:spLocks noGrp="1" noRot="1" noChangeAspect="1" noChangeArrowheads="1" noTextEdit="1"/>
          </p:cNvSpPr>
          <p:nvPr>
            <p:ph type="sldImg"/>
          </p:nvPr>
        </p:nvSpPr>
        <p:spPr>
          <a:xfrm>
            <a:off x="1144588" y="685800"/>
            <a:ext cx="4572000" cy="3429000"/>
          </a:xfrm>
          <a:ln/>
        </p:spPr>
      </p:sp>
      <p:sp>
        <p:nvSpPr>
          <p:cNvPr id="667955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8B9EB7A-0EB6-4740-B7BB-4C1E485F7763}" type="slidenum">
              <a:rPr lang="ar-EG"/>
              <a:pPr/>
              <a:t>2626</a:t>
            </a:fld>
            <a:endParaRPr lang="en-CA"/>
          </a:p>
        </p:txBody>
      </p:sp>
      <p:sp>
        <p:nvSpPr>
          <p:cNvPr id="6684674" name="Rectangle 2"/>
          <p:cNvSpPr>
            <a:spLocks noGrp="1" noRot="1" noChangeAspect="1" noChangeArrowheads="1" noTextEdit="1"/>
          </p:cNvSpPr>
          <p:nvPr>
            <p:ph type="sldImg"/>
          </p:nvPr>
        </p:nvSpPr>
        <p:spPr>
          <a:xfrm>
            <a:off x="1144588" y="685800"/>
            <a:ext cx="4572000" cy="3429000"/>
          </a:xfrm>
          <a:ln/>
        </p:spPr>
      </p:sp>
      <p:sp>
        <p:nvSpPr>
          <p:cNvPr id="668467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41E64C-E68F-4978-974A-E0CD5A3445C8}" type="slidenum">
              <a:rPr lang="ar-SA"/>
              <a:pPr/>
              <a:t>2675</a:t>
            </a:fld>
            <a:endParaRPr lang="en-CA"/>
          </a:p>
        </p:txBody>
      </p:sp>
      <p:sp>
        <p:nvSpPr>
          <p:cNvPr id="4301826" name="Rectangle 2"/>
          <p:cNvSpPr>
            <a:spLocks noGrp="1" noRot="1" noChangeAspect="1" noChangeArrowheads="1" noTextEdit="1"/>
          </p:cNvSpPr>
          <p:nvPr>
            <p:ph type="sldImg"/>
          </p:nvPr>
        </p:nvSpPr>
        <p:spPr>
          <a:xfrm>
            <a:off x="1144588" y="685800"/>
            <a:ext cx="4572000" cy="3429000"/>
          </a:xfrm>
          <a:ln/>
        </p:spPr>
      </p:sp>
      <p:sp>
        <p:nvSpPr>
          <p:cNvPr id="430182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D1B7238-DE88-4B89-B223-01EC4A3B3151}" type="slidenum">
              <a:rPr lang="ar-SA"/>
              <a:pPr/>
              <a:t>2686</a:t>
            </a:fld>
            <a:endParaRPr lang="en-CA"/>
          </a:p>
        </p:txBody>
      </p:sp>
      <p:sp>
        <p:nvSpPr>
          <p:cNvPr id="4307970" name="Rectangle 2"/>
          <p:cNvSpPr>
            <a:spLocks noGrp="1" noRot="1" noChangeAspect="1" noChangeArrowheads="1" noTextEdit="1"/>
          </p:cNvSpPr>
          <p:nvPr>
            <p:ph type="sldImg"/>
          </p:nvPr>
        </p:nvSpPr>
        <p:spPr>
          <a:xfrm>
            <a:off x="1144588" y="685800"/>
            <a:ext cx="4572000" cy="3429000"/>
          </a:xfrm>
          <a:ln/>
        </p:spPr>
      </p:sp>
      <p:sp>
        <p:nvSpPr>
          <p:cNvPr id="43079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351AC6-D1AE-464C-9DB4-2A06625AAF6F}" type="slidenum">
              <a:rPr lang="ar-SA"/>
              <a:pPr/>
              <a:t>2699</a:t>
            </a:fld>
            <a:endParaRPr lang="en-CA"/>
          </a:p>
        </p:txBody>
      </p:sp>
      <p:sp>
        <p:nvSpPr>
          <p:cNvPr id="4316162" name="Rectangle 2"/>
          <p:cNvSpPr>
            <a:spLocks noGrp="1" noRot="1" noChangeAspect="1" noChangeArrowheads="1" noTextEdit="1"/>
          </p:cNvSpPr>
          <p:nvPr>
            <p:ph type="sldImg"/>
          </p:nvPr>
        </p:nvSpPr>
        <p:spPr>
          <a:xfrm>
            <a:off x="1144588" y="685800"/>
            <a:ext cx="4572000" cy="3429000"/>
          </a:xfrm>
          <a:ln/>
        </p:spPr>
      </p:sp>
      <p:sp>
        <p:nvSpPr>
          <p:cNvPr id="43161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A8CF75-D28E-4A96-9DC1-ADDCFBE6D0C4}" type="slidenum">
              <a:rPr lang="ar-EG"/>
              <a:pPr/>
              <a:t>2765</a:t>
            </a:fld>
            <a:endParaRPr lang="en-CA"/>
          </a:p>
        </p:txBody>
      </p:sp>
      <p:sp>
        <p:nvSpPr>
          <p:cNvPr id="7113730" name="Rectangle 2"/>
          <p:cNvSpPr>
            <a:spLocks noGrp="1" noRot="1" noChangeAspect="1" noChangeArrowheads="1" noTextEdit="1"/>
          </p:cNvSpPr>
          <p:nvPr>
            <p:ph type="sldImg"/>
          </p:nvPr>
        </p:nvSpPr>
        <p:spPr>
          <a:xfrm>
            <a:off x="1144588" y="685800"/>
            <a:ext cx="4572000" cy="3429000"/>
          </a:xfrm>
          <a:ln/>
        </p:spPr>
      </p:sp>
      <p:sp>
        <p:nvSpPr>
          <p:cNvPr id="71137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7FF014A-3E56-41F0-A827-1660231A6691}" type="slidenum">
              <a:rPr lang="ar-EG"/>
              <a:pPr/>
              <a:t>2778</a:t>
            </a:fld>
            <a:endParaRPr lang="en-CA"/>
          </a:p>
        </p:txBody>
      </p:sp>
      <p:sp>
        <p:nvSpPr>
          <p:cNvPr id="7118850" name="Rectangle 2"/>
          <p:cNvSpPr>
            <a:spLocks noGrp="1" noRot="1" noChangeAspect="1" noChangeArrowheads="1" noTextEdit="1"/>
          </p:cNvSpPr>
          <p:nvPr>
            <p:ph type="sldImg"/>
          </p:nvPr>
        </p:nvSpPr>
        <p:spPr>
          <a:xfrm>
            <a:off x="1144588" y="685800"/>
            <a:ext cx="4572000" cy="3429000"/>
          </a:xfrm>
          <a:ln/>
        </p:spPr>
      </p:sp>
      <p:sp>
        <p:nvSpPr>
          <p:cNvPr id="71188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DAEBEB-9C18-4798-9DEB-9EF314801EDD}" type="slidenum">
              <a:rPr lang="ar-EG"/>
              <a:pPr/>
              <a:t>2783</a:t>
            </a:fld>
            <a:endParaRPr lang="en-CA"/>
          </a:p>
        </p:txBody>
      </p:sp>
      <p:sp>
        <p:nvSpPr>
          <p:cNvPr id="7123970" name="Rectangle 2"/>
          <p:cNvSpPr>
            <a:spLocks noGrp="1" noRot="1" noChangeAspect="1" noChangeArrowheads="1" noTextEdit="1"/>
          </p:cNvSpPr>
          <p:nvPr>
            <p:ph type="sldImg"/>
          </p:nvPr>
        </p:nvSpPr>
        <p:spPr>
          <a:xfrm>
            <a:off x="1144588" y="685800"/>
            <a:ext cx="4572000" cy="3429000"/>
          </a:xfrm>
          <a:ln/>
        </p:spPr>
      </p:sp>
      <p:sp>
        <p:nvSpPr>
          <p:cNvPr id="71239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2467D1-147B-451B-B4F2-40E6504D700D}" type="slidenum">
              <a:rPr lang="ar-EG"/>
              <a:pPr/>
              <a:t>2850</a:t>
            </a:fld>
            <a:endParaRPr lang="en-CA"/>
          </a:p>
        </p:txBody>
      </p:sp>
      <p:sp>
        <p:nvSpPr>
          <p:cNvPr id="7157762" name="Rectangle 2"/>
          <p:cNvSpPr>
            <a:spLocks noGrp="1" noRot="1" noChangeAspect="1" noChangeArrowheads="1" noTextEdit="1"/>
          </p:cNvSpPr>
          <p:nvPr>
            <p:ph type="sldImg"/>
          </p:nvPr>
        </p:nvSpPr>
        <p:spPr>
          <a:xfrm>
            <a:off x="1144588" y="685800"/>
            <a:ext cx="4572000" cy="3429000"/>
          </a:xfrm>
          <a:ln/>
        </p:spPr>
      </p:sp>
      <p:sp>
        <p:nvSpPr>
          <p:cNvPr id="71577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4D04DCF-C321-4E06-AA77-D003B8E74766}" type="slidenum">
              <a:rPr lang="ar-EG"/>
              <a:pPr/>
              <a:t>2858</a:t>
            </a:fld>
            <a:endParaRPr lang="en-CA"/>
          </a:p>
        </p:txBody>
      </p:sp>
      <p:sp>
        <p:nvSpPr>
          <p:cNvPr id="7162882" name="Rectangle 2"/>
          <p:cNvSpPr>
            <a:spLocks noGrp="1" noRot="1" noChangeAspect="1" noChangeArrowheads="1" noTextEdit="1"/>
          </p:cNvSpPr>
          <p:nvPr>
            <p:ph type="sldImg"/>
          </p:nvPr>
        </p:nvSpPr>
        <p:spPr>
          <a:xfrm>
            <a:off x="1144588" y="685800"/>
            <a:ext cx="4572000" cy="3429000"/>
          </a:xfrm>
          <a:ln/>
        </p:spPr>
      </p:sp>
      <p:sp>
        <p:nvSpPr>
          <p:cNvPr id="71628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B457F5B-FB3A-449D-BE35-79ECF38EAC61}" type="slidenum">
              <a:rPr lang="ar-EG"/>
              <a:pPr/>
              <a:t>2864</a:t>
            </a:fld>
            <a:endParaRPr lang="en-CA"/>
          </a:p>
        </p:txBody>
      </p:sp>
      <p:sp>
        <p:nvSpPr>
          <p:cNvPr id="7168002" name="Rectangle 2"/>
          <p:cNvSpPr>
            <a:spLocks noGrp="1" noRot="1" noChangeAspect="1" noChangeArrowheads="1" noTextEdit="1"/>
          </p:cNvSpPr>
          <p:nvPr>
            <p:ph type="sldImg"/>
          </p:nvPr>
        </p:nvSpPr>
        <p:spPr>
          <a:xfrm>
            <a:off x="1144588" y="685800"/>
            <a:ext cx="4572000" cy="3429000"/>
          </a:xfrm>
          <a:ln/>
        </p:spPr>
      </p:sp>
      <p:sp>
        <p:nvSpPr>
          <p:cNvPr id="716800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B76DC5-467F-41F1-AC65-DF10BDBEC0B7}" type="slidenum">
              <a:rPr lang="ar-EG"/>
              <a:pPr/>
              <a:t>2956</a:t>
            </a:fld>
            <a:endParaRPr lang="en-CA"/>
          </a:p>
        </p:txBody>
      </p:sp>
      <p:sp>
        <p:nvSpPr>
          <p:cNvPr id="7203842" name="Rectangle 2"/>
          <p:cNvSpPr>
            <a:spLocks noGrp="1" noRot="1" noChangeAspect="1" noChangeArrowheads="1" noTextEdit="1"/>
          </p:cNvSpPr>
          <p:nvPr>
            <p:ph type="sldImg"/>
          </p:nvPr>
        </p:nvSpPr>
        <p:spPr>
          <a:xfrm>
            <a:off x="1144588" y="685800"/>
            <a:ext cx="4572000" cy="3429000"/>
          </a:xfrm>
          <a:ln/>
        </p:spPr>
      </p:sp>
      <p:sp>
        <p:nvSpPr>
          <p:cNvPr id="72038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D9B1E9-80D1-430E-A0E9-AB61F3FA0B15}" type="slidenum">
              <a:rPr lang="ar-EG"/>
              <a:pPr/>
              <a:t>2965</a:t>
            </a:fld>
            <a:endParaRPr lang="en-CA"/>
          </a:p>
        </p:txBody>
      </p:sp>
      <p:sp>
        <p:nvSpPr>
          <p:cNvPr id="7208962" name="Rectangle 2"/>
          <p:cNvSpPr>
            <a:spLocks noGrp="1" noRot="1" noChangeAspect="1" noChangeArrowheads="1" noTextEdit="1"/>
          </p:cNvSpPr>
          <p:nvPr>
            <p:ph type="sldImg"/>
          </p:nvPr>
        </p:nvSpPr>
        <p:spPr>
          <a:xfrm>
            <a:off x="1144588" y="685800"/>
            <a:ext cx="4572000" cy="3429000"/>
          </a:xfrm>
          <a:ln/>
        </p:spPr>
      </p:sp>
      <p:sp>
        <p:nvSpPr>
          <p:cNvPr id="72089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599ED1-871A-4A3A-913C-FD1F1232319E}" type="slidenum">
              <a:rPr lang="ar-EG"/>
              <a:pPr/>
              <a:t>2972</a:t>
            </a:fld>
            <a:endParaRPr lang="en-CA"/>
          </a:p>
        </p:txBody>
      </p:sp>
      <p:sp>
        <p:nvSpPr>
          <p:cNvPr id="7214082" name="Rectangle 2"/>
          <p:cNvSpPr>
            <a:spLocks noGrp="1" noRot="1" noChangeAspect="1" noChangeArrowheads="1" noTextEdit="1"/>
          </p:cNvSpPr>
          <p:nvPr>
            <p:ph type="sldImg"/>
          </p:nvPr>
        </p:nvSpPr>
        <p:spPr>
          <a:xfrm>
            <a:off x="1144588" y="685800"/>
            <a:ext cx="4572000" cy="3429000"/>
          </a:xfrm>
          <a:ln/>
        </p:spPr>
      </p:sp>
      <p:sp>
        <p:nvSpPr>
          <p:cNvPr id="72140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08299-B7F7-41C2-940C-E853EB2278DE}" type="slidenum">
              <a:rPr lang="ar-EG"/>
              <a:pPr/>
              <a:t>3044</a:t>
            </a:fld>
            <a:endParaRPr lang="en-CA"/>
          </a:p>
        </p:txBody>
      </p:sp>
      <p:sp>
        <p:nvSpPr>
          <p:cNvPr id="7240706" name="Rectangle 2"/>
          <p:cNvSpPr>
            <a:spLocks noGrp="1" noRot="1" noChangeAspect="1" noChangeArrowheads="1" noTextEdit="1"/>
          </p:cNvSpPr>
          <p:nvPr>
            <p:ph type="sldImg"/>
          </p:nvPr>
        </p:nvSpPr>
        <p:spPr>
          <a:xfrm>
            <a:off x="1144588" y="685800"/>
            <a:ext cx="4572000" cy="3429000"/>
          </a:xfrm>
          <a:ln/>
        </p:spPr>
      </p:sp>
      <p:sp>
        <p:nvSpPr>
          <p:cNvPr id="724070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60CCA37-D408-4A27-84C6-1F4689AF2450}" type="slidenum">
              <a:rPr lang="ar-EG"/>
              <a:pPr/>
              <a:t>3054</a:t>
            </a:fld>
            <a:endParaRPr lang="en-CA"/>
          </a:p>
        </p:txBody>
      </p:sp>
      <p:sp>
        <p:nvSpPr>
          <p:cNvPr id="7245826" name="Rectangle 2"/>
          <p:cNvSpPr>
            <a:spLocks noGrp="1" noRot="1" noChangeAspect="1" noChangeArrowheads="1" noTextEdit="1"/>
          </p:cNvSpPr>
          <p:nvPr>
            <p:ph type="sldImg"/>
          </p:nvPr>
        </p:nvSpPr>
        <p:spPr>
          <a:xfrm>
            <a:off x="1144588" y="685800"/>
            <a:ext cx="4572000" cy="3429000"/>
          </a:xfrm>
          <a:ln/>
        </p:spPr>
      </p:sp>
      <p:sp>
        <p:nvSpPr>
          <p:cNvPr id="724582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364A4BA-CD86-49CA-9C8A-D0A4F283167C}" type="slidenum">
              <a:rPr lang="ar-EG"/>
              <a:pPr/>
              <a:t>3059</a:t>
            </a:fld>
            <a:endParaRPr lang="en-CA"/>
          </a:p>
        </p:txBody>
      </p:sp>
      <p:sp>
        <p:nvSpPr>
          <p:cNvPr id="7250946" name="Rectangle 2"/>
          <p:cNvSpPr>
            <a:spLocks noGrp="1" noRot="1" noChangeAspect="1" noChangeArrowheads="1" noTextEdit="1"/>
          </p:cNvSpPr>
          <p:nvPr>
            <p:ph type="sldImg"/>
          </p:nvPr>
        </p:nvSpPr>
        <p:spPr>
          <a:xfrm>
            <a:off x="1144588" y="685800"/>
            <a:ext cx="4572000" cy="3429000"/>
          </a:xfrm>
          <a:ln/>
        </p:spPr>
      </p:sp>
      <p:sp>
        <p:nvSpPr>
          <p:cNvPr id="725094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4050" name="Rectangle 7"/>
          <p:cNvSpPr>
            <a:spLocks noGrp="1" noChangeArrowheads="1"/>
          </p:cNvSpPr>
          <p:nvPr>
            <p:ph type="sldNum" sz="quarter" idx="5"/>
          </p:nvPr>
        </p:nvSpPr>
        <p:spPr>
          <a:noFill/>
        </p:spPr>
        <p:txBody>
          <a:bodyPr/>
          <a:lstStyle/>
          <a:p>
            <a:fld id="{F81A40CB-6090-4C06-82CE-FD100F83920E}" type="slidenum">
              <a:rPr lang="ar-EG"/>
              <a:pPr/>
              <a:t>3277</a:t>
            </a:fld>
            <a:endParaRPr lang="en-CA"/>
          </a:p>
        </p:txBody>
      </p:sp>
      <p:sp>
        <p:nvSpPr>
          <p:cNvPr id="3714051" name="Rectangle 2"/>
          <p:cNvSpPr>
            <a:spLocks noGrp="1" noRot="1" noChangeAspect="1" noChangeArrowheads="1" noTextEdit="1"/>
          </p:cNvSpPr>
          <p:nvPr>
            <p:ph type="sldImg"/>
          </p:nvPr>
        </p:nvSpPr>
        <p:spPr>
          <a:xfrm>
            <a:off x="1144588" y="685800"/>
            <a:ext cx="4572000" cy="3429000"/>
          </a:xfrm>
          <a:ln/>
        </p:spPr>
      </p:sp>
      <p:sp>
        <p:nvSpPr>
          <p:cNvPr id="371405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5074" name="Rectangle 7"/>
          <p:cNvSpPr>
            <a:spLocks noGrp="1" noChangeArrowheads="1"/>
          </p:cNvSpPr>
          <p:nvPr>
            <p:ph type="sldNum" sz="quarter" idx="5"/>
          </p:nvPr>
        </p:nvSpPr>
        <p:spPr>
          <a:noFill/>
        </p:spPr>
        <p:txBody>
          <a:bodyPr/>
          <a:lstStyle/>
          <a:p>
            <a:fld id="{02F81157-10B6-48AA-ACA0-AD0FC185B6AC}" type="slidenum">
              <a:rPr lang="ar-EG"/>
              <a:pPr/>
              <a:t>3285</a:t>
            </a:fld>
            <a:endParaRPr lang="en-CA"/>
          </a:p>
        </p:txBody>
      </p:sp>
      <p:sp>
        <p:nvSpPr>
          <p:cNvPr id="3715075" name="Rectangle 2"/>
          <p:cNvSpPr>
            <a:spLocks noGrp="1" noRot="1" noChangeAspect="1" noChangeArrowheads="1" noTextEdit="1"/>
          </p:cNvSpPr>
          <p:nvPr>
            <p:ph type="sldImg"/>
          </p:nvPr>
        </p:nvSpPr>
        <p:spPr>
          <a:xfrm>
            <a:off x="1144588" y="685800"/>
            <a:ext cx="4572000" cy="3429000"/>
          </a:xfrm>
          <a:ln/>
        </p:spPr>
      </p:sp>
      <p:sp>
        <p:nvSpPr>
          <p:cNvPr id="3715076"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6098" name="Rectangle 7"/>
          <p:cNvSpPr>
            <a:spLocks noGrp="1" noChangeArrowheads="1"/>
          </p:cNvSpPr>
          <p:nvPr>
            <p:ph type="sldNum" sz="quarter" idx="5"/>
          </p:nvPr>
        </p:nvSpPr>
        <p:spPr>
          <a:noFill/>
        </p:spPr>
        <p:txBody>
          <a:bodyPr/>
          <a:lstStyle/>
          <a:p>
            <a:fld id="{23A295A7-EAFA-49D7-8DB6-9A28D744AEE8}" type="slidenum">
              <a:rPr lang="ar-EG"/>
              <a:pPr/>
              <a:t>3291</a:t>
            </a:fld>
            <a:endParaRPr lang="en-CA"/>
          </a:p>
        </p:txBody>
      </p:sp>
      <p:sp>
        <p:nvSpPr>
          <p:cNvPr id="3716099" name="Rectangle 2"/>
          <p:cNvSpPr>
            <a:spLocks noGrp="1" noRot="1" noChangeAspect="1" noChangeArrowheads="1" noTextEdit="1"/>
          </p:cNvSpPr>
          <p:nvPr>
            <p:ph type="sldImg"/>
          </p:nvPr>
        </p:nvSpPr>
        <p:spPr>
          <a:xfrm>
            <a:off x="1144588" y="685800"/>
            <a:ext cx="4572000" cy="3429000"/>
          </a:xfrm>
          <a:ln/>
        </p:spPr>
      </p:sp>
      <p:sp>
        <p:nvSpPr>
          <p:cNvPr id="3716100"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22" name="Rectangle 7"/>
          <p:cNvSpPr>
            <a:spLocks noGrp="1" noChangeArrowheads="1"/>
          </p:cNvSpPr>
          <p:nvPr>
            <p:ph type="sldNum" sz="quarter" idx="5"/>
          </p:nvPr>
        </p:nvSpPr>
        <p:spPr>
          <a:noFill/>
        </p:spPr>
        <p:txBody>
          <a:bodyPr/>
          <a:lstStyle/>
          <a:p>
            <a:fld id="{3D0D3EAA-ECDE-4165-A181-3167424C9750}" type="slidenum">
              <a:rPr lang="ar-EG"/>
              <a:pPr/>
              <a:t>3314</a:t>
            </a:fld>
            <a:endParaRPr lang="en-CA"/>
          </a:p>
        </p:txBody>
      </p:sp>
      <p:sp>
        <p:nvSpPr>
          <p:cNvPr id="3717123" name="Rectangle 2"/>
          <p:cNvSpPr>
            <a:spLocks noGrp="1" noRot="1" noChangeAspect="1" noChangeArrowheads="1" noTextEdit="1"/>
          </p:cNvSpPr>
          <p:nvPr>
            <p:ph type="sldImg"/>
          </p:nvPr>
        </p:nvSpPr>
        <p:spPr>
          <a:xfrm>
            <a:off x="1144588" y="685800"/>
            <a:ext cx="4572000" cy="3429000"/>
          </a:xfrm>
          <a:ln/>
        </p:spPr>
      </p:sp>
      <p:sp>
        <p:nvSpPr>
          <p:cNvPr id="3717124"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8146" name="Rectangle 7"/>
          <p:cNvSpPr>
            <a:spLocks noGrp="1" noChangeArrowheads="1"/>
          </p:cNvSpPr>
          <p:nvPr>
            <p:ph type="sldNum" sz="quarter" idx="5"/>
          </p:nvPr>
        </p:nvSpPr>
        <p:spPr>
          <a:noFill/>
        </p:spPr>
        <p:txBody>
          <a:bodyPr/>
          <a:lstStyle/>
          <a:p>
            <a:fld id="{9538AFB4-417C-458F-9629-06A1A0661107}" type="slidenum">
              <a:rPr lang="ar-EG"/>
              <a:pPr/>
              <a:t>3318</a:t>
            </a:fld>
            <a:endParaRPr lang="en-CA"/>
          </a:p>
        </p:txBody>
      </p:sp>
      <p:sp>
        <p:nvSpPr>
          <p:cNvPr id="3718147" name="Rectangle 2"/>
          <p:cNvSpPr>
            <a:spLocks noGrp="1" noRot="1" noChangeAspect="1" noChangeArrowheads="1" noTextEdit="1"/>
          </p:cNvSpPr>
          <p:nvPr>
            <p:ph type="sldImg"/>
          </p:nvPr>
        </p:nvSpPr>
        <p:spPr>
          <a:xfrm>
            <a:off x="1144588" y="685800"/>
            <a:ext cx="4572000" cy="3429000"/>
          </a:xfrm>
          <a:ln/>
        </p:spPr>
      </p:sp>
      <p:sp>
        <p:nvSpPr>
          <p:cNvPr id="3718148"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9170" name="Rectangle 7"/>
          <p:cNvSpPr>
            <a:spLocks noGrp="1" noChangeArrowheads="1"/>
          </p:cNvSpPr>
          <p:nvPr>
            <p:ph type="sldNum" sz="quarter" idx="5"/>
          </p:nvPr>
        </p:nvSpPr>
        <p:spPr>
          <a:noFill/>
        </p:spPr>
        <p:txBody>
          <a:bodyPr/>
          <a:lstStyle/>
          <a:p>
            <a:fld id="{476666DF-9708-418A-8951-ABE5A1A88637}" type="slidenum">
              <a:rPr lang="ar-EG"/>
              <a:pPr/>
              <a:t>3322</a:t>
            </a:fld>
            <a:endParaRPr lang="en-CA"/>
          </a:p>
        </p:txBody>
      </p:sp>
      <p:sp>
        <p:nvSpPr>
          <p:cNvPr id="3719171" name="Rectangle 2"/>
          <p:cNvSpPr>
            <a:spLocks noGrp="1" noRot="1" noChangeAspect="1" noChangeArrowheads="1" noTextEdit="1"/>
          </p:cNvSpPr>
          <p:nvPr>
            <p:ph type="sldImg"/>
          </p:nvPr>
        </p:nvSpPr>
        <p:spPr>
          <a:xfrm>
            <a:off x="1144588" y="685800"/>
            <a:ext cx="4572000" cy="3429000"/>
          </a:xfrm>
          <a:ln/>
        </p:spPr>
      </p:sp>
      <p:sp>
        <p:nvSpPr>
          <p:cNvPr id="3719172" name="Rectangle 3"/>
          <p:cNvSpPr>
            <a:spLocks noGrp="1" noChangeArrowheads="1"/>
          </p:cNvSpPr>
          <p:nvPr>
            <p:ph type="body" idx="1"/>
          </p:nvPr>
        </p:nvSpPr>
        <p:spPr>
          <a:xfrm>
            <a:off x="914400" y="4343400"/>
            <a:ext cx="5029200" cy="4114800"/>
          </a:xfrm>
          <a:noFill/>
          <a:ln/>
        </p:spPr>
        <p:txBody>
          <a:bodyPr lIns="91432" tIns="45716" rIns="91432" bIns="45716"/>
          <a:lstStyle/>
          <a:p>
            <a:pPr eaLnBrk="1" hangingPunct="1"/>
            <a:endParaRPr lang="en-US"/>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6110AD-19E3-4171-9D5F-C6762E6B60C9}" type="slidenum">
              <a:rPr lang="ar-SA"/>
              <a:pPr/>
              <a:t>3367</a:t>
            </a:fld>
            <a:endParaRPr lang="en-CA"/>
          </a:p>
        </p:txBody>
      </p:sp>
      <p:sp>
        <p:nvSpPr>
          <p:cNvPr id="4352002" name="Rectangle 2"/>
          <p:cNvSpPr>
            <a:spLocks noGrp="1" noRot="1" noChangeAspect="1" noChangeArrowheads="1" noTextEdit="1"/>
          </p:cNvSpPr>
          <p:nvPr>
            <p:ph type="sldImg"/>
          </p:nvPr>
        </p:nvSpPr>
        <p:spPr>
          <a:xfrm>
            <a:off x="1144588" y="685800"/>
            <a:ext cx="4572000" cy="3429000"/>
          </a:xfrm>
          <a:ln/>
        </p:spPr>
      </p:sp>
      <p:sp>
        <p:nvSpPr>
          <p:cNvPr id="435200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5B0927C-3326-40D1-A9DD-057DEE2DEE7A}" type="slidenum">
              <a:rPr lang="ar-SA"/>
              <a:pPr/>
              <a:t>3376</a:t>
            </a:fld>
            <a:endParaRPr lang="en-CA"/>
          </a:p>
        </p:txBody>
      </p:sp>
      <p:sp>
        <p:nvSpPr>
          <p:cNvPr id="4358146" name="Rectangle 2"/>
          <p:cNvSpPr>
            <a:spLocks noGrp="1" noRot="1" noChangeAspect="1" noChangeArrowheads="1" noTextEdit="1"/>
          </p:cNvSpPr>
          <p:nvPr>
            <p:ph type="sldImg"/>
          </p:nvPr>
        </p:nvSpPr>
        <p:spPr>
          <a:xfrm>
            <a:off x="1144588" y="685800"/>
            <a:ext cx="4572000" cy="3429000"/>
          </a:xfrm>
          <a:ln/>
        </p:spPr>
      </p:sp>
      <p:sp>
        <p:nvSpPr>
          <p:cNvPr id="4358147"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A1E5E97-726F-4D09-A9BA-F3613F920B56}" type="slidenum">
              <a:rPr lang="ar-SA"/>
              <a:pPr/>
              <a:t>3384</a:t>
            </a:fld>
            <a:endParaRPr lang="en-CA"/>
          </a:p>
        </p:txBody>
      </p:sp>
      <p:sp>
        <p:nvSpPr>
          <p:cNvPr id="4366338" name="Rectangle 2"/>
          <p:cNvSpPr>
            <a:spLocks noGrp="1" noRot="1" noChangeAspect="1" noChangeArrowheads="1" noTextEdit="1"/>
          </p:cNvSpPr>
          <p:nvPr>
            <p:ph type="sldImg"/>
          </p:nvPr>
        </p:nvSpPr>
        <p:spPr>
          <a:xfrm>
            <a:off x="1144588" y="685800"/>
            <a:ext cx="4572000" cy="3429000"/>
          </a:xfrm>
          <a:ln/>
        </p:spPr>
      </p:sp>
      <p:sp>
        <p:nvSpPr>
          <p:cNvPr id="436633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A8CF75-D28E-4A96-9DC1-ADDCFBE6D0C4}" type="slidenum">
              <a:rPr lang="ar-EG"/>
              <a:pPr/>
              <a:t>3452</a:t>
            </a:fld>
            <a:endParaRPr lang="en-CA"/>
          </a:p>
        </p:txBody>
      </p:sp>
      <p:sp>
        <p:nvSpPr>
          <p:cNvPr id="7113730" name="Rectangle 2"/>
          <p:cNvSpPr>
            <a:spLocks noGrp="1" noRot="1" noChangeAspect="1" noChangeArrowheads="1" noTextEdit="1"/>
          </p:cNvSpPr>
          <p:nvPr>
            <p:ph type="sldImg"/>
          </p:nvPr>
        </p:nvSpPr>
        <p:spPr>
          <a:xfrm>
            <a:off x="1144588" y="685800"/>
            <a:ext cx="4572000" cy="3429000"/>
          </a:xfrm>
          <a:ln/>
        </p:spPr>
      </p:sp>
      <p:sp>
        <p:nvSpPr>
          <p:cNvPr id="711373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7FF014A-3E56-41F0-A827-1660231A6691}" type="slidenum">
              <a:rPr lang="ar-EG"/>
              <a:pPr/>
              <a:t>3461</a:t>
            </a:fld>
            <a:endParaRPr lang="en-CA"/>
          </a:p>
        </p:txBody>
      </p:sp>
      <p:sp>
        <p:nvSpPr>
          <p:cNvPr id="7118850" name="Rectangle 2"/>
          <p:cNvSpPr>
            <a:spLocks noGrp="1" noRot="1" noChangeAspect="1" noChangeArrowheads="1" noTextEdit="1"/>
          </p:cNvSpPr>
          <p:nvPr>
            <p:ph type="sldImg"/>
          </p:nvPr>
        </p:nvSpPr>
        <p:spPr>
          <a:xfrm>
            <a:off x="1144588" y="685800"/>
            <a:ext cx="4572000" cy="3429000"/>
          </a:xfrm>
          <a:ln/>
        </p:spPr>
      </p:sp>
      <p:sp>
        <p:nvSpPr>
          <p:cNvPr id="711885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DAEBEB-9C18-4798-9DEB-9EF314801EDD}" type="slidenum">
              <a:rPr lang="ar-EG"/>
              <a:pPr/>
              <a:t>3467</a:t>
            </a:fld>
            <a:endParaRPr lang="en-CA"/>
          </a:p>
        </p:txBody>
      </p:sp>
      <p:sp>
        <p:nvSpPr>
          <p:cNvPr id="7123970" name="Rectangle 2"/>
          <p:cNvSpPr>
            <a:spLocks noGrp="1" noRot="1" noChangeAspect="1" noChangeArrowheads="1" noTextEdit="1"/>
          </p:cNvSpPr>
          <p:nvPr>
            <p:ph type="sldImg"/>
          </p:nvPr>
        </p:nvSpPr>
        <p:spPr>
          <a:xfrm>
            <a:off x="1144588" y="685800"/>
            <a:ext cx="4572000" cy="3429000"/>
          </a:xfrm>
          <a:ln/>
        </p:spPr>
      </p:sp>
      <p:sp>
        <p:nvSpPr>
          <p:cNvPr id="7123971"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2467D1-147B-451B-B4F2-40E6504D700D}" type="slidenum">
              <a:rPr lang="ar-EG"/>
              <a:pPr/>
              <a:t>3517</a:t>
            </a:fld>
            <a:endParaRPr lang="en-CA"/>
          </a:p>
        </p:txBody>
      </p:sp>
      <p:sp>
        <p:nvSpPr>
          <p:cNvPr id="7157762" name="Rectangle 2"/>
          <p:cNvSpPr>
            <a:spLocks noGrp="1" noRot="1" noChangeAspect="1" noChangeArrowheads="1" noTextEdit="1"/>
          </p:cNvSpPr>
          <p:nvPr>
            <p:ph type="sldImg"/>
          </p:nvPr>
        </p:nvSpPr>
        <p:spPr>
          <a:xfrm>
            <a:off x="1144588" y="685800"/>
            <a:ext cx="4572000" cy="3429000"/>
          </a:xfrm>
          <a:ln/>
        </p:spPr>
      </p:sp>
      <p:sp>
        <p:nvSpPr>
          <p:cNvPr id="71577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4D04DCF-C321-4E06-AA77-D003B8E74766}" type="slidenum">
              <a:rPr lang="ar-EG"/>
              <a:pPr/>
              <a:t>3526</a:t>
            </a:fld>
            <a:endParaRPr lang="en-CA"/>
          </a:p>
        </p:txBody>
      </p:sp>
      <p:sp>
        <p:nvSpPr>
          <p:cNvPr id="7162882" name="Rectangle 2"/>
          <p:cNvSpPr>
            <a:spLocks noGrp="1" noRot="1" noChangeAspect="1" noChangeArrowheads="1" noTextEdit="1"/>
          </p:cNvSpPr>
          <p:nvPr>
            <p:ph type="sldImg"/>
          </p:nvPr>
        </p:nvSpPr>
        <p:spPr>
          <a:xfrm>
            <a:off x="1144588" y="685800"/>
            <a:ext cx="4572000" cy="3429000"/>
          </a:xfrm>
          <a:ln/>
        </p:spPr>
      </p:sp>
      <p:sp>
        <p:nvSpPr>
          <p:cNvPr id="71628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B457F5B-FB3A-449D-BE35-79ECF38EAC61}" type="slidenum">
              <a:rPr lang="ar-EG"/>
              <a:pPr/>
              <a:t>3532</a:t>
            </a:fld>
            <a:endParaRPr lang="en-CA"/>
          </a:p>
        </p:txBody>
      </p:sp>
      <p:sp>
        <p:nvSpPr>
          <p:cNvPr id="7168002" name="Rectangle 2"/>
          <p:cNvSpPr>
            <a:spLocks noGrp="1" noRot="1" noChangeAspect="1" noChangeArrowheads="1" noTextEdit="1"/>
          </p:cNvSpPr>
          <p:nvPr>
            <p:ph type="sldImg"/>
          </p:nvPr>
        </p:nvSpPr>
        <p:spPr>
          <a:xfrm>
            <a:off x="1144588" y="685800"/>
            <a:ext cx="4572000" cy="3429000"/>
          </a:xfrm>
          <a:ln/>
        </p:spPr>
      </p:sp>
      <p:sp>
        <p:nvSpPr>
          <p:cNvPr id="716800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B76DC5-467F-41F1-AC65-DF10BDBEC0B7}" type="slidenum">
              <a:rPr lang="ar-EG"/>
              <a:pPr/>
              <a:t>3583</a:t>
            </a:fld>
            <a:endParaRPr lang="en-CA"/>
          </a:p>
        </p:txBody>
      </p:sp>
      <p:sp>
        <p:nvSpPr>
          <p:cNvPr id="7203842" name="Rectangle 2"/>
          <p:cNvSpPr>
            <a:spLocks noGrp="1" noRot="1" noChangeAspect="1" noChangeArrowheads="1" noTextEdit="1"/>
          </p:cNvSpPr>
          <p:nvPr>
            <p:ph type="sldImg"/>
          </p:nvPr>
        </p:nvSpPr>
        <p:spPr>
          <a:xfrm>
            <a:off x="1144588" y="685800"/>
            <a:ext cx="4572000" cy="3429000"/>
          </a:xfrm>
          <a:ln/>
        </p:spPr>
      </p:sp>
      <p:sp>
        <p:nvSpPr>
          <p:cNvPr id="72038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D9B1E9-80D1-430E-A0E9-AB61F3FA0B15}" type="slidenum">
              <a:rPr lang="ar-EG"/>
              <a:pPr/>
              <a:t>3589</a:t>
            </a:fld>
            <a:endParaRPr lang="en-CA"/>
          </a:p>
        </p:txBody>
      </p:sp>
      <p:sp>
        <p:nvSpPr>
          <p:cNvPr id="7208962" name="Rectangle 2"/>
          <p:cNvSpPr>
            <a:spLocks noGrp="1" noRot="1" noChangeAspect="1" noChangeArrowheads="1" noTextEdit="1"/>
          </p:cNvSpPr>
          <p:nvPr>
            <p:ph type="sldImg"/>
          </p:nvPr>
        </p:nvSpPr>
        <p:spPr>
          <a:xfrm>
            <a:off x="1144588" y="685800"/>
            <a:ext cx="4572000" cy="3429000"/>
          </a:xfrm>
          <a:ln/>
        </p:spPr>
      </p:sp>
      <p:sp>
        <p:nvSpPr>
          <p:cNvPr id="72089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599ED1-871A-4A3A-913C-FD1F1232319E}" type="slidenum">
              <a:rPr lang="ar-EG"/>
              <a:pPr/>
              <a:t>3595</a:t>
            </a:fld>
            <a:endParaRPr lang="en-CA"/>
          </a:p>
        </p:txBody>
      </p:sp>
      <p:sp>
        <p:nvSpPr>
          <p:cNvPr id="7214082" name="Rectangle 2"/>
          <p:cNvSpPr>
            <a:spLocks noGrp="1" noRot="1" noChangeAspect="1" noChangeArrowheads="1" noTextEdit="1"/>
          </p:cNvSpPr>
          <p:nvPr>
            <p:ph type="sldImg"/>
          </p:nvPr>
        </p:nvSpPr>
        <p:spPr>
          <a:xfrm>
            <a:off x="1144588" y="685800"/>
            <a:ext cx="4572000" cy="3429000"/>
          </a:xfrm>
          <a:ln/>
        </p:spPr>
      </p:sp>
      <p:sp>
        <p:nvSpPr>
          <p:cNvPr id="72140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B76DC5-467F-41F1-AC65-DF10BDBEC0B7}" type="slidenum">
              <a:rPr lang="ar-EG"/>
              <a:pPr/>
              <a:t>3662</a:t>
            </a:fld>
            <a:endParaRPr lang="en-CA"/>
          </a:p>
        </p:txBody>
      </p:sp>
      <p:sp>
        <p:nvSpPr>
          <p:cNvPr id="7203842" name="Rectangle 2"/>
          <p:cNvSpPr>
            <a:spLocks noGrp="1" noRot="1" noChangeAspect="1" noChangeArrowheads="1" noTextEdit="1"/>
          </p:cNvSpPr>
          <p:nvPr>
            <p:ph type="sldImg"/>
          </p:nvPr>
        </p:nvSpPr>
        <p:spPr>
          <a:xfrm>
            <a:off x="1144588" y="685800"/>
            <a:ext cx="4572000" cy="3429000"/>
          </a:xfrm>
          <a:ln/>
        </p:spPr>
      </p:sp>
      <p:sp>
        <p:nvSpPr>
          <p:cNvPr id="72038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D9B1E9-80D1-430E-A0E9-AB61F3FA0B15}" type="slidenum">
              <a:rPr lang="ar-EG"/>
              <a:pPr/>
              <a:t>3670</a:t>
            </a:fld>
            <a:endParaRPr lang="en-CA"/>
          </a:p>
        </p:txBody>
      </p:sp>
      <p:sp>
        <p:nvSpPr>
          <p:cNvPr id="7208962" name="Rectangle 2"/>
          <p:cNvSpPr>
            <a:spLocks noGrp="1" noRot="1" noChangeAspect="1" noChangeArrowheads="1" noTextEdit="1"/>
          </p:cNvSpPr>
          <p:nvPr>
            <p:ph type="sldImg"/>
          </p:nvPr>
        </p:nvSpPr>
        <p:spPr>
          <a:xfrm>
            <a:off x="1144588" y="685800"/>
            <a:ext cx="4572000" cy="3429000"/>
          </a:xfrm>
          <a:ln/>
        </p:spPr>
      </p:sp>
      <p:sp>
        <p:nvSpPr>
          <p:cNvPr id="72089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599ED1-871A-4A3A-913C-FD1F1232319E}" type="slidenum">
              <a:rPr lang="ar-EG"/>
              <a:pPr/>
              <a:t>3677</a:t>
            </a:fld>
            <a:endParaRPr lang="en-CA"/>
          </a:p>
        </p:txBody>
      </p:sp>
      <p:sp>
        <p:nvSpPr>
          <p:cNvPr id="7214082" name="Rectangle 2"/>
          <p:cNvSpPr>
            <a:spLocks noGrp="1" noRot="1" noChangeAspect="1" noChangeArrowheads="1" noTextEdit="1"/>
          </p:cNvSpPr>
          <p:nvPr>
            <p:ph type="sldImg"/>
          </p:nvPr>
        </p:nvSpPr>
        <p:spPr>
          <a:xfrm>
            <a:off x="1144588" y="685800"/>
            <a:ext cx="4572000" cy="3429000"/>
          </a:xfrm>
          <a:ln/>
        </p:spPr>
      </p:sp>
      <p:sp>
        <p:nvSpPr>
          <p:cNvPr id="72140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B76DC5-467F-41F1-AC65-DF10BDBEC0B7}" type="slidenum">
              <a:rPr lang="ar-EG"/>
              <a:pPr/>
              <a:t>3743</a:t>
            </a:fld>
            <a:endParaRPr lang="en-CA"/>
          </a:p>
        </p:txBody>
      </p:sp>
      <p:sp>
        <p:nvSpPr>
          <p:cNvPr id="7203842" name="Rectangle 2"/>
          <p:cNvSpPr>
            <a:spLocks noGrp="1" noRot="1" noChangeAspect="1" noChangeArrowheads="1" noTextEdit="1"/>
          </p:cNvSpPr>
          <p:nvPr>
            <p:ph type="sldImg"/>
          </p:nvPr>
        </p:nvSpPr>
        <p:spPr>
          <a:xfrm>
            <a:off x="1144588" y="685800"/>
            <a:ext cx="4572000" cy="3429000"/>
          </a:xfrm>
          <a:ln/>
        </p:spPr>
      </p:sp>
      <p:sp>
        <p:nvSpPr>
          <p:cNvPr id="72038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D9B1E9-80D1-430E-A0E9-AB61F3FA0B15}" type="slidenum">
              <a:rPr lang="ar-EG"/>
              <a:pPr/>
              <a:t>3755</a:t>
            </a:fld>
            <a:endParaRPr lang="en-CA"/>
          </a:p>
        </p:txBody>
      </p:sp>
      <p:sp>
        <p:nvSpPr>
          <p:cNvPr id="7208962" name="Rectangle 2"/>
          <p:cNvSpPr>
            <a:spLocks noGrp="1" noRot="1" noChangeAspect="1" noChangeArrowheads="1" noTextEdit="1"/>
          </p:cNvSpPr>
          <p:nvPr>
            <p:ph type="sldImg"/>
          </p:nvPr>
        </p:nvSpPr>
        <p:spPr>
          <a:xfrm>
            <a:off x="1144588" y="685800"/>
            <a:ext cx="4572000" cy="3429000"/>
          </a:xfrm>
          <a:ln/>
        </p:spPr>
      </p:sp>
      <p:sp>
        <p:nvSpPr>
          <p:cNvPr id="72089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599ED1-871A-4A3A-913C-FD1F1232319E}" type="slidenum">
              <a:rPr lang="ar-EG"/>
              <a:pPr/>
              <a:t>3763</a:t>
            </a:fld>
            <a:endParaRPr lang="en-CA"/>
          </a:p>
        </p:txBody>
      </p:sp>
      <p:sp>
        <p:nvSpPr>
          <p:cNvPr id="7214082" name="Rectangle 2"/>
          <p:cNvSpPr>
            <a:spLocks noGrp="1" noRot="1" noChangeAspect="1" noChangeArrowheads="1" noTextEdit="1"/>
          </p:cNvSpPr>
          <p:nvPr>
            <p:ph type="sldImg"/>
          </p:nvPr>
        </p:nvSpPr>
        <p:spPr>
          <a:xfrm>
            <a:off x="1144588" y="685800"/>
            <a:ext cx="4572000" cy="3429000"/>
          </a:xfrm>
          <a:ln/>
        </p:spPr>
      </p:sp>
      <p:sp>
        <p:nvSpPr>
          <p:cNvPr id="72140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B76DC5-467F-41F1-AC65-DF10BDBEC0B7}" type="slidenum">
              <a:rPr lang="ar-EG"/>
              <a:pPr/>
              <a:t>3822</a:t>
            </a:fld>
            <a:endParaRPr lang="en-CA"/>
          </a:p>
        </p:txBody>
      </p:sp>
      <p:sp>
        <p:nvSpPr>
          <p:cNvPr id="7203842" name="Rectangle 2"/>
          <p:cNvSpPr>
            <a:spLocks noGrp="1" noRot="1" noChangeAspect="1" noChangeArrowheads="1" noTextEdit="1"/>
          </p:cNvSpPr>
          <p:nvPr>
            <p:ph type="sldImg"/>
          </p:nvPr>
        </p:nvSpPr>
        <p:spPr>
          <a:xfrm>
            <a:off x="1144588" y="685800"/>
            <a:ext cx="4572000" cy="3429000"/>
          </a:xfrm>
          <a:ln/>
        </p:spPr>
      </p:sp>
      <p:sp>
        <p:nvSpPr>
          <p:cNvPr id="720384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D9B1E9-80D1-430E-A0E9-AB61F3FA0B15}" type="slidenum">
              <a:rPr lang="ar-EG"/>
              <a:pPr/>
              <a:t>3828</a:t>
            </a:fld>
            <a:endParaRPr lang="en-CA"/>
          </a:p>
        </p:txBody>
      </p:sp>
      <p:sp>
        <p:nvSpPr>
          <p:cNvPr id="7208962" name="Rectangle 2"/>
          <p:cNvSpPr>
            <a:spLocks noGrp="1" noRot="1" noChangeAspect="1" noChangeArrowheads="1" noTextEdit="1"/>
          </p:cNvSpPr>
          <p:nvPr>
            <p:ph type="sldImg"/>
          </p:nvPr>
        </p:nvSpPr>
        <p:spPr>
          <a:xfrm>
            <a:off x="1144588" y="685800"/>
            <a:ext cx="4572000" cy="3429000"/>
          </a:xfrm>
          <a:ln/>
        </p:spPr>
      </p:sp>
      <p:sp>
        <p:nvSpPr>
          <p:cNvPr id="720896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599ED1-871A-4A3A-913C-FD1F1232319E}" type="slidenum">
              <a:rPr lang="ar-EG"/>
              <a:pPr/>
              <a:t>3833</a:t>
            </a:fld>
            <a:endParaRPr lang="en-CA"/>
          </a:p>
        </p:txBody>
      </p:sp>
      <p:sp>
        <p:nvSpPr>
          <p:cNvPr id="7214082" name="Rectangle 2"/>
          <p:cNvSpPr>
            <a:spLocks noGrp="1" noRot="1" noChangeAspect="1" noChangeArrowheads="1" noTextEdit="1"/>
          </p:cNvSpPr>
          <p:nvPr>
            <p:ph type="sldImg"/>
          </p:nvPr>
        </p:nvSpPr>
        <p:spPr>
          <a:xfrm>
            <a:off x="1144588" y="685800"/>
            <a:ext cx="4572000" cy="3429000"/>
          </a:xfrm>
          <a:ln/>
        </p:spPr>
      </p:sp>
      <p:sp>
        <p:nvSpPr>
          <p:cNvPr id="721408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093F792-2921-4A73-9452-B855F209CABC}" type="slidenum">
              <a:rPr lang="ar-SA"/>
              <a:pPr/>
              <a:t>3879</a:t>
            </a:fld>
            <a:endParaRPr lang="en-CA"/>
          </a:p>
        </p:txBody>
      </p:sp>
      <p:sp>
        <p:nvSpPr>
          <p:cNvPr id="4402178" name="Rectangle 2"/>
          <p:cNvSpPr>
            <a:spLocks noGrp="1" noRot="1" noChangeAspect="1" noChangeArrowheads="1" noTextEdit="1"/>
          </p:cNvSpPr>
          <p:nvPr>
            <p:ph type="sldImg"/>
          </p:nvPr>
        </p:nvSpPr>
        <p:spPr>
          <a:xfrm>
            <a:off x="1144588" y="685800"/>
            <a:ext cx="4572000" cy="3429000"/>
          </a:xfrm>
          <a:ln/>
        </p:spPr>
      </p:sp>
      <p:sp>
        <p:nvSpPr>
          <p:cNvPr id="4402179"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FC8B7F-E390-4474-A23D-40FA7A13B094}" type="slidenum">
              <a:rPr lang="ar-SA"/>
              <a:pPr/>
              <a:t>3892</a:t>
            </a:fld>
            <a:endParaRPr lang="en-CA"/>
          </a:p>
        </p:txBody>
      </p:sp>
      <p:sp>
        <p:nvSpPr>
          <p:cNvPr id="4408322" name="Rectangle 2"/>
          <p:cNvSpPr>
            <a:spLocks noGrp="1" noRot="1" noChangeAspect="1" noChangeArrowheads="1" noTextEdit="1"/>
          </p:cNvSpPr>
          <p:nvPr>
            <p:ph type="sldImg"/>
          </p:nvPr>
        </p:nvSpPr>
        <p:spPr>
          <a:xfrm>
            <a:off x="1144588" y="685800"/>
            <a:ext cx="4572000" cy="3429000"/>
          </a:xfrm>
          <a:ln/>
        </p:spPr>
      </p:sp>
      <p:sp>
        <p:nvSpPr>
          <p:cNvPr id="4408323"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38016FF-0C29-4930-B17C-E60329D221F8}" type="slidenum">
              <a:rPr lang="ar-SA"/>
              <a:pPr/>
              <a:t>3901</a:t>
            </a:fld>
            <a:endParaRPr lang="en-CA"/>
          </a:p>
        </p:txBody>
      </p:sp>
      <p:sp>
        <p:nvSpPr>
          <p:cNvPr id="4416514" name="Rectangle 2"/>
          <p:cNvSpPr>
            <a:spLocks noGrp="1" noRot="1" noChangeAspect="1" noChangeArrowheads="1" noTextEdit="1"/>
          </p:cNvSpPr>
          <p:nvPr>
            <p:ph type="sldImg"/>
          </p:nvPr>
        </p:nvSpPr>
        <p:spPr>
          <a:xfrm>
            <a:off x="1144588" y="685800"/>
            <a:ext cx="4572000" cy="3429000"/>
          </a:xfrm>
          <a:ln/>
        </p:spPr>
      </p:sp>
      <p:sp>
        <p:nvSpPr>
          <p:cNvPr id="4416515" name="Rectangle 3"/>
          <p:cNvSpPr>
            <a:spLocks noGrp="1" noChangeArrowheads="1"/>
          </p:cNvSpPr>
          <p:nvPr>
            <p:ph type="body" idx="1"/>
          </p:nvPr>
        </p:nvSpPr>
        <p:spPr>
          <a:xfrm>
            <a:off x="914400" y="4343400"/>
            <a:ext cx="5029200" cy="4114800"/>
          </a:xfrm>
        </p:spPr>
        <p:txBody>
          <a:bodyPr lIns="91432" tIns="45716" rIns="91432" bIns="45716"/>
          <a:lstStyle/>
          <a:p>
            <a:endParaRPr lang="en-US"/>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fld id="{353ED6E3-081A-4799-9668-69010567DD4B}" type="slidenum">
              <a:rPr lang="ar-SA" smtClean="0"/>
              <a:pPr/>
              <a:t>3950</a:t>
            </a:fld>
            <a:endParaRPr lang="en-US"/>
          </a:p>
        </p:txBody>
      </p:sp>
      <p:sp>
        <p:nvSpPr>
          <p:cNvPr id="662531" name="Rectangle 2"/>
          <p:cNvSpPr>
            <a:spLocks noGrp="1" noRot="1" noChangeAspect="1" noChangeArrowheads="1" noTextEdit="1"/>
          </p:cNvSpPr>
          <p:nvPr>
            <p:ph type="sldImg"/>
          </p:nvPr>
        </p:nvSpPr>
        <p:spPr>
          <a:ln/>
        </p:spPr>
      </p:sp>
      <p:sp>
        <p:nvSpPr>
          <p:cNvPr id="662532" name="Rectangle 3"/>
          <p:cNvSpPr>
            <a:spLocks noGrp="1" noChangeArrowheads="1"/>
          </p:cNvSpPr>
          <p:nvPr>
            <p:ph type="body" idx="1"/>
          </p:nvPr>
        </p:nvSpPr>
        <p:spPr>
          <a:noFill/>
          <a:ln/>
        </p:spPr>
        <p:txBody>
          <a:bodyPr/>
          <a:lstStyle/>
          <a:p>
            <a:pPr eaLnBrk="1" hangingPunct="1"/>
            <a:endParaRPr lang="en-CA"/>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fld id="{93A09923-CC04-42C4-9B4B-D893A4D6F5E1}" type="slidenum">
              <a:rPr lang="ar-SA" smtClean="0"/>
              <a:pPr/>
              <a:t>3956</a:t>
            </a:fld>
            <a:endParaRPr lang="en-US"/>
          </a:p>
        </p:txBody>
      </p:sp>
      <p:sp>
        <p:nvSpPr>
          <p:cNvPr id="667651" name="Rectangle 2"/>
          <p:cNvSpPr>
            <a:spLocks noGrp="1" noRot="1" noChangeAspect="1" noChangeArrowheads="1" noTextEdit="1"/>
          </p:cNvSpPr>
          <p:nvPr>
            <p:ph type="sldImg"/>
          </p:nvPr>
        </p:nvSpPr>
        <p:spPr>
          <a:xfrm>
            <a:off x="1144588" y="685800"/>
            <a:ext cx="4572000" cy="3429000"/>
          </a:xfrm>
          <a:ln/>
        </p:spPr>
      </p:sp>
      <p:sp>
        <p:nvSpPr>
          <p:cNvPr id="667652" name="Rectangle 3"/>
          <p:cNvSpPr>
            <a:spLocks noGrp="1" noChangeArrowheads="1"/>
          </p:cNvSpPr>
          <p:nvPr>
            <p:ph type="body" idx="1"/>
          </p:nvPr>
        </p:nvSpPr>
        <p:spPr>
          <a:noFill/>
          <a:ln/>
        </p:spPr>
        <p:txBody>
          <a:bodyPr lIns="91422" tIns="45710" rIns="91422" bIns="45710"/>
          <a:lstStyle/>
          <a:p>
            <a:pPr eaLnBrk="1" hangingPunct="1"/>
            <a:endParaRPr lang="en-CA"/>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BFE6ADE-BF4E-4F32-869A-F71D5ECDEB57}" type="slidenum">
              <a:rPr lang="en-US"/>
              <a:pPr/>
              <a:t>3963</a:t>
            </a:fld>
            <a:endParaRPr lang="en-US"/>
          </a:p>
        </p:txBody>
      </p:sp>
      <p:sp>
        <p:nvSpPr>
          <p:cNvPr id="4955138" name="Rectangle 2"/>
          <p:cNvSpPr>
            <a:spLocks noGrp="1" noRot="1" noChangeAspect="1" noChangeArrowheads="1" noTextEdit="1"/>
          </p:cNvSpPr>
          <p:nvPr>
            <p:ph type="sldImg"/>
          </p:nvPr>
        </p:nvSpPr>
        <p:spPr>
          <a:ln/>
        </p:spPr>
      </p:sp>
      <p:sp>
        <p:nvSpPr>
          <p:cNvPr id="4955139" name="Rectangle 3"/>
          <p:cNvSpPr>
            <a:spLocks noGrp="1" noChangeArrowheads="1"/>
          </p:cNvSpPr>
          <p:nvPr>
            <p:ph type="body" idx="1"/>
          </p:nvPr>
        </p:nvSpPr>
        <p:spPr/>
        <p:txBody>
          <a:bodyPr/>
          <a:lstStyle/>
          <a:p>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1"/>
            <a:ext cx="571472" cy="357166"/>
          </a:xfrm>
        </p:spPr>
        <p:txBody>
          <a:bodyPr>
            <a:noAutofit/>
          </a:bodyPr>
          <a:lstStyle>
            <a:lvl1pPr>
              <a:defRPr sz="800">
                <a:solidFill>
                  <a:schemeClr val="tx1"/>
                </a:solidFill>
              </a:defRPr>
            </a:lvl1pPr>
          </a:lstStyle>
          <a:p>
            <a:r>
              <a:rPr lang="en-US" dirty="0"/>
              <a:t>Click to edit Master title style</a:t>
            </a:r>
            <a:endParaRPr lang="en-CA"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CA"/>
          </a:p>
        </p:txBody>
      </p:sp>
      <p:sp>
        <p:nvSpPr>
          <p:cNvPr id="4" name="Date Placeholder 3"/>
          <p:cNvSpPr>
            <a:spLocks noGrp="1"/>
          </p:cNvSpPr>
          <p:nvPr>
            <p:ph type="dt" sz="half" idx="10"/>
          </p:nvPr>
        </p:nvSpPr>
        <p:spPr/>
        <p:txBody>
          <a:bodyPr/>
          <a:lstStyle/>
          <a:p>
            <a:fld id="{2DE8F108-2424-4BD0-8A45-B081AAB80197}" type="datetimeFigureOut">
              <a:rPr lang="en-US" smtClean="0"/>
              <a:pPr/>
              <a:t>4/21/2021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p>
            <a:fld id="{2DE8F108-2424-4BD0-8A45-B081AAB80197}" type="datetimeFigureOut">
              <a:rPr lang="en-US" smtClean="0"/>
              <a:pPr/>
              <a:t>4/21/2021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DE8F108-2424-4BD0-8A45-B081AAB80197}" type="datetimeFigureOut">
              <a:rPr lang="en-US" smtClean="0"/>
              <a:pPr/>
              <a:t>4/21/2021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Date Placeholder 4"/>
          <p:cNvSpPr>
            <a:spLocks noGrp="1"/>
          </p:cNvSpPr>
          <p:nvPr>
            <p:ph type="dt" sz="half" idx="10"/>
          </p:nvPr>
        </p:nvSpPr>
        <p:spPr/>
        <p:txBody>
          <a:bodyPr/>
          <a:lstStyle/>
          <a:p>
            <a:fld id="{2DE8F108-2424-4BD0-8A45-B081AAB80197}" type="datetimeFigureOut">
              <a:rPr lang="en-US" smtClean="0"/>
              <a:pPr/>
              <a:t>4/21/2021</a:t>
            </a:fld>
            <a:endParaRPr lang="en-CA"/>
          </a:p>
        </p:txBody>
      </p:sp>
      <p:sp>
        <p:nvSpPr>
          <p:cNvPr id="6" name="Footer Placeholder 5"/>
          <p:cNvSpPr>
            <a:spLocks noGrp="1"/>
          </p:cNvSpPr>
          <p:nvPr>
            <p:ph type="ftr" sz="quarter" idx="11"/>
          </p:nvPr>
        </p:nvSpPr>
        <p:spPr/>
        <p:txBody>
          <a:bodyPr/>
          <a:lstStyle/>
          <a:p>
            <a:endParaRPr lang="en-CA"/>
          </a:p>
        </p:txBody>
      </p:sp>
      <p:sp>
        <p:nvSpPr>
          <p:cNvPr id="7" name="Slide Number Placeholder 6"/>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Date Placeholder 6"/>
          <p:cNvSpPr>
            <a:spLocks noGrp="1"/>
          </p:cNvSpPr>
          <p:nvPr>
            <p:ph type="dt" sz="half" idx="10"/>
          </p:nvPr>
        </p:nvSpPr>
        <p:spPr/>
        <p:txBody>
          <a:bodyPr/>
          <a:lstStyle/>
          <a:p>
            <a:fld id="{2DE8F108-2424-4BD0-8A45-B081AAB80197}" type="datetimeFigureOut">
              <a:rPr lang="en-US" smtClean="0"/>
              <a:pPr/>
              <a:t>4/21/2021</a:t>
            </a:fld>
            <a:endParaRPr lang="en-CA"/>
          </a:p>
        </p:txBody>
      </p:sp>
      <p:sp>
        <p:nvSpPr>
          <p:cNvPr id="8" name="Footer Placeholder 7"/>
          <p:cNvSpPr>
            <a:spLocks noGrp="1"/>
          </p:cNvSpPr>
          <p:nvPr>
            <p:ph type="ftr" sz="quarter" idx="11"/>
          </p:nvPr>
        </p:nvSpPr>
        <p:spPr/>
        <p:txBody>
          <a:bodyPr/>
          <a:lstStyle/>
          <a:p>
            <a:endParaRPr lang="en-CA"/>
          </a:p>
        </p:txBody>
      </p:sp>
      <p:sp>
        <p:nvSpPr>
          <p:cNvPr id="9" name="Slide Number Placeholder 8"/>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Date Placeholder 2"/>
          <p:cNvSpPr>
            <a:spLocks noGrp="1"/>
          </p:cNvSpPr>
          <p:nvPr>
            <p:ph type="dt" sz="half" idx="10"/>
          </p:nvPr>
        </p:nvSpPr>
        <p:spPr/>
        <p:txBody>
          <a:bodyPr/>
          <a:lstStyle/>
          <a:p>
            <a:fld id="{2DE8F108-2424-4BD0-8A45-B081AAB80197}" type="datetimeFigureOut">
              <a:rPr lang="en-US" smtClean="0"/>
              <a:pPr/>
              <a:t>4/21/2021</a:t>
            </a:fld>
            <a:endParaRPr lang="en-CA"/>
          </a:p>
        </p:txBody>
      </p:sp>
      <p:sp>
        <p:nvSpPr>
          <p:cNvPr id="4" name="Footer Placeholder 3"/>
          <p:cNvSpPr>
            <a:spLocks noGrp="1"/>
          </p:cNvSpPr>
          <p:nvPr>
            <p:ph type="ftr" sz="quarter" idx="11"/>
          </p:nvPr>
        </p:nvSpPr>
        <p:spPr/>
        <p:txBody>
          <a:bodyPr/>
          <a:lstStyle/>
          <a:p>
            <a:endParaRPr lang="en-CA"/>
          </a:p>
        </p:txBody>
      </p:sp>
      <p:sp>
        <p:nvSpPr>
          <p:cNvPr id="5" name="Slide Number Placeholder 4"/>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DE8F108-2424-4BD0-8A45-B081AAB80197}" type="datetimeFigureOut">
              <a:rPr lang="en-US" smtClean="0"/>
              <a:pPr/>
              <a:t>4/21/2021</a:t>
            </a:fld>
            <a:endParaRPr lang="en-CA"/>
          </a:p>
        </p:txBody>
      </p:sp>
      <p:sp>
        <p:nvSpPr>
          <p:cNvPr id="3" name="Footer Placeholder 2"/>
          <p:cNvSpPr>
            <a:spLocks noGrp="1"/>
          </p:cNvSpPr>
          <p:nvPr>
            <p:ph type="ftr" sz="quarter" idx="11"/>
          </p:nvPr>
        </p:nvSpPr>
        <p:spPr/>
        <p:txBody>
          <a:bodyPr/>
          <a:lstStyle/>
          <a:p>
            <a:endParaRPr lang="en-CA"/>
          </a:p>
        </p:txBody>
      </p:sp>
      <p:sp>
        <p:nvSpPr>
          <p:cNvPr id="4" name="Slide Number Placeholder 3"/>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2DE8F108-2424-4BD0-8A45-B081AAB80197}" type="datetimeFigureOut">
              <a:rPr lang="en-US" smtClean="0"/>
              <a:pPr/>
              <a:t>4/21/2021</a:t>
            </a:fld>
            <a:endParaRPr lang="en-CA"/>
          </a:p>
        </p:txBody>
      </p:sp>
      <p:sp>
        <p:nvSpPr>
          <p:cNvPr id="6" name="Footer Placeholder 5"/>
          <p:cNvSpPr>
            <a:spLocks noGrp="1"/>
          </p:cNvSpPr>
          <p:nvPr>
            <p:ph type="ftr" sz="quarter" idx="11"/>
          </p:nvPr>
        </p:nvSpPr>
        <p:spPr/>
        <p:txBody>
          <a:bodyPr/>
          <a:lstStyle/>
          <a:p>
            <a:endParaRPr lang="en-CA"/>
          </a:p>
        </p:txBody>
      </p:sp>
      <p:sp>
        <p:nvSpPr>
          <p:cNvPr id="7" name="Slide Number Placeholder 6"/>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CA"/>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2DE8F108-2424-4BD0-8A45-B081AAB80197}" type="datetimeFigureOut">
              <a:rPr lang="en-US" smtClean="0"/>
              <a:pPr/>
              <a:t>4/21/2021</a:t>
            </a:fld>
            <a:endParaRPr lang="en-CA"/>
          </a:p>
        </p:txBody>
      </p:sp>
      <p:sp>
        <p:nvSpPr>
          <p:cNvPr id="6" name="Footer Placeholder 5"/>
          <p:cNvSpPr>
            <a:spLocks noGrp="1"/>
          </p:cNvSpPr>
          <p:nvPr>
            <p:ph type="ftr" sz="quarter" idx="11"/>
          </p:nvPr>
        </p:nvSpPr>
        <p:spPr/>
        <p:txBody>
          <a:bodyPr/>
          <a:lstStyle/>
          <a:p>
            <a:endParaRPr lang="en-CA"/>
          </a:p>
        </p:txBody>
      </p:sp>
      <p:sp>
        <p:nvSpPr>
          <p:cNvPr id="7" name="Slide Number Placeholder 6"/>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p>
            <a:fld id="{2DE8F108-2424-4BD0-8A45-B081AAB80197}" type="datetimeFigureOut">
              <a:rPr lang="en-US" smtClean="0"/>
              <a:pPr/>
              <a:t>4/21/2021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p>
            <a:fld id="{2DE8F108-2424-4BD0-8A45-B081AAB80197}" type="datetimeFigureOut">
              <a:rPr lang="en-US" smtClean="0"/>
              <a:pPr/>
              <a:t>4/21/2021</a:t>
            </a:fld>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E2723082-9920-48DB-A54B-99F564956CD4}" type="slidenum">
              <a:rPr lang="en-CA" smtClean="0"/>
              <a:pPr/>
              <a:t>‹N°›</a:t>
            </a:fld>
            <a:endParaRPr lang="en-CA"/>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endParaRPr lang="en-CA"/>
          </a:p>
        </p:txBody>
      </p:sp>
      <p:sp>
        <p:nvSpPr>
          <p:cNvPr id="3" name="Table Placeholder 2"/>
          <p:cNvSpPr>
            <a:spLocks noGrp="1"/>
          </p:cNvSpPr>
          <p:nvPr>
            <p:ph type="tbl" idx="1"/>
          </p:nvPr>
        </p:nvSpPr>
        <p:spPr>
          <a:xfrm>
            <a:off x="457200" y="1600200"/>
            <a:ext cx="8229600" cy="4525963"/>
          </a:xfrm>
        </p:spPr>
        <p:txBody>
          <a:bodyPr/>
          <a:lstStyle/>
          <a:p>
            <a:endParaRPr lang="en-CA"/>
          </a:p>
        </p:txBody>
      </p:sp>
      <p:sp>
        <p:nvSpPr>
          <p:cNvPr id="4" name="Date Placeholder 3"/>
          <p:cNvSpPr>
            <a:spLocks noGrp="1"/>
          </p:cNvSpPr>
          <p:nvPr>
            <p:ph type="dt" sz="half" idx="10"/>
          </p:nvPr>
        </p:nvSpPr>
        <p:spPr>
          <a:xfrm>
            <a:off x="6553200" y="6245225"/>
            <a:ext cx="2133600" cy="476250"/>
          </a:xfrm>
        </p:spPr>
        <p:txBody>
          <a:bodyPr/>
          <a:lstStyle>
            <a:lvl1pPr>
              <a:defRPr/>
            </a:lvl1pPr>
          </a:lstStyle>
          <a:p>
            <a:endParaRPr lang="en-CA"/>
          </a:p>
        </p:txBody>
      </p:sp>
      <p:sp>
        <p:nvSpPr>
          <p:cNvPr id="5" name="Footer Placeholder 4"/>
          <p:cNvSpPr>
            <a:spLocks noGrp="1"/>
          </p:cNvSpPr>
          <p:nvPr>
            <p:ph type="ftr" sz="quarter" idx="11"/>
          </p:nvPr>
        </p:nvSpPr>
        <p:spPr>
          <a:xfrm>
            <a:off x="3124200" y="6245225"/>
            <a:ext cx="2895600" cy="476250"/>
          </a:xfrm>
        </p:spPr>
        <p:txBody>
          <a:bodyPr/>
          <a:lstStyle>
            <a:lvl1pPr>
              <a:defRPr/>
            </a:lvl1pPr>
          </a:lstStyle>
          <a:p>
            <a:endParaRPr lang="en-CA"/>
          </a:p>
        </p:txBody>
      </p:sp>
      <p:sp>
        <p:nvSpPr>
          <p:cNvPr id="6" name="Slide Number Placeholder 5"/>
          <p:cNvSpPr>
            <a:spLocks noGrp="1"/>
          </p:cNvSpPr>
          <p:nvPr>
            <p:ph type="sldNum" sz="quarter" idx="12"/>
          </p:nvPr>
        </p:nvSpPr>
        <p:spPr>
          <a:xfrm>
            <a:off x="457200" y="6245225"/>
            <a:ext cx="2133600" cy="476250"/>
          </a:xfrm>
        </p:spPr>
        <p:txBody>
          <a:bodyPr/>
          <a:lstStyle>
            <a:lvl1pPr>
              <a:defRPr/>
            </a:lvl1pPr>
          </a:lstStyle>
          <a:p>
            <a:fld id="{CE4FE57D-2B87-4787-9C3A-16EE0AD8D572}" type="slidenum">
              <a:rPr lang="ar-EG"/>
              <a:pPr/>
              <a:t>‹N°›</a:t>
            </a:fld>
            <a:endParaRPr lang="en-CA"/>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
  <p:cSld name="Title an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endParaRPr lang="en-CA"/>
          </a:p>
        </p:txBody>
      </p:sp>
      <p:sp>
        <p:nvSpPr>
          <p:cNvPr id="5" name="Footer Placeholder 4"/>
          <p:cNvSpPr>
            <a:spLocks noGrp="1"/>
          </p:cNvSpPr>
          <p:nvPr>
            <p:ph type="ftr" sz="quarter" idx="11"/>
          </p:nvPr>
        </p:nvSpPr>
        <p:spPr/>
        <p:txBody>
          <a:bodyPr/>
          <a:lstStyle/>
          <a:p>
            <a:endParaRPr lang="en-CA"/>
          </a:p>
        </p:txBody>
      </p:sp>
      <p:sp>
        <p:nvSpPr>
          <p:cNvPr id="6" name="Slide Number Placeholder 5"/>
          <p:cNvSpPr>
            <a:spLocks noGrp="1"/>
          </p:cNvSpPr>
          <p:nvPr>
            <p:ph type="sldNum" sz="quarter" idx="12"/>
          </p:nvPr>
        </p:nvSpPr>
        <p:spPr/>
        <p:txBody>
          <a:bodyPr/>
          <a:lstStyle/>
          <a:p>
            <a:fld id="{DC7D6A53-5676-4876-8D35-C6A28EB94AAD}" type="slidenum">
              <a:rPr lang="ar-SA" smtClean="0"/>
              <a:pPr/>
              <a:t>‹N°›</a:t>
            </a:fld>
            <a:endParaRPr lang="en-CA"/>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0"/>
            <a:ext cx="7772400" cy="5486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endParaRPr lang="en-CA"/>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DE8F108-2424-4BD0-8A45-B081AAB80197}" type="datetimeFigureOut">
              <a:rPr lang="en-US" smtClean="0"/>
              <a:pPr/>
              <a:t>4/21/2021</a:t>
            </a:fld>
            <a:endParaRPr lang="en-CA"/>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CA"/>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2723082-9920-48DB-A54B-99F564956CD4}" type="slidenum">
              <a:rPr lang="en-CA" smtClean="0"/>
              <a:pPr/>
              <a:t>‹N°›</a:t>
            </a:fld>
            <a:endParaRPr lang="en-CA"/>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3" Type="http://schemas.openxmlformats.org/officeDocument/2006/relationships/slide" Target="slide841.xml"/><Relationship Id="rId18" Type="http://schemas.openxmlformats.org/officeDocument/2006/relationships/slide" Target="slide1516.xml"/><Relationship Id="rId26" Type="http://schemas.openxmlformats.org/officeDocument/2006/relationships/slide" Target="slide2031.xml"/><Relationship Id="rId39" Type="http://schemas.openxmlformats.org/officeDocument/2006/relationships/slide" Target="slide3333.xml"/><Relationship Id="rId21" Type="http://schemas.openxmlformats.org/officeDocument/2006/relationships/slide" Target="slide1283.xml"/><Relationship Id="rId34" Type="http://schemas.openxmlformats.org/officeDocument/2006/relationships/slide" Target="slide2489.xml"/><Relationship Id="rId42" Type="http://schemas.openxmlformats.org/officeDocument/2006/relationships/slide" Target="slide2988.xml"/><Relationship Id="rId47" Type="http://schemas.openxmlformats.org/officeDocument/2006/relationships/slide" Target="slide3782.xml"/><Relationship Id="rId50" Type="http://schemas.openxmlformats.org/officeDocument/2006/relationships/slide" Target="slide3546.xml"/><Relationship Id="rId7" Type="http://schemas.openxmlformats.org/officeDocument/2006/relationships/slide" Target="slide331.xml"/><Relationship Id="rId2" Type="http://schemas.openxmlformats.org/officeDocument/2006/relationships/slide" Target="slide53.xml"/><Relationship Id="rId16" Type="http://schemas.openxmlformats.org/officeDocument/2006/relationships/slide" Target="slide569.xml"/><Relationship Id="rId29" Type="http://schemas.openxmlformats.org/officeDocument/2006/relationships/slide" Target="slide1745.xml"/><Relationship Id="rId11" Type="http://schemas.openxmlformats.org/officeDocument/2006/relationships/slide" Target="slide1000.xml"/><Relationship Id="rId24" Type="http://schemas.openxmlformats.org/officeDocument/2006/relationships/slide" Target="slide1048.xml"/><Relationship Id="rId32" Type="http://schemas.openxmlformats.org/officeDocument/2006/relationships/slide" Target="slide2659.xml"/><Relationship Id="rId37" Type="http://schemas.openxmlformats.org/officeDocument/2006/relationships/slide" Target="slide2211.xml"/><Relationship Id="rId40" Type="http://schemas.openxmlformats.org/officeDocument/2006/relationships/slide" Target="slide3308.xml"/><Relationship Id="rId45" Type="http://schemas.openxmlformats.org/officeDocument/2006/relationships/slide" Target="slide2734.xml"/><Relationship Id="rId5" Type="http://schemas.openxmlformats.org/officeDocument/2006/relationships/slide" Target="slide454.xml"/><Relationship Id="rId15" Type="http://schemas.openxmlformats.org/officeDocument/2006/relationships/slide" Target="slide627.xml"/><Relationship Id="rId23" Type="http://schemas.openxmlformats.org/officeDocument/2006/relationships/slide" Target="slide1108.xml"/><Relationship Id="rId28" Type="http://schemas.openxmlformats.org/officeDocument/2006/relationships/slide" Target="slide1829.xml"/><Relationship Id="rId36" Type="http://schemas.openxmlformats.org/officeDocument/2006/relationships/slide" Target="slide2294.xml"/><Relationship Id="rId49" Type="http://schemas.openxmlformats.org/officeDocument/2006/relationships/slide" Target="slide3608.xml"/><Relationship Id="rId10" Type="http://schemas.openxmlformats.org/officeDocument/2006/relationships/slide" Target="slide174.xml"/><Relationship Id="rId19" Type="http://schemas.openxmlformats.org/officeDocument/2006/relationships/slide" Target="slide1463.xml"/><Relationship Id="rId31" Type="http://schemas.openxmlformats.org/officeDocument/2006/relationships/slide" Target="slide1579.xml"/><Relationship Id="rId44" Type="http://schemas.openxmlformats.org/officeDocument/2006/relationships/slide" Target="slide2797.xml"/><Relationship Id="rId52" Type="http://schemas.openxmlformats.org/officeDocument/2006/relationships/slide" Target="slide3418.xml"/><Relationship Id="rId4" Type="http://schemas.openxmlformats.org/officeDocument/2006/relationships/slide" Target="slide111.xml"/><Relationship Id="rId9" Type="http://schemas.openxmlformats.org/officeDocument/2006/relationships/slide" Target="slide230.xml"/><Relationship Id="rId14" Type="http://schemas.openxmlformats.org/officeDocument/2006/relationships/slide" Target="slide702.xml"/><Relationship Id="rId22" Type="http://schemas.openxmlformats.org/officeDocument/2006/relationships/slide" Target="slide1178.xml"/><Relationship Id="rId27" Type="http://schemas.openxmlformats.org/officeDocument/2006/relationships/slide" Target="slide1926.xml"/><Relationship Id="rId30" Type="http://schemas.openxmlformats.org/officeDocument/2006/relationships/slide" Target="slide1667.xml"/><Relationship Id="rId35" Type="http://schemas.openxmlformats.org/officeDocument/2006/relationships/slide" Target="slide2417.xml"/><Relationship Id="rId43" Type="http://schemas.openxmlformats.org/officeDocument/2006/relationships/slide" Target="slide2878.xml"/><Relationship Id="rId48" Type="http://schemas.openxmlformats.org/officeDocument/2006/relationships/slide" Target="slide3694.xml"/><Relationship Id="rId8" Type="http://schemas.openxmlformats.org/officeDocument/2006/relationships/slide" Target="slide283.xml"/><Relationship Id="rId51" Type="http://schemas.openxmlformats.org/officeDocument/2006/relationships/slide" Target="slide3484.xml"/><Relationship Id="rId3" Type="http://schemas.openxmlformats.org/officeDocument/2006/relationships/slide" Target="slide2.xml"/><Relationship Id="rId12" Type="http://schemas.openxmlformats.org/officeDocument/2006/relationships/slide" Target="slide959.xml"/><Relationship Id="rId17" Type="http://schemas.openxmlformats.org/officeDocument/2006/relationships/slide" Target="slide516.xml"/><Relationship Id="rId25" Type="http://schemas.openxmlformats.org/officeDocument/2006/relationships/slide" Target="slide2080.xml"/><Relationship Id="rId33" Type="http://schemas.openxmlformats.org/officeDocument/2006/relationships/slide" Target="slide2605.xml"/><Relationship Id="rId38" Type="http://schemas.openxmlformats.org/officeDocument/2006/relationships/slide" Target="slide2146.xml"/><Relationship Id="rId46" Type="http://schemas.openxmlformats.org/officeDocument/2006/relationships/slide" Target="slide3865.xml"/><Relationship Id="rId20" Type="http://schemas.openxmlformats.org/officeDocument/2006/relationships/slide" Target="slide1358.xml"/><Relationship Id="rId41" Type="http://schemas.openxmlformats.org/officeDocument/2006/relationships/slide" Target="slide3080.xml"/><Relationship Id="rId1" Type="http://schemas.openxmlformats.org/officeDocument/2006/relationships/slideLayout" Target="../slideLayouts/slideLayout12.xml"/><Relationship Id="rId6" Type="http://schemas.openxmlformats.org/officeDocument/2006/relationships/slide" Target="slide408.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4.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9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3.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43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6.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48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0.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55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3.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60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6.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6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68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9.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7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8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8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81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42.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8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8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8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9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9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9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94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45.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9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9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9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9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9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9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98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48.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9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9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0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0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10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10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02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1.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0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0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0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0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10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10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09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4.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0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1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1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11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16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7.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1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1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1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2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12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1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6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26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0.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2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2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2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2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3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13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13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34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3.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3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3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3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3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4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14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14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44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6.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4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4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4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4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14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14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8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48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9.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4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5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5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5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5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15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15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4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55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72.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5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5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7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5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5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6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16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16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64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75.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6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6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hyperlink" Target="../../../../Abona%20Tadros/babah/03-LiturgyoftheBelievers-general-4languages.ppt#-1,1,Slide 1" TargetMode="External"/><Relationship Id="rId1" Type="http://schemas.openxmlformats.org/officeDocument/2006/relationships/slideLayout" Target="../slideLayouts/slideLayout6.xml"/></Relationships>
</file>

<file path=ppt/slides/_rels/slide16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6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7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17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17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73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78.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7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7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7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7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7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17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18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81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1.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8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8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2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8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8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8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8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18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19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190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4.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19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9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9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9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20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20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01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7.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0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0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hyperlink" Target="../../../../Abona%20Tadros/babah/03-LiturgyoftheBelievers-general-4languages.ppt#-1,1,Slide 1" TargetMode="External"/><Relationship Id="rId1" Type="http://schemas.openxmlformats.org/officeDocument/2006/relationships/slideLayout" Target="../slideLayouts/slideLayout6.xml"/></Relationships>
</file>

<file path=ppt/slides/_rels/slide20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0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20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20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05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0.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0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0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7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0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0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8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0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20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2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11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3.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1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1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21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5.xml"/><Relationship Id="rId1" Type="http://schemas.openxmlformats.org/officeDocument/2006/relationships/slideLayout" Target="../slideLayouts/slideLayout7.xml"/></Relationships>
</file>

<file path=ppt/slides/_rels/slide21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19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6.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1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2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2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2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22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22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27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9.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2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2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2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2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7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23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23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40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02.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4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4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4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4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4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4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24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4.xml"/><Relationship Id="rId1" Type="http://schemas.openxmlformats.org/officeDocument/2006/relationships/slideLayout" Target="../slideLayouts/slideLayout7.xml"/></Relationships>
</file>

<file path=ppt/slides/_rels/slide24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47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05.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4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4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8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4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4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5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25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25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8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58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08.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5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5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6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6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26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26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62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11.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6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6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5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6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6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6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26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3.xml"/><Relationship Id="rId1" Type="http://schemas.openxmlformats.org/officeDocument/2006/relationships/slideLayout" Target="../slideLayouts/slideLayout7.xml"/></Relationships>
</file>

<file path=ppt/slides/_rels/slide26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9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69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14.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7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7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7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7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7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5.xml"/><Relationship Id="rId1" Type="http://schemas.openxmlformats.org/officeDocument/2006/relationships/slideLayout" Target="../slideLayouts/slideLayout7.xml"/></Relationships>
</file>

<file path=ppt/slides/_rels/slide27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7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27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78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17.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7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7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7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7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8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0.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18.xml"/><Relationship Id="rId1" Type="http://schemas.openxmlformats.org/officeDocument/2006/relationships/slideLayout" Target="../slideLayouts/slideLayout7.xml"/></Relationships>
</file>

<file path=ppt/slides/_rels/slide28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5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19.xml"/><Relationship Id="rId1" Type="http://schemas.openxmlformats.org/officeDocument/2006/relationships/slideLayout" Target="../slideLayouts/slideLayout7.xml"/></Relationships>
</file>

<file path=ppt/slides/_rels/slide28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86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20.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8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8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8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8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9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29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29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297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23.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29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9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9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29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0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30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5.xml"/><Relationship Id="rId1" Type="http://schemas.openxmlformats.org/officeDocument/2006/relationships/slideLayout" Target="../slideLayouts/slideLayout7.xml"/></Relationships>
</file>

<file path=ppt/slides/_rels/slide30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5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05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26.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0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0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7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0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0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2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32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32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29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29.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2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9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2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3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0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3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33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1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33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32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32.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3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3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3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3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3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33.xml"/><Relationship Id="rId1" Type="http://schemas.openxmlformats.org/officeDocument/2006/relationships/slideLayout" Target="../slideLayouts/slideLayout7.xml"/></Relationships>
</file>

<file path=ppt/slides/_rels/slide33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4.xml"/><Relationship Id="rId1" Type="http://schemas.openxmlformats.org/officeDocument/2006/relationships/slideLayout" Target="../slideLayouts/slideLayout7.xml"/></Relationships>
</file>

<file path=ppt/slides/_rels/slide33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38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35.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3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3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4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4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4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34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37.xml"/><Relationship Id="rId1" Type="http://schemas.openxmlformats.org/officeDocument/2006/relationships/slideLayout" Target="../slideLayouts/slideLayout7.xml"/></Relationships>
</file>

<file path=ppt/slides/_rels/slide34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46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38.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4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4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4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4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5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39.xml"/><Relationship Id="rId1" Type="http://schemas.openxmlformats.org/officeDocument/2006/relationships/slideLayout" Target="../slideLayouts/slideLayout7.xml"/></Relationships>
</file>

<file path=ppt/slides/_rels/slide35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0.xml"/><Relationship Id="rId1" Type="http://schemas.openxmlformats.org/officeDocument/2006/relationships/slideLayout" Target="../slideLayouts/slideLayout7.xml"/></Relationships>
</file>

<file path=ppt/slides/_rels/slide35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53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41.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5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3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5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5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5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35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8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3.xml"/><Relationship Id="rId1" Type="http://schemas.openxmlformats.org/officeDocument/2006/relationships/slideLayout" Target="../slideLayouts/slideLayout7.xml"/></Relationships>
</file>

<file path=ppt/slides/_rels/slide35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59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44.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5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9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6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6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6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6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36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6.xml"/><Relationship Id="rId1" Type="http://schemas.openxmlformats.org/officeDocument/2006/relationships/slideLayout" Target="../slideLayouts/slideLayout7.xml"/></Relationships>
</file>

<file path=ppt/slides/_rels/slide36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6.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67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47.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6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6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6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6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7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48.xml"/><Relationship Id="rId1" Type="http://schemas.openxmlformats.org/officeDocument/2006/relationships/slideLayout" Target="../slideLayouts/slideLayout7.xml"/></Relationships>
</file>

<file path=ppt/slides/_rels/slide37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37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76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50.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7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7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7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7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1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81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8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51.xml"/><Relationship Id="rId1" Type="http://schemas.openxmlformats.org/officeDocument/2006/relationships/slideLayout" Target="../slideLayouts/slideLayout7.xml"/></Relationships>
</file>

<file path=ppt/slides/_rels/slide38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2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52.xml"/><Relationship Id="rId1" Type="http://schemas.openxmlformats.org/officeDocument/2006/relationships/slideLayout" Target="../slideLayouts/slideLayout7.xml"/></Relationships>
</file>

<file path=ppt/slides/_rels/slide38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83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53.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8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8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8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8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8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79.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54.xml"/><Relationship Id="rId1" Type="http://schemas.openxmlformats.org/officeDocument/2006/relationships/slideLayout" Target="../slideLayouts/slideLayout7.xml"/></Relationships>
</file>

<file path=ppt/slides/_rels/slide38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38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390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56.xml"/><Relationship Id="rId1" Type="http://schemas.openxmlformats.org/officeDocument/2006/relationships/slideLayout" Target="../slideLayouts/slideLayout7.xml"/><Relationship Id="rId4" Type="http://schemas.openxmlformats.org/officeDocument/2006/relationships/image" Target="../media/image7.jpeg"/></Relationships>
</file>

<file path=ppt/slides/_rels/slide39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39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9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93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9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4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13.xml"/></Relationships>
</file>

<file path=ppt/slides/_rels/slide39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949.xml.rels><?xml version="1.0" encoding="UTF-8" standalone="yes"?>
<Relationships xmlns="http://schemas.openxmlformats.org/package/2006/relationships"><Relationship Id="rId2" Type="http://schemas.openxmlformats.org/officeDocument/2006/relationships/slide" Target="slide3958.xml"/><Relationship Id="rId1" Type="http://schemas.openxmlformats.org/officeDocument/2006/relationships/slideLayout" Target="../slideLayouts/slideLayout13.xml"/></Relationships>
</file>

<file path=ppt/slides/_rels/slide3950.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4.xml"/></Relationships>
</file>

<file path=ppt/slides/_rels/slide39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6.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39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3.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3964.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13.xml"/></Relationships>
</file>

<file path=ppt/slides/_rels/slide396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9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6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882" name="Rectangle 2"/>
          <p:cNvSpPr>
            <a:spLocks noGrp="1" noChangeArrowheads="1"/>
          </p:cNvSpPr>
          <p:nvPr>
            <p:ph type="title"/>
          </p:nvPr>
        </p:nvSpPr>
        <p:spPr>
          <a:xfrm>
            <a:off x="0" y="0"/>
            <a:ext cx="9144000" cy="1655762"/>
          </a:xfrm>
          <a:solidFill>
            <a:srgbClr val="990033"/>
          </a:solidFill>
          <a:ln>
            <a:solidFill>
              <a:schemeClr val="bg1"/>
            </a:solidFill>
          </a:ln>
        </p:spPr>
        <p:txBody>
          <a:bodyPr>
            <a:normAutofit/>
          </a:bodyPr>
          <a:lstStyle/>
          <a:p>
            <a:r>
              <a:rPr lang="ar-EG" sz="3600" dirty="0">
                <a:solidFill>
                  <a:schemeClr val="bg1"/>
                </a:solidFill>
              </a:rPr>
              <a:t>قراءات أيام الصوم الكبير</a:t>
            </a:r>
            <a:br>
              <a:rPr lang="ar-EG" sz="3600" dirty="0">
                <a:solidFill>
                  <a:schemeClr val="bg1"/>
                </a:solidFill>
              </a:rPr>
            </a:br>
            <a:r>
              <a:rPr lang="en-CA" sz="3600" dirty="0">
                <a:solidFill>
                  <a:schemeClr val="bg1"/>
                </a:solidFill>
              </a:rPr>
              <a:t>Lectures </a:t>
            </a:r>
            <a:r>
              <a:rPr lang="fr-CA" sz="3600" dirty="0">
                <a:solidFill>
                  <a:schemeClr val="bg1"/>
                </a:solidFill>
              </a:rPr>
              <a:t>des jours du</a:t>
            </a:r>
            <a:r>
              <a:rPr lang="en-US" sz="3600" dirty="0">
                <a:solidFill>
                  <a:schemeClr val="bg1"/>
                </a:solidFill>
              </a:rPr>
              <a:t> </a:t>
            </a:r>
            <a:r>
              <a:rPr lang="fr-CA" sz="3600" dirty="0">
                <a:solidFill>
                  <a:schemeClr val="bg1"/>
                </a:solidFill>
              </a:rPr>
              <a:t>Carême</a:t>
            </a:r>
          </a:p>
        </p:txBody>
      </p:sp>
      <p:sp>
        <p:nvSpPr>
          <p:cNvPr id="5754883" name="Text Box 3"/>
          <p:cNvSpPr txBox="1">
            <a:spLocks noChangeArrowheads="1"/>
          </p:cNvSpPr>
          <p:nvPr/>
        </p:nvSpPr>
        <p:spPr bwMode="auto">
          <a:xfrm>
            <a:off x="250825" y="2205038"/>
            <a:ext cx="7886700" cy="366712"/>
          </a:xfrm>
          <a:prstGeom prst="rect">
            <a:avLst/>
          </a:prstGeom>
          <a:noFill/>
          <a:ln w="9525">
            <a:noFill/>
            <a:miter lim="800000"/>
            <a:headEnd/>
            <a:tailEnd/>
          </a:ln>
          <a:effectLst/>
        </p:spPr>
        <p:txBody>
          <a:bodyPr>
            <a:spAutoFit/>
          </a:bodyPr>
          <a:lstStyle/>
          <a:p>
            <a:pPr marL="457200" indent="-457200" algn="l" rtl="0">
              <a:spcBef>
                <a:spcPct val="50000"/>
              </a:spcBef>
              <a:buFontTx/>
              <a:buAutoNum type="arabicPeriod"/>
            </a:pPr>
            <a:endParaRPr lang="en-US" b="1">
              <a:solidFill>
                <a:srgbClr val="FF9900"/>
              </a:solidFill>
            </a:endParaRPr>
          </a:p>
        </p:txBody>
      </p:sp>
      <p:graphicFrame>
        <p:nvGraphicFramePr>
          <p:cNvPr id="5754884" name="Group 4"/>
          <p:cNvGraphicFramePr>
            <a:graphicFrameLocks noGrp="1"/>
          </p:cNvGraphicFramePr>
          <p:nvPr>
            <p:ph idx="1"/>
            <p:extLst>
              <p:ext uri="{D42A27DB-BD31-4B8C-83A1-F6EECF244321}">
                <p14:modId xmlns:p14="http://schemas.microsoft.com/office/powerpoint/2010/main" val="3908150738"/>
              </p:ext>
            </p:extLst>
          </p:nvPr>
        </p:nvGraphicFramePr>
        <p:xfrm>
          <a:off x="0" y="1655762"/>
          <a:ext cx="9144000" cy="5143536"/>
        </p:xfrm>
        <a:graphic>
          <a:graphicData uri="http://schemas.openxmlformats.org/drawingml/2006/table">
            <a:tbl>
              <a:tblPr rtl="1"/>
              <a:tblGrid>
                <a:gridCol w="1024063">
                  <a:extLst>
                    <a:ext uri="{9D8B030D-6E8A-4147-A177-3AD203B41FA5}">
                      <a16:colId xmlns:a16="http://schemas.microsoft.com/office/drawing/2014/main" val="20000"/>
                    </a:ext>
                  </a:extLst>
                </a:gridCol>
                <a:gridCol w="1096635">
                  <a:extLst>
                    <a:ext uri="{9D8B030D-6E8A-4147-A177-3AD203B41FA5}">
                      <a16:colId xmlns:a16="http://schemas.microsoft.com/office/drawing/2014/main" val="20001"/>
                    </a:ext>
                  </a:extLst>
                </a:gridCol>
                <a:gridCol w="996648">
                  <a:extLst>
                    <a:ext uri="{9D8B030D-6E8A-4147-A177-3AD203B41FA5}">
                      <a16:colId xmlns:a16="http://schemas.microsoft.com/office/drawing/2014/main" val="20002"/>
                    </a:ext>
                  </a:extLst>
                </a:gridCol>
                <a:gridCol w="1161143">
                  <a:extLst>
                    <a:ext uri="{9D8B030D-6E8A-4147-A177-3AD203B41FA5}">
                      <a16:colId xmlns:a16="http://schemas.microsoft.com/office/drawing/2014/main" val="20003"/>
                    </a:ext>
                  </a:extLst>
                </a:gridCol>
                <a:gridCol w="1161143">
                  <a:extLst>
                    <a:ext uri="{9D8B030D-6E8A-4147-A177-3AD203B41FA5}">
                      <a16:colId xmlns:a16="http://schemas.microsoft.com/office/drawing/2014/main" val="20004"/>
                    </a:ext>
                  </a:extLst>
                </a:gridCol>
                <a:gridCol w="1161143">
                  <a:extLst>
                    <a:ext uri="{9D8B030D-6E8A-4147-A177-3AD203B41FA5}">
                      <a16:colId xmlns:a16="http://schemas.microsoft.com/office/drawing/2014/main" val="20005"/>
                    </a:ext>
                  </a:extLst>
                </a:gridCol>
                <a:gridCol w="938590">
                  <a:extLst>
                    <a:ext uri="{9D8B030D-6E8A-4147-A177-3AD203B41FA5}">
                      <a16:colId xmlns:a16="http://schemas.microsoft.com/office/drawing/2014/main" val="20006"/>
                    </a:ext>
                  </a:extLst>
                </a:gridCol>
                <a:gridCol w="1604635">
                  <a:extLst>
                    <a:ext uri="{9D8B030D-6E8A-4147-A177-3AD203B41FA5}">
                      <a16:colId xmlns:a16="http://schemas.microsoft.com/office/drawing/2014/main" val="20007"/>
                    </a:ext>
                  </a:extLst>
                </a:gridCol>
              </a:tblGrid>
              <a:tr h="747113">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400" b="0" i="0" u="none" strike="noStrike" kern="1200" cap="none" normalizeH="0" baseline="0" dirty="0">
                          <a:ln>
                            <a:noFill/>
                          </a:ln>
                          <a:solidFill>
                            <a:srgbClr val="00B0F0"/>
                          </a:solidFill>
                          <a:effectLst/>
                          <a:latin typeface="Arial" charset="0"/>
                          <a:ea typeface="+mn-ea"/>
                          <a:cs typeface="Arial" charset="0"/>
                          <a:hlinkClick r:id="rId2" action="ppaction://hlinksldjump"/>
                        </a:rPr>
                        <a:t>أحد الرفاع</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400" b="0" i="0" u="none" strike="noStrike" kern="1200" cap="none" normalizeH="0" baseline="0" dirty="0">
                          <a:ln>
                            <a:noFill/>
                          </a:ln>
                          <a:solidFill>
                            <a:srgbClr val="00B0F0"/>
                          </a:solidFill>
                          <a:effectLst/>
                          <a:latin typeface="Arial" charset="0"/>
                          <a:ea typeface="+mn-ea"/>
                          <a:cs typeface="Arial" charset="0"/>
                          <a:hlinkClick r:id="rId2" action="ppaction://hlinksldjump"/>
                        </a:rPr>
                        <a:t>Préparation Au Carême </a:t>
                      </a:r>
                      <a:r>
                        <a:rPr kumimoji="0" lang="fr-FR" sz="1400" b="0" i="0" u="none" strike="noStrike" kern="1200" cap="none" normalizeH="0" baseline="0" dirty="0">
                          <a:ln>
                            <a:noFill/>
                          </a:ln>
                          <a:solidFill>
                            <a:srgbClr val="00B0F0"/>
                          </a:solidFill>
                          <a:effectLst/>
                          <a:latin typeface="Arial" charset="0"/>
                          <a:ea typeface="+mn-ea"/>
                          <a:cs typeface="Arial" charset="0"/>
                          <a:hlinkClick r:id="rId2" action="ppaction://hlinksldjump"/>
                        </a:rPr>
                        <a:t>(EL RIFAÏ)</a:t>
                      </a:r>
                      <a:endParaRPr kumimoji="0" lang="fr-FR" sz="1400" b="0" i="0" u="none" strike="noStrike" kern="1200" cap="none" normalizeH="0" baseline="0" dirty="0">
                        <a:ln>
                          <a:noFill/>
                        </a:ln>
                        <a:solidFill>
                          <a:srgbClr val="00B0F0"/>
                        </a:solidFill>
                        <a:effectLst/>
                        <a:latin typeface="Arial" charset="0"/>
                        <a:ea typeface="+mn-ea"/>
                        <a:cs typeface="Arial" charset="0"/>
                        <a:hlinkClick r:id="rId3" action="ppaction://hlinksldjump"/>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KW" sz="1400" b="0" i="0" u="none" strike="noStrike" kern="1200" cap="none" normalizeH="0" baseline="0" dirty="0">
                          <a:ln>
                            <a:noFill/>
                          </a:ln>
                          <a:solidFill>
                            <a:srgbClr val="00B0F0"/>
                          </a:solidFill>
                          <a:effectLst/>
                          <a:latin typeface="Arial" charset="0"/>
                          <a:ea typeface="+mn-ea"/>
                          <a:cs typeface="Arial" charset="0"/>
                          <a:hlinkClick r:id="rId3" action="ppaction://hlinksldjump"/>
                        </a:rPr>
                        <a:t>سبت رفاع الصوم الكبير</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400" b="0" i="0" u="none" strike="noStrike" kern="1200" cap="none" normalizeH="0" baseline="0" dirty="0">
                          <a:ln>
                            <a:noFill/>
                          </a:ln>
                          <a:solidFill>
                            <a:srgbClr val="00B0F0"/>
                          </a:solidFill>
                          <a:effectLst/>
                          <a:latin typeface="Arial" charset="0"/>
                          <a:ea typeface="+mn-ea"/>
                          <a:cs typeface="Arial" charset="0"/>
                          <a:hlinkClick r:id="rId3" action="ppaction://hlinksldjump"/>
                        </a:rPr>
                        <a:t>SAMEDI DE LA PREPARATION AU CAREME</a:t>
                      </a:r>
                      <a:endParaRPr kumimoji="0" lang="fr-FR" sz="1400" b="0" i="0" u="none" strike="noStrike" kern="1200" cap="none" normalizeH="0" baseline="0" dirty="0">
                        <a:ln>
                          <a:noFill/>
                        </a:ln>
                        <a:solidFill>
                          <a:srgbClr val="00B0F0"/>
                        </a:solidFill>
                        <a:effectLst/>
                        <a:latin typeface="Arial" charset="0"/>
                        <a:ea typeface="+mn-ea"/>
                        <a:cs typeface="Arial" charset="0"/>
                        <a:hlinkClick r:id="rId4" action="ppaction://hlinksldjump"/>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accent1">
                            <a:lumMod val="20000"/>
                            <a:lumOff val="80000"/>
                          </a:schemeClr>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rgbClr val="00B0F0"/>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800" b="1"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6477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5"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6"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7"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8"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9"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accent1">
                              <a:lumMod val="20000"/>
                              <a:lumOff val="80000"/>
                            </a:schemeClr>
                          </a:solidFill>
                          <a:effectLst/>
                          <a:latin typeface="Arial" charset="0"/>
                          <a:cs typeface="Arial" charset="0"/>
                          <a:hlinkClick r:id="rId10" action="ppaction://hlinksldjump"/>
                        </a:rPr>
                        <a:t>Tues</a:t>
                      </a:r>
                      <a:endParaRPr kumimoji="0" lang="en-CA" sz="2800" b="0" i="0" u="none" strike="noStrike" cap="none" normalizeH="0" baseline="0" dirty="0">
                        <a:ln>
                          <a:noFill/>
                        </a:ln>
                        <a:solidFill>
                          <a:schemeClr val="accent1">
                            <a:lumMod val="20000"/>
                            <a:lumOff val="80000"/>
                          </a:schemeClr>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rgbClr val="00B0F0"/>
                          </a:solidFill>
                          <a:effectLst/>
                          <a:latin typeface="Arial" charset="0"/>
                          <a:cs typeface="Arial" charset="0"/>
                          <a:hlinkClick r:id="rId4" action="ppaction://hlinksldjump"/>
                        </a:rPr>
                        <a:t>Mon</a:t>
                      </a:r>
                      <a:endParaRPr kumimoji="0" lang="en-CA" sz="2800" b="0" i="0" u="none" strike="noStrike" cap="none" normalizeH="0" baseline="0" dirty="0">
                        <a:ln>
                          <a:noFill/>
                        </a:ln>
                        <a:solidFill>
                          <a:srgbClr val="00B0F0"/>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dirty="0">
                          <a:ln>
                            <a:noFill/>
                          </a:ln>
                          <a:solidFill>
                            <a:schemeClr val="bg1"/>
                          </a:solidFill>
                          <a:effectLst/>
                          <a:latin typeface="Arial" charset="0"/>
                          <a:cs typeface="Arial" charset="0"/>
                        </a:rPr>
                        <a:t>Week 1:</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6445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1"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2"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3"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14"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5"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6"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7"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2:</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477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8"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19"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0"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21"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2"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3"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4"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dirty="0">
                          <a:ln>
                            <a:noFill/>
                          </a:ln>
                          <a:solidFill>
                            <a:schemeClr val="bg1"/>
                          </a:solidFill>
                          <a:effectLst/>
                          <a:latin typeface="Arial" charset="0"/>
                          <a:cs typeface="Arial" charset="0"/>
                        </a:rPr>
                        <a:t>Week 3:</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461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5"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6"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7"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28"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29"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0"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1"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4:</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77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2"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3"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4"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35"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6"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7"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8"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5:</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445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39"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0"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1"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42"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3"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4"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5"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a:ln>
                            <a:noFill/>
                          </a:ln>
                          <a:solidFill>
                            <a:schemeClr val="bg1"/>
                          </a:solidFill>
                          <a:effectLst/>
                          <a:latin typeface="Arial" charset="0"/>
                          <a:cs typeface="Arial" charset="0"/>
                        </a:rPr>
                        <a:t>Week 6:</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0712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6" action="ppaction://hlinksldjump"/>
                        </a:rPr>
                        <a:t>Sun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7" action="ppaction://hlinksldjump"/>
                        </a:rPr>
                        <a:t>Sat</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48" action="ppaction://hlinksldjump"/>
                        </a:rPr>
                        <a:t>Fri</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bg1"/>
                          </a:solidFill>
                          <a:effectLst/>
                          <a:latin typeface="Arial" charset="0"/>
                          <a:cs typeface="Arial" charset="0"/>
                          <a:hlinkClick r:id="rId49" action="ppaction://hlinksldjump"/>
                        </a:rPr>
                        <a:t>Thur</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50" action="ppaction://hlinksldjump"/>
                        </a:rPr>
                        <a:t>Wed</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51" action="ppaction://hlinksldjump"/>
                        </a:rPr>
                        <a:t>Tues</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hlinkClick r:id="rId52" action="ppaction://hlinksldjump"/>
                        </a:rPr>
                        <a:t>Mon</a:t>
                      </a:r>
                      <a:endParaRPr kumimoji="0" lang="en-CA" sz="2800" b="0" i="0" u="none" strike="noStrike" cap="none" normalizeH="0" baseline="0" dirty="0">
                        <a:ln>
                          <a:noFill/>
                        </a:ln>
                        <a:solidFill>
                          <a:schemeClr val="bg1"/>
                        </a:solidFill>
                        <a:effectLst/>
                        <a:latin typeface="Arial" charset="0"/>
                        <a:cs typeface="Arial"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800" b="1" i="0" u="none" strike="noStrike" cap="none" normalizeH="0" baseline="0" dirty="0">
                          <a:ln>
                            <a:noFill/>
                          </a:ln>
                          <a:solidFill>
                            <a:schemeClr val="bg1"/>
                          </a:solidFill>
                          <a:effectLst/>
                          <a:latin typeface="Arial" charset="0"/>
                          <a:cs typeface="Arial" charset="0"/>
                        </a:rPr>
                        <a:t>Week 7:</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870" name="Group 14"/>
          <p:cNvGraphicFramePr>
            <a:graphicFrameLocks noGrp="1"/>
          </p:cNvGraphicFramePr>
          <p:nvPr/>
        </p:nvGraphicFramePr>
        <p:xfrm>
          <a:off x="539750" y="1052513"/>
          <a:ext cx="8137525" cy="4968240"/>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Preparation Saturday</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dirty="0">
                          <a:ln>
                            <a:noFill/>
                          </a:ln>
                          <a:solidFill>
                            <a:srgbClr val="FF9900"/>
                          </a:solidFill>
                          <a:effectLst/>
                          <a:latin typeface="Arial" charset="0"/>
                          <a:cs typeface="Arial" charset="0"/>
                        </a:rPr>
                        <a:t>سبت رفاع الصوم الكبير</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dirty="0">
                          <a:ln>
                            <a:noFill/>
                          </a:ln>
                          <a:solidFill>
                            <a:srgbClr val="FF9900"/>
                          </a:solidFill>
                          <a:effectLst/>
                          <a:latin typeface="Arial" charset="0"/>
                          <a:cs typeface="Arial" charset="0"/>
                        </a:rPr>
                        <a:t> </a:t>
                      </a:r>
                      <a:endParaRPr kumimoji="0" lang="en-CA" sz="4000" b="1"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SAMEDI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DE LA PREPARATION AU CAREME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a:r>
              <a:rPr lang="en-US" sz="4400" u="sng" dirty="0">
                <a:solidFill>
                  <a:srgbClr val="FF9933"/>
                </a:solidFill>
              </a:rPr>
              <a:t>Vespers Psalm and Gospel</a:t>
            </a:r>
          </a:p>
          <a:p>
            <a:pPr algn="ctr" rtl="1"/>
            <a:r>
              <a:rPr lang="ar-EG" sz="4400" u="sng">
                <a:solidFill>
                  <a:srgbClr val="FF9933"/>
                </a:solidFill>
              </a:rPr>
              <a:t>مزمور</a:t>
            </a:r>
            <a:r>
              <a:rPr lang="en-US" sz="4400" u="sng" dirty="0">
                <a:solidFill>
                  <a:srgbClr val="FF9933"/>
                </a:solidFill>
              </a:rPr>
              <a:t> </a:t>
            </a:r>
            <a:r>
              <a:rPr lang="ar-EG" sz="4400" u="sng">
                <a:solidFill>
                  <a:srgbClr val="FF9933"/>
                </a:solidFill>
              </a:rPr>
              <a:t>و أنجيل  عشية</a:t>
            </a:r>
          </a:p>
          <a:p>
            <a:pPr algn="ctr" rtl="1"/>
            <a:r>
              <a:rPr lang="fr-CA" sz="4400" u="sng" dirty="0">
                <a:solidFill>
                  <a:srgbClr val="FF9933"/>
                </a:solidFill>
              </a:rPr>
              <a:t>Psaume et Évangile du soir</a:t>
            </a:r>
          </a:p>
        </p:txBody>
      </p:sp>
      <p:pic>
        <p:nvPicPr>
          <p:cNvPr id="25088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5" name="Group 49"/>
          <p:cNvGraphicFramePr>
            <a:graphicFrameLocks noGrp="1"/>
          </p:cNvGraphicFramePr>
          <p:nvPr/>
        </p:nvGraphicFramePr>
        <p:xfrm>
          <a:off x="76200" y="152400"/>
          <a:ext cx="8991600" cy="6553200"/>
        </p:xfrm>
        <a:graphic>
          <a:graphicData uri="http://schemas.openxmlformats.org/drawingml/2006/table">
            <a:tbl>
              <a:tblPr/>
              <a:tblGrid>
                <a:gridCol w="44196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9050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600" b="0" i="0" u="sng" strike="noStrike" cap="none" normalizeH="0" baseline="0" dirty="0">
                          <a:ln>
                            <a:noFill/>
                          </a:ln>
                          <a:solidFill>
                            <a:srgbClr val="FF9900"/>
                          </a:solidFill>
                          <a:effectLst/>
                          <a:latin typeface="Arial" charset="0"/>
                          <a:cs typeface="Arial" charset="0"/>
                        </a:rPr>
                        <a:t>مزمور عشية </a:t>
                      </a:r>
                      <a:r>
                        <a:rPr kumimoji="0" lang="ar-SA" sz="3600" b="0" i="0" u="sng" strike="noStrike" cap="none" normalizeH="0" baseline="0" dirty="0">
                          <a:ln>
                            <a:noFill/>
                          </a:ln>
                          <a:solidFill>
                            <a:srgbClr val="FF9900"/>
                          </a:solidFill>
                          <a:effectLst/>
                          <a:latin typeface="Arial" charset="0"/>
                          <a:cs typeface="Arial" charset="0"/>
                        </a:rPr>
                        <a:t> </a:t>
                      </a:r>
                      <a:r>
                        <a:rPr kumimoji="0" lang="en-US" sz="3600" b="0" i="0" u="sng" strike="noStrike" cap="none" normalizeH="0" baseline="0" dirty="0">
                          <a:ln>
                            <a:noFill/>
                          </a:ln>
                          <a:solidFill>
                            <a:srgbClr val="FF9900"/>
                          </a:solidFill>
                          <a:effectLst/>
                          <a:latin typeface="Arial" charset="0"/>
                          <a:cs typeface="Arial" charset="0"/>
                        </a:rPr>
                        <a:t>17:1-2</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bg1"/>
                          </a:solidFill>
                          <a:effectLst/>
                          <a:latin typeface="Arial" charset="0"/>
                          <a:cs typeface="Arial" charset="0"/>
                        </a:rPr>
                        <a:t>اِستَمِع يا اللَّه عدلِي وأَصْغِ إلى طلبتي، وانصت إلى صلاتي فإنَّها مِنْ شفتيْن بلا غِشْ. ليَخرُج مِنْ لدنك قضائي، لتَنْظُر عيناي الاستقامة. </a:t>
                      </a:r>
                      <a:r>
                        <a:rPr kumimoji="0" lang="ar-SA" sz="2400" b="0" i="0" u="none" strike="noStrike" cap="none" normalizeH="0" baseline="0" dirty="0">
                          <a:ln>
                            <a:noFill/>
                          </a:ln>
                          <a:solidFill>
                            <a:schemeClr val="bg1"/>
                          </a:solidFill>
                          <a:effectLst/>
                          <a:latin typeface="Arial" charset="0"/>
                          <a:cs typeface="Arial" charset="0"/>
                        </a:rPr>
                        <a:t> </a:t>
                      </a:r>
                      <a:r>
                        <a:rPr kumimoji="0" lang="ar-SA" sz="2400" b="1" i="0" u="none" strike="noStrike" cap="none" normalizeH="0" baseline="0" dirty="0">
                          <a:ln>
                            <a:noFill/>
                          </a:ln>
                          <a:solidFill>
                            <a:schemeClr val="bg1"/>
                          </a:solidFill>
                          <a:effectLst/>
                          <a:latin typeface="Arial" charset="0"/>
                          <a:cs typeface="Arial" charset="0"/>
                        </a:rPr>
                        <a:t>هللويا</a:t>
                      </a:r>
                      <a:r>
                        <a:rPr kumimoji="0" lang="ar-SA" sz="2400" b="0" i="0" u="none" strike="noStrike" cap="none" normalizeH="0" baseline="0" dirty="0">
                          <a:ln>
                            <a:noFill/>
                          </a:ln>
                          <a:solidFill>
                            <a:schemeClr val="tx1"/>
                          </a:solidFill>
                          <a:effectLst/>
                          <a:latin typeface="Arial" charset="0"/>
                          <a:cs typeface="Arial" charset="0"/>
                        </a:rPr>
                        <a:t> </a:t>
                      </a: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482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00"/>
                          </a:solidFill>
                          <a:effectLst/>
                          <a:latin typeface="Arial" charset="0"/>
                          <a:cs typeface="Arial" charset="0"/>
                        </a:rPr>
                        <a:t>Psalms 17:1-2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17:1 Hear a just cause, O Lord, Attend to my cry; Give ear to my prayer which is not from deceitful lips. 2 Let my vindication come from Your presence; Let Your eyes look on the things that are upright. </a:t>
                      </a:r>
                      <a:r>
                        <a:rPr kumimoji="0" lang="en-US" sz="2800" b="0" i="0" u="none" strike="noStrike" cap="none" normalizeH="0" baseline="0" dirty="0">
                          <a:ln>
                            <a:noFill/>
                          </a:ln>
                          <a:solidFill>
                            <a:schemeClr val="bg1"/>
                          </a:solidFill>
                          <a:effectLst/>
                          <a:latin typeface="Arial" charset="0"/>
                          <a:cs typeface="Arial" charset="0"/>
                        </a:rPr>
                        <a:t>Alleluia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00"/>
                          </a:solidFill>
                          <a:effectLst/>
                          <a:latin typeface="Arial" charset="0"/>
                          <a:cs typeface="Arial" charset="0"/>
                        </a:rPr>
                        <a:t>Psaumes</a:t>
                      </a:r>
                      <a:r>
                        <a:rPr kumimoji="0" lang="en-US" sz="3600" b="0" i="0" u="sng" strike="noStrike" cap="none" normalizeH="0" baseline="0" dirty="0">
                          <a:ln>
                            <a:noFill/>
                          </a:ln>
                          <a:solidFill>
                            <a:srgbClr val="FF9900"/>
                          </a:solidFill>
                          <a:effectLst/>
                          <a:latin typeface="Arial" charset="0"/>
                          <a:cs typeface="Arial" charset="0"/>
                        </a:rPr>
                        <a:t> 17:1-2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Justice, Seigneur, écoute, sois attentif à ma plainte, prête l'oreille à  ma  prière  qui  ne 	vient pas de lèvres trompeuses. 2 Que mon jugement ressorte de ta face, que tes yeux voient où est le droit</a:t>
                      </a:r>
                      <a:r>
                        <a:rPr kumimoji="0" lang="fr-CA" sz="2800" b="0" i="0" u="none" strike="noStrike" cap="none" normalizeH="0" baseline="0" dirty="0">
                          <a:ln>
                            <a:noFill/>
                          </a:ln>
                          <a:solidFill>
                            <a:schemeClr val="bg1"/>
                          </a:solidFill>
                          <a:effectLst/>
                          <a:latin typeface="Arial" charset="0"/>
                          <a:cs typeface="Arial" charset="0"/>
                        </a:rPr>
                        <a:t>.  </a:t>
                      </a:r>
                      <a:r>
                        <a:rPr kumimoji="0" lang="en-US" sz="2800" b="0" i="0" u="none" strike="noStrike" cap="none" normalizeH="0" baseline="0" dirty="0">
                          <a:ln>
                            <a:noFill/>
                          </a:ln>
                          <a:solidFill>
                            <a:schemeClr val="bg1"/>
                          </a:solidFill>
                          <a:effectLst/>
                          <a:latin typeface="Arial" charset="0"/>
                          <a:cs typeface="Arial" charset="0"/>
                        </a:rPr>
                        <a:t>Alleluia</a:t>
                      </a:r>
                      <a:endParaRPr kumimoji="0" lang="fr-C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146" name="Rectangle 50"/>
          <p:cNvSpPr>
            <a:spLocks noGrp="1" noChangeArrowheads="1"/>
          </p:cNvSpPr>
          <p:nvPr>
            <p:ph type="ctrTitle"/>
          </p:nvPr>
        </p:nvSpPr>
        <p:spPr/>
        <p:txBody>
          <a:bodyPr/>
          <a:lstStyle/>
          <a:p>
            <a:r>
              <a:rPr lang="en-US" dirty="0"/>
              <a:t>-1PV</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9" name="Group 91"/>
          <p:cNvGraphicFramePr>
            <a:graphicFrameLocks noGrp="1"/>
          </p:cNvGraphicFramePr>
          <p:nvPr/>
        </p:nvGraphicFramePr>
        <p:xfrm>
          <a:off x="76200" y="76200"/>
          <a:ext cx="9067800" cy="6779959"/>
        </p:xfrm>
        <a:graphic>
          <a:graphicData uri="http://schemas.openxmlformats.org/drawingml/2006/table">
            <a:tbl>
              <a:tblPr/>
              <a:tblGrid>
                <a:gridCol w="45720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990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لوقا </a:t>
                      </a:r>
                      <a:r>
                        <a:rPr kumimoji="0" lang="ar-EG" sz="3200" b="0" i="0" u="sng" strike="noStrike" cap="none" normalizeH="0" baseline="0" dirty="0">
                          <a:ln>
                            <a:noFill/>
                          </a:ln>
                          <a:solidFill>
                            <a:srgbClr val="FF9900"/>
                          </a:solidFill>
                          <a:effectLst/>
                          <a:latin typeface="Arial" charset="0"/>
                          <a:cs typeface="Arial" charset="0"/>
                        </a:rPr>
                        <a:t>(</a:t>
                      </a:r>
                      <a:r>
                        <a:rPr kumimoji="0" lang="en-CA" sz="3200" b="0" i="0" u="sng" strike="noStrike" kern="1200" cap="none" normalizeH="0" baseline="0" dirty="0">
                          <a:ln>
                            <a:noFill/>
                          </a:ln>
                          <a:solidFill>
                            <a:srgbClr val="FF9900"/>
                          </a:solidFill>
                          <a:effectLst/>
                          <a:latin typeface="Arial" charset="0"/>
                          <a:ea typeface="+mn-ea"/>
                          <a:cs typeface="Arial" charset="0"/>
                        </a:rPr>
                        <a:t>17:3-6</a:t>
                      </a:r>
                      <a:r>
                        <a:rPr kumimoji="0" lang="ar-SA" sz="3200" b="0" i="0" u="sng" strike="noStrike" cap="none" normalizeH="0" baseline="0" dirty="0">
                          <a:ln>
                            <a:noFill/>
                          </a:ln>
                          <a:solidFill>
                            <a:srgbClr val="FF9900"/>
                          </a:solidFill>
                          <a:effectLst/>
                          <a:latin typeface="Arial" charset="0"/>
                          <a:cs typeface="Arial" charset="0"/>
                        </a:rPr>
                        <a:t> </a:t>
                      </a:r>
                      <a:r>
                        <a:rPr kumimoji="0" lang="en-CA" sz="3200" b="0" i="0" u="sng" strike="noStrike" cap="none" normalizeH="0" baseline="0" dirty="0">
                          <a:ln>
                            <a:noFill/>
                          </a:ln>
                          <a:solidFill>
                            <a:srgbClr val="FF9900"/>
                          </a:solidFill>
                          <a:effectLst/>
                          <a:latin typeface="Arial" charset="0"/>
                          <a:cs typeface="Arial" charset="0"/>
                        </a:rPr>
                        <a:t>(</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احترزوا لأنفُسِكُمْ. وإنْ أخطأ إليكَ أخوكَ فَوَبِّخْهُ، وإنْ تَابَ فاغفِرْ لهُ. وإنْ أخطأ إليك سَبْعَ مرَّاتٍ في اليومِ ورَجَعَ إليكَ سَبْعَ مرَّاتٍ قائلاً: أنا تائِبٌ فاغفرْ له	".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402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sng" strike="noStrike" kern="1200" cap="none" normalizeH="0" baseline="0" dirty="0">
                          <a:ln>
                            <a:noFill/>
                          </a:ln>
                          <a:solidFill>
                            <a:srgbClr val="FF9900"/>
                          </a:solidFill>
                          <a:effectLst/>
                          <a:latin typeface="Arial" charset="0"/>
                          <a:ea typeface="+mn-ea"/>
                          <a:cs typeface="Arial" charset="0"/>
                        </a:rPr>
                        <a:t>Luke 17:3-6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Take heed to yourselves. If your brother sins against you, rebuke him; and if he repents, forgive him. 4 And if he sins against you seven times in a day, and seven times in a day </a:t>
                      </a:r>
                      <a:r>
                        <a:rPr kumimoji="0" lang="en-CA" sz="2600" b="0" i="0" u="none" strike="noStrike" cap="none" normalizeH="0" baseline="0" dirty="0">
                          <a:ln>
                            <a:noFill/>
                          </a:ln>
                          <a:solidFill>
                            <a:schemeClr val="bg1"/>
                          </a:solidFill>
                          <a:effectLst/>
                          <a:latin typeface="Arial" charset="0"/>
                          <a:cs typeface="Arial" charset="0"/>
                        </a:rPr>
                        <a:t>returns to you, saying, `I repent,' you shall forgive him.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00"/>
                          </a:solidFill>
                          <a:effectLst/>
                          <a:latin typeface="Arial" charset="0"/>
                          <a:cs typeface="Arial" charset="0"/>
                        </a:rPr>
                        <a:t>Luc </a:t>
                      </a:r>
                      <a:r>
                        <a:rPr kumimoji="0" lang="en-CA" sz="3200" b="0" i="0" u="sng" strike="noStrike" kern="1200" cap="none" normalizeH="0" baseline="0" dirty="0">
                          <a:ln>
                            <a:noFill/>
                          </a:ln>
                          <a:solidFill>
                            <a:srgbClr val="FF9900"/>
                          </a:solidFill>
                          <a:effectLst/>
                          <a:latin typeface="Arial" charset="0"/>
                          <a:ea typeface="+mn-ea"/>
                          <a:cs typeface="Arial" charset="0"/>
                        </a:rPr>
                        <a:t>17:3-6</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Tenez-vous sur vos gardes. Si ton frère vient à t'offenser, reprends-le; et s'il se repent, pardonne-lui. Et si sept fois le jour il t'offense et que sept fois il revienne à toi en disant: "Je me repens", tu lui pardonneras.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260" name="Rectangle 92"/>
          <p:cNvSpPr>
            <a:spLocks noGrp="1" noChangeArrowheads="1"/>
          </p:cNvSpPr>
          <p:nvPr>
            <p:ph type="ctrTitle"/>
          </p:nvPr>
        </p:nvSpPr>
        <p:spPr/>
        <p:txBody>
          <a:bodyPr/>
          <a:lstStyle/>
          <a:p>
            <a:r>
              <a:rPr lang="en-US" dirty="0"/>
              <a:t>-1V</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1" name="Group 69"/>
          <p:cNvGraphicFramePr>
            <a:graphicFrameLocks noGrp="1"/>
          </p:cNvGraphicFramePr>
          <p:nvPr/>
        </p:nvGraphicFramePr>
        <p:xfrm>
          <a:off x="76200" y="76200"/>
          <a:ext cx="8991600" cy="6356352"/>
        </p:xfrm>
        <a:graphic>
          <a:graphicData uri="http://schemas.openxmlformats.org/drawingml/2006/table">
            <a:tbl>
              <a:tblPr/>
              <a:tblGrid>
                <a:gridCol w="4343400">
                  <a:extLst>
                    <a:ext uri="{9D8B030D-6E8A-4147-A177-3AD203B41FA5}">
                      <a16:colId xmlns:a16="http://schemas.microsoft.com/office/drawing/2014/main" val="20000"/>
                    </a:ext>
                  </a:extLst>
                </a:gridCol>
                <a:gridCol w="4648200">
                  <a:extLst>
                    <a:ext uri="{9D8B030D-6E8A-4147-A177-3AD203B41FA5}">
                      <a16:colId xmlns:a16="http://schemas.microsoft.com/office/drawing/2014/main" val="20001"/>
                    </a:ext>
                  </a:extLst>
                </a:gridCol>
              </a:tblGrid>
              <a:tr h="142397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الرُّسلُ للرَّبِّ: " زِدنا إيماناً‍ ". فقال الرَّبُّ: " لو كان لكُمْ إيمانٌ مِثلُ حبَّةِ خَردَلٍ، لَكُنتُمْ تقولونَ لهذهِ الجُمَّـيْـزَةِ انْقَلِعِي وانْغَرِسِي في البحرِ فتُطيعُكُمْ. </a:t>
                      </a:r>
                      <a:r>
                        <a:rPr kumimoji="0" lang="en-US" sz="3200" b="0" i="0" u="none" strike="noStrike" cap="none" normalizeH="0" baseline="0" dirty="0">
                          <a:ln>
                            <a:noFill/>
                          </a:ln>
                          <a:solidFill>
                            <a:srgbClr val="FF9900"/>
                          </a:solidFill>
                          <a:effectLst/>
                          <a:latin typeface="Arial" charset="0"/>
                          <a:cs typeface="Arial" charset="0"/>
                        </a:rPr>
                        <a:t>)</a:t>
                      </a:r>
                      <a:r>
                        <a:rPr kumimoji="0" lang="ar-SA" sz="3200" b="0" i="0" u="none" strike="noStrike" cap="none" normalizeH="0" baseline="0" dirty="0">
                          <a:ln>
                            <a:noFill/>
                          </a:ln>
                          <a:solidFill>
                            <a:srgbClr val="FF9900"/>
                          </a:solidFill>
                          <a:effectLst/>
                          <a:latin typeface="Arial" charset="0"/>
                          <a:cs typeface="Arial" charset="0"/>
                        </a:rPr>
                        <a:t> والمجد للـه دائماً )</a:t>
                      </a:r>
                      <a:r>
                        <a:rPr kumimoji="0" lang="ar-SA" sz="2800" b="0" i="0" u="none" strike="noStrike" cap="none" normalizeH="0" baseline="0" dirty="0">
                          <a:ln>
                            <a:noFill/>
                          </a:ln>
                          <a:solidFill>
                            <a:schemeClr val="bg1"/>
                          </a:solidFill>
                          <a:effectLst/>
                          <a:latin typeface="Arial" charset="0"/>
                          <a:cs typeface="Arial" charset="0"/>
                        </a:rPr>
                        <a: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14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 And the apostles said to the Lord, Increase our faith. 6 So the Lord said, If you have faith as a mustard seed, you can say to this mulberry tree, `Be pulled up by the roots and be planted in the sea,' and it would obey you.</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Les apôtres dirent au Seigneur: "Augmente en nous la foi." Le Seigneur dit: "Si vraiment vous avez de la foi gros comme une graine de moutarde, vous diriez à ce sycomore: "Déracine-toi et va te planter dans la mer", et il vous obéirait.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en-CA" sz="22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a:solidFill>
                  <a:schemeClr val="bg1"/>
                </a:solidFill>
              </a:rPr>
              <a:t>تكملة رفع بخور</a:t>
            </a:r>
            <a:endParaRPr lang="en-CA" dirty="0">
              <a:solidFill>
                <a:schemeClr val="bg1"/>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a:r>
              <a:rPr lang="en-US" sz="4400" u="sng" dirty="0">
                <a:solidFill>
                  <a:srgbClr val="FF9933"/>
                </a:solidFill>
              </a:rPr>
              <a:t>Matins Psalm and Gospel</a:t>
            </a:r>
          </a:p>
          <a:p>
            <a:pPr algn="ctr" rtl="1"/>
            <a:r>
              <a:rPr lang="ar-EG" sz="4400" u="sng">
                <a:solidFill>
                  <a:srgbClr val="FF9933"/>
                </a:solidFill>
              </a:rPr>
              <a:t>مزمور</a:t>
            </a:r>
            <a:r>
              <a:rPr lang="en-US" sz="4400" u="sng" dirty="0">
                <a:solidFill>
                  <a:srgbClr val="FF9933"/>
                </a:solidFill>
              </a:rPr>
              <a:t> </a:t>
            </a:r>
            <a:r>
              <a:rPr lang="ar-EG" sz="4400" u="sng">
                <a:solidFill>
                  <a:srgbClr val="FF9933"/>
                </a:solidFill>
              </a:rPr>
              <a:t>و أنجيل  باكر</a:t>
            </a:r>
          </a:p>
          <a:p>
            <a:pPr algn="ctr" rtl="1"/>
            <a:r>
              <a:rPr lang="fr-CA" sz="4400" u="sng" dirty="0">
                <a:solidFill>
                  <a:srgbClr val="FF9933"/>
                </a:solidFill>
              </a:rPr>
              <a:t>Psaume et Évangile du Matin</a:t>
            </a:r>
          </a:p>
        </p:txBody>
      </p:sp>
      <p:pic>
        <p:nvPicPr>
          <p:cNvPr id="25190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8" name="Group 64"/>
          <p:cNvGraphicFramePr>
            <a:graphicFrameLocks noGrp="1"/>
          </p:cNvGraphicFramePr>
          <p:nvPr/>
        </p:nvGraphicFramePr>
        <p:xfrm>
          <a:off x="0" y="76200"/>
          <a:ext cx="9144000" cy="6645911"/>
        </p:xfrm>
        <a:graphic>
          <a:graphicData uri="http://schemas.openxmlformats.org/drawingml/2006/table">
            <a:tbl>
              <a:tblPr/>
              <a:tblGrid>
                <a:gridCol w="47244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838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600" b="0" i="0" u="sng" strike="noStrike" cap="none" normalizeH="0" baseline="0" dirty="0">
                          <a:ln>
                            <a:noFill/>
                          </a:ln>
                          <a:solidFill>
                            <a:srgbClr val="FF9900"/>
                          </a:solidFill>
                          <a:effectLst/>
                          <a:latin typeface="Arial" charset="0"/>
                          <a:cs typeface="Arial" charset="0"/>
                        </a:rPr>
                        <a:t>مزمور باكر</a:t>
                      </a:r>
                      <a:r>
                        <a:rPr kumimoji="0" lang="ar-SA" sz="3600" b="0" i="0" u="sng" strike="noStrike" cap="none" normalizeH="0" baseline="0" dirty="0">
                          <a:ln>
                            <a:noFill/>
                          </a:ln>
                          <a:solidFill>
                            <a:srgbClr val="FF9900"/>
                          </a:solidFill>
                          <a:effectLst/>
                          <a:latin typeface="Arial" charset="0"/>
                          <a:cs typeface="Arial" charset="0"/>
                        </a:rPr>
                        <a:t> </a:t>
                      </a:r>
                      <a:r>
                        <a:rPr kumimoji="0" lang="en-US" sz="3600" b="0" i="0" u="sng" strike="noStrike" cap="none" normalizeH="0" baseline="0" dirty="0">
                          <a:ln>
                            <a:noFill/>
                          </a:ln>
                          <a:solidFill>
                            <a:srgbClr val="FF9900"/>
                          </a:solidFill>
                          <a:effectLst/>
                          <a:latin typeface="Arial" charset="0"/>
                          <a:cs typeface="Arial" charset="0"/>
                        </a:rPr>
                        <a:t>119:49, 52</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اُذْكُرْ كلامك لِعَبْدِكَ الذي عليه أتكلتني. تَذكَّرْتُ أحْـكَامَكَ ياربُّ مُنذُ الدَّهرِ فَتَعزَّيْتُ.</a:t>
                      </a:r>
                      <a:r>
                        <a:rPr kumimoji="0" lang="en-CA"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chemeClr val="bg1"/>
                          </a:solidFill>
                          <a:effectLst/>
                          <a:latin typeface="Arial" charset="0"/>
                          <a:cs typeface="Arial" charset="0"/>
                        </a:rPr>
                        <a:t>هللويا.</a:t>
                      </a:r>
                      <a:endParaRPr kumimoji="0" lang="en-US" sz="28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307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00"/>
                          </a:solidFill>
                          <a:effectLst/>
                          <a:latin typeface="Arial" charset="0"/>
                          <a:cs typeface="Arial" charset="0"/>
                        </a:rPr>
                        <a:t>Psalms 119:49, 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49 Remember the word to Your servant, Upon which You have caused me to hope.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52 I remembered Your judgments of old, O Lord, And have comforted myself.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00"/>
                          </a:solidFill>
                          <a:effectLst/>
                          <a:latin typeface="Arial" charset="0"/>
                          <a:cs typeface="Arial" charset="0"/>
                        </a:rPr>
                        <a:t>Psaumes 119:49, 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49 Rappelle-toi la parole dite à ton serviteur, en laquelle tu me fis espérer. 52 Car c'est ma consolation dans la misère,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8000" marR="108000" marT="46800" marB="46800" horzOverflow="overflow">
                    <a:lnL>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329" name="Rectangle 65"/>
          <p:cNvSpPr>
            <a:spLocks noGrp="1" noChangeArrowheads="1"/>
          </p:cNvSpPr>
          <p:nvPr>
            <p:ph type="ctrTitle"/>
          </p:nvPr>
        </p:nvSpPr>
        <p:spPr/>
        <p:txBody>
          <a:bodyPr/>
          <a:lstStyle/>
          <a:p>
            <a:r>
              <a:rPr lang="en-US" sz="1000" dirty="0"/>
              <a:t>-1PM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4" name="Group 82"/>
          <p:cNvGraphicFramePr>
            <a:graphicFrameLocks noGrp="1"/>
          </p:cNvGraphicFramePr>
          <p:nvPr/>
        </p:nvGraphicFramePr>
        <p:xfrm>
          <a:off x="0" y="-50040"/>
          <a:ext cx="9144000" cy="7002528"/>
        </p:xfrm>
        <a:graphic>
          <a:graphicData uri="http://schemas.openxmlformats.org/drawingml/2006/table">
            <a:tbl>
              <a:tblPr/>
              <a:tblGrid>
                <a:gridCol w="4343400">
                  <a:extLst>
                    <a:ext uri="{9D8B030D-6E8A-4147-A177-3AD203B41FA5}">
                      <a16:colId xmlns:a16="http://schemas.microsoft.com/office/drawing/2014/main" val="20000"/>
                    </a:ext>
                  </a:extLst>
                </a:gridCol>
                <a:gridCol w="4800600">
                  <a:extLst>
                    <a:ext uri="{9D8B030D-6E8A-4147-A177-3AD203B41FA5}">
                      <a16:colId xmlns:a16="http://schemas.microsoft.com/office/drawing/2014/main" val="20001"/>
                    </a:ext>
                  </a:extLst>
                </a:gridCol>
              </a:tblGrid>
              <a:tr h="1752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00"/>
                          </a:solidFill>
                          <a:effectLst/>
                          <a:latin typeface="Arial" charset="0"/>
                          <a:cs typeface="Arial" charset="0"/>
                        </a:rPr>
                        <a:t>مرقس ( 13 : 33 ـ 37 )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 اُنظروا! اِسهروا وصلُّوا، لأنَّكُمْ لا تَعرِفونَ متى يكونُ الوقتُ. كمثل رجل مسافر قد ترك بَيتَهُ، وأعطى عَبِيدَهُ السُّلطانَ، ولِكُلِّ واحِدٍ عَمَلَهُ، وأوصَى البَوَّابَ أن يَسهرَ</a:t>
                      </a:r>
                      <a:r>
                        <a:rPr kumimoji="0" lang="en-CA" sz="2800" b="0" i="0" u="none" strike="noStrike" cap="none" normalizeH="0" baseline="0" dirty="0">
                          <a:ln>
                            <a:noFill/>
                          </a:ln>
                          <a:solidFill>
                            <a:schemeClr val="bg1"/>
                          </a:solidFill>
                          <a:effectLst/>
                          <a:latin typeface="Arial" charset="0"/>
                          <a:cs typeface="Arial" charset="0"/>
                        </a:rPr>
                        <a:t>.</a:t>
                      </a:r>
                      <a:endParaRPr kumimoji="0" lang="ar-S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418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Mark 13:33-37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33 Take heed, watch and pray; for you do not know when the time is. 34 It is like a man going to a far country, who left his house and gave authority to his servants, and to each his work, and commanded the doorkeeper to watch.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Marc 13:33 – 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33 </a:t>
                      </a:r>
                      <a:r>
                        <a:rPr kumimoji="0" lang="fr-FR" sz="2800" b="0" i="0" u="none" strike="noStrike" cap="none" normalizeH="0" baseline="0" dirty="0">
                          <a:ln>
                            <a:noFill/>
                          </a:ln>
                          <a:solidFill>
                            <a:schemeClr val="bg1"/>
                          </a:solidFill>
                          <a:effectLst/>
                          <a:latin typeface="Arial" charset="0"/>
                          <a:cs typeface="Arial" charset="0"/>
                        </a:rPr>
                        <a:t>Prenez garde, restez éveillés, car vous ne savez pas quand ce sera le moment. C'est comme un homme qui part en voyage: il a laissé sa maison, confié à ses serviteurs l'autorité, à chacun sa tâche, et il a donné au portier l'ordre de veiller. </a:t>
                      </a:r>
                      <a:endParaRPr kumimoji="0" lang="fr-CA"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395" name="Rectangle 83"/>
          <p:cNvSpPr>
            <a:spLocks noGrp="1" noChangeArrowheads="1"/>
          </p:cNvSpPr>
          <p:nvPr>
            <p:ph type="ctrTitle"/>
          </p:nvPr>
        </p:nvSpPr>
        <p:spPr/>
        <p:txBody>
          <a:bodyPr/>
          <a:lstStyle/>
          <a:p>
            <a:r>
              <a:rPr lang="en-US" dirty="0"/>
              <a:t>-1M</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435" name="Group 75"/>
          <p:cNvGraphicFramePr>
            <a:graphicFrameLocks noGrp="1"/>
          </p:cNvGraphicFramePr>
          <p:nvPr/>
        </p:nvGraphicFramePr>
        <p:xfrm>
          <a:off x="76200" y="76200"/>
          <a:ext cx="9067800" cy="6463920"/>
        </p:xfrm>
        <a:graphic>
          <a:graphicData uri="http://schemas.openxmlformats.org/drawingml/2006/table">
            <a:tbl>
              <a:tblPr/>
              <a:tblGrid>
                <a:gridCol w="45720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فاسهروا إذاً لأنَّكُمْ لا تَعلمونَ متى يأتِي رَبُّ البيتِ، أمساءً، أم نِصفَ اللَّيلِ، أم عند صِياحَ الدِّيكِ، أمْ صَباحاً. لِئلاَّ يأتِي بَغْتَةً فيَجِدكُمْ نِيَاماً! ومَا أقولُهُ لَكُمْ أقولُهُ للجميع: اِسهَرُوا ".</a:t>
                      </a:r>
                      <a:r>
                        <a:rPr kumimoji="0" lang="en-US" sz="2400" b="1" i="0" u="none" strike="noStrike" cap="none" normalizeH="0" baseline="0" dirty="0">
                          <a:ln>
                            <a:noFill/>
                          </a:ln>
                          <a:solidFill>
                            <a:srgbClr val="FF9900"/>
                          </a:solidFill>
                          <a:effectLst/>
                          <a:latin typeface="Arial" charset="0"/>
                          <a:cs typeface="Arial" charset="0"/>
                        </a:rPr>
                        <a:t>)          </a:t>
                      </a:r>
                      <a:r>
                        <a:rPr kumimoji="0" lang="ar-SA" sz="2400" b="1" i="0" u="none" strike="noStrike" cap="none" normalizeH="0" baseline="0" dirty="0">
                          <a:ln>
                            <a:noFill/>
                          </a:ln>
                          <a:solidFill>
                            <a:srgbClr val="FF9900"/>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والمجد للـه دائماً</a:t>
                      </a:r>
                      <a:r>
                        <a:rPr kumimoji="0" lang="ar-SA" sz="2400" b="1" i="0" u="none" strike="noStrike" cap="none" normalizeH="0" baseline="0" dirty="0">
                          <a:ln>
                            <a:noFill/>
                          </a:ln>
                          <a:solidFill>
                            <a:srgbClr val="FF9900"/>
                          </a:solidFill>
                          <a:effectLst/>
                          <a:latin typeface="Arial" charset="0"/>
                          <a:cs typeface="Arial" charset="0"/>
                        </a:rPr>
                        <a: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259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35 Watch therefore, for you do not know when the master of the house is coming--in the evening, at midnight, at the crowing of the rooster, or in the morning-- 36 lest, coming suddenly, he find you sleeping. 37 And what I say to you, I say to all: Watch!. </a:t>
                      </a:r>
                      <a:r>
                        <a:rPr kumimoji="0" lang="en-US" sz="2400" b="1" i="0" u="none" strike="noStrike" cap="none" normalizeH="0" baseline="0" dirty="0">
                          <a:ln>
                            <a:noFill/>
                          </a:ln>
                          <a:solidFill>
                            <a:srgbClr val="FF9900"/>
                          </a:solidFill>
                          <a:effectLst/>
                          <a:latin typeface="Arial" charset="0"/>
                          <a:cs typeface="Arial" charset="0"/>
                        </a:rPr>
                        <a:t>(Glory be to God forever.)</a:t>
                      </a:r>
                      <a:r>
                        <a:rPr kumimoji="0" lang="en-US"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Veillez donc, car vous ne savez pas quand le maître de la maison va venir, le soir ou au milieu de la nuit, au chant du coq ou le matin, de peur qu'il n'arrive à l'improviste et ne vous trouve en train de dormir. Ce que je vous dis, je le dis à tous: veillez."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en-CA" sz="23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a:solidFill>
                  <a:schemeClr val="bg1"/>
                </a:solidFill>
              </a:rPr>
              <a:t>تكملة رفع بخور</a:t>
            </a:r>
            <a:endParaRPr lang="en-CA" dirty="0">
              <a:solidFill>
                <a:schemeClr val="bg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25293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endParaRPr lang="en-CA" sz="2800" dirty="0">
              <a:solidFill>
                <a:schemeClr val="bg1"/>
              </a:solidFill>
              <a:latin typeface="Avva_Shenouda" pitchFamily="34" charset="0"/>
            </a:endParaRPr>
          </a:p>
        </p:txBody>
      </p:sp>
      <p:sp>
        <p:nvSpPr>
          <p:cNvPr id="25293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a:spcBef>
                <a:spcPct val="50000"/>
              </a:spcBef>
            </a:pPr>
            <a:r>
              <a:rPr lang="en-US" sz="4000" b="1" dirty="0">
                <a:solidFill>
                  <a:schemeClr val="bg1"/>
                </a:solidFill>
              </a:rPr>
              <a:t>THE PAULINE EPISTLE</a:t>
            </a:r>
          </a:p>
        </p:txBody>
      </p:sp>
      <p:pic>
        <p:nvPicPr>
          <p:cNvPr id="25293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476" name="Group 68"/>
          <p:cNvGraphicFramePr>
            <a:graphicFrameLocks noGrp="1"/>
          </p:cNvGraphicFramePr>
          <p:nvPr/>
        </p:nvGraphicFramePr>
        <p:xfrm>
          <a:off x="0" y="76200"/>
          <a:ext cx="9067800" cy="6393816"/>
        </p:xfrm>
        <a:graphic>
          <a:graphicData uri="http://schemas.openxmlformats.org/drawingml/2006/table">
            <a:tbl>
              <a:tblPr/>
              <a:tblGrid>
                <a:gridCol w="44958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رسالة بولس الرسول الثانية إلى أهل كورنثوس( 6 : 14 ـ 7 : 1 ـ 16 )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تكونوا شركاء غير المؤمنين في نيرٍ، لأنَّ أيَّة شركةٍ بين البِرِّ والإثْمِ؟ وأيَّةُ مُخالطةٍ للنُّورِ مَعَ الظُّلمةِ؟ وأيُّ اتِّفاقٍ للمسيحِ مع بَلِيعالَ؟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19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2 Corinthians 6:14-7:16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14 Do not be unequally yoked together with unbelievers. For what fellowship has righteousness with lawlessness? And what communion has light with darkness? 15 And what accord has Christ with Belial</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kern="1200" cap="none" normalizeH="0" baseline="0" dirty="0">
                          <a:ln>
                            <a:noFill/>
                          </a:ln>
                          <a:solidFill>
                            <a:srgbClr val="FF9900"/>
                          </a:solidFill>
                          <a:effectLst/>
                          <a:latin typeface="Arial" charset="0"/>
                          <a:ea typeface="+mn-ea"/>
                          <a:cs typeface="Arial" charset="0"/>
                        </a:rPr>
                        <a:t>2 Corinthiens 6:14-7:16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Ne formez pas d'attelage disparate avec les incrédules; quelle association peut-il y avoir entre la justice et l'impiété? Quelle union entre la lumière et les ténèbres? Quel accord entre Christ et </a:t>
                      </a:r>
                      <a:r>
                        <a:rPr kumimoji="0" lang="fr-FR" sz="2700" b="0" i="0" u="none" strike="noStrike" cap="none" normalizeH="0" baseline="0" dirty="0" err="1">
                          <a:ln>
                            <a:noFill/>
                          </a:ln>
                          <a:solidFill>
                            <a:schemeClr val="bg1"/>
                          </a:solidFill>
                          <a:effectLst/>
                          <a:latin typeface="Arial" charset="0"/>
                          <a:cs typeface="Arial" charset="0"/>
                        </a:rPr>
                        <a:t>Béliar</a:t>
                      </a:r>
                      <a:r>
                        <a:rPr kumimoji="0" lang="fr-FR" sz="27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477" name="Rectangle 69"/>
          <p:cNvSpPr>
            <a:spLocks noGrp="1" noChangeArrowheads="1"/>
          </p:cNvSpPr>
          <p:nvPr>
            <p:ph type="ctrTitle"/>
          </p:nvPr>
        </p:nvSpPr>
        <p:spPr/>
        <p:txBody>
          <a:bodyPr/>
          <a:lstStyle/>
          <a:p>
            <a:r>
              <a:rPr lang="en-US" dirty="0"/>
              <a:t>-1p</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476" name="Group 68"/>
          <p:cNvGraphicFramePr>
            <a:graphicFrameLocks noGrp="1"/>
          </p:cNvGraphicFramePr>
          <p:nvPr/>
        </p:nvGraphicFramePr>
        <p:xfrm>
          <a:off x="0" y="76200"/>
          <a:ext cx="9067800" cy="6096000"/>
        </p:xfrm>
        <a:graphic>
          <a:graphicData uri="http://schemas.openxmlformats.org/drawingml/2006/table">
            <a:tbl>
              <a:tblPr/>
              <a:tblGrid>
                <a:gridCol w="4267200">
                  <a:extLst>
                    <a:ext uri="{9D8B030D-6E8A-4147-A177-3AD203B41FA5}">
                      <a16:colId xmlns:a16="http://schemas.microsoft.com/office/drawing/2014/main" val="20000"/>
                    </a:ext>
                  </a:extLst>
                </a:gridCol>
                <a:gridCol w="48006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وأيُّ نَصِيبٍ للمؤمِنِ مَعَ غَيْرِ المؤمِنِ؟ وأيُّ اتَّفاقٍ لِهَيكَلَ اللَّهِ مع الأوثانِ؟ فإنَّنا نحنُ هَيكَلُ اللَّهِ الحَيِّ،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19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Or what part has a believer with an unbeliever? 16 And what agreement has the temple of God with idols? For you are the temple of the living God.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Quelle relation entre le croyant et l'incrédule? 16 Qu'y a-t-il de commun entre le temple de Dieu et les idoles? Car nous sommes, nous, le temple du Dieu vivant</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477" name="Rectangle 69"/>
          <p:cNvSpPr>
            <a:spLocks noGrp="1" noChangeArrowheads="1"/>
          </p:cNvSpPr>
          <p:nvPr>
            <p:ph type="ctrTitle"/>
          </p:nvPr>
        </p:nvSpPr>
        <p:spPr/>
        <p:txBody>
          <a:bodyPr/>
          <a:lstStyle/>
          <a:p>
            <a:endParaRPr lang="en-US"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1013" name="Group 21"/>
          <p:cNvGraphicFramePr>
            <a:graphicFrameLocks noGrp="1"/>
          </p:cNvGraphicFramePr>
          <p:nvPr/>
        </p:nvGraphicFramePr>
        <p:xfrm>
          <a:off x="0" y="76200"/>
          <a:ext cx="9067800" cy="6096000"/>
        </p:xfrm>
        <a:graphic>
          <a:graphicData uri="http://schemas.openxmlformats.org/drawingml/2006/table">
            <a:tbl>
              <a:tblPr/>
              <a:tblGrid>
                <a:gridCol w="43434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كَمَا قالَ اللَّه: " إني سأسكن فيهم وأسِيرُ فيما بَينهُم، وأكونُ لَهُمْ إلَهاً، وهم يَكونونَ لي شَعباً. لِذلِكَ اخرُجوا مِن وسْطِهِم واعتزلوا منهم، يقولُ الرَّبُّ. ولا تَمَسُّوا النَّجس فأقْبَلَكُمْ إليَّ،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19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As God has said: I will dwell in them And walk among them. I will be their God, And they shall be My people. 17 Therefore Come out from among them And be separate, says the Lord. Do not touch what is unclean, And I will receive you.</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comme Dieu l'a dit: Au milieu d'eux, j'habiterai et je marcherai, je serai leur Dieu et ils seront mon peuple. 17 Sortez donc d'entre ces gens-là et mettez-vous à l'écart, dit le Seigneur; ne touchez à rien d'impur. Et moi je vous accueillerai.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1013" name="Group 21"/>
          <p:cNvGraphicFramePr>
            <a:graphicFrameLocks noGrp="1"/>
          </p:cNvGraphicFramePr>
          <p:nvPr/>
        </p:nvGraphicFramePr>
        <p:xfrm>
          <a:off x="0" y="76200"/>
          <a:ext cx="9067800" cy="6872352"/>
        </p:xfrm>
        <a:graphic>
          <a:graphicData uri="http://schemas.openxmlformats.org/drawingml/2006/table">
            <a:tbl>
              <a:tblPr/>
              <a:tblGrid>
                <a:gridCol w="41910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وأكُونَ لَكُمْ أباً، وأنتُمْ تَكونونَ لي بنينَ وبناتٍ يقولُ الرَّبُّ الضابط الكُلِّ.</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وإذ لنا هذهِ المَواعِيدُ يا أحبَّائِي فلنُطَهِّرْ ذواتِنا مِنْ كُلِّ أدناسِ الجَسدِ والرُّوحِ، ونُكمِّل القَداسَةِ بمخافة اللَّهِ.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19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18 I will be a Father to you, And you shall be My sons and daughters, Says the Lord Almighty.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7:1 Therefore, having these promises, beloved, let us cleanse ourselves from all filthiness of the flesh and spirit, perfecting holiness in the fear of God. </a:t>
                      </a:r>
                      <a:endParaRPr kumimoji="0" lang="en-US" sz="27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18 Je serai pour vous un père et vous serez pour moi des fils et des filles, dit le Seigneur tout-puissant.  1 Puisque nous détenons de telles promesses, mes bien-aimés, purifions-nous nous-mêmes de toute souillure de la chair et de l'esprit; achevons de nous sanctifier dans la crainte de Dieu.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03" name="Group 71"/>
          <p:cNvGraphicFramePr>
            <a:graphicFrameLocks noGrp="1"/>
          </p:cNvGraphicFramePr>
          <p:nvPr/>
        </p:nvGraphicFramePr>
        <p:xfrm>
          <a:off x="76200" y="1"/>
          <a:ext cx="8991600" cy="6342000"/>
        </p:xfrm>
        <a:graphic>
          <a:graphicData uri="http://schemas.openxmlformats.org/drawingml/2006/table">
            <a:tbl>
              <a:tblPr/>
              <a:tblGrid>
                <a:gridCol w="42672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44779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اِقبَلُونَا. فإنَّنا لمْ نَظْلِمْ أحَداً. ولَمْ نُفْسِدْ أحَداً. ولَمْ نَطْمَعْ في أحَدٍ. ولستُ أقولُ ذلِكَ للقضاءِ عليكُمْ، فإنِّي قَدْ قُلْتُ سَابِقاً إنَّكُمْ كائنونَ في قُلوبِنا، لِنَمُوتَ مَعَكُمْ ونحيا مَعَكُمْ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3868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 Open your hearts to us. We have wronged no one, we have corrupted no one, we have cheated no one. 3 I do not say this to condemn; for I have said before that you are in our hearts, to die together and to live together.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Faites-nous une place dans vos cœurs; nous n'avons fait de tort à personne; nous n'avons ruiné personne; nous n'avons exploité personne. Ce n'est pas pour vous condamner que je dis cela, car je l'ai déjà dit: vous êtes dans nos cœurs à la mort et à la vie..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03" name="Group 71"/>
          <p:cNvGraphicFramePr>
            <a:graphicFrameLocks noGrp="1"/>
          </p:cNvGraphicFramePr>
          <p:nvPr/>
        </p:nvGraphicFramePr>
        <p:xfrm>
          <a:off x="76200" y="0"/>
          <a:ext cx="8991600" cy="6780848"/>
        </p:xfrm>
        <a:graphic>
          <a:graphicData uri="http://schemas.openxmlformats.org/drawingml/2006/table">
            <a:tbl>
              <a:tblPr/>
              <a:tblGrid>
                <a:gridCol w="44196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981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 بِكُمْ ثِقَةٌ كبيرةٌ. ولِي بِكُمْ فخرٌ عظيمٌ.</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وقَدِ امتلأتُ بتعزِيَّتكُمْ وازدَدتُ فَرحاً جِدّاً في جميع ضِيقَاتِنا. لأنَّنا لمَّا قدمنا إلى مكدونيَّةَ لَمْ يَكُنْ لِجَسَدِنا شيءٌ مِنَ الرَّاحَةِ بَلْ كُنَّا مُتضايقين في كُلِّ شيءٍ. مِنْ خارجٍ خُصوماتٌ. مِنْ داخِلٍ مخاوفُ.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38688">
                <a:tc>
                  <a:txBody>
                    <a:bodyPr/>
                    <a:lstStyle/>
                    <a:p>
                      <a:pPr marL="0" marR="0" lvl="0" indent="0" algn="l" defTabSz="914400" rtl="0" eaLnBrk="1" fontAlgn="base" latinLnBrk="0" hangingPunct="1">
                        <a:lnSpc>
                          <a:spcPts val="2900"/>
                        </a:lnSpc>
                        <a:spcBef>
                          <a:spcPts val="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4 Great is my boldness of speech toward you, great is my boasting on your behalf. I am filled with comfort. I am exceedingly joyful in all our tribulation. 5 For indeed, when we came to Macedonia, our bodies had no rest, but we were troubled on every side. Outside were conflicts, inside were fears.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900"/>
                        </a:lnSpc>
                        <a:spcBef>
                          <a:spcPts val="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4 Grande est ma confiance en vous, grande est la fierté que j'ai de vous. Je suis tout rempli de consolation, je déborde de joie dans toutes nos détresses. En fait, à notre arrivée en Macédoine, nous n'avons pas connu de détente, mais toutes sortes de détresses. Combats  au-dehors, craintes         au-dedans.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9168" name="Group 32"/>
          <p:cNvGraphicFramePr>
            <a:graphicFrameLocks noGrp="1"/>
          </p:cNvGraphicFramePr>
          <p:nvPr/>
        </p:nvGraphicFramePr>
        <p:xfrm>
          <a:off x="76200" y="3937"/>
          <a:ext cx="8991600" cy="6549264"/>
        </p:xfrm>
        <a:graphic>
          <a:graphicData uri="http://schemas.openxmlformats.org/drawingml/2006/table">
            <a:tbl>
              <a:tblPr/>
              <a:tblGrid>
                <a:gridCol w="4343400">
                  <a:extLst>
                    <a:ext uri="{9D8B030D-6E8A-4147-A177-3AD203B41FA5}">
                      <a16:colId xmlns:a16="http://schemas.microsoft.com/office/drawing/2014/main" val="20000"/>
                    </a:ext>
                  </a:extLst>
                </a:gridCol>
                <a:gridCol w="46482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 اللَّهَ الذي يُعزِّي المُتواضِعِينَ قد عَزَّانا بِمجِيءِ تِيطُس. وليس بِقدومِهِ فقط بَلْ أيضاً بالتَّعزِيَةِ التي تَعزَّى بِها مِنْ جهتكُمْ، وهو يُخبِرُنَا بِشَوقِكُمْ ونَوْحِكُمْ وغَيْرَتِكُمْ لأجلنا، </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244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6 Nevertheless God, who comforts the downcast, comforted us by the coming of Titus, 7 and not only by his coming, but also by the consolation with which he was comforted in you, when he told us of your earnest desire,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Mais Dieu, qui console les humbles, nous a consolé par l'arrivée de Tite, non seulement par son arrivée, mais par le réconfort qu'il a reçu de vous; il nous a fait part de votre vif désir, de vos larmes, de votre zèle pour moi,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8113" name="Group 49"/>
          <p:cNvGraphicFramePr>
            <a:graphicFrameLocks noGrp="1"/>
          </p:cNvGraphicFramePr>
          <p:nvPr/>
        </p:nvGraphicFramePr>
        <p:xfrm>
          <a:off x="76200" y="152400"/>
          <a:ext cx="8991600" cy="6324600"/>
        </p:xfrm>
        <a:graphic>
          <a:graphicData uri="http://schemas.openxmlformats.org/drawingml/2006/table">
            <a:tbl>
              <a:tblPr/>
              <a:tblGrid>
                <a:gridCol w="4638676">
                  <a:extLst>
                    <a:ext uri="{9D8B030D-6E8A-4147-A177-3AD203B41FA5}">
                      <a16:colId xmlns:a16="http://schemas.microsoft.com/office/drawing/2014/main" val="20000"/>
                    </a:ext>
                  </a:extLst>
                </a:gridCol>
                <a:gridCol w="4352924">
                  <a:extLst>
                    <a:ext uri="{9D8B030D-6E8A-4147-A177-3AD203B41FA5}">
                      <a16:colId xmlns:a16="http://schemas.microsoft.com/office/drawing/2014/main" val="20001"/>
                    </a:ext>
                  </a:extLst>
                </a:gridCol>
              </a:tblGrid>
              <a:tr h="1752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حتى إنِّي ازددت فرحاً. لأنِّي وإنْ كُنتُ قَدْ أحْزَنْتُكُمْ بِالرِّسالةِ لَسْتُ أندَمُ، وإنْ كُنتُ قَدْ نَدِمْتُ. لكوني أرى أنَّ تِـلْكَ الـرِّسالَةَ قَـدْ أحْـزَنَتْكُمْ ولو حيناً يسيراً.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2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your mourning, your zeal for me, so that I rejoiced even more. 8 For even if I made you sorry with my letter, I do not regret it; though I did regret it. For I perceive that the same epistle made you sorry, though only for a while.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au point que j'en ai eu une joie plus vive encore. 8 Oui, si je vous ai attristés par ma lettre, je ne le regrette pas... Et si je l'ai regretté - cette lettre, je le constate, vous a attristés, ne fût-ce qu'un moment -,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1224" name="Group 40"/>
          <p:cNvGraphicFramePr>
            <a:graphicFrameLocks noGrp="1"/>
          </p:cNvGraphicFramePr>
          <p:nvPr/>
        </p:nvGraphicFramePr>
        <p:xfrm>
          <a:off x="0" y="76200"/>
          <a:ext cx="9144000" cy="6770880"/>
        </p:xfrm>
        <a:graphic>
          <a:graphicData uri="http://schemas.openxmlformats.org/drawingml/2006/table">
            <a:tbl>
              <a:tblPr/>
              <a:tblGrid>
                <a:gridCol w="4648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15240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الآنَ أنـا أفْـرَحُ، لا لأنَّكُمْ حَزِنْتُمْ، بَلْ لأنَّكُمْ حَزِنْتُمْ للتَّوبةِ. فإنَّكُمْ حَزِنْتُمْ بِحَسَبِ مَشِيئَةِ اللَّهِ لكي لا تخسروا مِنَّا في شيءٍ. لأنَّ الحُزْنَ الذي بِحَسَبِ مَشِيئَةِ اللَّهِ يُنشِئُ تَوبَةً لِخَلاصٍ بِلا نَدامةٍ،</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8508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Now I rejoice, not that you were made sorry, but that your sorrow led to repentance. For you were made sorry in a godly manner, that you might suffer loss from us in nothing. 10 For godly sorrow produces repentance leading to salvation, not to be regretted;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je me réjouis maintenant, non de votre tristesse, mais du repentir qu'elle a produit. Car votre tristesse a été selon Dieu; ainsi, de notre part, vous n'avez subi aucun dommage. Car la tristesse selon Dieu produit un repentir qui conduit au salut et ne laisse pas place au regret...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5241" name="Group 25"/>
          <p:cNvGraphicFramePr>
            <a:graphicFrameLocks noGrp="1"/>
          </p:cNvGraphicFramePr>
          <p:nvPr/>
        </p:nvGraphicFramePr>
        <p:xfrm>
          <a:off x="0" y="-50040"/>
          <a:ext cx="9144000" cy="6217920"/>
        </p:xfrm>
        <a:graphic>
          <a:graphicData uri="http://schemas.openxmlformats.org/drawingml/2006/table">
            <a:tbl>
              <a:tblPr/>
              <a:tblGrid>
                <a:gridCol w="47244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5240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حُزْنُ العَالمِ فيُنشِيُء مَوْتاً</a:t>
                      </a:r>
                      <a:r>
                        <a:rPr kumimoji="0" lang="en-CA"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فإنَّهُ هوذا الحُزن الذي حَزنتموه بِحَسَبِ مَشِيئةِ اللَّهِ، كَمْ أنْشَأ فِيكُمْ مِنَ الاجْتِهادِ، بَلْ مِنَ الاحتِجاجِ، بَلْ مِنَ الغَيْظِ، بَلْ مِنَ الخَوفِ، بَلْ مِنَ الشَّوقِ، بَلْ مِنَ الغَيرَةِ، بَلْ مِنَ الانتِقامِ. </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6128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but the sorrow of the world produces death. 11 For observe this very thing, that you sorrowed in a godly manner: What diligence it produced in you, what clearing of yourselves, what indignation, what fear, what vehement desire, what zeal, what vindication!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La tristesse selon ce monde produit la mort. Voyez plutôt ce qu'a produit chez vous la tristesse selon Dieu. Mais oui, quel empressement, quelles excuses, quelle indignation, quelle crainte, quel désir, quel zèle, quelle punition!</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5241" name="Group 25"/>
          <p:cNvGraphicFramePr>
            <a:graphicFrameLocks noGrp="1"/>
          </p:cNvGraphicFramePr>
          <p:nvPr/>
        </p:nvGraphicFramePr>
        <p:xfrm>
          <a:off x="0" y="76200"/>
          <a:ext cx="9144000" cy="6615113"/>
        </p:xfrm>
        <a:graphic>
          <a:graphicData uri="http://schemas.openxmlformats.org/drawingml/2006/table">
            <a:tbl>
              <a:tblPr/>
              <a:tblGrid>
                <a:gridCol w="4786314">
                  <a:extLst>
                    <a:ext uri="{9D8B030D-6E8A-4147-A177-3AD203B41FA5}">
                      <a16:colId xmlns:a16="http://schemas.microsoft.com/office/drawing/2014/main" val="20000"/>
                    </a:ext>
                  </a:extLst>
                </a:gridCol>
                <a:gridCol w="4357686">
                  <a:extLst>
                    <a:ext uri="{9D8B030D-6E8A-4147-A177-3AD203B41FA5}">
                      <a16:colId xmlns:a16="http://schemas.microsoft.com/office/drawing/2014/main" val="20001"/>
                    </a:ext>
                  </a:extLst>
                </a:gridCol>
              </a:tblGrid>
              <a:tr h="1600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وقد أظهرتم ذواتكُمْ في كُلِّ شيءٍ أنَّكُمْ أبرياءُ في هذا الأمرِ. إذاً وإنْ كُنتُ قد كَتبتُ إلَيكُمْ، فليْسَ مِنْ أجْـلِ الظَّالم ولا مِنْ أجْلِ المظلوم، بَلْ لكي يَتضحَ أمام اللَّه اجتهادكم الذي صنعتموه لأجلنا عندكم</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149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In all things you proved yourselves to be clear in this matter. 12 Therefore, although I wrote to you, I did not do it for the sake of him who had done the wrong, nor for the sake of him who suffered wrong, but that our care for you in the sight of God might appear to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De toute façon vous avez vous-mêmes prouvé que vous étiez nets dans cette affaire. Bref, si je vous ai écrit, ce n'était ni à cause de l'offenseur, ni à cause de l'offensé, mais pour faire voir devant vous, en présence de Dieu, le zèle que vous avez pour nous.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135" name="Group 47"/>
          <p:cNvGraphicFramePr>
            <a:graphicFrameLocks noGrp="1"/>
          </p:cNvGraphicFramePr>
          <p:nvPr/>
        </p:nvGraphicFramePr>
        <p:xfrm>
          <a:off x="76200" y="152400"/>
          <a:ext cx="8991600" cy="6278880"/>
        </p:xfrm>
        <a:graphic>
          <a:graphicData uri="http://schemas.openxmlformats.org/drawingml/2006/table">
            <a:tbl>
              <a:tblPr/>
              <a:tblGrid>
                <a:gridCol w="4191000">
                  <a:extLst>
                    <a:ext uri="{9D8B030D-6E8A-4147-A177-3AD203B41FA5}">
                      <a16:colId xmlns:a16="http://schemas.microsoft.com/office/drawing/2014/main" val="20000"/>
                    </a:ext>
                  </a:extLst>
                </a:gridCol>
                <a:gridCol w="4800600">
                  <a:extLst>
                    <a:ext uri="{9D8B030D-6E8A-4147-A177-3AD203B41FA5}">
                      <a16:colId xmlns:a16="http://schemas.microsoft.com/office/drawing/2014/main" val="20001"/>
                    </a:ext>
                  </a:extLst>
                </a:gridCol>
              </a:tblGrid>
              <a:tr h="15240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أجل هذا قد تعزَّينا بتعزِيِتِكُم. ولكنْ فَرِحنا أكثر جِدّاً بسبب فرح تيطس، لأنَّ روحَهُ قد استراحت بِكُمْ جميعاً. لأنَّ افتخاري بِكُمْ الذي صنعته لم أُخجل،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24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Therefore we have been comforted in your comfort. And we rejoiced exceedingly more for the joy of Titus, because his spirit has been refreshed by you all. 14 For if in anything I have boasted to him about you, I am not ashamed.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Voilà ce qui nous a consolés. Outre cette consolation personnelle, nous nous sommes réjouis plus encore de la joie de Tite dont l'esprit a reçu de vous tous un plein apaisement. Car si j'ai, devant lui, montré quelque fierté de vous, je n'ai pas eu à en rougir,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6296" name="Group 40"/>
          <p:cNvGraphicFramePr>
            <a:graphicFrameLocks noGrp="1"/>
          </p:cNvGraphicFramePr>
          <p:nvPr/>
        </p:nvGraphicFramePr>
        <p:xfrm>
          <a:off x="0" y="-50040"/>
          <a:ext cx="9144000" cy="6801360"/>
        </p:xfrm>
        <a:graphic>
          <a:graphicData uri="http://schemas.openxmlformats.org/drawingml/2006/table">
            <a:tbl>
              <a:tblPr/>
              <a:tblGrid>
                <a:gridCol w="4143372">
                  <a:extLst>
                    <a:ext uri="{9D8B030D-6E8A-4147-A177-3AD203B41FA5}">
                      <a16:colId xmlns:a16="http://schemas.microsoft.com/office/drawing/2014/main" val="20000"/>
                    </a:ext>
                  </a:extLst>
                </a:gridCol>
                <a:gridCol w="5000628">
                  <a:extLst>
                    <a:ext uri="{9D8B030D-6E8A-4147-A177-3AD203B41FA5}">
                      <a16:colId xmlns:a16="http://schemas.microsoft.com/office/drawing/2014/main" val="20001"/>
                    </a:ext>
                  </a:extLst>
                </a:gridCol>
              </a:tblGrid>
              <a:tr h="1478776">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منه بَلْ كما كلَّمناكُم بالصِّدقِ في كُلِّ حينٍ. كذلك افتِخارُنا بِكُمْ لدى تيطس صار بالحقِّ. وأحشاؤهُ تزداد انعطافاً إليكم مُتذكراً طاعة جميعكم، كيف قَبِلْتُموه </a:t>
                      </a:r>
                      <a:r>
                        <a:rPr kumimoji="0" lang="ar-SA" sz="2800" b="0" i="0" u="none" strike="noStrike" cap="none" normalizeH="0" baseline="0" dirty="0">
                          <a:ln>
                            <a:noFill/>
                          </a:ln>
                          <a:solidFill>
                            <a:schemeClr val="bg1"/>
                          </a:solidFill>
                          <a:effectLst/>
                          <a:latin typeface="Arial" charset="0"/>
                          <a:cs typeface="Arial" charset="0"/>
                        </a:rPr>
                        <a:t>بخوفٍ ورعدةٍ. أنا أفرح إذاً لأنِّي أثق بِكُمْ في كُلِّ</a:t>
                      </a:r>
                      <a:r>
                        <a:rPr kumimoji="0" lang="en-CA"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شيءٍ.</a:t>
                      </a:r>
                      <a:endParaRPr kumimoji="0" lang="en-US" sz="28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6128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But as we spoke all things to you in truth, even so our boasting to Titus was found true.15 And his affections are greater for you as he remembers the obedience of you all, how with fear and trembling you received him. 16 Therefore I rejoice that I have confidence in you in everything.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mais, comme nous vous avons toujours dit la vérité, ainsi la fierté que nous avons montrée de vous devant Tite s'est trouvée justifiée. Sa tendresse pour vous n'en est que plus grande, lorsqu'il se rappelle votre obéissance à tous, avec quelle crainte et quel tremblement vous l'avez accueilli? Je me réjouis de pouvoir en tout compter sur vous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4726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488"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eaLnBrk="0" hangingPunct="0"/>
            <a:endParaRPr lang="en-CA" sz="3200" b="1">
              <a:solidFill>
                <a:srgbClr val="CC0000"/>
              </a:solidFill>
              <a:latin typeface="Times New Roman" pitchFamily="18" charset="0"/>
            </a:endParaRPr>
          </a:p>
        </p:txBody>
      </p:sp>
      <p:sp>
        <p:nvSpPr>
          <p:cNvPr id="2570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a:spcBef>
                <a:spcPct val="50000"/>
              </a:spcBef>
            </a:pPr>
            <a:r>
              <a:rPr lang="en-US" sz="4000">
                <a:solidFill>
                  <a:schemeClr val="bg1"/>
                </a:solidFill>
              </a:rPr>
              <a:t>THE CATHOLIC EPISTLE</a:t>
            </a:r>
          </a:p>
        </p:txBody>
      </p:sp>
      <p:pic>
        <p:nvPicPr>
          <p:cNvPr id="25702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82" name="Group 78"/>
          <p:cNvGraphicFramePr>
            <a:graphicFrameLocks noGrp="1"/>
          </p:cNvGraphicFramePr>
          <p:nvPr/>
        </p:nvGraphicFramePr>
        <p:xfrm>
          <a:off x="76200" y="142852"/>
          <a:ext cx="9067800" cy="6683376"/>
        </p:xfrm>
        <a:graphic>
          <a:graphicData uri="http://schemas.openxmlformats.org/drawingml/2006/table">
            <a:tbl>
              <a:tblPr/>
              <a:tblGrid>
                <a:gridCol w="4419600">
                  <a:extLst>
                    <a:ext uri="{9D8B030D-6E8A-4147-A177-3AD203B41FA5}">
                      <a16:colId xmlns:a16="http://schemas.microsoft.com/office/drawing/2014/main" val="20000"/>
                    </a:ext>
                  </a:extLst>
                </a:gridCol>
                <a:gridCol w="4648200">
                  <a:extLst>
                    <a:ext uri="{9D8B030D-6E8A-4147-A177-3AD203B41FA5}">
                      <a16:colId xmlns:a16="http://schemas.microsoft.com/office/drawing/2014/main" val="20001"/>
                    </a:ext>
                  </a:extLst>
                </a:gridCol>
              </a:tblGrid>
              <a:tr h="16097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الكاثوليكون من رسالة بطرس الرسول الأولى( 1 : 1 ـ 12 )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بُطرس، رسولُ يسوع المسيح، إلى المُختارين المُتغرِّبين مِنْ شتات بُنطُسَ وغَلاطيَّة وكبَّادوكيَّة وآسيَّا وبِيثينيَّةَ</a:t>
                      </a:r>
                      <a:endParaRPr kumimoji="0" lang="ar-S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292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1 Peter 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 Peter, an apostle of Jesus Christ, To the pilgrims of the Dispersion in Pontus, Galatia, </a:t>
                      </a:r>
                      <a:r>
                        <a:rPr kumimoji="0" lang="en-CA" sz="2800" b="0" i="0" u="none" strike="noStrike" cap="none" normalizeH="0" baseline="0" dirty="0" err="1">
                          <a:ln>
                            <a:noFill/>
                          </a:ln>
                          <a:solidFill>
                            <a:schemeClr val="bg1"/>
                          </a:solidFill>
                          <a:effectLst/>
                          <a:latin typeface="Arial" charset="0"/>
                          <a:cs typeface="Arial" charset="0"/>
                        </a:rPr>
                        <a:t>Cappadocia</a:t>
                      </a:r>
                      <a:r>
                        <a:rPr kumimoji="0" lang="en-CA" sz="2800" b="0" i="0" u="none" strike="noStrike" cap="none" normalizeH="0" baseline="0" dirty="0">
                          <a:ln>
                            <a:noFill/>
                          </a:ln>
                          <a:solidFill>
                            <a:schemeClr val="bg1"/>
                          </a:solidFill>
                          <a:effectLst/>
                          <a:latin typeface="Arial" charset="0"/>
                          <a:cs typeface="Arial" charset="0"/>
                        </a:rPr>
                        <a:t>, Asia, and Bithynia,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1 Pierre 1 : 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Pierre, apôtre de Jésus Christ, aux élus qui vivent en étrangers dans la dispersion, dans le Pont, la Galatie, la Cappadoce, l'Asie et la Bithynie, </a:t>
                      </a:r>
                      <a:endParaRPr kumimoji="0" lang="en-C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1583" name="Rectangle 79"/>
          <p:cNvSpPr>
            <a:spLocks noGrp="1" noChangeArrowheads="1"/>
          </p:cNvSpPr>
          <p:nvPr>
            <p:ph type="ctrTitle"/>
          </p:nvPr>
        </p:nvSpPr>
        <p:spPr/>
        <p:txBody>
          <a:bodyPr/>
          <a:lstStyle/>
          <a:p>
            <a:r>
              <a:rPr lang="en-US" dirty="0"/>
              <a:t>-1c</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2237" name="Group 29"/>
          <p:cNvGraphicFramePr>
            <a:graphicFrameLocks noGrp="1"/>
          </p:cNvGraphicFramePr>
          <p:nvPr/>
        </p:nvGraphicFramePr>
        <p:xfrm>
          <a:off x="76200" y="88900"/>
          <a:ext cx="9067800" cy="5702300"/>
        </p:xfrm>
        <a:graphic>
          <a:graphicData uri="http://schemas.openxmlformats.org/drawingml/2006/table">
            <a:tbl>
              <a:tblPr/>
              <a:tblGrid>
                <a:gridCol w="44958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435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بِمقتَضى عِلْمِ اللَّهِ الآبِ السَّابِقِ، في تَقديسِ الرُّوح لِلطَّاعةِ، ورَشِّ دَمِ يسوع المسيح: لِتُكْثَر لَكُمُ النِّعمةُ والسَّلامُ.</a:t>
                      </a:r>
                    </a:p>
                  </a:txBody>
                  <a:tcPr marL="108000" marR="108000" marT="46800" marB="46800" horzOverflow="overflow">
                    <a:lnL cap="flat">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672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 elect according to the foreknowledge of God the Father, in sanctification of the Spirit, for obedience and sprinkling of the blood of Jesus Christ: Grace to you and peace be multiplied</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élus selon le dessein de Dieu le Père, par la sanctification de l'Esprit, pour obéir à Jésus Christ et avoir part à l'aspersion de son sang. Que la grâce et la paix vous viennent en abondance..</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2237" name="Group 29"/>
          <p:cNvGraphicFramePr>
            <a:graphicFrameLocks noGrp="1"/>
          </p:cNvGraphicFramePr>
          <p:nvPr/>
        </p:nvGraphicFramePr>
        <p:xfrm>
          <a:off x="76200" y="88900"/>
          <a:ext cx="9067800" cy="5702300"/>
        </p:xfrm>
        <a:graphic>
          <a:graphicData uri="http://schemas.openxmlformats.org/drawingml/2006/table">
            <a:tbl>
              <a:tblPr/>
              <a:tblGrid>
                <a:gridCol w="44958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435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تبارك اللَّه أبو ربِّنا يَسوع المسيح، الذى حَسبَ رَحمَتِهِ الكثيرة وَلَدَنَا ثانيةً لرجاءٍ حيٍّ، بقيامة يسوع المسيح مِنَ الأمواتِ، </a:t>
                      </a:r>
                    </a:p>
                  </a:txBody>
                  <a:tcPr marL="108000" marR="108000" marT="46800" marB="46800" horzOverflow="overflow">
                    <a:lnL cap="flat">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672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Blessed be the God and Father of our Lord Jesus Christ, who according to His abundant mercy has begotten us again to a living hope through the resurrection of Jesus Christ from the dead,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3 </a:t>
                      </a:r>
                      <a:r>
                        <a:rPr kumimoji="0" lang="fr-FR" sz="2800" b="0" i="0" u="none" strike="noStrike" kern="1200" cap="none" normalizeH="0" baseline="0" dirty="0">
                          <a:ln>
                            <a:noFill/>
                          </a:ln>
                          <a:solidFill>
                            <a:schemeClr val="bg1"/>
                          </a:solidFill>
                          <a:effectLst/>
                          <a:latin typeface="Arial" charset="0"/>
                          <a:ea typeface="+mn-ea"/>
                          <a:cs typeface="Arial" charset="0"/>
                        </a:rPr>
                        <a:t>Béni soit Dieu, le Père de notre Seigneur Jésus Christ: dans sa grande miséricorde, il nous a fait renaître pour une espérance vivante, par la résurrection de Jésus Christ d'entre les morts,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2237" name="Group 29"/>
          <p:cNvGraphicFramePr>
            <a:graphicFrameLocks noGrp="1"/>
          </p:cNvGraphicFramePr>
          <p:nvPr/>
        </p:nvGraphicFramePr>
        <p:xfrm>
          <a:off x="76200" y="88900"/>
          <a:ext cx="9067800" cy="6002784"/>
        </p:xfrm>
        <a:graphic>
          <a:graphicData uri="http://schemas.openxmlformats.org/drawingml/2006/table">
            <a:tbl>
              <a:tblPr/>
              <a:tblGrid>
                <a:gridCol w="44958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4351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لِميراثٍ لا يَفنى ولا يَتدنَّسُ ولا يَضمَحِلُّ، مَحفوظٌ في السَّمَواتِ لأجْلِكُمْ، أنتم الذين بِقوَّةِ اللَّهِ مَحرُوسينَ بالإيمانِ، للخلاصِ المُعدّ أنْ يُعلَنَ في الزَّمانِ الأخِيرِ. </a:t>
                      </a:r>
                    </a:p>
                  </a:txBody>
                  <a:tcPr marL="108000" marR="108000" marT="46800" marB="46800" horzOverflow="overflow">
                    <a:lnL cap="flat">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672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 to an inheritance incorruptible and undefiled and that does not fade away, reserved in heaven for you, 5 who are kept by the power of God through faith for salvation ready to be revealed in the last time.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 </a:t>
                      </a:r>
                      <a:r>
                        <a:rPr kumimoji="0" lang="fr-FR" sz="2800" b="0" i="0" u="none" strike="noStrike" kern="1200" cap="none" normalizeH="0" baseline="0" dirty="0">
                          <a:ln>
                            <a:noFill/>
                          </a:ln>
                          <a:solidFill>
                            <a:schemeClr val="bg1"/>
                          </a:solidFill>
                          <a:effectLst/>
                          <a:latin typeface="Arial" charset="0"/>
                          <a:ea typeface="+mn-ea"/>
                          <a:cs typeface="Arial" charset="0"/>
                        </a:rPr>
                        <a:t>pour un héritage qui ne se peut corrompre, ni souiller, ni flétrir; cet héritage vous est réservé dans les cieux, à vous que la puissance de Dieu garde par la foi pour le salut prêt à se révéler au moment de la fin.</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583" name="Group 55"/>
          <p:cNvGraphicFramePr>
            <a:graphicFrameLocks noGrp="1"/>
          </p:cNvGraphicFramePr>
          <p:nvPr/>
        </p:nvGraphicFramePr>
        <p:xfrm>
          <a:off x="0" y="76200"/>
          <a:ext cx="9144000" cy="6862065"/>
        </p:xfrm>
        <a:graphic>
          <a:graphicData uri="http://schemas.openxmlformats.org/drawingml/2006/table">
            <a:tbl>
              <a:tblPr/>
              <a:tblGrid>
                <a:gridCol w="44196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4478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به تَبتهجونَ الآن قليلاً، وإن كان يجب أن تحزنوا بتجارِبَ كثيرةٍ متنوِّعةٍ، لكي تكون تَزكيةُ إيمانِكُمْ كريمة، وهى أثمَنُ مِنَ الذَّهَبِ الفاني، المُجرَّب بالنَّارِ،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30542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6 In this you greatly rejoice, though now for a little while, if need be, you have been grieved by various trials, 7 that the genuineness of your faith, being much more precious than gold that perishes, though it is tested by fire, may be found to praise,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a:t>
                      </a:r>
                      <a:r>
                        <a:rPr kumimoji="0" lang="fr-FR" sz="2800" b="0" i="0" u="none" strike="noStrike" kern="1200" cap="none" normalizeH="0" baseline="0" dirty="0">
                          <a:ln>
                            <a:noFill/>
                          </a:ln>
                          <a:solidFill>
                            <a:schemeClr val="bg1"/>
                          </a:solidFill>
                          <a:effectLst/>
                          <a:latin typeface="Arial" charset="0"/>
                          <a:ea typeface="+mn-ea"/>
                          <a:cs typeface="Arial" charset="0"/>
                        </a:rPr>
                        <a:t>Aussi tressaillez-vous d'allégresse même s'il faut que, pour un peu de temps, vous soyez affligés par diverses épreuves, afin que la valeur éprouvée de votre foi - beaucoup plus précieuse que l'or périssable qui pourtant est éprouvé par le feu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605" name="Group 53"/>
          <p:cNvGraphicFramePr>
            <a:graphicFrameLocks noGrp="1"/>
          </p:cNvGraphicFramePr>
          <p:nvPr/>
        </p:nvGraphicFramePr>
        <p:xfrm>
          <a:off x="0" y="76200"/>
          <a:ext cx="9144000" cy="6539803"/>
        </p:xfrm>
        <a:graphic>
          <a:graphicData uri="http://schemas.openxmlformats.org/drawingml/2006/table">
            <a:tbl>
              <a:tblPr/>
              <a:tblGrid>
                <a:gridCol w="44196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371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kern="1200" cap="none" normalizeH="0" baseline="0" dirty="0">
                          <a:ln>
                            <a:noFill/>
                          </a:ln>
                          <a:solidFill>
                            <a:schemeClr val="bg1"/>
                          </a:solidFill>
                          <a:effectLst/>
                          <a:latin typeface="Arial" charset="0"/>
                          <a:ea typeface="+mn-ea"/>
                          <a:cs typeface="Arial" charset="0"/>
                        </a:rPr>
                        <a:t>فتوجَدُون</a:t>
                      </a:r>
                      <a:r>
                        <a:rPr kumimoji="0" lang="en-CA" sz="32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kern="1200" cap="none" normalizeH="0" baseline="0" dirty="0">
                          <a:ln>
                            <a:noFill/>
                          </a:ln>
                          <a:solidFill>
                            <a:schemeClr val="bg1"/>
                          </a:solidFill>
                          <a:effectLst/>
                          <a:latin typeface="Arial" charset="0"/>
                          <a:ea typeface="+mn-ea"/>
                          <a:cs typeface="Arial" charset="0"/>
                        </a:rPr>
                        <a:t>بفخرٍ ومجدٍ وكرامةٍ عند ظهور يسوع المسيح، ذلك الذي وإنْ لم تعرِفوهُ تُحِبُّونَهُ. ذلك الذي وإنْ كُنتُمْ لا تَرونَهُ الآن تؤمِنونَ به، فابتهجوا بفرحٍ لا يُنطقُ به ومَجيدٍ، نائِلينَ غاية إيمانِكُمْ خَلاصَ نفوسكم. </a:t>
                      </a:r>
                      <a:endParaRPr kumimoji="0" lang="en-US" sz="32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8316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bg1"/>
                          </a:solidFill>
                          <a:effectLst/>
                          <a:latin typeface="Arial" charset="0"/>
                          <a:cs typeface="Arial" charset="0"/>
                        </a:rPr>
                        <a:t>honor</a:t>
                      </a:r>
                      <a:r>
                        <a:rPr kumimoji="0" lang="en-CA" sz="2800" b="0" i="0" u="none" strike="noStrike" cap="none" normalizeH="0" baseline="0" dirty="0">
                          <a:ln>
                            <a:noFill/>
                          </a:ln>
                          <a:solidFill>
                            <a:schemeClr val="bg1"/>
                          </a:solidFill>
                          <a:effectLst/>
                          <a:latin typeface="Arial" charset="0"/>
                          <a:cs typeface="Arial" charset="0"/>
                        </a:rPr>
                        <a:t>, and glory at the revelation of Jesus Christ, 8 whom having not seen you love. Though now you do not see Him, yet believing, you rejoice with joy inexpressible and full of glory, 9 receiving the end of your faith--the salvation of your souls.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obtienne louange, gloire et honneur lors de la révélation de Jésus Christ, Lui que vous aimez sans l'avoir vu, en qui vous croyez sans le voir encore; aussi tressaillez-vous d'une joie ineffable et glorieuse, en remportant, comme prix de la foi, le salut de vos âmes.</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3274" name="Group 42"/>
          <p:cNvGraphicFramePr>
            <a:graphicFrameLocks noGrp="1"/>
          </p:cNvGraphicFramePr>
          <p:nvPr/>
        </p:nvGraphicFramePr>
        <p:xfrm>
          <a:off x="76200" y="76200"/>
          <a:ext cx="9067800" cy="6400800"/>
        </p:xfrm>
        <a:graphic>
          <a:graphicData uri="http://schemas.openxmlformats.org/drawingml/2006/table">
            <a:tbl>
              <a:tblPr/>
              <a:tblGrid>
                <a:gridCol w="3962400">
                  <a:extLst>
                    <a:ext uri="{9D8B030D-6E8A-4147-A177-3AD203B41FA5}">
                      <a16:colId xmlns:a16="http://schemas.microsoft.com/office/drawing/2014/main" val="20000"/>
                    </a:ext>
                  </a:extLst>
                </a:gridCol>
                <a:gridCol w="5105400">
                  <a:extLst>
                    <a:ext uri="{9D8B030D-6E8A-4147-A177-3AD203B41FA5}">
                      <a16:colId xmlns:a16="http://schemas.microsoft.com/office/drawing/2014/main" val="20001"/>
                    </a:ext>
                  </a:extLst>
                </a:gridCol>
              </a:tblGrid>
              <a:tr h="1600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ذلك الخلاص الذي فَتَّشَ وبَحث عنه الأنبياء، الذين تنبَّأُوا عن النِّعمةِ التي صارت فيكُمْ، </a:t>
                      </a:r>
                      <a:endParaRPr kumimoji="0" lang="en-US" sz="32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006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10 Of this salvation the prophets have inquired and searched carefully, who prophesied of the grace that would come to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10  </a:t>
                      </a:r>
                      <a:r>
                        <a:rPr kumimoji="0" lang="fr-FR" sz="2800" b="0" i="0" u="none" strike="noStrike" kern="1200" cap="none" normalizeH="0" baseline="0" dirty="0">
                          <a:ln>
                            <a:noFill/>
                          </a:ln>
                          <a:solidFill>
                            <a:schemeClr val="bg1"/>
                          </a:solidFill>
                          <a:effectLst/>
                          <a:latin typeface="Arial" charset="0"/>
                          <a:ea typeface="+mn-ea"/>
                          <a:cs typeface="Arial" charset="0"/>
                        </a:rPr>
                        <a:t>Sur ce salut ont porté les recherches et les investigations des prophètes, qui ont prophétisé au sujet de la grâce qui vous était destinée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3274" name="Group 42"/>
          <p:cNvGraphicFramePr>
            <a:graphicFrameLocks noGrp="1"/>
          </p:cNvGraphicFramePr>
          <p:nvPr/>
        </p:nvGraphicFramePr>
        <p:xfrm>
          <a:off x="76200" y="76200"/>
          <a:ext cx="9067800" cy="6400800"/>
        </p:xfrm>
        <a:graphic>
          <a:graphicData uri="http://schemas.openxmlformats.org/drawingml/2006/table">
            <a:tbl>
              <a:tblPr/>
              <a:tblGrid>
                <a:gridCol w="3733800">
                  <a:extLst>
                    <a:ext uri="{9D8B030D-6E8A-4147-A177-3AD203B41FA5}">
                      <a16:colId xmlns:a16="http://schemas.microsoft.com/office/drawing/2014/main" val="20000"/>
                    </a:ext>
                  </a:extLst>
                </a:gridCol>
                <a:gridCol w="5334000">
                  <a:extLst>
                    <a:ext uri="{9D8B030D-6E8A-4147-A177-3AD203B41FA5}">
                      <a16:colId xmlns:a16="http://schemas.microsoft.com/office/drawing/2014/main" val="20001"/>
                    </a:ext>
                  </a:extLst>
                </a:gridCol>
              </a:tblGrid>
              <a:tr h="1600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باحِثينَ عن الوقت الذي تَكلَّمْ عنه روح المسيح فيهم، إذ سبق فشهِدَ عن آلام المسيح، والأمجاد التي بعدها. </a:t>
                      </a:r>
                      <a:endParaRPr kumimoji="0" lang="en-US" sz="32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006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11 searching what, or what manner of time, the Spirit of Christ who was in them was indicating when He testified beforehand the sufferings of Christ and the glories that would follow.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11 ils recherchaient à quel temps et à quelles circonstances se rapportaient les indications données par l'Esprit du Christ qui était présent en eux, quand il attestait par avance les souffrances réservées au Christ et la gloire qui les suivrait.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1170" name="Group 34"/>
          <p:cNvGraphicFramePr>
            <a:graphicFrameLocks noGrp="1"/>
          </p:cNvGraphicFramePr>
          <p:nvPr/>
        </p:nvGraphicFramePr>
        <p:xfrm>
          <a:off x="76200" y="76201"/>
          <a:ext cx="8991600" cy="6770880"/>
        </p:xfrm>
        <a:graphic>
          <a:graphicData uri="http://schemas.openxmlformats.org/drawingml/2006/table">
            <a:tbl>
              <a:tblPr/>
              <a:tblGrid>
                <a:gridCol w="42672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37159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kern="1200" cap="none" normalizeH="0" baseline="0" dirty="0">
                          <a:ln>
                            <a:noFill/>
                          </a:ln>
                          <a:solidFill>
                            <a:schemeClr val="bg1"/>
                          </a:solidFill>
                          <a:effectLst/>
                          <a:latin typeface="Arial" charset="0"/>
                          <a:ea typeface="+mn-ea"/>
                          <a:cs typeface="Arial" charset="0"/>
                        </a:rPr>
                        <a:t>الذين أُعلِنَ لهُمْ أنهم ليس لأنْفُسِهِمْ، بَلْ لَكم كانوا يَخدمونها هذه التي أُخْبِرْتُمْ بها أنتُمْ الآن، بواسطتهم الذين بَشَّروكُمْ بالرُّوح القُدُس المُرسَـلِ مِنَ السَّماءِ. التي تشتهي الملائكة أن يَطَّلِعوا عليها.</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482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12 To them it was revealed that, not to themselves, but to us they were ministering the things which now have been reported to you through those who have preached the gospel to you by the Holy Spirit sent from heaven--things which angels desire to look into.</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 </a:t>
                      </a:r>
                      <a:r>
                        <a:rPr kumimoji="0" lang="fr-FR" sz="2800" b="0" i="0" u="none" strike="noStrike" kern="1200" cap="none" normalizeH="0" baseline="0" dirty="0">
                          <a:ln>
                            <a:noFill/>
                          </a:ln>
                          <a:solidFill>
                            <a:schemeClr val="bg1"/>
                          </a:solidFill>
                          <a:effectLst/>
                          <a:latin typeface="Arial" charset="0"/>
                          <a:ea typeface="+mn-ea"/>
                          <a:cs typeface="Arial" charset="0"/>
                        </a:rPr>
                        <a:t>Il leur fut révélé que ce n'était pas pour eux-mêmes, mais pour vous qu'ils transmettaient ce message, que maintenant les prédicateurs de l'Evangile vous ont communiqué sous l'action de l'Esprit Saint envoyé du ciel, et dans lequel les anges désirent plonger leurs regards</a:t>
                      </a:r>
                      <a:endParaRPr kumimoji="0" lang="en-C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rtl="1"/>
            <a:r>
              <a:rPr lang="en-US" sz="2800">
                <a:solidFill>
                  <a:srgbClr val="FF9900"/>
                </a:solidFill>
              </a:rPr>
              <a:t>Do not love the world, nor the things which are in the world. The world shall pass away and all its desires; but he who does the will of God shall abide forever. Amen.</a:t>
            </a:r>
          </a:p>
          <a:p>
            <a:pPr algn="ctr" rtl="1"/>
            <a:endParaRPr lang="en-US" sz="2800">
              <a:solidFill>
                <a:srgbClr val="FF9900"/>
              </a:solidFill>
            </a:endParaRPr>
          </a:p>
          <a:p>
            <a:pPr algn="ctr" rtl="1"/>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a:lnSpc>
                <a:spcPct val="85000"/>
              </a:lnSpc>
              <a:spcBef>
                <a:spcPct val="50000"/>
              </a:spcBef>
            </a:pPr>
            <a:endParaRPr lang="fr-CA" sz="2800">
              <a:solidFill>
                <a:srgbClr val="FF9900"/>
              </a:solidFill>
            </a:endParaRPr>
          </a:p>
          <a:p>
            <a:pPr algn="ctr">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 name="Picture 3" descr="pointing"/>
          <p:cNvPicPr>
            <a:picLocks noChangeAspect="1" noChangeArrowheads="1"/>
          </p:cNvPicPr>
          <p:nvPr/>
        </p:nvPicPr>
        <p:blipFill>
          <a:blip r:embed="rId3" cstate="print"/>
          <a:srcRect/>
          <a:stretch>
            <a:fillRect/>
          </a:stretch>
        </p:blipFill>
        <p:spPr bwMode="auto">
          <a:xfrm>
            <a:off x="4140200" y="6072206"/>
            <a:ext cx="1238250" cy="628650"/>
          </a:xfrm>
          <a:prstGeom prst="rect">
            <a:avLst/>
          </a:prstGeom>
          <a:noFill/>
        </p:spPr>
      </p:pic>
      <p:sp>
        <p:nvSpPr>
          <p:cNvPr id="8" name="Text Box 4">
            <a:hlinkClick r:id="" action="ppaction://macro?name=backToPraxis"/>
          </p:cNvPr>
          <p:cNvSpPr txBox="1">
            <a:spLocks noChangeArrowheads="1"/>
          </p:cNvSpPr>
          <p:nvPr/>
        </p:nvSpPr>
        <p:spPr bwMode="auto">
          <a:xfrm>
            <a:off x="5360988" y="6080125"/>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2600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a:spcBef>
                <a:spcPct val="50000"/>
              </a:spcBef>
            </a:pPr>
            <a:r>
              <a:rPr lang="en-US" sz="4000">
                <a:solidFill>
                  <a:schemeClr val="bg1"/>
                </a:solidFill>
              </a:rPr>
              <a:t>THE PRAXIS</a:t>
            </a:r>
          </a:p>
        </p:txBody>
      </p:sp>
      <p:pic>
        <p:nvPicPr>
          <p:cNvPr id="26010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26010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737" name="Group 65"/>
          <p:cNvGraphicFramePr>
            <a:graphicFrameLocks noGrp="1"/>
          </p:cNvGraphicFramePr>
          <p:nvPr/>
        </p:nvGraphicFramePr>
        <p:xfrm>
          <a:off x="76200" y="0"/>
          <a:ext cx="9067800" cy="6953760"/>
        </p:xfrm>
        <a:graphic>
          <a:graphicData uri="http://schemas.openxmlformats.org/drawingml/2006/table">
            <a:tbl>
              <a:tblPr/>
              <a:tblGrid>
                <a:gridCol w="45720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sng" strike="noStrike" cap="none" normalizeH="0" baseline="0" dirty="0">
                          <a:ln>
                            <a:noFill/>
                          </a:ln>
                          <a:solidFill>
                            <a:srgbClr val="FF9900"/>
                          </a:solidFill>
                          <a:effectLst/>
                          <a:latin typeface="Arial" charset="0"/>
                          <a:cs typeface="Arial" charset="0"/>
                        </a:rPr>
                        <a:t>الإبركسيس فصل من أعمال آبائنا الرسل </a:t>
                      </a:r>
                      <a:r>
                        <a:rPr kumimoji="0" lang="ar-SA" sz="2800" b="0" i="0" u="sng" strike="noStrike" kern="1200" cap="none" normalizeH="0" baseline="0" dirty="0">
                          <a:ln>
                            <a:noFill/>
                          </a:ln>
                          <a:solidFill>
                            <a:srgbClr val="FF9900"/>
                          </a:solidFill>
                          <a:effectLst/>
                          <a:latin typeface="Arial" charset="0"/>
                          <a:ea typeface="+mn-ea"/>
                          <a:cs typeface="Arial" charset="0"/>
                        </a:rPr>
                        <a:t>الأطهار (</a:t>
                      </a:r>
                      <a:r>
                        <a:rPr kumimoji="0" lang="en-CA" sz="2800" b="0" i="0" u="sng" strike="noStrike" kern="1200" cap="none" normalizeH="0" baseline="0" dirty="0">
                          <a:ln>
                            <a:noFill/>
                          </a:ln>
                          <a:solidFill>
                            <a:srgbClr val="FF9900"/>
                          </a:solidFill>
                          <a:effectLst/>
                          <a:latin typeface="Arial" charset="0"/>
                          <a:ea typeface="+mn-ea"/>
                          <a:cs typeface="Arial" charset="0"/>
                        </a:rPr>
                        <a:t>21:1-14</a:t>
                      </a:r>
                      <a:r>
                        <a:rPr kumimoji="0" lang="ar-SA" sz="2800" b="0" i="0" u="sng" strike="noStrike" kern="1200" cap="none" normalizeH="0" baseline="0" dirty="0">
                          <a:ln>
                            <a:noFill/>
                          </a:ln>
                          <a:solidFill>
                            <a:srgbClr val="FF9900"/>
                          </a:solidFill>
                          <a:effectLst/>
                          <a:latin typeface="Arial" charset="0"/>
                          <a:ea typeface="+mn-ea"/>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انفصلنا عنهم وأقلعنا. سرنا سيراً مستقيماً وجئنا إلى كُوسَ، وفي الغد إلى رودُس، ومن هناك إلى باترا. ثم وجدنا سفينة عابرة إلى فينيقية فركبناها وأقلعنا.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815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21:1-14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21:1 Now it came to pass, that when we had departed from them and set sail, running a straight course we came to </a:t>
                      </a:r>
                      <a:r>
                        <a:rPr kumimoji="0" lang="en-CA" sz="2800" b="0" i="0" u="none" strike="noStrike" cap="none" normalizeH="0" baseline="0" dirty="0" err="1">
                          <a:ln>
                            <a:noFill/>
                          </a:ln>
                          <a:solidFill>
                            <a:schemeClr val="bg1"/>
                          </a:solidFill>
                          <a:effectLst/>
                          <a:latin typeface="Arial" charset="0"/>
                          <a:cs typeface="Arial" charset="0"/>
                        </a:rPr>
                        <a:t>Cos</a:t>
                      </a:r>
                      <a:r>
                        <a:rPr kumimoji="0" lang="en-CA" sz="2800" b="0" i="0" u="none" strike="noStrike" cap="none" normalizeH="0" baseline="0" dirty="0">
                          <a:ln>
                            <a:noFill/>
                          </a:ln>
                          <a:solidFill>
                            <a:schemeClr val="bg1"/>
                          </a:solidFill>
                          <a:effectLst/>
                          <a:latin typeface="Arial" charset="0"/>
                          <a:cs typeface="Arial" charset="0"/>
                        </a:rPr>
                        <a:t>, the following day to Rhodes, and from there to </a:t>
                      </a:r>
                      <a:r>
                        <a:rPr kumimoji="0" lang="en-CA" sz="2800" b="0" i="0" u="none" strike="noStrike" cap="none" normalizeH="0" baseline="0" dirty="0" err="1">
                          <a:ln>
                            <a:noFill/>
                          </a:ln>
                          <a:solidFill>
                            <a:schemeClr val="bg1"/>
                          </a:solidFill>
                          <a:effectLst/>
                          <a:latin typeface="Arial" charset="0"/>
                          <a:cs typeface="Arial" charset="0"/>
                        </a:rPr>
                        <a:t>Patara</a:t>
                      </a:r>
                      <a:r>
                        <a:rPr kumimoji="0" lang="en-CA" sz="2800" b="0" i="0" u="none" strike="noStrike" cap="none" normalizeH="0" baseline="0" dirty="0">
                          <a:ln>
                            <a:noFill/>
                          </a:ln>
                          <a:solidFill>
                            <a:schemeClr val="bg1"/>
                          </a:solidFill>
                          <a:effectLst/>
                          <a:latin typeface="Arial" charset="0"/>
                          <a:cs typeface="Arial" charset="0"/>
                        </a:rPr>
                        <a:t>. 2 And finding a ship sailing over to Phoenicia, we went aboard and set sail.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800" b="0" i="0" u="sng" strike="noStrike" cap="none" normalizeH="0" baseline="0" dirty="0">
                          <a:ln>
                            <a:noFill/>
                          </a:ln>
                          <a:solidFill>
                            <a:srgbClr val="FF9900"/>
                          </a:solidFill>
                          <a:effectLst/>
                          <a:latin typeface="Arial" charset="0"/>
                          <a:cs typeface="Arial" charset="0"/>
                        </a:rPr>
                        <a:t>Actes 21:1-14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Après nous être arrachés à eux et avoir repris la mer, nous avons mis le cap droit sur Cos; le lendemain, sur Rhodes, et de là sur </a:t>
                      </a:r>
                      <a:r>
                        <a:rPr kumimoji="0" lang="fr-FR" sz="2800" b="0" i="0" u="none" strike="noStrike" cap="none" normalizeH="0" baseline="0" dirty="0" err="1">
                          <a:ln>
                            <a:noFill/>
                          </a:ln>
                          <a:solidFill>
                            <a:schemeClr val="bg1"/>
                          </a:solidFill>
                          <a:effectLst/>
                          <a:latin typeface="Arial" charset="0"/>
                          <a:cs typeface="Arial" charset="0"/>
                        </a:rPr>
                        <a:t>Patara</a:t>
                      </a:r>
                      <a:r>
                        <a:rPr kumimoji="0" lang="fr-FR" sz="2800" b="0" i="0" u="none" strike="noStrike" cap="none" normalizeH="0" baseline="0" dirty="0">
                          <a:ln>
                            <a:noFill/>
                          </a:ln>
                          <a:solidFill>
                            <a:schemeClr val="bg1"/>
                          </a:solidFill>
                          <a:effectLst/>
                          <a:latin typeface="Arial" charset="0"/>
                          <a:cs typeface="Arial" charset="0"/>
                        </a:rPr>
                        <a:t>. Trouvant un bateau en partance pour la Phénicie, nous sommes montés à bord et avons pris la mer..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8738" name="Rectangle 66"/>
          <p:cNvSpPr>
            <a:spLocks noGrp="1" noChangeArrowheads="1"/>
          </p:cNvSpPr>
          <p:nvPr>
            <p:ph type="ctrTitle"/>
          </p:nvPr>
        </p:nvSpPr>
        <p:spPr/>
        <p:txBody>
          <a:bodyPr/>
          <a:lstStyle/>
          <a:p>
            <a:r>
              <a:rPr lang="en-US" dirty="0"/>
              <a:t>-1a</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676" name="Group 52"/>
          <p:cNvGraphicFramePr>
            <a:graphicFrameLocks noGrp="1"/>
          </p:cNvGraphicFramePr>
          <p:nvPr/>
        </p:nvGraphicFramePr>
        <p:xfrm>
          <a:off x="76200" y="76200"/>
          <a:ext cx="9067800" cy="6875083"/>
        </p:xfrm>
        <a:graphic>
          <a:graphicData uri="http://schemas.openxmlformats.org/drawingml/2006/table">
            <a:tbl>
              <a:tblPr/>
              <a:tblGrid>
                <a:gridCol w="4038600">
                  <a:extLst>
                    <a:ext uri="{9D8B030D-6E8A-4147-A177-3AD203B41FA5}">
                      <a16:colId xmlns:a16="http://schemas.microsoft.com/office/drawing/2014/main" val="20000"/>
                    </a:ext>
                  </a:extLst>
                </a:gridCol>
                <a:gridCol w="5029200">
                  <a:extLst>
                    <a:ext uri="{9D8B030D-6E8A-4147-A177-3AD203B41FA5}">
                      <a16:colId xmlns:a16="http://schemas.microsoft.com/office/drawing/2014/main" val="20001"/>
                    </a:ext>
                  </a:extLst>
                </a:gridCol>
              </a:tblGrid>
              <a:tr h="1371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تبينا قبرص، تركناها يسرَةً وأقبلنا إلى سوريَّة، وانتهينا إلى صُورَ، لأنَّ السَّفينة كانت تَضعُ وسقَها هناك. وإذ وجدنا التَّلاميذ مَكثنا هناك سبعة أيَّامٍ. وكانوا يقولون لبولس بإلهام الرُّوح أن لا يصعد إلى أورُشليم.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307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3 When we had sighted Cyprus, we passed it on the left, sailed to Syria, and landed at Tyre; for there the ship was to unload her cargo. 4 And finding disciples, we stayed there seven days. They told Paul through the Spirit not to go up to Jerusalem.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3 Arrivés en vue de Chypre, nous avons laissé l'île à bâbord pour faire route vers la Syrie et nous avons débarqué à Tyr, où en effet le navire devait décharger sa cargaison. Nous sommes restés là sept jours, car nous y avions découvert les disciples; poussés par l'Esprit ceux-ci disaient à Paul de ne pas monter à Jérusalem.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4279" name="Group 23"/>
          <p:cNvGraphicFramePr>
            <a:graphicFrameLocks noGrp="1"/>
          </p:cNvGraphicFramePr>
          <p:nvPr/>
        </p:nvGraphicFramePr>
        <p:xfrm>
          <a:off x="0" y="71414"/>
          <a:ext cx="9144000" cy="6768720"/>
        </p:xfrm>
        <a:graphic>
          <a:graphicData uri="http://schemas.openxmlformats.org/drawingml/2006/table">
            <a:tbl>
              <a:tblPr/>
              <a:tblGrid>
                <a:gridCol w="4191000">
                  <a:extLst>
                    <a:ext uri="{9D8B030D-6E8A-4147-A177-3AD203B41FA5}">
                      <a16:colId xmlns:a16="http://schemas.microsoft.com/office/drawing/2014/main" val="20000"/>
                    </a:ext>
                  </a:extLst>
                </a:gridCol>
                <a:gridCol w="4953000">
                  <a:extLst>
                    <a:ext uri="{9D8B030D-6E8A-4147-A177-3AD203B41FA5}">
                      <a16:colId xmlns:a16="http://schemas.microsoft.com/office/drawing/2014/main" val="20001"/>
                    </a:ext>
                  </a:extLst>
                </a:gridCol>
              </a:tblGrid>
              <a:tr h="15287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قضينا الأيَّامَ خَرَجنا ذاهبين، وهم يُشيِّعوننا بأجمعهم، مع النِّساءِ وأولادهم إلى خارج المدينة. فجثونا على رُكبِنا على الشَّاطئ وصَلَّينا. ثُمَّ ودَّع بعضنا بعضاً وركبنا السَّفينة.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30763">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5 When we had come to the end of those days, we departed and went on our way; and they all accompanied us, with wives and children, till we were out of the city. And we knelt down on the shore and prayed. 6 When we had taken our leave of one another, we boarded the ship,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 Le temps de notre séjour une fois achevé, nous sommes néanmoins repartis et tandis que nous marchions, tous nous accompagnaient, femmes et enfants compris, jusqu'à l'extérieur de la ville. Là, à genoux sur la plage, nous avons prié; puis, les adieux échangés, nous sommes montés sur le bateau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4279" name="Group 23"/>
          <p:cNvGraphicFramePr>
            <a:graphicFrameLocks noGrp="1"/>
          </p:cNvGraphicFramePr>
          <p:nvPr/>
        </p:nvGraphicFramePr>
        <p:xfrm>
          <a:off x="0" y="0"/>
          <a:ext cx="9144000" cy="6430963"/>
        </p:xfrm>
        <a:graphic>
          <a:graphicData uri="http://schemas.openxmlformats.org/drawingml/2006/table">
            <a:tbl>
              <a:tblPr/>
              <a:tblGrid>
                <a:gridCol w="44196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600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هُمْ فرَجعوا إلى خاصَّتِهِم.وأمَّا نحن فلمَّا أتممنا السير مِنْ صور، أقبلنا إلى بُتولِمايِس ( عكا )، وسلَّمنا على الإخوة ومكثنا عندهم يوماً واحِداً. وفي الغد خرجنا ووافينا إلى قيصريَّة،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30763">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they returned home. 7 And when we had finished our voyage from Tyre, we came to </a:t>
                      </a:r>
                      <a:r>
                        <a:rPr kumimoji="0" lang="en-CA" sz="2800" b="0" i="0" u="none" strike="noStrike" cap="none" normalizeH="0" baseline="0" dirty="0" err="1">
                          <a:ln>
                            <a:noFill/>
                          </a:ln>
                          <a:solidFill>
                            <a:schemeClr val="bg1"/>
                          </a:solidFill>
                          <a:effectLst/>
                          <a:latin typeface="Arial" charset="0"/>
                          <a:cs typeface="Arial" charset="0"/>
                        </a:rPr>
                        <a:t>Ptolemais</a:t>
                      </a:r>
                      <a:r>
                        <a:rPr kumimoji="0" lang="en-CA" sz="2800" b="0" i="0" u="none" strike="noStrike" cap="none" normalizeH="0" baseline="0" dirty="0">
                          <a:ln>
                            <a:noFill/>
                          </a:ln>
                          <a:solidFill>
                            <a:schemeClr val="bg1"/>
                          </a:solidFill>
                          <a:effectLst/>
                          <a:latin typeface="Arial" charset="0"/>
                          <a:cs typeface="Arial" charset="0"/>
                        </a:rPr>
                        <a:t>, greeted the brethren, and stayed with them one day. 8 On the next day we who were Paul's companions departed and came to Caesarea,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ils sont retournés chez eux. Quant à nous, au terme de notre traversée depuis Tyr, nous sommes arrivés à Ptolémaïs et, après avoir salué les frères, nous avons passé une journée avec eux. Repartis le lendemain, nous avons gagné Césarée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4279" name="Group 23"/>
          <p:cNvGraphicFramePr>
            <a:graphicFrameLocks noGrp="1"/>
          </p:cNvGraphicFramePr>
          <p:nvPr/>
        </p:nvGraphicFramePr>
        <p:xfrm>
          <a:off x="0" y="0"/>
          <a:ext cx="9144000" cy="6430963"/>
        </p:xfrm>
        <a:graphic>
          <a:graphicData uri="http://schemas.openxmlformats.org/drawingml/2006/table">
            <a:tbl>
              <a:tblPr/>
              <a:tblGrid>
                <a:gridCol w="4191000">
                  <a:extLst>
                    <a:ext uri="{9D8B030D-6E8A-4147-A177-3AD203B41FA5}">
                      <a16:colId xmlns:a16="http://schemas.microsoft.com/office/drawing/2014/main" val="20000"/>
                    </a:ext>
                  </a:extLst>
                </a:gridCol>
                <a:gridCol w="4953000">
                  <a:extLst>
                    <a:ext uri="{9D8B030D-6E8A-4147-A177-3AD203B41FA5}">
                      <a16:colId xmlns:a16="http://schemas.microsoft.com/office/drawing/2014/main" val="20001"/>
                    </a:ext>
                  </a:extLst>
                </a:gridCol>
              </a:tblGrid>
              <a:tr h="1600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ودخلنا بيت فيلُبُّس المُبشِّر، الذي هو أحد السَّبعة وأقمنا عنده. وكان لهذا أربع بناتٍ عذارى كُنَّ يتنبَّأنَ. وبينما نحن مُقيمونَ هناك أيَّاماً كثيرةً، انحَدَرَ نَبيٌّ مِنَ اليهودِ اسمُهُ أغابوس.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30763">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entered the house of Philip the evangelist, who was one of the seven, and stayed with him.  9 Now this man had four virgin daughters who prophesied. 10 And as we stayed many days, a certain prophet named </a:t>
                      </a:r>
                      <a:r>
                        <a:rPr kumimoji="0" lang="en-CA" sz="2800" b="0" i="0" u="none" strike="noStrike" cap="none" normalizeH="0" baseline="0" dirty="0" err="1">
                          <a:ln>
                            <a:noFill/>
                          </a:ln>
                          <a:solidFill>
                            <a:schemeClr val="bg1"/>
                          </a:solidFill>
                          <a:effectLst/>
                          <a:latin typeface="Arial" charset="0"/>
                          <a:cs typeface="Arial" charset="0"/>
                        </a:rPr>
                        <a:t>Agabus</a:t>
                      </a:r>
                      <a:r>
                        <a:rPr kumimoji="0" lang="en-CA" sz="2800" b="0" i="0" u="none" strike="noStrike" cap="none" normalizeH="0" baseline="0" dirty="0">
                          <a:ln>
                            <a:noFill/>
                          </a:ln>
                          <a:solidFill>
                            <a:schemeClr val="bg1"/>
                          </a:solidFill>
                          <a:effectLst/>
                          <a:latin typeface="Arial" charset="0"/>
                          <a:cs typeface="Arial" charset="0"/>
                        </a:rPr>
                        <a:t> came down from Judea.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où nous nous sommes rendus à la maison de Philippe l'Evangéliste, un des Sept, et nous avons séjourné chez lui. Il avait quatre filles vierges qui prophétisaient. Alors que nous passions là plusieurs jours, il est arrivé un prophète de Judée, nommé </a:t>
                      </a:r>
                      <a:r>
                        <a:rPr kumimoji="0" lang="fr-FR" sz="2800" b="0" i="0" u="none" strike="noStrike" cap="none" normalizeH="0" baseline="0" dirty="0" err="1">
                          <a:ln>
                            <a:noFill/>
                          </a:ln>
                          <a:solidFill>
                            <a:schemeClr val="bg1"/>
                          </a:solidFill>
                          <a:effectLst/>
                          <a:latin typeface="Arial" charset="0"/>
                          <a:cs typeface="Arial" charset="0"/>
                        </a:rPr>
                        <a:t>Agabus</a:t>
                      </a:r>
                      <a:r>
                        <a:rPr kumimoji="0" lang="fr-FR"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695" name="Group 47"/>
          <p:cNvGraphicFramePr>
            <a:graphicFrameLocks noGrp="1"/>
          </p:cNvGraphicFramePr>
          <p:nvPr/>
        </p:nvGraphicFramePr>
        <p:xfrm>
          <a:off x="0" y="76200"/>
          <a:ext cx="9144000" cy="6553200"/>
        </p:xfrm>
        <a:graphic>
          <a:graphicData uri="http://schemas.openxmlformats.org/drawingml/2006/table">
            <a:tbl>
              <a:tblPr/>
              <a:tblGrid>
                <a:gridCol w="4191000">
                  <a:extLst>
                    <a:ext uri="{9D8B030D-6E8A-4147-A177-3AD203B41FA5}">
                      <a16:colId xmlns:a16="http://schemas.microsoft.com/office/drawing/2014/main" val="20000"/>
                    </a:ext>
                  </a:extLst>
                </a:gridCol>
                <a:gridCol w="49530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فجاء إلينا، وأخذ مِنطَقَةَ بولُس، وربَطَ يَدَيْ نفْسِهِ ورِجلَيهِ وقال: " هـذا ما يَقولهُ الرُّوح القـدس: إنَّ الرَّجُـل صاحب هذه المِنْطَقَةُ، سيوثقهُ اليهود هكذا في أورشليم ويُسلِّمونَهُ إلى أيدِي الأُمَمِ ". </a:t>
                      </a:r>
                      <a:endParaRPr kumimoji="0" lang="en-US" sz="32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76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 When he had come to us, he took Paul's belt, bound his own hands and feet, and said, Thus says the Holy Spirit, `So shall the Jews at Jerusalem bind the man who owns this belt, and deliver him into the hands of the Gentiles.’</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11 </a:t>
                      </a:r>
                      <a:r>
                        <a:rPr kumimoji="0" lang="fr-FR" sz="2800" b="0" i="0" u="none" strike="noStrike" kern="1200" cap="none" normalizeH="0" baseline="0" dirty="0">
                          <a:ln>
                            <a:noFill/>
                          </a:ln>
                          <a:solidFill>
                            <a:schemeClr val="bg1"/>
                          </a:solidFill>
                          <a:effectLst/>
                          <a:latin typeface="Arial" charset="0"/>
                          <a:ea typeface="+mn-ea"/>
                          <a:cs typeface="Arial" charset="0"/>
                        </a:rPr>
                        <a:t>Venant nous trouver, il a pris la ceinture de Paul, s'est attaché les pieds et les mains et a déclaré: "Voici ce que dit l'Esprit Saint. L'homme à qui appartient cette ceinture, voilà comment, à Jérusalem, les Juifs l'attacheront et le livreront aux mains des païens!"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695" name="Group 47"/>
          <p:cNvGraphicFramePr>
            <a:graphicFrameLocks noGrp="1"/>
          </p:cNvGraphicFramePr>
          <p:nvPr/>
        </p:nvGraphicFramePr>
        <p:xfrm>
          <a:off x="0" y="76200"/>
          <a:ext cx="9144000" cy="65532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676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سَمِعنا ذلك طَلبنا إليهِ نحنُ والإخوة الذين في ذلِكَ المكان أنْ لا يَصعَدَ إلى أورشليم. </a:t>
                      </a:r>
                      <a:endParaRPr kumimoji="0" lang="en-US" sz="32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76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12 Now when we heard these things, both we and those from that place pleaded with him not to go up to Jerusalem.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  </a:t>
                      </a:r>
                      <a:r>
                        <a:rPr kumimoji="0" lang="fr-FR" sz="2800" b="0" i="0" u="none" strike="noStrike" kern="1200" cap="none" normalizeH="0" baseline="0" dirty="0">
                          <a:ln>
                            <a:noFill/>
                          </a:ln>
                          <a:solidFill>
                            <a:schemeClr val="bg1"/>
                          </a:solidFill>
                          <a:effectLst/>
                          <a:latin typeface="Arial" charset="0"/>
                          <a:ea typeface="+mn-ea"/>
                          <a:cs typeface="Arial" charset="0"/>
                        </a:rPr>
                        <a:t>A ces mots, nous et les frères de la ville, nous avons supplié Paul de ne pas monter à Jérusalem.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7305" name="Group 25"/>
          <p:cNvGraphicFramePr>
            <a:graphicFrameLocks noGrp="1"/>
          </p:cNvGraphicFramePr>
          <p:nvPr/>
        </p:nvGraphicFramePr>
        <p:xfrm>
          <a:off x="0" y="0"/>
          <a:ext cx="9144000" cy="6344160"/>
        </p:xfrm>
        <a:graphic>
          <a:graphicData uri="http://schemas.openxmlformats.org/drawingml/2006/table">
            <a:tbl>
              <a:tblPr/>
              <a:tblGrid>
                <a:gridCol w="42672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14478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فأجاب بولس: " ما بالكم؟ تَبْكُونَ وتَكسِرُونَ قلبي، إنِّي مُستعدٌّ لا للوثاق فقط، بَلْ للموت أيضاً في أورُشليم لأجْلِ اسم الرَّبِّ يسوع ". ولمَّا لم يُقنَع سكتنا وقُلنا: " لِتكُنْ مَشيئةُ الرَّبِّ ".</a:t>
                      </a:r>
                      <a:endParaRPr kumimoji="0" lang="en-US" sz="32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386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Then Paul answered, What do you mean by weeping and breaking my heart? For I am ready not only to be bound, but also to die at Jerusalem for the name of the Lord Jesus. 14 So when he would not be persuaded, we ceased, saying, The will of the Lord be done.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13 </a:t>
                      </a:r>
                      <a:r>
                        <a:rPr kumimoji="0" lang="fr-FR" sz="2800" b="0" i="0" u="none" strike="noStrike" kern="1200" cap="none" normalizeH="0" baseline="0" dirty="0">
                          <a:ln>
                            <a:noFill/>
                          </a:ln>
                          <a:solidFill>
                            <a:schemeClr val="bg1"/>
                          </a:solidFill>
                          <a:effectLst/>
                          <a:latin typeface="Arial" charset="0"/>
                          <a:ea typeface="+mn-ea"/>
                          <a:cs typeface="Arial" charset="0"/>
                        </a:rPr>
                        <a:t>Alors il nous a répondu: "Qu'avez-vous à pleurer et à me briser le cœur? Je suis prêt, moi, non seulement à être lié mais à mourir à Jérusalem pour le nom du Seigneur Jésus." Comme il ne se laissait pas convaincre, nous n'avons pas insisté. "Que la volonté du Seigneur soit faite!" disions-nous</a:t>
                      </a:r>
                      <a:r>
                        <a:rPr kumimoji="0" lang="en-CA"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rtl="1"/>
            <a:r>
              <a:rPr lang="en-US" sz="3600">
                <a:solidFill>
                  <a:srgbClr val="FF9900"/>
                </a:solidFill>
              </a:rPr>
              <a:t>The word of the Lord shall grow, multiply, be mighty and be confirmed in the holy church of God. Amen</a:t>
            </a:r>
          </a:p>
          <a:p>
            <a:pPr algn="ctr" rtl="1"/>
            <a:endParaRPr lang="en-US" sz="3600">
              <a:solidFill>
                <a:srgbClr val="FF9900"/>
              </a:solidFill>
            </a:endParaRPr>
          </a:p>
          <a:p>
            <a:pPr algn="ctr" rtl="1"/>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rtl="1"/>
            <a:endParaRPr lang="en-CA" sz="3600">
              <a:solidFill>
                <a:srgbClr val="FF9900"/>
              </a:solidFill>
            </a:endParaRPr>
          </a:p>
          <a:p>
            <a:pPr algn="ctr"/>
            <a:r>
              <a:rPr lang="fr-CA" sz="3600">
                <a:solidFill>
                  <a:srgbClr val="FF9900"/>
                </a:solidFill>
              </a:rPr>
              <a:t>Que la parole de Dieu croisse, multiplie et soit affermis dans la sainte église de Dieu. Amen</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a:xfrm>
            <a:off x="468313" y="981075"/>
            <a:ext cx="8229600" cy="2016125"/>
          </a:xfrm>
        </p:spPr>
        <p:txBody>
          <a:bodyPr>
            <a:normAutofit fontScale="90000"/>
          </a:bodyPr>
          <a:lstStyle/>
          <a:p>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 name="Picture 6" descr="pointing"/>
          <p:cNvPicPr>
            <a:picLocks noChangeAspect="1" noChangeArrowheads="1"/>
          </p:cNvPicPr>
          <p:nvPr/>
        </p:nvPicPr>
        <p:blipFill>
          <a:blip r:embed="rId2" cstate="print"/>
          <a:srcRect/>
          <a:stretch>
            <a:fillRect/>
          </a:stretch>
        </p:blipFill>
        <p:spPr bwMode="auto">
          <a:xfrm>
            <a:off x="2819400" y="6096000"/>
            <a:ext cx="1238250" cy="628650"/>
          </a:xfrm>
          <a:prstGeom prst="rect">
            <a:avLst/>
          </a:prstGeom>
          <a:noFill/>
          <a:ln w="9525">
            <a:noFill/>
            <a:miter lim="800000"/>
            <a:headEnd/>
            <a:tailEnd/>
          </a:ln>
        </p:spPr>
      </p:pic>
      <p:sp>
        <p:nvSpPr>
          <p:cNvPr id="8"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a:r>
              <a:rPr lang="en-US" sz="4400">
                <a:solidFill>
                  <a:srgbClr val="FF9933"/>
                </a:solidFill>
              </a:rPr>
              <a:t>Liturgy Psalm and Gospel</a:t>
            </a:r>
            <a:endParaRPr lang="en-CA" sz="4400">
              <a:solidFill>
                <a:srgbClr val="FF9933"/>
              </a:solidFill>
            </a:endParaRPr>
          </a:p>
          <a:p>
            <a:pPr algn="ctr"/>
            <a:endParaRPr lang="en-US" sz="4400">
              <a:solidFill>
                <a:srgbClr val="FF9933"/>
              </a:solidFill>
            </a:endParaRPr>
          </a:p>
          <a:p>
            <a:pPr algn="ctr" rtl="1"/>
            <a:r>
              <a:rPr lang="ar-EG" sz="4400">
                <a:solidFill>
                  <a:srgbClr val="FF9933"/>
                </a:solidFill>
              </a:rPr>
              <a:t>مزمور و أنجيل  القداس</a:t>
            </a:r>
          </a:p>
          <a:p>
            <a:pPr algn="ctr" rtl="1"/>
            <a:endParaRPr lang="en-CA" sz="4400">
              <a:solidFill>
                <a:srgbClr val="FF9933"/>
              </a:solidFill>
            </a:endParaRPr>
          </a:p>
          <a:p>
            <a:pPr algn="ctr" rtl="1"/>
            <a:r>
              <a:rPr lang="fr-CA" sz="4400">
                <a:solidFill>
                  <a:srgbClr val="FF9933"/>
                </a:solidFill>
              </a:rPr>
              <a:t>Psaume et Évangile</a:t>
            </a:r>
          </a:p>
          <a:p>
            <a:pPr algn="ctr" rtl="1"/>
            <a:r>
              <a:rPr lang="fr-CA" sz="4400">
                <a:solidFill>
                  <a:srgbClr val="FF9933"/>
                </a:solidFill>
              </a:rPr>
              <a:t> de la messe</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791" name="Group 71"/>
          <p:cNvGraphicFramePr>
            <a:graphicFrameLocks noGrp="1"/>
          </p:cNvGraphicFramePr>
          <p:nvPr/>
        </p:nvGraphicFramePr>
        <p:xfrm>
          <a:off x="76200" y="0"/>
          <a:ext cx="9067800" cy="6553200"/>
        </p:xfrm>
        <a:graphic>
          <a:graphicData uri="http://schemas.openxmlformats.org/drawingml/2006/table">
            <a:tbl>
              <a:tblPr/>
              <a:tblGrid>
                <a:gridCol w="45720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9144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600" b="0" i="0" u="sng" strike="noStrike" cap="none" normalizeH="0" baseline="0" dirty="0">
                          <a:ln>
                            <a:noFill/>
                          </a:ln>
                          <a:solidFill>
                            <a:srgbClr val="FF9900"/>
                          </a:solidFill>
                          <a:effectLst/>
                          <a:latin typeface="Arial" charset="0"/>
                          <a:cs typeface="Arial" charset="0"/>
                        </a:rPr>
                        <a:t>مزمور</a:t>
                      </a:r>
                      <a:r>
                        <a:rPr kumimoji="0" lang="ar-SA" sz="3600" b="0" i="0" u="sng" strike="noStrike" cap="none" normalizeH="0" baseline="0" dirty="0">
                          <a:ln>
                            <a:noFill/>
                          </a:ln>
                          <a:solidFill>
                            <a:srgbClr val="FF9900"/>
                          </a:solidFill>
                          <a:effectLst/>
                          <a:latin typeface="Arial" charset="0"/>
                          <a:cs typeface="Arial" charset="0"/>
                        </a:rPr>
                        <a:t> </a:t>
                      </a:r>
                      <a:r>
                        <a:rPr kumimoji="0" lang="en-US" sz="3600" b="0" i="0" u="sng" strike="noStrike" cap="none" normalizeH="0" baseline="0" dirty="0">
                          <a:ln>
                            <a:noFill/>
                          </a:ln>
                          <a:solidFill>
                            <a:srgbClr val="FF9900"/>
                          </a:solidFill>
                          <a:effectLst/>
                          <a:latin typeface="Arial" charset="0"/>
                          <a:cs typeface="Arial" charset="0"/>
                        </a:rPr>
                        <a:t>95:1-2</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هَلُمُّوا فلنبتهج بالرَّبِّ، ولنُهلل للَّهِ مُخلِّصنا. ولنُبادر فنبلغ إلى وجههِ بالاعترافِ، ولنُهلل له بالمزاميرِ.  هلليلويا</a:t>
                      </a:r>
                    </a:p>
                  </a:txBody>
                  <a:tcPr marL="108000" marR="108000" marT="46800" marB="46800" horzOverflow="overflow">
                    <a:lnL cap="flat">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38064">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00"/>
                          </a:solidFill>
                          <a:effectLst/>
                          <a:latin typeface="Arial" charset="0"/>
                          <a:cs typeface="Arial" charset="0"/>
                        </a:rPr>
                        <a:t>Psalms 95:1-2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95:1 Oh come, let us sing to the Lord! Let us shout joyfully to the Rock of our salvation.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 Let us come before His presence with thanksgiving; Let us shout joyfully to Him with psalms. Alleluia</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200" b="0" i="0" u="sng" strike="noStrike" cap="none" normalizeH="0" baseline="0" dirty="0">
                          <a:ln>
                            <a:noFill/>
                          </a:ln>
                          <a:solidFill>
                            <a:srgbClr val="FF9900"/>
                          </a:solidFill>
                          <a:effectLst/>
                          <a:latin typeface="Arial" charset="0"/>
                          <a:cs typeface="Arial" charset="0"/>
                        </a:rPr>
                        <a:t>Psaumes 95:1-2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Venez, crions de joie pour le Seigneur, acclamons le rocher qui nous sauve.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Présentons-nous devant lui en rendant grâce, Acclamons-le avec des hymnes,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0792" name="Rectangle 72"/>
          <p:cNvSpPr>
            <a:spLocks noGrp="1" noChangeArrowheads="1"/>
          </p:cNvSpPr>
          <p:nvPr>
            <p:ph type="ctrTitle"/>
          </p:nvPr>
        </p:nvSpPr>
        <p:spPr/>
        <p:txBody>
          <a:bodyPr/>
          <a:lstStyle/>
          <a:p>
            <a:r>
              <a:rPr lang="en-US" dirty="0"/>
              <a:t>-1pg</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816" name="Group 48"/>
          <p:cNvGraphicFramePr>
            <a:graphicFrameLocks noGrp="1"/>
          </p:cNvGraphicFramePr>
          <p:nvPr/>
        </p:nvGraphicFramePr>
        <p:xfrm>
          <a:off x="0" y="76200"/>
          <a:ext cx="9144000" cy="6838950"/>
        </p:xfrm>
        <a:graphic>
          <a:graphicData uri="http://schemas.openxmlformats.org/drawingml/2006/table">
            <a:tbl>
              <a:tblPr/>
              <a:tblGrid>
                <a:gridCol w="4419600">
                  <a:extLst>
                    <a:ext uri="{9D8B030D-6E8A-4147-A177-3AD203B41FA5}">
                      <a16:colId xmlns:a16="http://schemas.microsoft.com/office/drawing/2014/main" val="20000"/>
                    </a:ext>
                  </a:extLst>
                </a:gridCol>
                <a:gridCol w="4724400">
                  <a:extLst>
                    <a:ext uri="{9D8B030D-6E8A-4147-A177-3AD203B41FA5}">
                      <a16:colId xmlns:a16="http://schemas.microsoft.com/office/drawing/2014/main" val="20001"/>
                    </a:ext>
                  </a:extLst>
                </a:gridCol>
              </a:tblGrid>
              <a:tr h="19812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لوقا ( 13 : 1 ـ 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ذلِكَ الوقْتِ حضر إليه قومٌ يُخبِرُونَهُ عن الجَلِيلِيِّين الذين خَلَطَ بِيلاطُس دِماءهُمْ بِذبائِحِهِمْ. </a:t>
                      </a:r>
                      <a:r>
                        <a:rPr kumimoji="0" lang="ar-EG" sz="3200" b="0" i="0" u="none" strike="noStrike" kern="1200" cap="none" normalizeH="0" baseline="0" dirty="0">
                          <a:ln>
                            <a:noFill/>
                          </a:ln>
                          <a:solidFill>
                            <a:schemeClr val="bg1"/>
                          </a:solidFill>
                          <a:effectLst/>
                          <a:latin typeface="Arial" charset="0"/>
                          <a:ea typeface="+mn-ea"/>
                          <a:cs typeface="Arial" charset="0"/>
                        </a:rPr>
                        <a:t>فأجَابَ يسوع وقال لهُمْ: </a:t>
                      </a:r>
                      <a:endParaRPr kumimoji="0" lang="ar-S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5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Luke 13:1-5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13:1 There were present at that season some who told Him about the Galileans whose blood Pilate had mingled with their sacrifices. 2 And Jesus answered and said to them,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Arial" charset="0"/>
                        </a:rPr>
                        <a:t>Luc 13:1-5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A ce moment survinrent des gens qui lui rapportèrent l'affaire des Galiléens dont Pilate avait mêlé  le sang à celui de leurs sacrifices. 2 Il leur répondit: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2817" name="Rectangle 49"/>
          <p:cNvSpPr>
            <a:spLocks noGrp="1" noChangeArrowheads="1"/>
          </p:cNvSpPr>
          <p:nvPr>
            <p:ph type="ctrTitle"/>
          </p:nvPr>
        </p:nvSpPr>
        <p:spPr/>
        <p:txBody>
          <a:bodyPr/>
          <a:lstStyle/>
          <a:p>
            <a:r>
              <a:rPr lang="en-US" dirty="0"/>
              <a:t>-1g</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848" name="Group 56"/>
          <p:cNvGraphicFramePr>
            <a:graphicFrameLocks noGrp="1"/>
          </p:cNvGraphicFramePr>
          <p:nvPr/>
        </p:nvGraphicFramePr>
        <p:xfrm>
          <a:off x="76200" y="76200"/>
          <a:ext cx="9067800" cy="6722112"/>
        </p:xfrm>
        <a:graphic>
          <a:graphicData uri="http://schemas.openxmlformats.org/drawingml/2006/table">
            <a:tbl>
              <a:tblPr/>
              <a:tblGrid>
                <a:gridCol w="41910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18288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 تظنون أنَّ الثَّمانيةَ عشرَ رجلاً الذين سَقطَ عليهم البُرجُ في سِلوامَ وقتلهُمْ، كانوا مُذنِبين أكثرَ مِنْ جميع النَّاسِ السَّاكنينَ في أورُشَليم ؟ كلاَّ! أقول لَكُمْ: بَلْ إنْ لم تَتوبوا فَجَمِيعُكُمْ كذلِكَ تَهلِكُونَ ". </a:t>
                      </a:r>
                      <a:r>
                        <a:rPr kumimoji="0" lang="ar-SA" sz="2400" b="0" i="0" u="none" strike="noStrike" cap="none" normalizeH="0" baseline="0" dirty="0">
                          <a:ln>
                            <a:noFill/>
                          </a:ln>
                          <a:solidFill>
                            <a:srgbClr val="FF9900"/>
                          </a:solidFill>
                          <a:effectLst/>
                          <a:latin typeface="Arial" charset="0"/>
                          <a:cs typeface="Arial" charset="0"/>
                        </a:rPr>
                        <a:t>( والمجد للـه دائماً )</a:t>
                      </a:r>
                      <a:endParaRPr kumimoji="0" lang="en-US" sz="24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5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 Or those eighteen on whom the tower in Siloam fell and killed them, do you think that they were worse sinners than all other men who dwelt in Jerusalem? 5 I tell you, no; but unless you repent you will all likewise perish.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US" sz="24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 </a:t>
                      </a:r>
                      <a:r>
                        <a:rPr kumimoji="0" lang="fr-FR" sz="2800" b="0" i="0" u="none" strike="noStrike" cap="none" normalizeH="0" baseline="0" dirty="0">
                          <a:ln>
                            <a:noFill/>
                          </a:ln>
                          <a:solidFill>
                            <a:schemeClr val="bg1"/>
                          </a:solidFill>
                          <a:effectLst/>
                          <a:latin typeface="Arial" charset="0"/>
                          <a:cs typeface="Arial" charset="0"/>
                        </a:rPr>
                        <a:t>Et ces dix-huit personnes sur lesquelles est tombée la tour à Siloé, et qu'elle a tué, pensez-vous qu'elles étaient plus coupables que tous les autres habitants de Jérusalem? Non, je vous le dis, mais si vous ne vous convertissez pas, vous périrez tous de la même manière. </a:t>
                      </a:r>
                      <a:r>
                        <a:rPr kumimoji="0" lang="fr-CA" sz="1600" b="1" i="0" u="none" strike="noStrike" cap="none" normalizeH="0" baseline="0" dirty="0">
                          <a:ln>
                            <a:noFill/>
                          </a:ln>
                          <a:solidFill>
                            <a:srgbClr val="FF9900"/>
                          </a:solidFill>
                          <a:effectLst/>
                          <a:latin typeface="Arial" charset="0"/>
                          <a:cs typeface="Arial" charset="0"/>
                        </a:rPr>
                        <a:t>(Gloire à Dieu éternellement.)</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a:spcBef>
                <a:spcPct val="50000"/>
              </a:spcBef>
            </a:pPr>
            <a:r>
              <a:rPr lang="en-CA" sz="3600">
                <a:solidFill>
                  <a:schemeClr val="bg1"/>
                </a:solidFill>
              </a:rPr>
              <a:t>Sermon &amp; Gospel Response</a:t>
            </a:r>
          </a:p>
          <a:p>
            <a:pPr algn="ctr" rtl="1">
              <a:spcBef>
                <a:spcPct val="50000"/>
              </a:spcBef>
            </a:pPr>
            <a:r>
              <a:rPr lang="ar-EG" sz="3600">
                <a:solidFill>
                  <a:schemeClr val="bg1"/>
                </a:solidFill>
              </a:rPr>
              <a:t> العظة و مرد الأنجيل</a:t>
            </a:r>
          </a:p>
          <a:p>
            <a:pPr algn="ctr">
              <a:spcBef>
                <a:spcPct val="50000"/>
              </a:spcBef>
            </a:pPr>
            <a:r>
              <a:rPr lang="fr-CA" sz="3600">
                <a:solidFill>
                  <a:schemeClr val="bg1"/>
                </a:solidFill>
              </a:rPr>
              <a:t>Sermon &amp; Réponse de L’évangile</a:t>
            </a:r>
          </a:p>
        </p:txBody>
      </p:sp>
      <p:pic>
        <p:nvPicPr>
          <p:cNvPr id="7" name="Picture 3" descr="pointing"/>
          <p:cNvPicPr>
            <a:picLocks noChangeAspect="1" noChangeArrowheads="1"/>
          </p:cNvPicPr>
          <p:nvPr/>
        </p:nvPicPr>
        <p:blipFill>
          <a:blip r:embed="rId3" cstate="print"/>
          <a:srcRect/>
          <a:stretch>
            <a:fillRect/>
          </a:stretch>
        </p:blipFill>
        <p:spPr bwMode="auto">
          <a:xfrm>
            <a:off x="1479572" y="4529138"/>
            <a:ext cx="1238250" cy="628650"/>
          </a:xfrm>
          <a:prstGeom prst="rect">
            <a:avLst/>
          </a:prstGeom>
          <a:noFill/>
          <a:ln w="9525">
            <a:noFill/>
            <a:miter lim="800000"/>
            <a:headEnd/>
            <a:tailEnd/>
          </a:ln>
        </p:spPr>
      </p:pic>
      <p:sp>
        <p:nvSpPr>
          <p:cNvPr id="8"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6786" name="Group 2"/>
          <p:cNvGraphicFramePr>
            <a:graphicFrameLocks noGrp="1"/>
          </p:cNvGraphicFramePr>
          <p:nvPr/>
        </p:nvGraphicFramePr>
        <p:xfrm>
          <a:off x="539750" y="1052513"/>
          <a:ext cx="8137525" cy="5163312"/>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Preparation Sunday</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أحد الرفاع</a:t>
                      </a:r>
                      <a:r>
                        <a:rPr kumimoji="0" lang="en-US" sz="4400" b="0" i="0" u="none" strike="noStrike" cap="none" normalizeH="0" baseline="0" dirty="0">
                          <a:ln>
                            <a:noFill/>
                          </a:ln>
                          <a:solidFill>
                            <a:srgbClr val="FF9900"/>
                          </a:solidFill>
                          <a:effectLst/>
                          <a:latin typeface="Arial" charset="0"/>
                          <a:cs typeface="Arial" charset="0"/>
                        </a:rPr>
                        <a:t> </a:t>
                      </a:r>
                      <a:r>
                        <a:rPr kumimoji="0" lang="ar-EG" sz="4400" b="0" i="0" u="none" strike="noStrike" cap="none" normalizeH="0" baseline="0" dirty="0">
                          <a:ln>
                            <a:noFill/>
                          </a:ln>
                          <a:solidFill>
                            <a:srgbClr val="FF9900"/>
                          </a:solidFill>
                          <a:effectLst/>
                          <a:latin typeface="Arial" charset="0"/>
                          <a:cs typeface="Arial" charset="0"/>
                        </a:rPr>
                        <a:t>الصوم الكبير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fr-CA"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rgbClr val="FF9900"/>
                          </a:solidFill>
                          <a:effectLst/>
                          <a:latin typeface="Arial" charset="0"/>
                          <a:cs typeface="Arial" charset="0"/>
                        </a:rPr>
                        <a:t>Préparation Au Carême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(EL RIFAÏ)</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CA" sz="40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2781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792781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8834" name="Group 2"/>
          <p:cNvGraphicFramePr>
            <a:graphicFrameLocks noGrp="1"/>
          </p:cNvGraphicFramePr>
          <p:nvPr/>
        </p:nvGraphicFramePr>
        <p:xfrm>
          <a:off x="0" y="0"/>
          <a:ext cx="9001125" cy="606025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a:t>
                      </a:r>
                      <a:r>
                        <a:rPr kumimoji="0" lang="en-US" sz="3600" b="0" i="0" u="sng" strike="noStrike" cap="none" normalizeH="0" baseline="0" dirty="0">
                          <a:ln>
                            <a:noFill/>
                          </a:ln>
                          <a:solidFill>
                            <a:srgbClr val="FF9933"/>
                          </a:solidFill>
                          <a:effectLst/>
                          <a:latin typeface="Arial" charset="0"/>
                          <a:cs typeface="Times New Roman" pitchFamily="18" charset="0"/>
                        </a:rPr>
                        <a:t>46:10</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ثابروا واعْلَمُوا أنِّي أنا هو اللَّه، أرتفع في الأمم، وأتَعَالَى على الأرضِ</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Psaumes</a:t>
                      </a:r>
                      <a:r>
                        <a:rPr kumimoji="0" lang="en-US" sz="3600" b="0" i="0" u="sng" strike="noStrike" cap="none" normalizeH="0" baseline="0">
                          <a:ln>
                            <a:noFill/>
                          </a:ln>
                          <a:solidFill>
                            <a:srgbClr val="FF9933"/>
                          </a:solidFill>
                          <a:effectLst/>
                          <a:latin typeface="Arial" charset="0"/>
                          <a:cs typeface="Times New Roman" pitchFamily="18" charset="0"/>
                        </a:rPr>
                        <a:t> 46:10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Reconnaissez que je suis Dieu. Je triomphe des nations, et je triomphe de la terre,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46:10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Be still, and know that I am God; I will be exalted among the nations, I will be exalted in the earth!.</a:t>
                      </a: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0pv</a:t>
            </a:r>
          </a:p>
        </p:txBody>
      </p:sp>
      <p:sp>
        <p:nvSpPr>
          <p:cNvPr id="5"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29858" name="Group 2"/>
          <p:cNvGraphicFramePr>
            <a:graphicFrameLocks noGrp="1"/>
          </p:cNvGraphicFramePr>
          <p:nvPr/>
        </p:nvGraphicFramePr>
        <p:xfrm>
          <a:off x="34925" y="-26988"/>
          <a:ext cx="9074150" cy="6857937"/>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مرقس ( 11 :  22 ـ 26 )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فأجاب يسوع وقال لهم</a:t>
                      </a:r>
                      <a:r>
                        <a:rPr kumimoji="0" lang="ar-EG" sz="3200" b="0" i="0" u="none" strike="noStrike" cap="none" normalizeH="0" baseline="0" dirty="0">
                          <a:ln>
                            <a:noFill/>
                          </a:ln>
                          <a:solidFill>
                            <a:schemeClr val="bg1"/>
                          </a:solidFill>
                          <a:effectLst/>
                          <a:latin typeface="Arial" charset="0"/>
                          <a:cs typeface="Arial" charset="0"/>
                        </a:rPr>
                        <a:t>: " </a:t>
                      </a:r>
                      <a:r>
                        <a:rPr kumimoji="0" lang="ar-SA" sz="3200" b="0" i="0" u="none" strike="noStrike" cap="none" normalizeH="0" baseline="0" dirty="0">
                          <a:ln>
                            <a:noFill/>
                          </a:ln>
                          <a:solidFill>
                            <a:schemeClr val="bg1"/>
                          </a:solidFill>
                          <a:effectLst/>
                          <a:latin typeface="Arial" charset="0"/>
                          <a:cs typeface="Arial" charset="0"/>
                        </a:rPr>
                        <a:t>اجعلوا إيمان اللَّه فيكُمْ</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لأنِّي الحقَّ أقولُ لَكُمْ: إنَّ مَنْ يقول لِهذا الجبل: انتَقِلْ وانطرِح في البَحرِ! ولا يَشُكُّ في قَلبِهِ، بل يؤمن أنَّ ما يَقولُهُ يكون، فإنَّهُ يكونُ لَهُ.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Mark 11:22-26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Jésus leur répond et dit: "Ayez foi en Dieu. 23 En vérité, je vous le déclare, si quelqu'un dit à cette montagne: "Ôte-toi de là et jette-toi dans la mer", et s'il ne doute pas en son coeur, mais  croit que ce qu'il dit arrivera, cela lui sera accordé.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Mark 11:22-26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22 So Jesus answered and said to them, Have faith in God. 23 For assuredly, I say to you, whoever says to this mountain, `Be removed and be cast into the sea,' and does not doubt in his heart, but believes that those things he says will be done, he will have whatever he says.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0v</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0882" name="Group 2"/>
          <p:cNvGraphicFramePr>
            <a:graphicFrameLocks noGrp="1"/>
          </p:cNvGraphicFramePr>
          <p:nvPr/>
        </p:nvGraphicFramePr>
        <p:xfrm>
          <a:off x="34925" y="44450"/>
          <a:ext cx="9074150" cy="665194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فلأجل ذلِكَ أقولُ لكُمْ: كُلُّ ما تسألونَهُ في الصَّلاةِ، آمِنوا بأنَّكُمْ تنالونَهُ، فيكون لَكُمْ. ومتى قُمتُمْ للصَّلاةِ، فاغْفِروا لمَن لَكُمْ عليهِ، لكي يَغفِرَ لَكُمْ أيضاً أبوكُمُ الذي في السَّمَواتِ زَّلاتِكُمْ.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5147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C'est pourquoi je vous déclare: Tout ce que vous demandez en priant, croyez que vous l'avez reçu, et cela vous sera accordé. 25 Et quand vous êtes debout en prière, si vous avez quelque chose contre quelqu'un, pardonnez, pour que votre Père qui est aux cieux vous pardonne aussi vos fautes.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24 Therefore I say to you, whatever things you ask when you pray, believe that you receive them, and you will have them. 25 And whenever you stand praying, if you have anything against anyone, forgive him, that your Father in heaven may also forgive you your trespasses.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1906" name="Group 2"/>
          <p:cNvGraphicFramePr>
            <a:graphicFrameLocks noGrp="1"/>
          </p:cNvGraphicFramePr>
          <p:nvPr/>
        </p:nvGraphicFramePr>
        <p:xfrm>
          <a:off x="34925" y="115888"/>
          <a:ext cx="9145588" cy="6122988"/>
        </p:xfrm>
        <a:graphic>
          <a:graphicData uri="http://schemas.openxmlformats.org/drawingml/2006/table">
            <a:tbl>
              <a:tblPr rtl="1"/>
              <a:tblGrid>
                <a:gridCol w="5134289">
                  <a:extLst>
                    <a:ext uri="{9D8B030D-6E8A-4147-A177-3AD203B41FA5}">
                      <a16:colId xmlns:a16="http://schemas.microsoft.com/office/drawing/2014/main" val="20000"/>
                    </a:ext>
                  </a:extLst>
                </a:gridCol>
                <a:gridCol w="4011299">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وإنْ لَمْ تَغفِروا أنتُمْ فأبوكُمُ الذي في السَّمَواتِ أيضاً لا يَغفر لَكُمْ زَّلاتِكُم.</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1" i="0" u="none" strike="noStrike" cap="none" normalizeH="0" baseline="0" dirty="0">
                          <a:ln>
                            <a:noFill/>
                          </a:ln>
                          <a:solidFill>
                            <a:srgbClr val="FF9900"/>
                          </a:solidFill>
                          <a:effectLst/>
                          <a:latin typeface="Arial" charset="0"/>
                          <a:cs typeface="Arial" charset="0"/>
                        </a:rPr>
                        <a:t>( والمجد للـه دائماً)</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Mais si vous ne pardonnez pas, votre Père qui est dans les cieux ne vous pardonnera pas non plus vos fautes.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kern="1200" cap="none" normalizeH="0" baseline="0" dirty="0">
                          <a:ln>
                            <a:noFill/>
                          </a:ln>
                          <a:solidFill>
                            <a:srgbClr val="FF9900"/>
                          </a:solidFill>
                          <a:effectLst/>
                          <a:latin typeface="Arial" charset="0"/>
                          <a:ea typeface="+mn-ea"/>
                          <a:cs typeface="Arial" charset="0"/>
                        </a:rPr>
                        <a:t>(Gloire à Dieu éternellement.)</a:t>
                      </a:r>
                      <a:endParaRPr kumimoji="0" lang="en-US" sz="2400" b="1" i="0" u="none" strike="noStrike" kern="1200" cap="none" normalizeH="0" baseline="0" dirty="0">
                        <a:ln>
                          <a:noFill/>
                        </a:ln>
                        <a:solidFill>
                          <a:srgbClr val="FF9900"/>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26 But if you do not forgive, neither will your Father in heaven forgive your trespasses.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kern="1200" cap="none" normalizeH="0" baseline="0" dirty="0">
                          <a:ln>
                            <a:noFill/>
                          </a:ln>
                          <a:solidFill>
                            <a:srgbClr val="FF9900"/>
                          </a:solidFill>
                          <a:effectLst/>
                          <a:latin typeface="Arial" charset="0"/>
                          <a:ea typeface="+mn-ea"/>
                          <a:cs typeface="Arial" charset="0"/>
                        </a:rPr>
                        <a:t>(Glory be to God forever.)</a:t>
                      </a:r>
                      <a:endParaRPr kumimoji="0" lang="en-CA" sz="2400" b="1" i="0" u="none" strike="noStrike" kern="1200" cap="none" normalizeH="0" baseline="0" dirty="0">
                        <a:ln>
                          <a:noFill/>
                        </a:ln>
                        <a:solidFill>
                          <a:srgbClr val="FF9900"/>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3293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793293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3954" name="Group 2"/>
          <p:cNvGraphicFramePr>
            <a:graphicFrameLocks noGrp="1"/>
          </p:cNvGraphicFramePr>
          <p:nvPr/>
        </p:nvGraphicFramePr>
        <p:xfrm>
          <a:off x="34925" y="44450"/>
          <a:ext cx="9145588" cy="6595936"/>
        </p:xfrm>
        <a:graphic>
          <a:graphicData uri="http://schemas.openxmlformats.org/drawingml/2006/table">
            <a:tbl>
              <a:tblPr rtl="1"/>
              <a:tblGrid>
                <a:gridCol w="3944259">
                  <a:extLst>
                    <a:ext uri="{9D8B030D-6E8A-4147-A177-3AD203B41FA5}">
                      <a16:colId xmlns:a16="http://schemas.microsoft.com/office/drawing/2014/main" val="20000"/>
                    </a:ext>
                  </a:extLst>
                </a:gridCol>
                <a:gridCol w="520132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en-US" sz="3600" b="0" i="0" u="sng" strike="noStrike" cap="none" normalizeH="0" baseline="0" dirty="0">
                          <a:ln>
                            <a:noFill/>
                          </a:ln>
                          <a:solidFill>
                            <a:srgbClr val="FF9933"/>
                          </a:solidFill>
                          <a:effectLst/>
                          <a:latin typeface="Arial" charset="0"/>
                          <a:cs typeface="Times New Roman" pitchFamily="18" charset="0"/>
                        </a:rPr>
                        <a:t>100:2-3</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اعْبُدوا الرَّبَّ بِالفرحِ، وادخُلُوا أمَامهُ بالتَّهليل. لأنَّنا نَحنُ شَعبُهُ وغَنَمُ رَعيَّتَهُ</a:t>
                      </a:r>
                      <a:r>
                        <a:rPr kumimoji="0" lang="ar-EG"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100:2-3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Servez le Seigneur avec joie, Entrez devant lui avec allégresse,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Nous sommes son peuple et le troupeau de son pâturage,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100:2-3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Serve the Lord with gladness; Come before His presence with singing. 3 Know that the Lord, He is God; It is He who has made us, and not we ourselves; We are His people and the sheep of His pasture.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5" name="Title 4"/>
          <p:cNvSpPr>
            <a:spLocks noGrp="1"/>
          </p:cNvSpPr>
          <p:nvPr>
            <p:ph type="ctrTitle"/>
          </p:nvPr>
        </p:nvSpPr>
        <p:spPr/>
        <p:txBody>
          <a:bodyPr/>
          <a:lstStyle/>
          <a:p>
            <a:r>
              <a:rPr lang="en-CA" dirty="0"/>
              <a:t>0pm</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4978" name="Group 2"/>
          <p:cNvGraphicFramePr>
            <a:graphicFrameLocks noGrp="1"/>
          </p:cNvGraphicFramePr>
          <p:nvPr/>
        </p:nvGraphicFramePr>
        <p:xfrm>
          <a:off x="34925" y="-26988"/>
          <a:ext cx="9145588" cy="677081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( 17 : 3 ـ 10 )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احترزوا. وإنْ أخطأ إليكَ أخوكَ فَوَبِّخْهُ، وإنْ تَابَ فاغفِرْ لهُ. وإنْ أخطأ إليك سَبْعَ مرَّاتٍ في اليومِ ورَجَعَ إليكَ سَبْعَ مرَّاتٍ قائلاً: أنا تائِبٌ فاغفرْ له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68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Luc 17:3-10</a:t>
                      </a:r>
                      <a:endParaRPr kumimoji="0" lang="fr-FR"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Tenez-vous sur vos gardes. "Si ton frère vient t'offenser, reprends-le; et s'il se repent, pardonne-lui. 4 Et si sept fois le jour il t'offense et que sept fois il revienne à toi en disant: "Je me repens", tu lui pardonneras."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Luke 17:3-10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Take heed to yourselves. If your brother sins against you, rebuke him; and if he repents, forgive him. 4 And if he sins against you seven times in a day, and seven times in a day returns to you, saying, `I repent,' you shall forgive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0m</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6002" name="Group 2"/>
          <p:cNvGraphicFramePr>
            <a:graphicFrameLocks noGrp="1"/>
          </p:cNvGraphicFramePr>
          <p:nvPr/>
        </p:nvGraphicFramePr>
        <p:xfrm>
          <a:off x="34925" y="115888"/>
          <a:ext cx="9145588" cy="676960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الرُّسلُ للرَّبِّ: " زِدْ إيمانَنا‍ ". فقال الرَّبُّ: " لو كان لكُمْ إيمانٌ مِثلُ حبَّةِ الخَردَل، لَكُنتُمْ تقولونَ لهذهِ الجُمَّـيْـزَةِ انْقَلِعِي وانْغَرِسِي في البحرِ فتُطيعُكُمْ.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ومَنْ مِنْكُمْ لهُ عبدٌ يَحرثُ أو يرعَى،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Les apôtres dirent au Seigneur: "Augmente en nous la foi. 6 Le Seigneur dit: "Si vraiment vous avez de la foi gros comme une graine de moutarde, vous diriez à ce sycomore: "Déracine-toi et va te planter dans la mer", et il vous obéirait. 7 Lequel d'entre vous, s'il a un serviteur qui laboure ou qui garde les bêtes,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And the apostles said to the Lord, Increase our faith. 6 So the Lord said, If you have faith as a mustard seed, you can say to this mulberry tree, `Be pulled up by the roots and be planted in the sea,' and it would obey you. 7 And which of you, having a servant plowing or tending sheep,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7026" name="Group 2"/>
          <p:cNvGraphicFramePr>
            <a:graphicFrameLocks noGrp="1"/>
          </p:cNvGraphicFramePr>
          <p:nvPr/>
        </p:nvGraphicFramePr>
        <p:xfrm>
          <a:off x="34925" y="115888"/>
          <a:ext cx="9145588" cy="6238113"/>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دخلَ مِنَ الحَقْلِ هل يقولَ لهُ لوقته: اصعد واتَّكِئْ. ألاَ يَقولُ لهُ: أعْدِدْ ما آكُلَهُ، وتَمنطَقْ واخدِمني حتَّى آكُلَ وأشربَ، وبعد ذلِكَ تأكُلُ أنتَ وتَشربُ؟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lui dira à son retour des champs: "Va vite te mettre à table"? 8 Est-ce qu'il ne lui dira pas plutôt: "Prépare-moi de quoi dîner, mets-toi en tenue pour me servir, le temps que je mange et boive;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say to him when he has come in from the field, `Come at once and sit down to eat'? 8 But will he not rather say to him, `Prepare something for my supper, and gird yourself and serve me till I have eaten and drunk, and afterward you will eat and drink'?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38050" name="Group 2"/>
          <p:cNvGraphicFramePr>
            <a:graphicFrameLocks noGrp="1"/>
          </p:cNvGraphicFramePr>
          <p:nvPr/>
        </p:nvGraphicFramePr>
        <p:xfrm>
          <a:off x="34925" y="115888"/>
          <a:ext cx="9001125" cy="6611112"/>
        </p:xfrm>
        <a:graphic>
          <a:graphicData uri="http://schemas.openxmlformats.org/drawingml/2006/table">
            <a:tbl>
              <a:tblPr rtl="1"/>
              <a:tblGrid>
                <a:gridCol w="4976858">
                  <a:extLst>
                    <a:ext uri="{9D8B030D-6E8A-4147-A177-3AD203B41FA5}">
                      <a16:colId xmlns:a16="http://schemas.microsoft.com/office/drawing/2014/main" val="20000"/>
                    </a:ext>
                  </a:extLst>
                </a:gridCol>
                <a:gridCol w="4024267">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فهل لذلِكَ العَبدِ فَضُلٌ لأنَّهُ فَعلَ ما أُمِرَ بِهِ؟ لا أظُنُّ. وكَذلِكَ أنتُمْ أيضاً، متى فَعلتُم جميع ما أُمِرْتُمْ بِهِ فقولوا: إنَّنا عبيدٌ بَطَّالونَ، إنما فعلنا ما كان يجب علينا فعله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700" b="0" i="0" u="none" strike="noStrike" kern="1200" cap="none" normalizeH="0" baseline="0" dirty="0">
                          <a:ln>
                            <a:noFill/>
                          </a:ln>
                          <a:solidFill>
                            <a:schemeClr val="bg1"/>
                          </a:solidFill>
                          <a:effectLst/>
                          <a:latin typeface="Arial" charset="0"/>
                          <a:ea typeface="+mn-ea"/>
                          <a:cs typeface="Arial" charset="0"/>
                        </a:rPr>
                        <a:t>9 et après tu mangeras et tu boiras à ton tour"? A-t-il de la reconnaissance envers ce serviteur parce qu'il a fait ce qui lui était ordonné?10 De même, vous aussi, quand vous avez fait tout ce qui vous était ordonné, dites: "Nous sommes des serviteurs quelconques. Nous avons fait seulement ce que nous devions fai</a:t>
                      </a:r>
                      <a:r>
                        <a:rPr kumimoji="0" lang="fr-FR" sz="2800" b="0" i="0" u="none" strike="noStrike" cap="none" normalizeH="0" baseline="0" dirty="0">
                          <a:ln>
                            <a:noFill/>
                          </a:ln>
                          <a:solidFill>
                            <a:schemeClr val="bg1"/>
                          </a:solidFill>
                          <a:effectLst/>
                          <a:latin typeface="Arial" charset="0"/>
                          <a:cs typeface="Arial" charset="0"/>
                        </a:rPr>
                        <a:t>re</a:t>
                      </a:r>
                    </a:p>
                    <a:p>
                      <a:pPr marL="0" marR="0" lvl="0" indent="0" algn="l" defTabSz="914400" rtl="0" eaLnBrk="1" fontAlgn="base" latinLnBrk="0" hangingPunct="1">
                        <a:lnSpc>
                          <a:spcPct val="95000"/>
                        </a:lnSpc>
                        <a:spcBef>
                          <a:spcPct val="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9 Does he thank that servant because he did the things that were commanded him? I think not. 10 So likewise you, when you have done all those things which you are commanded, say, `We are unprofitable servants. We have done what was our duty to do.</a:t>
                      </a:r>
                      <a:r>
                        <a:rPr kumimoji="0" lang="ar-EG" sz="2700" b="0" i="0" u="none" strike="noStrike" cap="none" normalizeH="0" baseline="0" dirty="0">
                          <a:ln>
                            <a:noFill/>
                          </a:ln>
                          <a:solidFill>
                            <a:schemeClr val="bg1"/>
                          </a:solidFill>
                          <a:effectLst/>
                          <a:latin typeface="Arial" charset="0"/>
                          <a:cs typeface="Arial" charset="0"/>
                        </a:rPr>
                        <a:t> </a:t>
                      </a: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3907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7939075"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93907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93907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1122" name="Group 2"/>
          <p:cNvGraphicFramePr>
            <a:graphicFrameLocks noGrp="1"/>
          </p:cNvGraphicFramePr>
          <p:nvPr/>
        </p:nvGraphicFramePr>
        <p:xfrm>
          <a:off x="34925" y="44450"/>
          <a:ext cx="9001125" cy="669036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الثانية إلى أهل كورنثوس</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11 : 16 ـ 28 )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أقول أيضاً: لئلاَّ يَظُنَّ أحدٌ أنِّي جاهلٌ. وإلاَّ فاقبَلوني ولو كجاهلٍ، لأفتَخِرَ أنا أيضاً قليلاً. الذي أتَكلَّمُ بِهِ لَستُ أتَكَلَّمُ به بِحَسَبِ الرَّبِّ، بَلْ كَأنَّهُ عن جهلٍ، بهذا المقدار في أمر الافتخارِ هذا.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2 Corinthiens 11 : 16 - 28</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Je le répète, que l'on ne pense pas que je suis fou - ou bien alors acceptez que je sois fou, que je puisse moi aussi me vanter un peu. 17 Ce que je vais dire, je ne le dis pas selon le Seigneur, mais comme en pleine folie, dans mon assurance d'avoir de quoi me vanter.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2 Corinthians 11:16-28</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 say again, let no one think me a fool. If otherwise, at least receive me as a fool, that I also may boast a little. 17 What I speak, I speak not according to the Lord, but as it were, foolishly, in this confidence of boasting.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0p</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2146" name="Group 2"/>
          <p:cNvGraphicFramePr>
            <a:graphicFrameLocks noGrp="1"/>
          </p:cNvGraphicFramePr>
          <p:nvPr/>
        </p:nvGraphicFramePr>
        <p:xfrm>
          <a:off x="34925" y="44450"/>
          <a:ext cx="9145588" cy="691591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وبمَا أنَّ كثيرين يَفتخِرونَ بِحَسَبَ الجَسَدِ، أفْتَخِرُ أنا أيضـاً. فإنَّكُمْ بسرورٍ تَحتمِلُون الجُهَّلاء، لأنكم تَحتمِلونَ من يَستعبِدُكم! ومَن يأكُلكُم! ومَن يأخذ منكم! ومَن يَتكبَّر عليكم! ومَن يَضربُكم على وجوهِكُم!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Puisque beaucoup se vantent de leurs avantages humains, moi aussi je me vanterai. 19 Volontiers, vous supportez les gens qui perdent la raison, vous si raisonnables. 20 Vous supportez qu'on vous asservisse, qu'on vous dévore, qu'on vous dépouille, qu'on le prenne de haut, qu'on vous frappe au visage;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18 Seeing that many boast according to the flesh, I also will boast. 19 For you put up with fools gladly, since you yourselves are wise! 20 For you put up with it if one brings you into bondage, if one devours you, if one takes from you, if one exalts himself, if one strikes you on the face.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3170" name="Group 2"/>
          <p:cNvGraphicFramePr>
            <a:graphicFrameLocks noGrp="1"/>
          </p:cNvGraphicFramePr>
          <p:nvPr/>
        </p:nvGraphicFramePr>
        <p:xfrm>
          <a:off x="34925" y="44450"/>
          <a:ext cx="9145588"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أقولُ هذا على سبيل الهَوَانِ كأنَّنا كُنَّا ضُعفاءَ. ولكِنَّ الذي يَجترئُ فيه أحدٌ، أقول في غباوةٍ: أنا أيضاً أجترئ فيه. أَعبرانيون هم؟ فأنا كذلك. أَإسرائيليون هم؟ فأنا كذلك. أَذرية إبراهيم هم؟ فأنا كذلك.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je le dis à notre honte, comme si nous avions été faibles. Ce qu'on ose dire - je parle comme un fou - je l'ose moi aussi. 22 Ils sont Hébreux? moi aussi! Israélites? moi aussi! de la descendance d'Abraham? moi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To our shame, I say that we were too weak for that! But in whatever anyone is bold--I speak foolishly--I am bold also. 22 Are they Hebrews? So am I. Are they Israelites? So am I. Are they the seed of Abraham? So am I.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4194" name="Group 2"/>
          <p:cNvGraphicFramePr>
            <a:graphicFrameLocks noGrp="1"/>
          </p:cNvGraphicFramePr>
          <p:nvPr/>
        </p:nvGraphicFramePr>
        <p:xfrm>
          <a:off x="34925" y="44450"/>
          <a:ext cx="9145588" cy="672693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أَخُدَّام المسيح هم؟ فأقول كَمُختلِّ العقلِ: إنِّي في ذلك أفضل منهم. أنا في الأتعاب أكثر. وفي الضَّرَباتِ أوفرُ. وفي السُّجونِ أكثَرُ. وفي الميتات مِراراً كثيرة. جَلدني اليهود خمس مرَّاتٍ أربعين جَلدة إلاَّ واحدةً. وضُرِبتُ بالعِصيِّ ثلاث مرات. ورُجِمتُ مرَّةً.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23 Ministres du Christ? - je vais dire une folie - moi bien plus! Dans les fatigues - bien davantage, dans les prisons - bien davantage, sous les coups - infiniment plus, dans les dangers de mort - bien des fois! 24 Des Juifs, j'ai reçu cinq fois les trente-neuf coups, trois fois, j'ai été flagellé, une fois, lapidé, trois fois,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23 Are they ministers of Christ?--I speak as a fool--I am more: in labors more abundant, in stripes above measure, in prisons more frequently, in deaths often. 24 From the Jews five times I received forty stripes minus one. 25 Three times I was beaten with rods; once I was stoned;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5218" name="Group 2"/>
          <p:cNvGraphicFramePr>
            <a:graphicFrameLocks noGrp="1"/>
          </p:cNvGraphicFramePr>
          <p:nvPr/>
        </p:nvGraphicFramePr>
        <p:xfrm>
          <a:off x="34925" y="44450"/>
          <a:ext cx="9145588" cy="649128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241542">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وانكسرت بي السَّفينَةُ ثلاثَ مَرَّاتٍ. وقضيت ليلاً ونَهاراً في عُمقِ البحرِ. وفي أسفار الطـريق مَـرَّاتٍ كثيرة. وفي أخطـار السيول. وفي معاطب اللصــوص. وفى أخطارٍ مِنْ ذوي جنسـي. وفي أخطـارٍ مِنَ الأمَـمِ. وأخطارٍ في المدينةِ. وأخطارٍ في البرِّيَّةِ.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j'ai fait naufrage, j'ai passé un jour et une nuit  sur l'abîme. Voyages à pieds, souvent, dangers des fleuves, dangers des brigands, dangers de mes frères de race, dangers des païens, dangers dans la ville, dangers dans le désert,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three times I was shipwrecked; a night and a day I have been in the deep; 26 in journeys often, in perils of waters, in perils of robbers, in perils of my own countrymen, in perils of the Gentiles, in perils in the city, in perils in the wilderness,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46242" name="Group 2"/>
          <p:cNvGraphicFramePr>
            <a:graphicFrameLocks noGrp="1"/>
          </p:cNvGraphicFramePr>
          <p:nvPr/>
        </p:nvGraphicFramePr>
        <p:xfrm>
          <a:off x="34925" y="44450"/>
          <a:ext cx="9145588" cy="6291898"/>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وأخطارٍ في البحرِ. ومعاطب من الإخوةِ الكذبة. في التعب والكد. والأسهار الكثيرة. والجوع والعطش. والأصوام الكثيرة. والبرد والعُري. وما عدا هذه التي هى من خارج: ما يتراكم عليَّ كُلِّ يومٍ، مِنَ الاهتمام بجميع الكنائس.</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dangers sur les mers, dangers des faux frères! 27 Fatigues et peine, veilles souvent; faim et soif, jeune souvent; froid et dénuement; sans compter tout le reste, ma préoccupation de toutes les Églises.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in perils in the sea, in perils among false brethren; 27 in weariness and toil, in sleeplessness often, in hunger and thirst, in </a:t>
                      </a:r>
                      <a:r>
                        <a:rPr kumimoji="0" lang="en-US" sz="2800" b="0" i="0" u="none" strike="noStrike" cap="none" normalizeH="0" baseline="0" dirty="0" err="1">
                          <a:ln>
                            <a:noFill/>
                          </a:ln>
                          <a:solidFill>
                            <a:schemeClr val="bg1"/>
                          </a:solidFill>
                          <a:effectLst/>
                          <a:latin typeface="Arial" charset="0"/>
                          <a:cs typeface="Arial" charset="0"/>
                        </a:rPr>
                        <a:t>fastings</a:t>
                      </a:r>
                      <a:r>
                        <a:rPr kumimoji="0" lang="en-US" sz="2800" b="0" i="0" u="none" strike="noStrike" cap="none" normalizeH="0" baseline="0" dirty="0">
                          <a:ln>
                            <a:noFill/>
                          </a:ln>
                          <a:solidFill>
                            <a:schemeClr val="bg1"/>
                          </a:solidFill>
                          <a:effectLst/>
                          <a:latin typeface="Arial" charset="0"/>
                          <a:cs typeface="Arial" charset="0"/>
                        </a:rPr>
                        <a:t> often, in cold and nakedness-- 28 besides the other things, what comes upon me daily: my deep concern for all the churches.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4726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57488"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4829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9482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94829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0338" name="Group 2"/>
          <p:cNvGraphicFramePr>
            <a:graphicFrameLocks noGrp="1"/>
          </p:cNvGraphicFramePr>
          <p:nvPr/>
        </p:nvGraphicFramePr>
        <p:xfrm>
          <a:off x="34925" y="-26988"/>
          <a:ext cx="9217025" cy="6450394"/>
        </p:xfrm>
        <a:graphic>
          <a:graphicData uri="http://schemas.openxmlformats.org/drawingml/2006/table">
            <a:tbl>
              <a:tblPr rtl="1"/>
              <a:tblGrid>
                <a:gridCol w="41751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 بطرس الرسول الثانية</a:t>
                      </a:r>
                      <a:r>
                        <a:rPr kumimoji="0" lang="ar-EG" sz="3600" b="0" i="0" u="sng" strike="noStrike" cap="none" normalizeH="0" baseline="0">
                          <a:ln>
                            <a:noFill/>
                          </a:ln>
                          <a:solidFill>
                            <a:srgbClr val="FF9933"/>
                          </a:solidFill>
                          <a:effectLst/>
                          <a:latin typeface="Arial" charset="0"/>
                          <a:cs typeface="Arial" charset="0"/>
                        </a:rPr>
                        <a:t> ( </a:t>
                      </a:r>
                      <a:r>
                        <a:rPr kumimoji="0" lang="ar-SA" sz="3600" b="0" i="0" u="sng" strike="noStrike" cap="none" normalizeH="0" baseline="0">
                          <a:ln>
                            <a:noFill/>
                          </a:ln>
                          <a:solidFill>
                            <a:srgbClr val="FF9933"/>
                          </a:solidFill>
                          <a:effectLst/>
                          <a:latin typeface="Arial" charset="0"/>
                          <a:cs typeface="Arial" charset="0"/>
                        </a:rPr>
                        <a:t>1 : 1 ـ 11 )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سِمعان بُطرس عَبدُ يسوع المسيح ورسوله، إلى الذين هم مُتساوون مَعَنا في الكرامـة بالإيمـانِ. الذي قد حسب لنا بِبِرِّ إلَهِنا ومُخلِّصنا يسوع المسيح.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2 Pierre 1 : 1 - 11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Syméon Pierre, serviteur et apôtre de Jésus Christ, à ceux qui ont reçu, par la justice de notre Dieu et Sauveur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2 Peter 1:1-11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Simon Peter, a bondservant and apostle of Jesus Christ, To those who have obtained like precious faith with us by the righteousness of our God and Savior Jesus 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0c</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1362" name="Group 2"/>
          <p:cNvGraphicFramePr>
            <a:graphicFrameLocks noGrp="1"/>
          </p:cNvGraphicFramePr>
          <p:nvPr/>
        </p:nvGraphicFramePr>
        <p:xfrm>
          <a:off x="34925" y="115888"/>
          <a:ext cx="9074150" cy="6287758"/>
        </p:xfrm>
        <a:graphic>
          <a:graphicData uri="http://schemas.openxmlformats.org/drawingml/2006/table">
            <a:tbl>
              <a:tblPr rtl="1"/>
              <a:tblGrid>
                <a:gridCol w="5361135">
                  <a:extLst>
                    <a:ext uri="{9D8B030D-6E8A-4147-A177-3AD203B41FA5}">
                      <a16:colId xmlns:a16="http://schemas.microsoft.com/office/drawing/2014/main" val="20000"/>
                    </a:ext>
                  </a:extLst>
                </a:gridCol>
                <a:gridCol w="371301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لِتكثُر لَكُمْ النِّعمةُ والسَّلامُ في معرفةِ اللَّهِ ويسوع المسيح ربِّنا.إذ أنَّ قُدرتَهُ الإلَهِيَّةَ قَدْ وَهَبَتْ لنا كُلَّ ما يؤول إلى الحياة والتَّقوى، بمعرفة الذي دعانا بمجدهِ وفضيلتهِ،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 une foi de même prix que la nôtre: que la grâce et la paix vous viennent en abondance, par la connaissance de Dieu et de Jésus, notre Seigneur. 3 En effet, la puissance divine nous a fait don de tout ce qui est nécessaire à la vie et à la piété en nous faisant connaître celui qui nous a appelés par sa propre gloire et sa force agissante.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 Grace and peace be multiplied to you in the knowledge of God and of Jesus our Lord, 3 as His divine power has given to us all things that pertain to life and godliness, through the knowledge of Him who called us by glory and virtue,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2386" name="Group 2"/>
          <p:cNvGraphicFramePr>
            <a:graphicFrameLocks noGrp="1"/>
          </p:cNvGraphicFramePr>
          <p:nvPr/>
        </p:nvGraphicFramePr>
        <p:xfrm>
          <a:off x="34925" y="44450"/>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اللذان بهما قد وهَبَ لنا المواعيد العُظمَى والثَّمِينَةَ، لكى تَصيروا بِها شُرَكاءَ الطَّبيعَةِ الإلَهيَّةِ، هارِبينَ مِنَ الفسادِ الذي هو في العالم مِن الشَّهوةِ.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Par elles, les biens du plus haut prix qui nous avaient été promis nous ont été accordés, pour que par ceux-ci vous entriez en communion avec la nature divine, vous étant arrachés à la pourriture que nourrit dans le monde la convoitise.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by which have been given to us exceedingly great and precious promises, that through these you may be partakers of the divine nature, having escaped the corruption that is in the world through lust.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3410" name="Group 2"/>
          <p:cNvGraphicFramePr>
            <a:graphicFrameLocks noGrp="1"/>
          </p:cNvGraphicFramePr>
          <p:nvPr/>
        </p:nvGraphicFramePr>
        <p:xfrm>
          <a:off x="34925" y="44451"/>
          <a:ext cx="8966231" cy="6355712"/>
        </p:xfrm>
        <a:graphic>
          <a:graphicData uri="http://schemas.openxmlformats.org/drawingml/2006/table">
            <a:tbl>
              <a:tblPr rtl="1"/>
              <a:tblGrid>
                <a:gridCol w="4622102">
                  <a:extLst>
                    <a:ext uri="{9D8B030D-6E8A-4147-A177-3AD203B41FA5}">
                      <a16:colId xmlns:a16="http://schemas.microsoft.com/office/drawing/2014/main" val="20000"/>
                    </a:ext>
                  </a:extLst>
                </a:gridCol>
                <a:gridCol w="4344129">
                  <a:extLst>
                    <a:ext uri="{9D8B030D-6E8A-4147-A177-3AD203B41FA5}">
                      <a16:colId xmlns:a16="http://schemas.microsoft.com/office/drawing/2014/main" val="20001"/>
                    </a:ext>
                  </a:extLst>
                </a:gridCol>
              </a:tblGrid>
              <a:tr h="1570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فأضيفوا أنتم إلى ذلك عَينِهَ كل الاجتهاد لتزيدوا على إيمانكم الفضيلة، وفى الفضيلة المعرفة، وفى المعرفةِ تعفُّفـاً، وفى التَّعفُّفِ صبراً، وفى الصَّبرِ تَقوى، وفى التَّقوى مَودَّةً أخَويَّةً، وفى المودَّةِ الأخويَّةِ مَحبَّةً.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431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Et pour cette raison même, concentrant tous vos efforts, joignez à votre foi la vertu, à la vertu la connaissance, à la connaissance la maîtrise de soi, 6 à la maîtrise de soi la ténacité, à la ténacité la piété, 7 à la piété l'amitié fraternelle, à l'amitié fraternelle l'amour.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But also for this very reason, giving all diligence, add to your faith virtue, to virtue knowledge, 6 to knowledge self-control, to self-control perseverance, to perseverance godliness, 7 to godliness brotherly kindness, and to brotherly kindness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4434" name="Group 2"/>
          <p:cNvGraphicFramePr>
            <a:graphicFrameLocks noGrp="1"/>
          </p:cNvGraphicFramePr>
          <p:nvPr/>
        </p:nvGraphicFramePr>
        <p:xfrm>
          <a:off x="34925" y="44450"/>
          <a:ext cx="9109075" cy="6384946"/>
        </p:xfrm>
        <a:graphic>
          <a:graphicData uri="http://schemas.openxmlformats.org/drawingml/2006/table">
            <a:tbl>
              <a:tblPr rtl="1"/>
              <a:tblGrid>
                <a:gridCol w="4695739">
                  <a:extLst>
                    <a:ext uri="{9D8B030D-6E8A-4147-A177-3AD203B41FA5}">
                      <a16:colId xmlns:a16="http://schemas.microsoft.com/office/drawing/2014/main" val="20000"/>
                    </a:ext>
                  </a:extLst>
                </a:gridCol>
                <a:gridCol w="4413336">
                  <a:extLst>
                    <a:ext uri="{9D8B030D-6E8A-4147-A177-3AD203B41FA5}">
                      <a16:colId xmlns:a16="http://schemas.microsoft.com/office/drawing/2014/main" val="20001"/>
                    </a:ext>
                  </a:extLst>
                </a:gridCol>
              </a:tblGrid>
              <a:tr h="15908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هذه إذا كانت فِيكم وكثرت، تُصَيِّركُمْ غير مُتكاسِلِين ولا غير مُثمِرين في معرفةِ ربِّنا يسوع المسيح. لأنَّ الذي ليس عنده هذه، فهو أعمى مكفوف البَصرِ، وقَدْ نَسيَ تَطهيرَ خطاياه السَّالفةِ.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941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Car ces qualités, si vous les possédez en abondance, ne vous laissent pas inactifs ni stériles pour connaître notre Seigneur Jésus Christ; 9 en effet, celui à qui elles manquent, c'est un aveugle qui tâtonne: il oublie qu'il a été purifié de ses péchés d'autrefois.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For if these things are yours and abound, you will be neither barren nor unfruitful in the knowledge of our Lord Jesus Christ. 9 For he who lacks these things is shortsighted, even to blindness, and has forgotten that he was cleansed from his old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5458" name="Group 2"/>
          <p:cNvGraphicFramePr>
            <a:graphicFrameLocks noGrp="1"/>
          </p:cNvGraphicFramePr>
          <p:nvPr/>
        </p:nvGraphicFramePr>
        <p:xfrm>
          <a:off x="34925" y="44450"/>
          <a:ext cx="8966231" cy="6339840"/>
        </p:xfrm>
        <a:graphic>
          <a:graphicData uri="http://schemas.openxmlformats.org/drawingml/2006/table">
            <a:tbl>
              <a:tblPr rtl="1"/>
              <a:tblGrid>
                <a:gridCol w="4531890">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لِذلِكَ أيُّها الإخوة اجتهِدوا بالأحرى أنْ تَجعلوا دَعوتَكُمْ واختياركم ثَابِتَيْنِ. فإنَّكُمْ إذا فعلتم ذلِكَ، لا تَزِلُّونَ أبداً. لأنَّهُ هكذا تُمنحونَ بسخاءٍ أنْ تَدخلوا ملكوت ربِّنا ومُخلِّصِنا يسوع المسيح الأبدِيِّ.</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C'est pourquoi, frères, redoublez d'efforts pour affermir votre vocation et votre élection; ce faisant, pas de danger de jamais tomber. C'est ainsi, en effet, que vous sera généreusement accordée l'entrée dans le Royaume éternel de notre Seigneur et Sauveur Jésus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Therefore, brethren, be even more diligent to make your call and election sure, for if you do these things you will never stumble; 11 for so an entrance will be supplied to you abundantly into the everlasting kingdom of our Lord and Savior Jesus 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648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dirty="0">
                <a:solidFill>
                  <a:srgbClr val="FF9900"/>
                </a:solidFill>
              </a:rPr>
              <a:t>Do not love the world, nor the things which are in the world. The world shall pass away and all its desires; but he who does the will of God shall abide forever. Amen.</a:t>
            </a:r>
          </a:p>
          <a:p>
            <a:pPr algn="ctr"/>
            <a:endParaRPr lang="en-US" sz="2800" dirty="0">
              <a:solidFill>
                <a:srgbClr val="FF9900"/>
              </a:solidFill>
            </a:endParaRPr>
          </a:p>
          <a:p>
            <a:pPr algn="ctr"/>
            <a:r>
              <a:rPr lang="ar-SA" sz="2800" dirty="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dirty="0">
              <a:solidFill>
                <a:srgbClr val="FF9900"/>
              </a:solidFill>
            </a:endParaRPr>
          </a:p>
          <a:p>
            <a:pPr algn="ctr" rtl="0">
              <a:lnSpc>
                <a:spcPct val="85000"/>
              </a:lnSpc>
              <a:spcBef>
                <a:spcPct val="50000"/>
              </a:spcBef>
            </a:pPr>
            <a:endParaRPr lang="fr-CA" sz="2800" dirty="0">
              <a:solidFill>
                <a:srgbClr val="FF9900"/>
              </a:solidFill>
            </a:endParaRPr>
          </a:p>
          <a:p>
            <a:pPr algn="ctr" rtl="0">
              <a:lnSpc>
                <a:spcPct val="85000"/>
              </a:lnSpc>
              <a:spcBef>
                <a:spcPct val="50000"/>
              </a:spcBef>
            </a:pPr>
            <a:r>
              <a:rPr lang="fr-CA" sz="2800" dirty="0">
                <a:solidFill>
                  <a:srgbClr val="FF9900"/>
                </a:solidFill>
              </a:rPr>
              <a:t>N’aimez pas le monde, ni ce qui est dans le monde. Le monde et ses convoitises passeront mais celui qui fait la volonté de Dieu demeure pour toujours. Amen.</a:t>
            </a:r>
          </a:p>
        </p:txBody>
      </p:sp>
      <p:pic>
        <p:nvPicPr>
          <p:cNvPr id="7956484" name="Picture 4" descr="pointing"/>
          <p:cNvPicPr>
            <a:picLocks noChangeAspect="1" noChangeArrowheads="1"/>
          </p:cNvPicPr>
          <p:nvPr/>
        </p:nvPicPr>
        <p:blipFill>
          <a:blip r:embed="rId2" cstate="print"/>
          <a:srcRect/>
          <a:stretch>
            <a:fillRect/>
          </a:stretch>
        </p:blipFill>
        <p:spPr bwMode="auto">
          <a:xfrm>
            <a:off x="4071934" y="5929330"/>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956484"/>
                                        </p:tgtEl>
                                        <p:attrNameLst>
                                          <p:attrName>style.visibility</p:attrName>
                                        </p:attrNameLst>
                                      </p:cBhvr>
                                      <p:to>
                                        <p:strVal val="visible"/>
                                      </p:to>
                                    </p:set>
                                    <p:anim calcmode="lin" valueType="num">
                                      <p:cBhvr additive="base">
                                        <p:cTn id="7" dur="500" fill="hold"/>
                                        <p:tgtEl>
                                          <p:spTgt spid="7956484"/>
                                        </p:tgtEl>
                                        <p:attrNameLst>
                                          <p:attrName>ppt_x</p:attrName>
                                        </p:attrNameLst>
                                      </p:cBhvr>
                                      <p:tavLst>
                                        <p:tav tm="0">
                                          <p:val>
                                            <p:strVal val="0-#ppt_w/2"/>
                                          </p:val>
                                        </p:tav>
                                        <p:tav tm="100000">
                                          <p:val>
                                            <p:strVal val="#ppt_x"/>
                                          </p:val>
                                        </p:tav>
                                      </p:tavLst>
                                    </p:anim>
                                    <p:anim calcmode="lin" valueType="num">
                                      <p:cBhvr additive="base">
                                        <p:cTn id="8" dur="500" fill="hold"/>
                                        <p:tgtEl>
                                          <p:spTgt spid="795648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7506"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79575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95750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95750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59554" name="Group 2"/>
          <p:cNvGraphicFramePr>
            <a:graphicFrameLocks noGrp="1"/>
          </p:cNvGraphicFramePr>
          <p:nvPr/>
        </p:nvGraphicFramePr>
        <p:xfrm>
          <a:off x="107950" y="-24"/>
          <a:ext cx="9036050" cy="6676898"/>
        </p:xfrm>
        <a:graphic>
          <a:graphicData uri="http://schemas.openxmlformats.org/drawingml/2006/table">
            <a:tbl>
              <a:tblPr rtl="1"/>
              <a:tblGrid>
                <a:gridCol w="4787900">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92882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33"/>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21:15-26</a:t>
                      </a:r>
                      <a:r>
                        <a:rPr kumimoji="0" lang="ar-SA" sz="2800" b="0" i="0" u="sng" strike="noStrike" cap="none" normalizeH="0" baseline="0" dirty="0">
                          <a:ln>
                            <a:noFill/>
                          </a:ln>
                          <a:solidFill>
                            <a:srgbClr val="FF9933"/>
                          </a:solidFill>
                          <a:effectLst/>
                          <a:latin typeface="Arial" charset="0"/>
                          <a:cs typeface="Arial" charset="0"/>
                        </a:rPr>
                        <a:t>)</a:t>
                      </a:r>
                      <a:endParaRPr kumimoji="0" lang="en-US"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تِلكَ الأيَّام تأهَّبْنا وصَعِدنا إلى أُورُشَليم</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وجاءَ أيضاً مَعنا من قيصريَّة أُناسٌ من التلاميذ وقد أخذوا معهم مناسون القبرسي، وهو تلميذٌ قديمٌ، لِننزل عندهُ.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21:15-26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A la fin de ces quelques jours, une fois nos préparatifs achevés, nous sommes montés vers Jérusalem; des disciples de Césarée, qui s'y rendaient aussi en notre compagnie, nous ont emmenés loger chez </a:t>
                      </a:r>
                      <a:r>
                        <a:rPr kumimoji="0" lang="fr-FR" sz="2800" b="0" i="0" u="none" strike="noStrike" cap="none" normalizeH="0" baseline="0" dirty="0" err="1">
                          <a:ln>
                            <a:noFill/>
                          </a:ln>
                          <a:solidFill>
                            <a:schemeClr val="bg1"/>
                          </a:solidFill>
                          <a:effectLst/>
                          <a:latin typeface="Arial" charset="0"/>
                          <a:cs typeface="Arial" charset="0"/>
                        </a:rPr>
                        <a:t>Mnason</a:t>
                      </a:r>
                      <a:r>
                        <a:rPr kumimoji="0" lang="fr-FR" sz="2800" b="0" i="0" u="none" strike="noStrike" cap="none" normalizeH="0" baseline="0" dirty="0">
                          <a:ln>
                            <a:noFill/>
                          </a:ln>
                          <a:solidFill>
                            <a:schemeClr val="bg1"/>
                          </a:solidFill>
                          <a:effectLst/>
                          <a:latin typeface="Arial" charset="0"/>
                          <a:cs typeface="Arial" charset="0"/>
                        </a:rPr>
                        <a:t> de Chypre, un disciple des premiers temps.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21:15-26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And after those days we packed and went up to Jerusalem. 16 Also some of the disciples from Caesarea went with us and brought with them a certain </a:t>
                      </a:r>
                      <a:r>
                        <a:rPr kumimoji="0" lang="en-US" sz="2800" b="0" i="0" u="none" strike="noStrike" cap="none" normalizeH="0" baseline="0" dirty="0" err="1">
                          <a:ln>
                            <a:noFill/>
                          </a:ln>
                          <a:solidFill>
                            <a:schemeClr val="bg1"/>
                          </a:solidFill>
                          <a:effectLst/>
                          <a:latin typeface="Arial" charset="0"/>
                          <a:cs typeface="Arial" charset="0"/>
                        </a:rPr>
                        <a:t>Mnason</a:t>
                      </a:r>
                      <a:r>
                        <a:rPr kumimoji="0" lang="en-US" sz="2800" b="0" i="0" u="none" strike="noStrike" cap="none" normalizeH="0" baseline="0" dirty="0">
                          <a:ln>
                            <a:noFill/>
                          </a:ln>
                          <a:solidFill>
                            <a:schemeClr val="bg1"/>
                          </a:solidFill>
                          <a:effectLst/>
                          <a:latin typeface="Arial" charset="0"/>
                          <a:cs typeface="Arial" charset="0"/>
                        </a:rPr>
                        <a:t> of Cyprus, an early disciple, with whom we were to lodge.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0a</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0578" name="Group 2"/>
          <p:cNvGraphicFramePr>
            <a:graphicFrameLocks noGrp="1"/>
          </p:cNvGraphicFramePr>
          <p:nvPr/>
        </p:nvGraphicFramePr>
        <p:xfrm>
          <a:off x="34925" y="-26988"/>
          <a:ext cx="9145588" cy="669340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وصلنا إلى أورشليم قبلنا الإخوة بفرح. وفي الغد دخل بولس معنا إلى يعقوب، وكان الكهنة كلهم حاضرين. فبعدما سَلَّم عليهم طَفِقَ يقص عليهم شيئاً فشيئاً بكل ما فعله الله بين الأمم بواسطة خدمته.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 notre arrivée à Jérusalem, c'est avec plaisir que les frères nous ont accueillis. 18 Le lendemain, Paul s'est rendu avec nous chez Jacques où tous les anciens se trouvaient aussi. 19 Les ayant salués, il leur racontait en détail tout ce que, par son service, Dieu avait accompli chez les païens.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And when we had come to Jerusalem, the brethren received us gladly. 18 On the following day Paul went in with us to James, and all the elders were present. 19 When he had greeted them, he told in detail those things which God had done among the Gentiles through his ministry.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1602" name="Group 2"/>
          <p:cNvGraphicFramePr>
            <a:graphicFrameLocks noGrp="1"/>
          </p:cNvGraphicFramePr>
          <p:nvPr/>
        </p:nvGraphicFramePr>
        <p:xfrm>
          <a:off x="34925" y="44450"/>
          <a:ext cx="9145588" cy="57626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سَمِعُوا كانوا يُمجِّدُونَ الله وقالوا له : " أترى يا أخانا كم ربوة من اليهود قد آمنوا، وكلهم غيورون للنَّاموس.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Les auditeurs de Paul rendaient gloire à Dieu et lui dirent: "Tu peux voir, frère, combien de milliers de fidèles il y a parmi les Juifs, et tous sont d'ardents partisans de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when they heard it, they glorified the Lord. And they said to him, You see, brother, how many myriads of Jews there are who have believed, and they are all zealous for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2626" name="Group 2"/>
          <p:cNvGraphicFramePr>
            <a:graphicFrameLocks noGrp="1"/>
          </p:cNvGraphicFramePr>
          <p:nvPr/>
        </p:nvGraphicFramePr>
        <p:xfrm>
          <a:off x="34925" y="44450"/>
          <a:ext cx="9145588" cy="604996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بلغهم عنكَ أنَّكَ تُعلِّم جميع اليهود الذين بين الأمم أن يرتدوا عن موسى، قائلاً بأن لا يختنوا بنيهم ولا يسلُكُوا حسب العوائد.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Or ils sont au courant de bruits qui courent à ton sujet: ton enseignement pousserait tous les Juifs qui vivent parmi les païens à abandonner Moïse; tu leur dirais de ne plus circoncire leurs enfants et de ne plus suivre les règles.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they have been informed about you that you teach all the Jews who are among the Gentiles to forsake Moses, saying that they ought not to circumcise their children nor to walk according to the customs.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3650" name="Group 2"/>
          <p:cNvGraphicFramePr>
            <a:graphicFrameLocks noGrp="1"/>
          </p:cNvGraphicFramePr>
          <p:nvPr/>
        </p:nvGraphicFramePr>
        <p:xfrm>
          <a:off x="34925" y="44450"/>
          <a:ext cx="8894793" cy="6750877"/>
        </p:xfrm>
        <a:graphic>
          <a:graphicData uri="http://schemas.openxmlformats.org/drawingml/2006/table">
            <a:tbl>
              <a:tblPr rtl="1"/>
              <a:tblGrid>
                <a:gridCol w="4692115">
                  <a:extLst>
                    <a:ext uri="{9D8B030D-6E8A-4147-A177-3AD203B41FA5}">
                      <a16:colId xmlns:a16="http://schemas.microsoft.com/office/drawing/2014/main" val="20000"/>
                    </a:ext>
                  </a:extLst>
                </a:gridCol>
                <a:gridCol w="4202678">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ماذا يكون؟ لابُدَّ على كل حال أن يجتمع الجمهور، لأنهم سيسمعون بقدومك. فافعل هذا الذي نقوله لكَ: عندنا أربعةُ رجال عليهم نذرٌ فخذهم وتطهر معهم وأنفق عليهم ليحلقوا رؤوسهم،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26954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Que faire? Il vont sans aucun doute apprendre que tu es là. Fais donc ce que nous allons te dire.23 Nous avons quatre hommes qui sont tenus par un voeu. Prends-les avec toi, accomplis la purification en même temps qu'eux et charge-toi de leurs dépenses. Ils pourront ainsi se faire raser la tête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What then? The assembly must certainly meet, for they will hear that you have come. 23 Therefore do what we tell you: We have four men who have taken a vow. 24 Take them and be purified with them, and pay their expenses so that they may shave their heads,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4674" name="Group 2"/>
          <p:cNvGraphicFramePr>
            <a:graphicFrameLocks noGrp="1"/>
          </p:cNvGraphicFramePr>
          <p:nvPr/>
        </p:nvGraphicFramePr>
        <p:xfrm>
          <a:off x="34925" y="44450"/>
          <a:ext cx="9145588" cy="6437376"/>
        </p:xfrm>
        <a:graphic>
          <a:graphicData uri="http://schemas.openxmlformats.org/drawingml/2006/table">
            <a:tbl>
              <a:tblPr rtl="1"/>
              <a:tblGrid>
                <a:gridCol w="3916141">
                  <a:extLst>
                    <a:ext uri="{9D8B030D-6E8A-4147-A177-3AD203B41FA5}">
                      <a16:colId xmlns:a16="http://schemas.microsoft.com/office/drawing/2014/main" val="20000"/>
                    </a:ext>
                  </a:extLst>
                </a:gridCol>
                <a:gridCol w="5229447">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فيعرف الجميع أن ما بلغهم عنكَ، ليس بشيء بل أنك أنت أيضاً تسلك محافظاً على النَّاموس. وأما من جهة الذين آمنوا من الأمم، فأرسلنا نحن إليهم وحكمنا أن يحافظوا على أنفسهم مما ذبح للأصنام،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tout le monde comprendra que les bruits qui courent à ton sujet ne signifient rien, mais que tu te conformes, toi aussi, à l'observance de la Loi. 25 Quant aux païens qui sont devenus croyants, nous leur avons écrit nos décisions: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that all may know that those things of which they were informed concerning you are nothing, but that you yourself also walk orderly and keep the law. 25 But concerning the Gentiles who believe, we have written and decided that they should observe no such thing, except that they should keep themselves from things offered to idols,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5698" name="Group 2"/>
          <p:cNvGraphicFramePr>
            <a:graphicFrameLocks noGrp="1"/>
          </p:cNvGraphicFramePr>
          <p:nvPr/>
        </p:nvGraphicFramePr>
        <p:xfrm>
          <a:off x="34925" y="44450"/>
          <a:ext cx="9145588" cy="6766560"/>
        </p:xfrm>
        <a:graphic>
          <a:graphicData uri="http://schemas.openxmlformats.org/drawingml/2006/table">
            <a:tbl>
              <a:tblPr rtl="1"/>
              <a:tblGrid>
                <a:gridCol w="4664783">
                  <a:extLst>
                    <a:ext uri="{9D8B030D-6E8A-4147-A177-3AD203B41FA5}">
                      <a16:colId xmlns:a16="http://schemas.microsoft.com/office/drawing/2014/main" val="20000"/>
                    </a:ext>
                  </a:extLst>
                </a:gridCol>
                <a:gridCol w="448080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الدَّم، والمخنوق، والزِّنا. حينئذ أخذ بولس الرجال وفي الغد تطهر معهم ودخل الهيكل، مُخبراً بكمال أيام التطهير، إلى أن يُقرَّب عن كلِّ واحدٍ مِنهُمُ القُربانُ.</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se garder de la viande étouffée, et de l'immoralité. 26 Le jour suivant, Paul prit donc ces hommes avec lui et, commençant la purification en même temps qu'eux, il se rendit dans le temple, pour indiquer la date à laquelle, la purification achevée, l'offrande serait présentée pour chacun d'eux.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from blood, from things strangled, and from sexual immorality. 26 Then Paul took the men, and the next day, having been purified with them, entered the temple to announce the expiration of the days of purification, at which time an offering should be made for each one of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672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7746" name="Rectangle 2"/>
          <p:cNvSpPr>
            <a:spLocks noGrp="1" noChangeArrowheads="1"/>
          </p:cNvSpPr>
          <p:nvPr>
            <p:ph type="title"/>
          </p:nvPr>
        </p:nvSpPr>
        <p:spPr>
          <a:xfrm>
            <a:off x="468313" y="981075"/>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7967748"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967748"/>
                                        </p:tgtEl>
                                        <p:attrNameLst>
                                          <p:attrName>style.visibility</p:attrName>
                                        </p:attrNameLst>
                                      </p:cBhvr>
                                      <p:to>
                                        <p:strVal val="visible"/>
                                      </p:to>
                                    </p:set>
                                    <p:anim calcmode="lin" valueType="num">
                                      <p:cBhvr additive="base">
                                        <p:cTn id="7" dur="500" fill="hold"/>
                                        <p:tgtEl>
                                          <p:spTgt spid="7967748"/>
                                        </p:tgtEl>
                                        <p:attrNameLst>
                                          <p:attrName>ppt_x</p:attrName>
                                        </p:attrNameLst>
                                      </p:cBhvr>
                                      <p:tavLst>
                                        <p:tav tm="0">
                                          <p:val>
                                            <p:strVal val="0-#ppt_w/2"/>
                                          </p:val>
                                        </p:tav>
                                        <p:tav tm="100000">
                                          <p:val>
                                            <p:strVal val="#ppt_x"/>
                                          </p:val>
                                        </p:tav>
                                      </p:tavLst>
                                    </p:anim>
                                    <p:anim calcmode="lin" valueType="num">
                                      <p:cBhvr additive="base">
                                        <p:cTn id="8" dur="500" fill="hold"/>
                                        <p:tgtEl>
                                          <p:spTgt spid="79677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877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69794" name="Group 2"/>
          <p:cNvGraphicFramePr>
            <a:graphicFrameLocks noGrp="1"/>
          </p:cNvGraphicFramePr>
          <p:nvPr/>
        </p:nvGraphicFramePr>
        <p:xfrm>
          <a:off x="107950" y="44450"/>
          <a:ext cx="9072563" cy="6254560"/>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en-US" sz="3600" b="0" i="0" u="sng" strike="noStrike" cap="none" normalizeH="0" baseline="0">
                          <a:ln>
                            <a:noFill/>
                          </a:ln>
                          <a:solidFill>
                            <a:srgbClr val="FF9933"/>
                          </a:solidFill>
                          <a:effectLst/>
                          <a:latin typeface="Arial" charset="0"/>
                          <a:cs typeface="Times New Roman" pitchFamily="18" charset="0"/>
                        </a:rPr>
                        <a:t>2:11, 10</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اعبدوا الرب بخشية وهللوا له برعدة. فالآن أيها الملوك افهموا وتأدبوا يا جميع قضاة الأرض.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2:11,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Servez le Seigneur avec crainte, exultez en tremblant.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Et maintenant rois, soyez intelligents, Laissez-vous corriger, juges de la terre,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2:11,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Serve the Lord with fear, And rejoice with trembling.</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therefore, be wise, O kings; Be instructed, you judges of the earth.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0818" name="Group 2"/>
          <p:cNvGraphicFramePr>
            <a:graphicFrameLocks noGrp="1"/>
          </p:cNvGraphicFramePr>
          <p:nvPr/>
        </p:nvGraphicFramePr>
        <p:xfrm>
          <a:off x="34925" y="44450"/>
          <a:ext cx="9145588" cy="61214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متى </a:t>
                      </a:r>
                      <a:r>
                        <a:rPr kumimoji="0" lang="ar-EG" sz="32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Arial" charset="0"/>
                        </a:rPr>
                        <a:t>6:1-18</a:t>
                      </a:r>
                      <a:r>
                        <a:rPr kumimoji="0" lang="ar-SA" sz="3200" b="0" i="0" u="sng" strike="noStrike" cap="none" normalizeH="0" baseline="0" dirty="0">
                          <a:ln>
                            <a:noFill/>
                          </a:ln>
                          <a:solidFill>
                            <a:srgbClr val="FF9933"/>
                          </a:solidFill>
                          <a:effectLst/>
                          <a:latin typeface="Arial" charset="0"/>
                          <a:cs typeface="Arial" charset="0"/>
                        </a:rPr>
                        <a:t>)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اِحترزوا من أن تَصنعُوا صَدقَتكُم قُدَّام النَّاس لكي ينظُرُوكُم، وإلا فليس لكم أجرٌ عند أبيكم الذي في السَّمَوات. فإذا صَنعتَ رحمةً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Mathieu 6:1-18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Gardez-vous de pratiquer votre religion devant les hommes pour attirer leurs regards; sinon, pas de récompense pour vous auprès de votre Père qui est aux cieux. 2 Quand donc tu fais l'aumône,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6:1-18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Take heed that you do not do your charitable deeds before men, to be seen by them. Otherwise you have no reward from your Father in heaven. 2 Therefore, when you do a charitable deed,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0g</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1842" name="Group 2"/>
          <p:cNvGraphicFramePr>
            <a:graphicFrameLocks noGrp="1"/>
          </p:cNvGraphicFramePr>
          <p:nvPr/>
        </p:nvGraphicFramePr>
        <p:xfrm>
          <a:off x="34925" y="115888"/>
          <a:ext cx="9145588" cy="6583680"/>
        </p:xfrm>
        <a:graphic>
          <a:graphicData uri="http://schemas.openxmlformats.org/drawingml/2006/table">
            <a:tbl>
              <a:tblPr rtl="1"/>
              <a:tblGrid>
                <a:gridCol w="4743553">
                  <a:extLst>
                    <a:ext uri="{9D8B030D-6E8A-4147-A177-3AD203B41FA5}">
                      <a16:colId xmlns:a16="http://schemas.microsoft.com/office/drawing/2014/main" val="20000"/>
                    </a:ext>
                  </a:extLst>
                </a:gridCol>
                <a:gridCol w="4402035">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تُصوِّت قُدامَكَ بالبُوق، كما يَفعَلُ المُراؤون في المَجَامع والأسواق، لكي يُمَجّدهم الناس. الحق أقول لكم: إنهم قد استوفوا أجرهم! وأمَّا أنت فإذا صنعت رحمة فلا تجعل شِمَالكَ تعلم ما تَفعله يَمِينُكَ،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ne le fais pas claironner devant toi, comme font les hypocrites dans les synagogues et dans les rues, en vue de la gloire qui vient des hommes. En vérité, je vous le déclare: ils ont reçu leur récompense.3 Pour toi, quand tu fais l'aumône, que ta main gauche ignore ce que fait ta main droite,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do not sound a trumpet before you as the hypocrites do in the synagogues and in the streets, that they may have glory from men. Assuredly, I say to you, they have their reward. 3 But when you do a charitable deed, do not let your left hand know what your right hand is doing,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2866" name="Group 2"/>
          <p:cNvGraphicFramePr>
            <a:graphicFrameLocks noGrp="1"/>
          </p:cNvGraphicFramePr>
          <p:nvPr/>
        </p:nvGraphicFramePr>
        <p:xfrm>
          <a:off x="34925" y="115888"/>
          <a:ext cx="9145588" cy="591312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لتكون رحمتكَ في الخفاءِ وأبوكَ الذي يرى في الخفاءِ هو يُجازيكَ علانيةً. وإذا صلَّيتم فلا تكُونوا كالمُرائينَ فإنَّهم يُحِبُّون القيام في المجامع وفي زوايا الشَّوارع،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afin que ton aumône reste dans le secret; et ton Père, qui voit dans le secret, te le rendra. 5 Et quand vous priez, ne soyez pas comme les hypocrites qui aiment faire leurs prières debout dans les synagogues et les carrefours,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that your charitable deed may be in secret; and your Father who sees in secret will Himself reward you openly. 5 And when you pray, you shall not be like the hypocrites. For they love to pray standing in the synagogues and on the corners of the streets,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3890" name="Group 2"/>
          <p:cNvGraphicFramePr>
            <a:graphicFrameLocks noGrp="1"/>
          </p:cNvGraphicFramePr>
          <p:nvPr/>
        </p:nvGraphicFramePr>
        <p:xfrm>
          <a:off x="34925" y="115888"/>
          <a:ext cx="9145588" cy="63398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مُصلين ليظهروا للنَّاس. الحقَّ أقولُ لكُم: إنَّهُم قد استوفوا أجرهُم! وأمَّا أنتَ فمتى صلَّيت فادخُل إلى مِخدَعِكَ وأغلق عليكَ بَابَكَ، وصَلِّ إلى أبيكَ الذي في الخفاءِ وأبوكَ الذي يرى في الخفاءِ هو يُجَازيكَ عَلانيةً.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d'être vus des hommes. En vérité, je vous le déclare: ils ont reçu leur récompense. 6 Pour toi, quand tu veux prier, entre dans ta chambre la plus retirée, verrouille ta porte et adresse ta prière à ton Père qui est là dans le secret. Et ton Père, qui voit dans le secret, te le rendra.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they may be seen by men. Assuredly, I say to you, they have their reward. 6 But you, when you pray, go into your room, and when you have shut your door, pray to your Father who is in the secret place; and your Father who sees in secret will reward you openly.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4914" name="Group 2"/>
          <p:cNvGraphicFramePr>
            <a:graphicFrameLocks noGrp="1"/>
          </p:cNvGraphicFramePr>
          <p:nvPr/>
        </p:nvGraphicFramePr>
        <p:xfrm>
          <a:off x="34925" y="44450"/>
          <a:ext cx="9145588" cy="6455029"/>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صلَّيتم فلا تُكثروا الكلام مثل الوثنيين لأنَّهم يَظُنُّون أنَّهُ بكثرة كَلامِهم يُسْتَجَابُ لهُم. فَلا تَتَشبهُوا إذاً بِهِمْ. لأنَّ أباكُم يَعرف ما تحتاجُون إليهِ قبل أن تسألُوهُ عنه.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Quand vous priez, ne rabâchez pas comme les païens; ils s'imaginent que c'est à force de paroles qu'ils se feront exaucer. 8 Ne leur ressemblez donc pas, car votre Père sait ce dont vous avez besoin, avant que vous le lui demandiez.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when you pray, do not use vain repetitions as the heathen do. For they think that they will be heard for their many words. 8 Therefore do not be like them. For your Father knows the things you have need of before you ask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5938" name="Group 2"/>
          <p:cNvGraphicFramePr>
            <a:graphicFrameLocks noGrp="1"/>
          </p:cNvGraphicFramePr>
          <p:nvPr/>
        </p:nvGraphicFramePr>
        <p:xfrm>
          <a:off x="34925" y="115888"/>
          <a:ext cx="9145588" cy="59131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فَصلُّوا أنتُم هكذا: أبَانَا الذي في السَّمَوات، لِيتَقَدَّس اسمُكَ. ليأتِ مَلكُوتُكَ. لتكُن مَشِيئتُكَ كَما في السَّماءِ كَذلك على الأرض. خُبزَنَا الذي للغد أعطه لنا اليوم. واغفر لنا ما علينا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Vous donc, priez ainsi: Notre Père qui es dans les cieux, que ton Nom soit sanctifié, 10 que ton Règne vienne, que ta Volonté soit faite sur la terre comme au ciel. 11 Donne-nous aujourd'hui notre pain quotidien, 12 pardonne-nous nos offenses,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In this manner, therefore, pray: Our Father in heaven, Hallowed be Your name. 10 Your kingdom come. Your will be done On earth as it is in heaven. 11 Give us this day our daily bread. 12 And forgive us our debts,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6962" name="Group 2"/>
          <p:cNvGraphicFramePr>
            <a:graphicFrameLocks noGrp="1"/>
          </p:cNvGraphicFramePr>
          <p:nvPr/>
        </p:nvGraphicFramePr>
        <p:xfrm>
          <a:off x="34925" y="115888"/>
          <a:ext cx="9145588" cy="644271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نغفِرُ نَحنُ أيضاً لمن لنا عليهم. ولا تُدخِلنَا في تَجربةٍ، لكِن نَجِّنَا مِنَ الشِّرِّير. لأنَّ لكَ المُلْكَ، والقُوَّة، والمَجْدَ، إلى الأبَدِ. آمين. فإن تغفروا للنَّاس زَّلاتِهِم، يَغْفِر لكُم أبوكُمُ السَّمَاويُّ زلاتكم.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nous-mêmes nous avons pardonné à ceux qui avaient des torts envers nous, 13 et ne nous conduis pas à la tentation, mais délivre-nous du Mal. 14 En effet, si vous pardonnez aux hommes leurs fautes, votre Père céleste vous pardonnera à vous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As we forgive our debtors. 13 And do not lead us into temptation, But deliver us from the evil one. For Yours is the kingdom and the power and the glory forever. Amen. 14 For if you forgive men their trespasses, your heavenly Father will also forgive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7986" name="Group 2"/>
          <p:cNvGraphicFramePr>
            <a:graphicFrameLocks noGrp="1"/>
          </p:cNvGraphicFramePr>
          <p:nvPr/>
        </p:nvGraphicFramePr>
        <p:xfrm>
          <a:off x="34925" y="-24"/>
          <a:ext cx="9145588" cy="691591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2876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لم تَغفِرُوا للنَّاس زَّلاتِهِم، فلا يَغفِر لكُم أبوكُم زَّلاتِكُمْ.ومتى صُمتُم فَلا تَكُونُوا معبسين كالمُرَائينَ، الذين يُغَيِّرونَ وجُوهَهُم ليَظهَروا للنَّاس صَائِمِينَ. الحقَّ أقولُ لكُم: إنَّهُم قد استَوفَوا أجرَهُم.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1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mais si vous ne pardonnez pas aux hommes, votre Père non plus ne vous pardonnera pas vos fautes. 16 Quand vous jeûnez, ne prenez pas un air sombre, comme font les hypocrites:ils prennent une mine défaite pour bien montrer aux hommes qu'ils jeûnent. En vérité, je vous le déclare: ils ont reçu leur récompense.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1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But if you do not forgive men their trespasses, neither will your Father forgive your trespasses. 16 Moreover, when you fast, do not be like the hypocrites, with a sad countenance. For they disfigure their faces that they may appear to men to be fasting. Assuredly, I say to you, they have their reward.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79010" name="Group 2"/>
          <p:cNvGraphicFramePr>
            <a:graphicFrameLocks noGrp="1"/>
          </p:cNvGraphicFramePr>
          <p:nvPr/>
        </p:nvGraphicFramePr>
        <p:xfrm>
          <a:off x="34925" y="44450"/>
          <a:ext cx="9145588" cy="618374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أنتَ فإذا صُمتَ فادهنْ رأسَكَ واغسِلْ وجهَكَ، لكي لا تَظهَرَ للنَّاس صَائِماً، بل لأبيكَ الذي في الخفاءِ. وأبُوكَ الذي يَرَى في الخفاءِ هو يُجَازيكَ عَلانيةً.</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17 </a:t>
                      </a:r>
                      <a:r>
                        <a:rPr kumimoji="0" lang="fr-FR" sz="2800" b="0" i="0" u="none" strike="noStrike" cap="none" normalizeH="0" baseline="0">
                          <a:ln>
                            <a:noFill/>
                          </a:ln>
                          <a:solidFill>
                            <a:schemeClr val="bg1"/>
                          </a:solidFill>
                          <a:effectLst/>
                          <a:latin typeface="Arial" charset="0"/>
                          <a:cs typeface="Arial" charset="0"/>
                        </a:rPr>
                        <a:t>Pour toi, quand tu jeûnes, parfume-toi la tête et lave-toi le visage,18 pour ne pas montrer aux hommes que tu jeûnes, mais seulement à ton Père, qui est là dans le secret; et ton Père, qui voit dans le secret, te le rendra".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But you, when you fast, anoint your head and wash your face, 18 so that you do not appear to men to be fasting, but to your Father who is in the secret place; and your Father who sees in secret will reward you openly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0083" name="Picture 3" descr="pointing"/>
          <p:cNvPicPr>
            <a:picLocks noChangeAspect="1" noChangeArrowheads="1"/>
          </p:cNvPicPr>
          <p:nvPr/>
        </p:nvPicPr>
        <p:blipFill>
          <a:blip r:embed="rId2" cstate="print"/>
          <a:srcRect/>
          <a:stretch>
            <a:fillRect/>
          </a:stretch>
        </p:blipFill>
        <p:spPr bwMode="auto">
          <a:xfrm>
            <a:off x="2714612" y="5929330"/>
            <a:ext cx="1238250" cy="628650"/>
          </a:xfrm>
          <a:prstGeom prst="rect">
            <a:avLst/>
          </a:prstGeom>
          <a:noFill/>
        </p:spPr>
      </p:pic>
      <p:sp>
        <p:nvSpPr>
          <p:cNvPr id="2350084"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50083"/>
                                        </p:tgtEl>
                                        <p:attrNameLst>
                                          <p:attrName>style.visibility</p:attrName>
                                        </p:attrNameLst>
                                      </p:cBhvr>
                                      <p:to>
                                        <p:strVal val="visible"/>
                                      </p:to>
                                    </p:set>
                                    <p:anim calcmode="lin" valueType="num">
                                      <p:cBhvr additive="base">
                                        <p:cTn id="7" dur="500" fill="hold"/>
                                        <p:tgtEl>
                                          <p:spTgt spid="2350083"/>
                                        </p:tgtEl>
                                        <p:attrNameLst>
                                          <p:attrName>ppt_x</p:attrName>
                                        </p:attrNameLst>
                                      </p:cBhvr>
                                      <p:tavLst>
                                        <p:tav tm="0">
                                          <p:val>
                                            <p:strVal val="0-#ppt_w/2"/>
                                          </p:val>
                                        </p:tav>
                                        <p:tav tm="100000">
                                          <p:val>
                                            <p:strVal val="#ppt_x"/>
                                          </p:val>
                                        </p:tav>
                                      </p:tavLst>
                                    </p:anim>
                                    <p:anim calcmode="lin" valueType="num">
                                      <p:cBhvr additive="base">
                                        <p:cTn id="8" dur="500" fill="hold"/>
                                        <p:tgtEl>
                                          <p:spTgt spid="23500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0034" name="Rectangle 2"/>
          <p:cNvSpPr>
            <a:spLocks noChangeArrowheads="1"/>
          </p:cNvSpPr>
          <p:nvPr/>
        </p:nvSpPr>
        <p:spPr bwMode="auto">
          <a:xfrm>
            <a:off x="755650" y="1557338"/>
            <a:ext cx="7920038" cy="4781550"/>
          </a:xfrm>
          <a:prstGeom prst="rect">
            <a:avLst/>
          </a:prstGeom>
          <a:noFill/>
          <a:ln w="9525">
            <a:noFill/>
            <a:miter lim="800000"/>
            <a:headEnd/>
            <a:tailEnd/>
          </a:ln>
          <a:effectLst/>
        </p:spPr>
        <p:txBody>
          <a:bodyPr>
            <a:spAutoFit/>
          </a:bodyPr>
          <a:lstStyle/>
          <a:p>
            <a:pPr algn="ctr" rtl="0"/>
            <a:r>
              <a:rPr lang="en-US" sz="4400">
                <a:solidFill>
                  <a:srgbClr val="FF9933"/>
                </a:solidFill>
              </a:rPr>
              <a:t>Evening Psalm and Gospel</a:t>
            </a:r>
            <a:endParaRPr lang="en-CA" sz="4400">
              <a:solidFill>
                <a:srgbClr val="FF9933"/>
              </a:solidFill>
            </a:endParaRPr>
          </a:p>
          <a:p>
            <a:pPr algn="ctr" rtl="0"/>
            <a:endParaRPr lang="en-US" sz="4400">
              <a:solidFill>
                <a:srgbClr val="FF9933"/>
              </a:solidFill>
            </a:endParaRPr>
          </a:p>
          <a:p>
            <a:pPr algn="ctr"/>
            <a:r>
              <a:rPr lang="ar-SA" sz="4400">
                <a:solidFill>
                  <a:srgbClr val="FF9933"/>
                </a:solidFill>
              </a:rPr>
              <a:t>مزمور و أنجيل</a:t>
            </a:r>
            <a:endParaRPr lang="ar-EG" sz="4400">
              <a:solidFill>
                <a:srgbClr val="FF9933"/>
              </a:solidFill>
            </a:endParaRPr>
          </a:p>
          <a:p>
            <a:pPr algn="ctr"/>
            <a:r>
              <a:rPr lang="ar-EG" sz="4400">
                <a:solidFill>
                  <a:srgbClr val="FF9933"/>
                </a:solidFill>
              </a:rPr>
              <a:t>( </a:t>
            </a:r>
            <a:r>
              <a:rPr lang="ar-SA" sz="4400">
                <a:solidFill>
                  <a:srgbClr val="FF9933"/>
                </a:solidFill>
              </a:rPr>
              <a:t>صـلاة المسـاء</a:t>
            </a:r>
            <a:r>
              <a:rPr lang="ar-EG" sz="4400">
                <a:solidFill>
                  <a:srgbClr val="FF9933"/>
                </a:solidFill>
              </a:rPr>
              <a:t> )</a:t>
            </a:r>
          </a:p>
          <a:p>
            <a:pPr algn="ctr"/>
            <a:endParaRPr lang="en-CA" sz="4400">
              <a:solidFill>
                <a:srgbClr val="FF9933"/>
              </a:solidFill>
            </a:endParaRPr>
          </a:p>
          <a:p>
            <a:pPr algn="ctr" rtl="0"/>
            <a:r>
              <a:rPr lang="fr-FR" sz="4400">
                <a:solidFill>
                  <a:srgbClr val="FF9933"/>
                </a:solidFill>
              </a:rPr>
              <a:t>Vêpres </a:t>
            </a:r>
            <a:r>
              <a:rPr lang="fr-CA" sz="4400">
                <a:solidFill>
                  <a:srgbClr val="FF9933"/>
                </a:solidFill>
              </a:rPr>
              <a:t>Psaume et Évangile</a:t>
            </a:r>
          </a:p>
          <a:p>
            <a:pPr algn="ctr" rtl="0"/>
            <a:r>
              <a:rPr lang="fr-CA" sz="4400">
                <a:solidFill>
                  <a:srgbClr val="FF9933"/>
                </a:solidFill>
              </a:rPr>
              <a:t> </a:t>
            </a:r>
          </a:p>
        </p:txBody>
      </p:sp>
      <p:sp>
        <p:nvSpPr>
          <p:cNvPr id="3" name="Title 2"/>
          <p:cNvSpPr>
            <a:spLocks noGrp="1"/>
          </p:cNvSpPr>
          <p:nvPr>
            <p:ph type="ctrTitle"/>
          </p:nvPr>
        </p:nvSpPr>
        <p:spPr/>
        <p:txBody>
          <a:bodyPr/>
          <a:lstStyle/>
          <a:p>
            <a:endParaRPr lang="en-CA" dirty="0"/>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1058" name="Group 2"/>
          <p:cNvGraphicFramePr>
            <a:graphicFrameLocks noGrp="1"/>
          </p:cNvGraphicFramePr>
          <p:nvPr/>
        </p:nvGraphicFramePr>
        <p:xfrm>
          <a:off x="107950" y="44450"/>
          <a:ext cx="9072563"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en-US" sz="3600" b="0" i="0" u="sng" strike="noStrike" cap="none" normalizeH="0" baseline="0" dirty="0">
                          <a:ln>
                            <a:noFill/>
                          </a:ln>
                          <a:solidFill>
                            <a:srgbClr val="FF9933"/>
                          </a:solidFill>
                          <a:effectLst/>
                          <a:latin typeface="Arial" charset="0"/>
                          <a:cs typeface="Arial" charset="0"/>
                        </a:rPr>
                        <a:t>17:1</a:t>
                      </a:r>
                      <a:r>
                        <a:rPr kumimoji="0" lang="ar-EG" sz="3600" b="0" i="0" u="sng" strike="noStrike" cap="none" normalizeH="0" baseline="0" dirty="0">
                          <a:ln>
                            <a:noFill/>
                          </a:ln>
                          <a:solidFill>
                            <a:srgbClr val="FF9933"/>
                          </a:solidFill>
                          <a:effectLst/>
                          <a:latin typeface="Arial" charset="0"/>
                          <a:cs typeface="Arial" charset="0"/>
                        </a:rPr>
                        <a:t>4</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امتلأت بطونهم من خفاياتك. وأفعموا بطونهم من لحم الخنازير، وتركوا الفضلات لأطفالهم. </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17:14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Gave-les de ce que tu tiens en réserve, Que leurs fils en soient rassasiés. Et qu'ils en laissent pour leurs nourrissons,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17:14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And whose belly You fill with Your hidden treasure. They are satisfied with children, And leave the rest of their possession for their babes.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0ep</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2082" name="Group 2"/>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لوقا ( 11 : 1 – 13 )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وإذ كان يُصلِّي في موضع، فلمَّا فرغ، قال له واحدٌ من تلاميذه: " ياربُّ علِّمنا أن نُصلِّي كما علَّم يوحنَّا تلاميذه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11:1-13</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était un jour quelque part en prière. Quand il eut fini, un de ses disciples lui dit: "Seigneur, apprends-nous à prier, comme Jean l'a appris à ses disciples."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11:1-13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Now it came to pass, as He was praying in a certain place, when He ceased, that one of His disciples said to Him, Lord, teach us to pray, as John also taught his disciples.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0e</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3106" name="Group 2"/>
          <p:cNvGraphicFramePr>
            <a:graphicFrameLocks noGrp="1"/>
          </p:cNvGraphicFramePr>
          <p:nvPr/>
        </p:nvGraphicFramePr>
        <p:xfrm>
          <a:off x="34925" y="44450"/>
          <a:ext cx="9145588" cy="6626086"/>
        </p:xfrm>
        <a:graphic>
          <a:graphicData uri="http://schemas.openxmlformats.org/drawingml/2006/table">
            <a:tbl>
              <a:tblPr rtl="1"/>
              <a:tblGrid>
                <a:gridCol w="4664783">
                  <a:extLst>
                    <a:ext uri="{9D8B030D-6E8A-4147-A177-3AD203B41FA5}">
                      <a16:colId xmlns:a16="http://schemas.microsoft.com/office/drawing/2014/main" val="20000"/>
                    </a:ext>
                  </a:extLst>
                </a:gridCol>
                <a:gridCol w="448080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 متى صلَّيتم فقولوا: أبانا الذي في السَّمَوات، ليتقدَّس اسمُكَ، ليأتِ ملكوتُك، لتكن مشيئتُك كما في السَّماء كذلك على الأرض. خبزنا الآتي أعطنا إيَّاهُ دوماً، </a:t>
                      </a:r>
                      <a:r>
                        <a:rPr kumimoji="0" lang="ar-SA" sz="2800" b="0" i="0" u="none" strike="noStrike" cap="none" normalizeH="0" baseline="0" dirty="0">
                          <a:ln>
                            <a:noFill/>
                          </a:ln>
                          <a:solidFill>
                            <a:schemeClr val="bg1"/>
                          </a:solidFill>
                          <a:effectLst/>
                          <a:latin typeface="Arial" charset="0"/>
                          <a:cs typeface="Arial" charset="0"/>
                        </a:rPr>
                        <a:t>واغفر لنا خطايانا، لأنَّنا نحنُ أيضاً نغفرُ لمن لنا عليه،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Il leur dit: "Quand vous priez, dites: Père, Fais connaître à tous qui tu es, Fais venir ton Règne, 3 Donne-nous le pain dont nous avons besoin pour chaque jour,4 Pardonne-nous nos péchés, car nous-mêmes nous pardonnons à tous ceux qui ont des torts envers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So He said to them, When you pray, say: Our Father in heaven, Hallowed be Your name. Your kingdom come. Your will be done On earth as it is in heaven. 3 Give us day by day our daily bread. 4 And forgive us our sins, For we also forgive everyone who is indebted to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4130" name="Group 2"/>
          <p:cNvGraphicFramePr>
            <a:graphicFrameLocks noGrp="1"/>
          </p:cNvGraphicFramePr>
          <p:nvPr/>
        </p:nvGraphicFramePr>
        <p:xfrm>
          <a:off x="34925" y="-26988"/>
          <a:ext cx="9145588" cy="682752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تُدخِلنا في تجربةٍ، لكن نجِّنا من الشِّرِّير ". ثُمَّ قال لهم</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من منكم يكون له صديقٌ، فيمضي إليه في نصف اللَّيل ويقول له: يا صديقي: أقرضني ثلاثة أرغفةٍ، لأنَّ صديقاً لي قدم عليَّ من سفرٍ، وليس عندي ما أُقدِّم 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ne nous conduis pas dans la tentation. 5 Jésus leur dit encore: "Si l'un de vous a un ami et qu'il aille le trouver au milieu de la nuit pour lui dire: "Mon ami, prête-moi trois pains, 6 parce qu'un de mes amis m'est arrivé de voyage et je n'ai rien à lui offrir",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do not lead us into temptation, But deliver us from the evil one. 5 And He said to them, Which of you shall have a friend, and go to him at midnight and say to him, `Friend, lend me three loaves; 6 `for a friend of mine has come to me on his journey, and I have nothing to set before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5154" name="Group 2"/>
          <p:cNvGraphicFramePr>
            <a:graphicFrameLocks noGrp="1"/>
          </p:cNvGraphicFramePr>
          <p:nvPr/>
        </p:nvGraphicFramePr>
        <p:xfrm>
          <a:off x="34925" y="115888"/>
          <a:ext cx="9145588" cy="687628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24141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فيُجيب ذاك من داخل ويقول: لا تُتعبني! فإنِّي قد أغلقت بابي، وأولادى معي على مرقدي. فلا أقدر أن أقومَ وأُعطيك. أقول لكم: أنه إن لم يقم ويُعطه لكونه صديقه، فإنَّه يقوم للجاجته ويُعطيه كل ما يحتاج إليه.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et si l'autre, de l'intérieur, lui répond: Ne m'ennuie pas! Maintenant la porte est fermée; mes enfants et moi nous sommes couchés; je ne puis pas me lever pour te donner du  pain", je vous le déclare: même s'il ne se lève pas pour lui en donner parce qu'il est son ami, eh bien, parce que l'autre est sans vergogne, il se lèvera pour lui donner tout ce qu'il lui faut.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and he will answer from within and say, `Do not trouble me; the door is now shut, and my children are with me in bed; I cannot rise and give to you'? 8 I say to you, though he will not rise and give to him because he is his friend, yet because of his persistence he will rise and give him as many as he needs.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6178" name="Group 2"/>
          <p:cNvGraphicFramePr>
            <a:graphicFrameLocks noGrp="1"/>
          </p:cNvGraphicFramePr>
          <p:nvPr/>
        </p:nvGraphicFramePr>
        <p:xfrm>
          <a:off x="34925" y="115888"/>
          <a:ext cx="9145588"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وأنا أيضاً أقول لكم: اسألوا فتُعطَوا. اُطلبوا فتجدوا. اِقرعوا فيُفتح لكم. لأنَّ كلَّ مَن يسأل يأخذ، ومَن يطلب يجد،ومَن يقرع يُفتح له، فأيُّ أبٍ منكم، يسأله ابنه خُبزاً فيعطيه حجراً،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"Eh bien, moi je vous dis: Demandez, on vous donnera; cherchez, vous trouverez; frappez, on vous ouvrira. 10 En effet, quiconque demande reçoit, qui cherche trouve, et à qui frappe on ouvrira. 11 Quel père parmi vous, si son fils lui demande un poisson, lui donnera un serpent au lieu de poisson?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So I say to you, ask, and it will be given to you; seek, and you will find; knock, and it will be opened to you. 10 For everyone who asks receives, and he who seeks finds, and to him who knocks it will be opened. 11 If a son asks for bread from any father among you, will he give him a stone?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987202" name="Group 2"/>
          <p:cNvGraphicFramePr>
            <a:graphicFrameLocks noGrp="1"/>
          </p:cNvGraphicFramePr>
          <p:nvPr/>
        </p:nvGraphicFramePr>
        <p:xfrm>
          <a:off x="34925" y="44450"/>
          <a:ext cx="9145588" cy="6422898"/>
        </p:xfrm>
        <a:graphic>
          <a:graphicData uri="http://schemas.openxmlformats.org/drawingml/2006/table">
            <a:tbl>
              <a:tblPr rtl="1"/>
              <a:tblGrid>
                <a:gridCol w="4221215">
                  <a:extLst>
                    <a:ext uri="{9D8B030D-6E8A-4147-A177-3AD203B41FA5}">
                      <a16:colId xmlns:a16="http://schemas.microsoft.com/office/drawing/2014/main" val="20000"/>
                    </a:ext>
                  </a:extLst>
                </a:gridCol>
                <a:gridCol w="492437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أو يسأله سمكة أفيعطيه حيَّةً بدل السَّمكة. أو يسأله بيضّةً أفيعطيه عقرباً. فإنْ كنتم وأنتم أشرارٌ تعرفون أن تُعطُوا أولادكم عطايا صالحة، فكم بالحريِّ الآب الذي مِنَ السَّماء، يُعطي الرُّوح القُدس للَّذين يسألونه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Ou encore s'il demande un œuf, lui donnera-t-il un scorpion? Si donc vous, qui êtes mauvais, savez donner de bonnes choses à vos enfants, combien plus le Père céleste donnera-t-il l'Esprit Saint à ceux qui le lui demandent.</a:t>
                      </a:r>
                    </a:p>
                    <a:p>
                      <a:pPr marL="0" marR="0" lvl="0" indent="0" algn="l" defTabSz="914400" rtl="0" eaLnBrk="1" fontAlgn="base" latinLnBrk="0" hangingPunct="1">
                        <a:lnSpc>
                          <a:spcPct val="95000"/>
                        </a:lnSpc>
                        <a:spcBef>
                          <a:spcPct val="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ar-EG" sz="2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Or if he asks for a fish, will he give him a serpent instead of a fish? 12 Or if he asks for an egg, will he offer him a scorpion? 13 If you then, being evil, know how to give good gifts to your children, how much more will your heavenly Father give the </a:t>
                      </a:r>
                      <a:r>
                        <a:rPr kumimoji="0" lang="en-US" sz="2700" b="0" i="0" u="none" strike="noStrike" cap="none" normalizeH="0" baseline="0" dirty="0">
                          <a:ln>
                            <a:noFill/>
                          </a:ln>
                          <a:solidFill>
                            <a:schemeClr val="bg1"/>
                          </a:solidFill>
                          <a:effectLst/>
                          <a:latin typeface="Arial" charset="0"/>
                          <a:cs typeface="Arial" charset="0"/>
                        </a:rPr>
                        <a:t>Holy Spirit to those who ask Him!.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5866" name="Group 10"/>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Monday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الأثنين من الإسبوع الأول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Lundi de la première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8688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818688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7934" name="Group 30"/>
          <p:cNvGraphicFramePr>
            <a:graphicFrameLocks noGrp="1"/>
          </p:cNvGraphicFramePr>
          <p:nvPr/>
        </p:nvGraphicFramePr>
        <p:xfrm>
          <a:off x="34925" y="214290"/>
          <a:ext cx="9001125" cy="5962714"/>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303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الخروج لموسى النبي (</a:t>
                      </a:r>
                      <a:r>
                        <a:rPr kumimoji="0" lang="en-US" sz="3600" b="0" i="0" u="sng" strike="noStrike" cap="none" normalizeH="0" baseline="0" dirty="0">
                          <a:ln>
                            <a:noFill/>
                          </a:ln>
                          <a:solidFill>
                            <a:srgbClr val="FF9933"/>
                          </a:solidFill>
                          <a:effectLst/>
                          <a:latin typeface="Arial" charset="0"/>
                          <a:cs typeface="Arial" charset="0"/>
                        </a:rPr>
                        <a:t>2:23-3:5</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 في تلك الايام الكثيرة ان ملك مصر مات.وتنهّد بنو اسرائيل من العبودية وصرخوا.فصعد صراخهم الى الله من اجل العبودية.</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Exode 2:23-3:5</a:t>
                      </a:r>
                      <a:r>
                        <a:rPr kumimoji="0" lang="fr-FR"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Longtemps après, le roi d’Égypte mourut, et les Israélites gémissaient encore sous la servitude et poussaient des cris. Leur appel du sein de la servitude monta jusqu’à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Exodus 2:23-3:5</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Now it happened in the process of time that the king of Egypt died. Then the children of Israel groaned because of the bondage, and they cried out; and their cry came up to God because of the bondage.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US" dirty="0"/>
              <a:t>1f</a:t>
            </a:r>
            <a:endParaRPr lang="en-CA" dirty="0"/>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8956" name="Group 28"/>
          <p:cNvGraphicFramePr>
            <a:graphicFrameLocks noGrp="1"/>
          </p:cNvGraphicFramePr>
          <p:nvPr/>
        </p:nvGraphicFramePr>
        <p:xfrm>
          <a:off x="34925" y="115888"/>
          <a:ext cx="9001125" cy="6427344"/>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فسمع الله انينهم فتذّكر الله ميثاقه مع ابراهيم واسحق ويعقوب.ونظر الله بني اسرائيل وعلم الله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واما موسى فكان يرعى غنم يثرون حميه كاهن مديان.</a:t>
                      </a:r>
                      <a:r>
                        <a:rPr kumimoji="0" lang="ar-EG" sz="3200" b="0" i="0" u="none" strike="noStrike" cap="none" normalizeH="0" baseline="0">
                          <a:ln>
                            <a:noFill/>
                          </a:ln>
                          <a:solidFill>
                            <a:schemeClr val="bg1"/>
                          </a:solidFill>
                          <a:effectLst/>
                          <a:latin typeface="Arial" charset="0"/>
                          <a:cs typeface="Arial" charset="0"/>
                        </a:rPr>
                        <a:t>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Dieu entendit leurs soupirs. Dieu se souvint de son alliance avec Abraham, Isaac et Jacob.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Dieu regarda les Israélites et Dieu prit conscience de (leur situation).1 Moïse faisait paître le troupeau de Jéthro, son beau–père, sacrificateur de Madian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So God heard their groaning, and God remembered His covenant with Abraham, with Isaac, and with Jacob. 25 And God looked upon the children of Israel, and God acknowledged them. 3:1 Now Moses was tending the flock of Jethro his father-in-law, the priest of Midian.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3997" name="Group 29"/>
          <p:cNvGraphicFramePr>
            <a:graphicFrameLocks noGrp="1"/>
          </p:cNvGraphicFramePr>
          <p:nvPr/>
        </p:nvGraphicFramePr>
        <p:xfrm>
          <a:off x="34925" y="115888"/>
          <a:ext cx="9001125" cy="57626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فساق الغنم الى وراء البرية وجاء الى جبل الله حوريب.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وظهر له ملاك الرب بلهيب نار من وسط عليّقة.</a:t>
                      </a:r>
                      <a:r>
                        <a:rPr kumimoji="0" lang="ar-EG" sz="3200" b="0" i="0" u="none" strike="noStrike" cap="none" normalizeH="0" baseline="0">
                          <a:ln>
                            <a:noFill/>
                          </a:ln>
                          <a:solidFill>
                            <a:schemeClr val="bg1"/>
                          </a:solidFill>
                          <a:effectLst/>
                          <a:latin typeface="Arial" charset="0"/>
                          <a:cs typeface="Arial" charset="0"/>
                        </a:rPr>
                        <a:t>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mena le troupeau au–delà du désert et se rendit à la montagne de Dieu, à Horeb.2 L’Ange de l’Éternel lui apparut dans une flamme de feu, au milieu d’un buisson. (Moïse) regarda,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led the flock to the back of the desert, and came to Horeb, the mountain of God. 2 And the Angel of the Lord appeared to him in a flame of fire from the midst of a bush. So he looked,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5016" name="Group 24"/>
          <p:cNvGraphicFramePr>
            <a:graphicFrameLocks noGrp="1"/>
          </p:cNvGraphicFramePr>
          <p:nvPr/>
        </p:nvGraphicFramePr>
        <p:xfrm>
          <a:off x="34925" y="115888"/>
          <a:ext cx="9001125" cy="6173714"/>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فنظر واذ العليقة تتوقّد بالنار والعليقة لم تكن تحترق.</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فقال موسى اميل الآن لانظر هذا المنظر العظيم.لماذا لا تحترق العليقة.  فلما رأى الرب انه مال لينظر</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voici que le buisson était tout en feu, mais que le buisson ne se consumait point.</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3 Moïse dit : Je vais faire un détour pour voir quel est ce spectacle extraordinaire, et pourquoi le buisson ne brûle pas.4 L’Éternel vit qu’il faisait un détour pour voir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behold, the bush was burning with fire, but the bush was not consumed. 3 Then Moses said, I will now turn aside and see this great sight, why the bush does not burn. 4 So when the Lord saw that he turned aside to look,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89977" name="Group 25"/>
          <p:cNvGraphicFramePr>
            <a:graphicFrameLocks noGrp="1"/>
          </p:cNvGraphicFramePr>
          <p:nvPr/>
        </p:nvGraphicFramePr>
        <p:xfrm>
          <a:off x="34925" y="115888"/>
          <a:ext cx="9074150" cy="610178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ناداه الله من وسط العليقة وقال موسى موسى.فقال هانذا. فقال لا تقترب الى ههنا.اخلع حذائك من رجليك.لان الموضع الذي انت واقف عليه ارض مقدسة</a:t>
                      </a:r>
                      <a:r>
                        <a:rPr kumimoji="0" lang="ar-EG"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Dieu l’appela de l’intérieur du buisson et dit : Moïse ! Moïse ! Il répondit : Me voici !</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5 (Dieu) dit : N’approche pas d’ici, ôte tes sandales de tes pieds, car l’endroit sur lequel tu te tiens est une terre sainte.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God called to him from the midst of the bush and said, Moses, Moses! And he said, Here I am. 5 Then He said, Do not draw near this place. Take your sandals off your feet, for the place where you stand is holy ground.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1005" name="Group 29"/>
          <p:cNvGraphicFramePr>
            <a:graphicFrameLocks noGrp="1"/>
          </p:cNvGraphicFramePr>
          <p:nvPr/>
        </p:nvGraphicFramePr>
        <p:xfrm>
          <a:off x="34925" y="115888"/>
          <a:ext cx="9001125" cy="6389434"/>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en-US" sz="3200" b="0" i="0" u="sng" strike="noStrike" cap="none" normalizeH="0" baseline="0">
                          <a:ln>
                            <a:noFill/>
                          </a:ln>
                          <a:solidFill>
                            <a:srgbClr val="FF9900"/>
                          </a:solidFill>
                          <a:effectLst/>
                          <a:latin typeface="Arial" charset="0"/>
                          <a:cs typeface="Arial" charset="0"/>
                        </a:rPr>
                        <a:t>1:2-18</a:t>
                      </a:r>
                      <a:r>
                        <a:rPr kumimoji="0" lang="ar-SA" sz="3200" b="0" i="0" u="sng" strike="noStrike" cap="none" normalizeH="0" baseline="0">
                          <a:ln>
                            <a:noFill/>
                          </a:ln>
                          <a:solidFill>
                            <a:srgbClr val="FF9900"/>
                          </a:solidFill>
                          <a:effectLst/>
                          <a:latin typeface="Arial" charset="0"/>
                          <a:cs typeface="Arial" charset="0"/>
                        </a:rPr>
                        <a:t>)</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اسمعي ايتها السموات واصغي ايتها الارض لان الرب يتكلم.ربيت بنين ونشأتهم.اما هم فعصوا عليّ.الثور يعرف قانيه والحمار معلف صاحبه.</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Cieux, écoutez ! Terre, prête l’oreille ! Car l’Éternel parle. J’ai éduqué et j’ai élevé des fils, Mais ils se sont révoltés contre moi.3 Le boeuf connaît son possesseur, Et l’âne la crêche de ses maîtres ;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Hear, O heavens, and give ear, O earth! For the Lord has spoken: I have nourished and brought up children, And they have rebelled against Me; 3 The ox knows its owner And the donkey its master's crib;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2026" name="Group 26"/>
          <p:cNvGraphicFramePr>
            <a:graphicFrameLocks noGrp="1"/>
          </p:cNvGraphicFramePr>
          <p:nvPr/>
        </p:nvGraphicFramePr>
        <p:xfrm>
          <a:off x="34925" y="115888"/>
          <a:ext cx="9001125" cy="651630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اسرائيل فلا يعرف.شعبي لا يفهم.ويل للامّة الخاطئة الشعب الثقيل الاثم نسل فاعلي الشر اولاد مفسدين.تركوا الرب استهانوا بقدوس اسرائيل ارتدوا الى وراء</a:t>
                      </a:r>
                      <a:r>
                        <a:rPr kumimoji="0" lang="ar-EG" sz="3200" b="0" i="0" u="none" strike="noStrike" cap="none" normalizeH="0" baseline="0">
                          <a:ln>
                            <a:noFill/>
                          </a:ln>
                          <a:solidFill>
                            <a:schemeClr val="bg1"/>
                          </a:solidFill>
                          <a:effectLst/>
                          <a:latin typeface="Arial" charset="0"/>
                          <a:cs typeface="Arial" charset="0"/>
                        </a:rPr>
                        <a:t>.</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Israël ne connaît (rien), Mon peuple ne comprend pas. 4  Malheur à la nation pécheresse, Au peuple chargé de fautes, A la race des malfaiteurs, Aux fils corrompus ! Ils ont abandonné l’Éternel, Ils ont méprisé le Saint d’Israël. Ils se sont retirés en arrière…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Israel does not know, My people do not consider. 4 Alas, sinful nation, A people laden with iniquity, A brood of evildoers, Children who are corrupters! They have forsaken the Lord, They have provoked to anger The Holy One of Israel, They have turned away backward.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6045" name="Group 29"/>
          <p:cNvGraphicFramePr>
            <a:graphicFrameLocks noGrp="1"/>
          </p:cNvGraphicFramePr>
          <p:nvPr/>
        </p:nvGraphicFramePr>
        <p:xfrm>
          <a:off x="34925" y="115888"/>
          <a:ext cx="9001125" cy="676872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على م تضربون بعد.تزدادون زيغانا.كل الراس مريض وكل القلب سقيم.من اسفل القدم الى الراس ليس فيه صحة بل جرح واحباط وضربة طرية لم تعصر ولم تعصب ولم تلين بالزيت.</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Où donc vous frapper encore Quand vous multipliez vos rébellions ? La tête entière est malade, Et tout le coeur souffrant. 6 De la plante du pied jusqu’à la tête, Rien n’est en bon état ; Blessures, contusions, plaies vives N’ont été ni pansées, ni bandées, Ni adoucies par l’huile.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Why should you be stricken again? You will revolt more and more. The whole head is sick, And the whole heart faints. 6 From the sole of the foot even to the head, There is no soundness in it, But wounds and bruises and putrefying sores; They have not been closed or bound up, Or soothed with ointment.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7078" name="Group 38"/>
          <p:cNvGraphicFramePr>
            <a:graphicFrameLocks noGrp="1"/>
          </p:cNvGraphicFramePr>
          <p:nvPr/>
        </p:nvGraphicFramePr>
        <p:xfrm>
          <a:off x="34925" y="115888"/>
          <a:ext cx="9074150" cy="658584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بلادكم خربة مدنكم محرقة بالنار.ارضكم تاكلها غرباء قدامكم وهي خربة كانقلاب الغرباء. فبقيت ابنة صهيون كمظلة في كرم كخيمة في مقثأة كمدينة محاصرة.</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7 Votre pays est désolé ! Vos villes sont consumées par le feu, Des étrangers dévorent votre sol devant vous. C’est une désolation comme un bouleversement (causé par) des étrangers.8 Et la fille de Sion est restée Comme une cabane dans une vigne Comme une hutte dans un champ de concombres, Comme une ville épargnée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7 Your country is desolate, Your cities are burned with fire; Strangers devour your land in your presence; And it is desolate, as overthrown by strangers. 8 So the daughter of Zion is left as a booth in a vineyard, As a hut in a garden of cucumbers, As a besieged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8092" name="Group 28"/>
          <p:cNvGraphicFramePr>
            <a:graphicFrameLocks noGrp="1"/>
          </p:cNvGraphicFramePr>
          <p:nvPr/>
        </p:nvGraphicFramePr>
        <p:xfrm>
          <a:off x="34925" y="115888"/>
          <a:ext cx="9001125" cy="6342000"/>
        </p:xfrm>
        <a:graphic>
          <a:graphicData uri="http://schemas.openxmlformats.org/drawingml/2006/table">
            <a:tbl>
              <a:tblPr rtl="1"/>
              <a:tblGrid>
                <a:gridCol w="4658798">
                  <a:extLst>
                    <a:ext uri="{9D8B030D-6E8A-4147-A177-3AD203B41FA5}">
                      <a16:colId xmlns:a16="http://schemas.microsoft.com/office/drawing/2014/main" val="20000"/>
                    </a:ext>
                  </a:extLst>
                </a:gridCol>
                <a:gridCol w="4342327">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لولا ان رب الجنود ابقى لنا بقية صغيرة لصرنا مثل سدوم وشابهنا عمورة اسمعوا كلام الرب يا قضاة سدوم.اصغوا الى شريعة الهنا يا شعب عمورة.</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Sans l’Éternel des armées Qui nous a conservé un faible reste, Nous serions comme Sodome, Nous ressemblerions à Gomorrhe !10 Écoutez la parole de l’Éternel, Chefs de Sodome ! Prête l’oreille à la loi de notre Dieu, Peuple de Gomorrhe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Unless the Lord of hosts Had left to us a very small remnant, We would have become like Sodom, We would have been made like Gomorrah. 10 Hear the word of the Lord, You rulers of Sodom; Give ear to the law of our God, You people of Gomorrah:</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9118" name="Group 30"/>
          <p:cNvGraphicFramePr>
            <a:graphicFrameLocks noGrp="1"/>
          </p:cNvGraphicFramePr>
          <p:nvPr/>
        </p:nvGraphicFramePr>
        <p:xfrm>
          <a:off x="34925" y="-24"/>
          <a:ext cx="9001125" cy="686379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0019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لي كثرة ذبائحكم يقول الرب.اتخمت من محرقات كباش وشحم مسمنات.وبدم عجول وخرفان وتيوس ما اسر. حينما تأتون لتظهروا امامي من طلب هذا من ايديكم ان تدوسوا دوري.</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Qu’ai–je à faire de la multitude de vos sacrifices ? Dit l’Éternel. Je suis rassasié des holocaustes de béliers Et de la graisse des veaux ; Je ne prends pas plaisir Au sang des taureaux, des agneaux et des boucs.12 Quand vous venez vous présenter devant moi, Qui vous demande de fouler mes parvis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To what purpose is the multitude of your sacrifices to Me? Says the Lord. I have had enough of burnt offerings of rams And the fat of fed cattle. I do not delight in the blood of bulls, Or of lambs or goats. 12 When you come to appear before Me, Who has required this from your hand, To trample My courts?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0138" name="Group 26"/>
          <p:cNvGraphicFramePr>
            <a:graphicFrameLocks noGrp="1"/>
          </p:cNvGraphicFramePr>
          <p:nvPr/>
        </p:nvGraphicFramePr>
        <p:xfrm>
          <a:off x="34925" y="115888"/>
          <a:ext cx="9001125" cy="634200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تعودوا تأتون بتقدمة باطلة.البخور هو مكرهة لي.راس الشهر والسبت ونداء المحفل.لست اطيق الاثم والاعتكاف. رؤوس شهوركم واعيادكم بغضتها نفسي.</a:t>
                      </a:r>
                      <a:r>
                        <a:rPr kumimoji="0" lang="ar-EG" sz="3200" b="0" i="0" u="none" strike="noStrike" cap="none" normalizeH="0" baseline="0">
                          <a:ln>
                            <a:noFill/>
                          </a:ln>
                          <a:solidFill>
                            <a:schemeClr val="bg1"/>
                          </a:solidFill>
                          <a:effectLst/>
                          <a:latin typeface="Arial" charset="0"/>
                          <a:cs typeface="Arial" charset="0"/>
                        </a:rPr>
                        <a:t>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Cessez d’apporter de vaines offrandes : L’encens me fait horreur ; Quant aux nouvelles lunes, aux sabbats et aux assemblées, Je ne puis (voir) le crime avec les solennités.14 Je hais vos nouvelles lunes et vos fêtes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Bring no more futile sacrifices; Incense is an abomination to Me. The New Moons, the Sabbaths, and the calling of assemblies--I cannot endure iniquity and the sacred meeting. 14 Your New Moons and your appointed feasts My soul hates;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1158" name="Group 22"/>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صارت علي ثقلا.مللت حملها.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فحين تبسطون ايديكم استر عينيّ عنكم وان كثرتم الصلاة لا اسمع.ايديكم ملآنة دما.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Elles me sont à charge ; Je suis las de les supporter.15 Quand vous étendez vos mains, Je détourne de vous mes yeux ; Quand bien même vous multipliez les prières, Je n’écoute pas : Vos mains sont pleines de sang.</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are a trouble to Me, I am weary of bearing them. 15 When you spread out your hands, I will hide My eyes from you; Even though you make many prayers, I will not hear. Your hands are full of blood.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2180" name="Group 20"/>
          <p:cNvGraphicFramePr>
            <a:graphicFrameLocks noGrp="1"/>
          </p:cNvGraphicFramePr>
          <p:nvPr/>
        </p:nvGraphicFramePr>
        <p:xfrm>
          <a:off x="34925" y="115888"/>
          <a:ext cx="9001125" cy="618762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اغتسلوا تنقوا اعزلوا شر افعالكم من امام عينيّ كفوا عن فعل الشر  تعلموا فعل الخير اطلبوا الحق انصفوا المظلوم اقضوا لليتيم حاموا عن الارملة.</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Lavez–vous, purifiez–vous, Otez de ma vue la méchanceté de vos actions, Cessez (de faire) le mal.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Apprenez à faire le bien, Recherchez le droit, Ramenez l’oppresseur dans le bon chemin, Faites droit à l’orphelin, Défendez la veuve.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Wash yourselves, make yourselves clean; Put away the evil of your doings from before My eyes. Cease to do evil, 17 Learn to do good; Seek justice, Rebuke the oppressor; Defend the fatherless, Plead for the widow.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3044" name="Group 20"/>
          <p:cNvGraphicFramePr>
            <a:graphicFrameLocks noGrp="1"/>
          </p:cNvGraphicFramePr>
          <p:nvPr/>
        </p:nvGraphicFramePr>
        <p:xfrm>
          <a:off x="34925" y="115888"/>
          <a:ext cx="9001125" cy="561816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هلم نتحاجج يقول الرب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ان كانت خطاياكم كالقرمز تبيض كالثلج.ان كانت حمراء كالدودي تصير كالصوف.</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Venez donc et plaidons Dit l’Éternel. Si vos péchés sont comme le cramoisi, Ils deviendront blancs comme la neige ; S’ils sont rouges comme l’écarlate, Ils deviendront comme de la laine.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Come now, and let us reason together, Says the Lord, Though your sins are like scarlet, They shall be as white as snow; Though they are red like crimson, They shall be as wool.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a:t>
                      </a: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05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819405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5097" name="Group 25"/>
          <p:cNvGraphicFramePr>
            <a:graphicFrameLocks noGrp="1"/>
          </p:cNvGraphicFramePr>
          <p:nvPr/>
        </p:nvGraphicFramePr>
        <p:xfrm>
          <a:off x="34925" y="44450"/>
          <a:ext cx="9145588" cy="668128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6:1-2</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رب لا توبخني بغضبك ولا تؤدبني بغيظك. ارحمني يا رب لاني ضعيف .اشفني يا رب لان عظامي قد رجفت.</a:t>
                      </a:r>
                      <a:r>
                        <a:rPr kumimoji="0" lang="ar-EG" sz="2800" b="1" i="0" u="none" strike="noStrike" cap="none" normalizeH="0" baseline="0">
                          <a:ln>
                            <a:noFill/>
                          </a:ln>
                          <a:solidFill>
                            <a:schemeClr val="tx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 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Éternel ! ne me punis pas dans ta colère, Et ne me châtie pas dans ta fureur.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Fais–moi grâce, Éternel, car je dépéris ; Guéris–moi, Éternel ! car mes os sont tremblants.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O Lord, do not rebuke me in Your anger, Nor chasten me in Your hot displeasure.</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Have mercy on me, O Lord, for I am weak; O Lord, heal me, for my bones are troubled.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1pm</a:t>
            </a:r>
          </a:p>
        </p:txBody>
      </p:sp>
      <p:sp>
        <p:nvSpPr>
          <p:cNvPr id="5"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6126" name="Group 30"/>
          <p:cNvGraphicFramePr>
            <a:graphicFrameLocks noGrp="1"/>
          </p:cNvGraphicFramePr>
          <p:nvPr/>
        </p:nvGraphicFramePr>
        <p:xfrm>
          <a:off x="34925" y="71413"/>
          <a:ext cx="9145588" cy="673608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375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متى</a:t>
                      </a:r>
                      <a:r>
                        <a:rPr kumimoji="0" lang="ar-SA" sz="3200" b="0" i="0" u="sng" strike="noStrike" cap="none" normalizeH="0" baseline="0" dirty="0">
                          <a:ln>
                            <a:noFill/>
                          </a:ln>
                          <a:solidFill>
                            <a:srgbClr val="FF9933"/>
                          </a:solidFill>
                          <a:effectLst/>
                          <a:latin typeface="Arial" charset="0"/>
                          <a:cs typeface="Arial" charset="0"/>
                        </a:rPr>
                        <a:t> ( </a:t>
                      </a:r>
                      <a:r>
                        <a:rPr kumimoji="0" lang="ar-EG" sz="3200" b="0" i="0" u="sng" strike="noStrike" cap="none" normalizeH="0" baseline="0" dirty="0">
                          <a:ln>
                            <a:noFill/>
                          </a:ln>
                          <a:solidFill>
                            <a:srgbClr val="FF9933"/>
                          </a:solidFill>
                          <a:effectLst/>
                          <a:latin typeface="Arial" charset="0"/>
                          <a:cs typeface="Arial" charset="0"/>
                        </a:rPr>
                        <a:t>12 : 24 – 34 </a:t>
                      </a:r>
                      <a:r>
                        <a:rPr kumimoji="0" lang="ar-SA" sz="3200" b="0" i="0" u="sng" strike="noStrike" cap="none" normalizeH="0" baseline="0" dirty="0">
                          <a:ln>
                            <a:noFill/>
                          </a:ln>
                          <a:solidFill>
                            <a:srgbClr val="FF9933"/>
                          </a:solidFill>
                          <a:effectLst/>
                          <a:latin typeface="Arial" charset="0"/>
                          <a:cs typeface="Arial" charset="0"/>
                        </a:rPr>
                        <a:t> )</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اما الفريسيون فلما سمعوا قالوا هذا لا يخرج الشياطين الا ببعلزبول رئيس الشياطين. فعلم يسوع افكارهم وقال لهم كل مملكة منقسمة على ذاتها تخرب.</a:t>
                      </a:r>
                      <a:r>
                        <a:rPr kumimoji="0" lang="en-US"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12:24-34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Les Pharisiens l’ayant appris, dirent : Cet homme ne chasse les démons que par Béelzébul, prince des démons.25 Comme Jésus connaissait leurs pensées, il leur dit : Tout royaume divisé contre lui–même est dévasté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Matthew 12:24-34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Now when the Pharisees heard it they said, This fellow does not cast out demons except by Beelzebub, the ruler of the demons. 25 But Jesus knew their thoughts, and said to them: Every kingdom divided against itself is brought to desolation,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1m</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7149" name="Group 29"/>
          <p:cNvGraphicFramePr>
            <a:graphicFrameLocks noGrp="1"/>
          </p:cNvGraphicFramePr>
          <p:nvPr/>
        </p:nvGraphicFramePr>
        <p:xfrm>
          <a:off x="34925" y="115888"/>
          <a:ext cx="9145588" cy="6766560"/>
        </p:xfrm>
        <a:graphic>
          <a:graphicData uri="http://schemas.openxmlformats.org/drawingml/2006/table">
            <a:tbl>
              <a:tblPr rtl="1"/>
              <a:tblGrid>
                <a:gridCol w="4913605">
                  <a:extLst>
                    <a:ext uri="{9D8B030D-6E8A-4147-A177-3AD203B41FA5}">
                      <a16:colId xmlns:a16="http://schemas.microsoft.com/office/drawing/2014/main" val="20000"/>
                    </a:ext>
                  </a:extLst>
                </a:gridCol>
                <a:gridCol w="4231983">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مدينة او بيت منقسم على ذاته لا يثبت. فان كان الشيطان يخرج الشيطان فقد انقسم على ذاته.فكيف تثبت مملكته.وان كنت انا ببعلزبول اخرج الشياطين فابناؤكم بمن يخرجون.لذلك هم يكونون قضاتكم.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toute ville ou maison divisée contre elle–même ne peut subsister.26 Si Satan chasse Satan, il est divisé contre lui–même, comment donc son royaume subsistera–</a:t>
                      </a:r>
                      <a:r>
                        <a:rPr kumimoji="0" lang="fr-FR" sz="2800" b="0" i="0" u="none" strike="noStrike" cap="none" normalizeH="0" baseline="0" dirty="0" err="1">
                          <a:ln>
                            <a:noFill/>
                          </a:ln>
                          <a:solidFill>
                            <a:schemeClr val="bg1"/>
                          </a:solidFill>
                          <a:effectLst/>
                          <a:latin typeface="Arial" charset="0"/>
                          <a:cs typeface="Arial" charset="0"/>
                        </a:rPr>
                        <a:t>t–il</a:t>
                      </a:r>
                      <a:r>
                        <a:rPr kumimoji="0" lang="fr-FR" sz="2800" b="0" i="0" u="none" strike="noStrike" cap="none" normalizeH="0" baseline="0" dirty="0">
                          <a:ln>
                            <a:noFill/>
                          </a:ln>
                          <a:solidFill>
                            <a:schemeClr val="bg1"/>
                          </a:solidFill>
                          <a:effectLst/>
                          <a:latin typeface="Arial" charset="0"/>
                          <a:cs typeface="Arial" charset="0"/>
                        </a:rPr>
                        <a:t> ?27 Et si moi, je chasse les démons par </a:t>
                      </a:r>
                      <a:r>
                        <a:rPr kumimoji="0" lang="fr-FR" sz="2800" b="0" i="0" u="none" strike="noStrike" cap="none" normalizeH="0" baseline="0" dirty="0" err="1">
                          <a:ln>
                            <a:noFill/>
                          </a:ln>
                          <a:solidFill>
                            <a:schemeClr val="bg1"/>
                          </a:solidFill>
                          <a:effectLst/>
                          <a:latin typeface="Arial" charset="0"/>
                          <a:cs typeface="Arial" charset="0"/>
                        </a:rPr>
                        <a:t>Béelzébul</a:t>
                      </a:r>
                      <a:r>
                        <a:rPr kumimoji="0" lang="fr-FR" sz="2800" b="0" i="0" u="none" strike="noStrike" cap="none" normalizeH="0" baseline="0" dirty="0">
                          <a:ln>
                            <a:noFill/>
                          </a:ln>
                          <a:solidFill>
                            <a:schemeClr val="bg1"/>
                          </a:solidFill>
                          <a:effectLst/>
                          <a:latin typeface="Arial" charset="0"/>
                          <a:cs typeface="Arial" charset="0"/>
                        </a:rPr>
                        <a:t>, vos fils par qui les chassent ils ? C’est pourquoi ils seront eux–mêmes vos juges.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every city or house divided against itself will not stand. 26 If Satan casts out Satan, he is divided against himself. How then will his kingdom stand? 27 And if I cast out demons by Beelzebub, by whom do your sons cast them out? Therefore they shall be your judges.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3208" name="Group 24"/>
          <p:cNvGraphicFramePr>
            <a:graphicFrameLocks noGrp="1"/>
          </p:cNvGraphicFramePr>
          <p:nvPr/>
        </p:nvGraphicFramePr>
        <p:xfrm>
          <a:off x="34925" y="115888"/>
          <a:ext cx="9145588" cy="644271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ان كنت انا بروح الله اخرج الشياطين فقد اقبل عليكم ملكوت الله.</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ام كيف يستطيع احد ان يدخل بيت القوي وينهب امتعته ان لم يربط القوي اولا.وحينئذ ينهب بيته.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Mais, si c’est par l’Esprit de Dieu, que moi, je chasse les démons, le royaume de Dieu est donc parvenu jusqu’à vous.29 Ou, comment quelqu’un peut–il entrer dans la maison d’un homme fort et piller ses biens sans avoir auparavant lié cet homme fort ? Alors seulement il pillera sa maison.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But if I cast out demons by the Spirit of God, surely the kingdom of God has come upon you. 29 Or how can one enter a strong man's house and plunder his goods, unless he first binds the strong man? And then he will plunder his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4230" name="Group 22"/>
          <p:cNvGraphicFramePr>
            <a:graphicFrameLocks noGrp="1"/>
          </p:cNvGraphicFramePr>
          <p:nvPr/>
        </p:nvGraphicFramePr>
        <p:xfrm>
          <a:off x="34925" y="115888"/>
          <a:ext cx="9145588" cy="604837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ليس معي فهو علي ومن لا يجمع معي فهو يفرق. لذلك اقول لكم كل خطية وتجديف يغفر للناس.واما التجديف على الروح فلن يغفر للناس.</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Celui qui n’est pas avec moi est contre moi, et celui qui n’assemble pas avec moi, disperse.31 C’est pourquoi je vous dis : Tout péché et tout blasphème sera pardonné aux hommes, mais le blasphème contre l’Esprit ne sera point pardonné.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He who is not with Me is against Me, and he who does not gather with Me scatters abroad. 31 Therefore I say to you, every sin and blasphemy will be forgiven men, but the blasphemy against the Spirit will not be forgiven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5253" name="Group 21"/>
          <p:cNvGraphicFramePr>
            <a:graphicFrameLocks noGrp="1"/>
          </p:cNvGraphicFramePr>
          <p:nvPr/>
        </p:nvGraphicFramePr>
        <p:xfrm>
          <a:off x="34925" y="115888"/>
          <a:ext cx="9145588" cy="6191250"/>
        </p:xfrm>
        <a:graphic>
          <a:graphicData uri="http://schemas.openxmlformats.org/drawingml/2006/table">
            <a:tbl>
              <a:tblPr rtl="1"/>
              <a:tblGrid>
                <a:gridCol w="4516177">
                  <a:extLst>
                    <a:ext uri="{9D8B030D-6E8A-4147-A177-3AD203B41FA5}">
                      <a16:colId xmlns:a16="http://schemas.microsoft.com/office/drawing/2014/main" val="20000"/>
                    </a:ext>
                  </a:extLst>
                </a:gridCol>
                <a:gridCol w="462941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قال كلمة على ابن الانسان يغفر له.واما من قال على الروح القدس فلن يغفر له لا في هذا العالم ولا في الآتي. اجعلوا الشجرة جيدة وثمرها جيدا.</a:t>
                      </a:r>
                      <a:r>
                        <a:rPr kumimoji="0" lang="en-US" sz="32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Quiconque parlera contre le Fils de l’homme, il lui sera pardonné, mais quiconque parlera contre le Saint–Esprit, il ne lui sera pardonné ni dans ce siècle, ni dans le siècle à venir. 33 Dites que l’arbre est bon et que son fruit est bon,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Anyone who speaks a word against the Son of Man, it will be forgiven him; but whoever speaks against the Holy Spirit, it will not be forgiven him, either in this age or in the age to come. 33 Either make the tree good and its fruit good,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198173" name="Group 29"/>
          <p:cNvGraphicFramePr>
            <a:graphicFrameLocks noGrp="1"/>
          </p:cNvGraphicFramePr>
          <p:nvPr/>
        </p:nvGraphicFramePr>
        <p:xfrm>
          <a:off x="34925" y="115888"/>
          <a:ext cx="9001125" cy="6171057"/>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او اجعلوا الشجرة رديّة وثمرها رديّا.لان من الثمر تعرف الشجرة.  يا اولاد الافاعي كيف تقدرون ان تتكلموا بالصالحات وانتم اشرار.فانه من فضلة القلب يتكلم الفم.</a:t>
                      </a:r>
                      <a:r>
                        <a:rPr kumimoji="0" lang="en-US"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ou dites que l’arbre est mauvais et que son fruit est mauvais, car on connaît l’arbre à son fruit. 34 Races de vipères, comment pourriez–vous dire de bonnes choses, mauvais comme vous l’êtes ? Car c’est de l’abondance du coeur que la bouche parle.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or else make the tree bad and its fruit bad; for a tree is known by its fruit. 34 Brood of vipers! How can you, being evil, speak good things? For out of the abundance of the heart the mouth speaks.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God forever.)</a:t>
                      </a:r>
                      <a:endParaRPr kumimoji="0" lang="en-CA" sz="23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917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819917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819917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819917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1245" name="Group 29"/>
          <p:cNvGraphicFramePr>
            <a:graphicFrameLocks noGrp="1"/>
          </p:cNvGraphicFramePr>
          <p:nvPr/>
        </p:nvGraphicFramePr>
        <p:xfrm>
          <a:off x="34925" y="44450"/>
          <a:ext cx="9074150" cy="669010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رسالة بولس الرسول إلى أهل</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رومية</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1:26-2:7</a:t>
                      </a:r>
                      <a:r>
                        <a:rPr kumimoji="0" lang="ar-SA" sz="3600" b="0" i="0" u="sng" strike="noStrike" cap="none" normalizeH="0" baseline="0">
                          <a:ln>
                            <a:noFill/>
                          </a:ln>
                          <a:solidFill>
                            <a:srgbClr val="FF9933"/>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لذلك اسلمهم الله الى اهواء الهوان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 اناثهم استبدلن الاستعمال الطبيعي بالذي على خلاف الطبيعة. وكذلك الذكور ايضا تاركين استعمال الانثى الطبيعي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Romains 1:26-2:7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C’est pourquoi Dieu les a livrés à des passions déshonorantes, car leurs femmes ont remplacé les relations naturelles par des actes contre nature ;27 et de même les hommes, abandonnant les relations naturelles avec la femme,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1:26-2:7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For this reason God gave them up to vile passions. For even their women exchanged the natural use for what is against nature. 27 Likewise also the men, leaving the natural use of the woman,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1p</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2274" name="Group 34"/>
          <p:cNvGraphicFramePr>
            <a:graphicFrameLocks noGrp="1"/>
          </p:cNvGraphicFramePr>
          <p:nvPr/>
        </p:nvGraphicFramePr>
        <p:xfrm>
          <a:off x="34925" y="44450"/>
          <a:ext cx="9145588" cy="6654546"/>
        </p:xfrm>
        <a:graphic>
          <a:graphicData uri="http://schemas.openxmlformats.org/drawingml/2006/table">
            <a:tbl>
              <a:tblPr rtl="1"/>
              <a:tblGrid>
                <a:gridCol w="4918981">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اشتعلوا بشهوتهم بعضهم لبعض فاعلين الفحشاء ذكورا بذكور ونائلين في انفسهم جزاء ضلالهم المحق.وكما لم يستحسنوا ان يبقوا الله في معرفتهم اسلمهم الله الى ذهن مرفوض ليفعلوا ما لا يليق.</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se sont enflammés dans leurs désirs, les uns pour les autres ; ils commettent l’infamie, homme avec homme, et reçoivent en eux–mêmes le salaire que mérite leur égarement. 28 Comme ils n’ont pas jugé bon d’avoir la connaissance de Dieu, Dieu les a livrés à une mentalité réprouvée, pour commettre des choses indignes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burned in their lust for one another, men with men committing what is shameful, and receiving in themselves the penalty of their error which was due. 28 And even as they did not like to retain God in their knowledge, God gave them over to a debased mind, to do those things which are not fitting;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6279" name="Group 23"/>
          <p:cNvGraphicFramePr>
            <a:graphicFrameLocks noGrp="1"/>
          </p:cNvGraphicFramePr>
          <p:nvPr/>
        </p:nvGraphicFramePr>
        <p:xfrm>
          <a:off x="34925" y="44450"/>
          <a:ext cx="9145588" cy="6194426"/>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مملوئين من كل اثم وزنى وشر وطمع وخبث مشحونين حسدا وقتلا وخصاما ومكرا وسؤا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ils sont remplis de toute espèce d’injustice, de méchanceté, de cupidité, de perfidie ; pleins d’envie, de meurtre, de discorde, de fraude, de vice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being filled with all unrighteousness, sexual immorality, wickedness, covetousness, maliciousness; full of envy, murder, strife, deceit, evil-mindedness; they are whisperers,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7309" name="Group 29"/>
          <p:cNvGraphicFramePr>
            <a:graphicFrameLocks noGrp="1"/>
          </p:cNvGraphicFramePr>
          <p:nvPr/>
        </p:nvGraphicFramePr>
        <p:xfrm>
          <a:off x="34925" y="44450"/>
          <a:ext cx="9145588" cy="6684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نمّامين مفترين مبغضين لله ثالبين متعظمين مدّعين مبتدعين شرورا غير طائعين للوالدين بلا فهم ولا عهد ولا حنو ولا رضى ولا رحمة</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الذين اذ عرفوا حكم الله ان الذين يعملون مثل هذه يستوجبون الموت</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30 rapporteurs, médisants, impies, emportés, orgueilleux, fanfarons, ingénieux au mal, rebelles à leurs parents, sans intelligence,31 sans loyauté, sans affection, sans indulgence, sans pitié.32 Et bien qu’ils connaissent le décret de Dieu, selon lequel ceux qui pratiquent de telles choses sont dignes de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30 backbiters, haters of God, violent, proud, boasters, inventors of evil things, disobedient to parents, 31 undiscerning, untrustworthy, unloving, unforgiving, unmerciful; 32 who, knowing the righteous judgment of God, that those who practice such things are deserving of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8328" name="Group 24"/>
          <p:cNvGraphicFramePr>
            <a:graphicFrameLocks noGrp="1"/>
          </p:cNvGraphicFramePr>
          <p:nvPr/>
        </p:nvGraphicFramePr>
        <p:xfrm>
          <a:off x="34925" y="44450"/>
          <a:ext cx="9145588" cy="6099747"/>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يفعلونها فقط بل ايضا يسرّون بالذين يعملون لذلك انت بلا عذر ايها الانسان كل من يدين.لانك في ما تدين غيرك تحكم على نفسك.لانك انت الذي تدين تفعل تلك الامور بعينها.</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non seulement ils les font, mais encore ils approuvent ceux qui les pratiquent.1 Tu es donc inexcusable, qui que tu sois, toi qui juges, car en jugeant les autres, tu te condamnes toi–même, puisque toi qui juges, tu agis comme 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not only do the same but also approve of those who practice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Therefore you are inexcusable, O man, whoever you are who judge, for in whatever you judge another you condemn yourself; for you who judge practice the same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19350" name="Group 22"/>
          <p:cNvGraphicFramePr>
            <a:graphicFrameLocks noGrp="1"/>
          </p:cNvGraphicFramePr>
          <p:nvPr/>
        </p:nvGraphicFramePr>
        <p:xfrm>
          <a:off x="34925" y="44450"/>
          <a:ext cx="9145588" cy="6388672"/>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ونحن نعلم ان دينونة الله هي حسب الحق على الذين يفعلون مثل هذه.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أفتظن هذا ايها الانسان الذي تدين الذين يفعلون مثل هذه وانت تفعلها انك تنجو من دينونة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Nous savons, en effet, que le jugement de Dieu contre ceux qui agissent ainsi est selon la vérité.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Comptes–tu, toi qui juges ceux qui agissent ainsi et qui fais comme eux, que toi, tu échapperas au jugement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But we know that the judgment of God is according to truth against those who practice such things. 3 And do you think this, O man, you who judge those practicing such things, and doing the same, that you will escape the judgment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1399" name="Group 23"/>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 تستهين بغنى لطفه وامهاله وطول اناته غير عالم ان لطف الله انما يقتادك الى التوبة.ولكنك من اجل قساوتك</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Ou méprises–tu les richesses de sa bonté, de son support et de sa patience, sans reconnaître que la bonté de Dieu te pousse à la repentance ? 5 Mais, par ton endurcissement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Or do you despise the riches of His goodness, forbearance, and longsuffering, not knowing that the goodness of God leads you to repentance? 5 But in accordance with your hardness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0386" name="Group 34"/>
          <p:cNvGraphicFramePr>
            <a:graphicFrameLocks noGrp="1"/>
          </p:cNvGraphicFramePr>
          <p:nvPr/>
        </p:nvGraphicFramePr>
        <p:xfrm>
          <a:off x="34925" y="44450"/>
          <a:ext cx="9145588" cy="6766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وقلبك غير التائب تذخر لنفسك غضبا في يوم الغضب واستعلان دينونة الله العادلة</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الذي سيجازي كل واحد حسب اعماله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اما الذين بصبر في العمل الصالح يطلبون المجد والكرامة </a:t>
                      </a:r>
                      <a:r>
                        <a:rPr kumimoji="0" lang="ar-SA" sz="2800" b="0" i="0" u="none" strike="noStrike" cap="none" normalizeH="0" baseline="0">
                          <a:ln>
                            <a:noFill/>
                          </a:ln>
                          <a:solidFill>
                            <a:schemeClr val="bg1"/>
                          </a:solidFill>
                          <a:effectLst/>
                          <a:latin typeface="Arial" charset="0"/>
                          <a:cs typeface="Arial" charset="0"/>
                        </a:rPr>
                        <a:t>والبقاء فبالحياة الابدية.</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par ton coeur impénitent, tu t’amasses un trésor de colère pour le jour de la colère et de la révélation du juste jugement de Dieu,6 qui rendra à chacun selon ses oeuvres :7 la vie éternelle à ceux qui, par la </a:t>
                      </a:r>
                      <a:r>
                        <a:rPr kumimoji="0" lang="fr-FR" sz="2600" b="0" i="0" u="none" strike="noStrike" cap="none" normalizeH="0" baseline="0">
                          <a:ln>
                            <a:noFill/>
                          </a:ln>
                          <a:solidFill>
                            <a:schemeClr val="bg1"/>
                          </a:solidFill>
                          <a:effectLst/>
                          <a:latin typeface="Arial" charset="0"/>
                          <a:cs typeface="Arial" charset="0"/>
                        </a:rPr>
                        <a:t>persévérance à bien faire,</a:t>
                      </a:r>
                      <a:r>
                        <a:rPr kumimoji="0" lang="fr-FR" sz="2800" b="0" i="0" u="none" strike="noStrike" cap="none" normalizeH="0" baseline="0">
                          <a:ln>
                            <a:noFill/>
                          </a:ln>
                          <a:solidFill>
                            <a:schemeClr val="bg1"/>
                          </a:solidFill>
                          <a:effectLst/>
                          <a:latin typeface="Arial" charset="0"/>
                          <a:cs typeface="Arial" charset="0"/>
                        </a:rPr>
                        <a:t> cherchent la gloire, l’honneur et l’incorruptibilité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your impenitent heart you are treasuring up for yourself wrath in the day of wrath and revelation of the righteous judgment of God, 6 who will render to each one according to his deeds: 7 eternal life to those who by patient continuance in doing good seek for glory, honor, and immortality;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326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4" name="Action Button: Custom 3">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429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2042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820429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6370" name="Group 34"/>
          <p:cNvGraphicFramePr>
            <a:graphicFrameLocks noGrp="1"/>
          </p:cNvGraphicFramePr>
          <p:nvPr/>
        </p:nvGraphicFramePr>
        <p:xfrm>
          <a:off x="34925" y="44450"/>
          <a:ext cx="9074150" cy="683361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a:t>
                      </a:r>
                      <a:r>
                        <a:rPr kumimoji="0" lang="ar-EG" sz="3200" b="0" i="0" u="sng" strike="noStrike" cap="none" normalizeH="0" baseline="0">
                          <a:ln>
                            <a:noFill/>
                          </a:ln>
                          <a:solidFill>
                            <a:srgbClr val="FF9933"/>
                          </a:solidFill>
                          <a:effectLst/>
                          <a:latin typeface="Arial" charset="0"/>
                          <a:cs typeface="Arial" charset="0"/>
                        </a:rPr>
                        <a:t>يعقوب( 2 : 1 - 13</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اخوتي لا يكن لكم ايمان ربنا يسوع المسيح رب المجد في المحاباة.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فانه ان دخل الى مجمعكم رجل بخواتم ذهب في لباس بهي ودخل ايضا فقير بلباس وسخ</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James 2:1-13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Mes frères, ne mêlez pas à des considérations de personnes votre foi en notre Seigneur de gloire, Jésus–Christ.2 S’il entre dans votre assemblée un homme avec un anneau d’or et un habit resplendissant, et s’il y entre aussi un pauvre avec un habit misérable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James 2:1-13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My brethren, do not hold the faith of our Lord Jesus Christ, the Lord of glory, with partiality. 2 For if there should come into your assembly a man with gold rings, in fine apparel, and there should also come in a poor man in filthy clothes,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1c</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07396" name="Group 36"/>
          <p:cNvGraphicFramePr>
            <a:graphicFrameLocks noGrp="1"/>
          </p:cNvGraphicFramePr>
          <p:nvPr/>
        </p:nvGraphicFramePr>
        <p:xfrm>
          <a:off x="34925" y="115888"/>
          <a:ext cx="9074150" cy="684276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فنظرتم الى اللابس اللباس البهي وقلتم له اجلس انت هنا حسنا وقلتم للفقير قف انت هناك او اجلس هنا تحت موطئ قدميّ فهل لا ترتابون في انفسكم وتصيرون قضاة افكار شريرة.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si, pleins d’attention pour celui qui porte l’habit resplendissant, vous lui dites : Toi, assieds–toi ici à cette place d’honneur ! et si vous dites au pauvre : Toi, tiens–toi là debout ! ou bien : Assieds–toi au–dessous de mon marchepied !4 ne faites–vous pas en vous–mêmes une distinction, et n’êtes–vous pas des juges aux pensées mauvaises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you pay attention to the one wearing the fine clothes and say to him, You sit here in a good place, and say to the poor man, You stand there, or, Sit here at my footstool, 4 have you not shown partiality among yourselves, and become judges with evil thoughts?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2434" name="Group 34"/>
          <p:cNvGraphicFramePr>
            <a:graphicFrameLocks noGrp="1"/>
          </p:cNvGraphicFramePr>
          <p:nvPr/>
        </p:nvGraphicFramePr>
        <p:xfrm>
          <a:off x="34925" y="44450"/>
          <a:ext cx="9074150" cy="6766560"/>
        </p:xfrm>
        <a:graphic>
          <a:graphicData uri="http://schemas.openxmlformats.org/drawingml/2006/table">
            <a:tbl>
              <a:tblPr rtl="1"/>
              <a:tblGrid>
                <a:gridCol w="4944159">
                  <a:extLst>
                    <a:ext uri="{9D8B030D-6E8A-4147-A177-3AD203B41FA5}">
                      <a16:colId xmlns:a16="http://schemas.microsoft.com/office/drawing/2014/main" val="20000"/>
                    </a:ext>
                  </a:extLst>
                </a:gridCol>
                <a:gridCol w="4129991">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اسمعوا يا اخوتي الاحباء أما اختار الله فقراء هذا العالم اغنياء في الايمان وورثة الملكوت الذي وعد به الذين يحبونه. واما انتم فاهنتم الفقير</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أليس الاغنياء يتسلطون عليكم وهم يجرّونكم الى المحاكم.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Écoutez, mes frères bien–aimés : Dieu n’a–t–il pas choisi les pauvres selon le monde, pour qu’ils soient riches en la foi et héritiers du royaume qu’il a promis à ceux qui l’aiment ?6 Et vous, vous avez déshonoré le pauvre ! Les riches ne vous oppriment–ils pas et ne vous traînent–ils pas devant les tribunaux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Listen, my beloved brethren: Has God not chosen the poor of this world to be rich in faith and heirs of the kingdom which He promised to those who love Him? 6 But you have dishonored the poor man. Do not the rich oppress you and drag you into the courts?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3456" name="Group 32"/>
          <p:cNvGraphicFramePr>
            <a:graphicFrameLocks noGrp="1"/>
          </p:cNvGraphicFramePr>
          <p:nvPr/>
        </p:nvGraphicFramePr>
        <p:xfrm>
          <a:off x="34925" y="115888"/>
          <a:ext cx="9074150" cy="636968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هم يجدّفون على الاسم الحسن الذي دعي به عليكم. فان كنتم تكملون الناموس الملوكي حسب الكتاب.تحب قريبك كنفسك.فحسنا تفعلون.ولكن ان كنتم تحابون تفعلون خطية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Ne sont–ils pas ceux qui blasphèment le beau nom invoqué sur vous ?8 Sans doute, si vous accomplissez la loi royale, selon l’Écriture : Tu aimeras ton prochain comme toi–même, vous faites bien. 9 Mais si vous vous livrez à des considérations de personnes, vous commettez un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Do they not blaspheme that noble name by which you are called? 8 If you really fulfill the royal law according to the Scripture, You shall love your neighbor as yourself, you do well; 9 but if you show partiality, you commit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4482" name="Group 34"/>
          <p:cNvGraphicFramePr>
            <a:graphicFrameLocks noGrp="1"/>
          </p:cNvGraphicFramePr>
          <p:nvPr/>
        </p:nvGraphicFramePr>
        <p:xfrm>
          <a:off x="34925" y="115888"/>
          <a:ext cx="9074150" cy="63398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موبّخين من الناموس كمتعدّين.لان من حفظ كل الناموس وانما عثر في واحدة فقد صار مجرما في الكل لان الذي قال لا تزن قال ايضا لا تقتل</a:t>
                      </a:r>
                      <a:r>
                        <a:rPr kumimoji="0" lang="ar-EG" sz="3200" b="0" i="0" u="none" strike="noStrike" cap="none" normalizeH="0" baseline="0">
                          <a:ln>
                            <a:noFill/>
                          </a:ln>
                          <a:solidFill>
                            <a:schemeClr val="bg1"/>
                          </a:solidFill>
                          <a:effectLst/>
                          <a:latin typeface="Arial" charset="0"/>
                          <a:cs typeface="Arial" charset="0"/>
                        </a:rPr>
                        <a:t>.</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êtes convaincus de transgression par la loi.10 Car quiconque observe toute la loi, mais pèche contre un seul commandement, devient coupable envers tous.11 Celui qui a dit : Ne commets pas d’adultère, a dit aussi : Ne commets pas de meurtre. Or, si tu ne commets pas d’adultère,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are convicted by the law as transgressors. 10 For whoever shall keep the whole law, and yet stumble in one point, he is guilty of all. 11 For He who said, Do not commit adultery, also said, Do not murder. Now if you do not commit adultery,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5498" name="Group 26"/>
          <p:cNvGraphicFramePr>
            <a:graphicFrameLocks noGrp="1"/>
          </p:cNvGraphicFramePr>
          <p:nvPr/>
        </p:nvGraphicFramePr>
        <p:xfrm>
          <a:off x="34925" y="115888"/>
          <a:ext cx="9074150" cy="644271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لم تزن ولكن قتلت فقد صرت متعديا الناموس. هكذا تكلموا وهكذا افعلوا كعتيدين ان تحاكموا بناموس الحرية. لان الحكم هو بلا رحمة لمن لم يعمل رحمة.والرحمة تفتخر على الحكم</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que tu commettes un meurtre, tu deviens transgresseur de la loi.12 Parlez et agissez en hommes qui doivent être jugés selon une loi de liberté,13 car le jugement est sans miséricorde pour qui n’a pas fait miséricorde. La miséricorde triomphe du jugement.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you do murder, you have become a transgressor of the law. 12 So speak and so do as those who will be judged by the law of liberty. 13 For judgment is without mercy to the one who has shown no mercy. Mercy triumphs over judgment.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838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8208388" name="Picture 4" descr="pointing"/>
          <p:cNvPicPr>
            <a:picLocks noChangeAspect="1" noChangeArrowheads="1"/>
          </p:cNvPicPr>
          <p:nvPr/>
        </p:nvPicPr>
        <p:blipFill>
          <a:blip r:embed="rId2" cstate="print"/>
          <a:srcRect/>
          <a:stretch>
            <a:fillRect/>
          </a:stretch>
        </p:blipFill>
        <p:spPr bwMode="auto">
          <a:xfrm>
            <a:off x="4071934" y="5857892"/>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5786454"/>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208388"/>
                                        </p:tgtEl>
                                        <p:attrNameLst>
                                          <p:attrName>style.visibility</p:attrName>
                                        </p:attrNameLst>
                                      </p:cBhvr>
                                      <p:to>
                                        <p:strVal val="visible"/>
                                      </p:to>
                                    </p:set>
                                    <p:anim calcmode="lin" valueType="num">
                                      <p:cBhvr additive="base">
                                        <p:cTn id="7" dur="500" fill="hold"/>
                                        <p:tgtEl>
                                          <p:spTgt spid="8208388"/>
                                        </p:tgtEl>
                                        <p:attrNameLst>
                                          <p:attrName>ppt_x</p:attrName>
                                        </p:attrNameLst>
                                      </p:cBhvr>
                                      <p:tavLst>
                                        <p:tav tm="0">
                                          <p:val>
                                            <p:strVal val="0-#ppt_w/2"/>
                                          </p:val>
                                        </p:tav>
                                        <p:tav tm="100000">
                                          <p:val>
                                            <p:strVal val="#ppt_x"/>
                                          </p:val>
                                        </p:tav>
                                      </p:tavLst>
                                    </p:anim>
                                    <p:anim calcmode="lin" valueType="num">
                                      <p:cBhvr additive="base">
                                        <p:cTn id="8" dur="500" fill="hold"/>
                                        <p:tgtEl>
                                          <p:spTgt spid="820838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9410"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82094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820941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820941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1486" name="Group 30"/>
          <p:cNvGraphicFramePr>
            <a:graphicFrameLocks noGrp="1"/>
          </p:cNvGraphicFramePr>
          <p:nvPr/>
        </p:nvGraphicFramePr>
        <p:xfrm>
          <a:off x="107950" y="115888"/>
          <a:ext cx="9036050" cy="6492875"/>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14:19-28</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أتى يهود من انطاكية وايقونيه واقنعوا الجموع فرجموا بولس وجروه خارج المدينة ظانين انه قد مات.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14:19-28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Puis survinrent d’Antioche et d’Iconium des Juifs qui gagnèrent les foules, lapidèrent Paul et le traînèrent hors de la ville, pensant qu’il était mort.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14:19-28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Jews from Antioch and Iconium came there; and having persuaded the multitudes, they stoned Paul and dragged him out of the city, supposing him to be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1a</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2506" name="Group 26"/>
          <p:cNvGraphicFramePr>
            <a:graphicFrameLocks noGrp="1"/>
          </p:cNvGraphicFramePr>
          <p:nvPr/>
        </p:nvGraphicFramePr>
        <p:xfrm>
          <a:off x="34925" y="44450"/>
          <a:ext cx="9074150" cy="658558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اذ احاط به التلاميذ قام ودخل المدينة وفي الغد خرج مع برنابا الى دربة. فبشرا في تلك المدينة وتلمذا كثيرين.ثم رجعا الى لسترة وايقونية وانطاكية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 les disciples l’entourèrent ; il se leva et rentra dans la ville. Le lendemain, il partit pour Derbe avec Barnabas.21 Après avoir évangélisé cette ville et fait un assez grand nombre de disciples, ils retournèrent à Lystre, à Iconium et à Antioche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However, when the disciples gathered around him, he rose up and went into the city. And the next day he departed with Barnabas to Derbe. 21 And when they had preached the gospel to that city and made many disciples, they returned to Lystra, Iconium, and Antioch,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6525" name="Group 29"/>
          <p:cNvGraphicFramePr>
            <a:graphicFrameLocks noGrp="1"/>
          </p:cNvGraphicFramePr>
          <p:nvPr/>
        </p:nvGraphicFramePr>
        <p:xfrm>
          <a:off x="34925" y="-24"/>
          <a:ext cx="8894794" cy="6727698"/>
        </p:xfrm>
        <a:graphic>
          <a:graphicData uri="http://schemas.openxmlformats.org/drawingml/2006/table">
            <a:tbl>
              <a:tblPr rtl="1"/>
              <a:tblGrid>
                <a:gridCol w="4668187">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42876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يشددان انفس التلاميذ ويعظانهم ان يثبتوا في الايمان وانه بضيقات كثيرة ينبغي ان ندخل ملكوت الله وانتخبا لهم قسوسا في كل كنيسة ثم صلّيا باصوام واستودعاهم للرب الذي كانوا قد آمنوا به.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22 ils affermissaient l’âme des disciples, les exhortaient à demeurer dans la foi, et disaient : C’est par beaucoup de tribulations qu’il nous faut entrer dans le royaume de Dieu.23 Ils firent nommer pour eux des anciens dans chaque Église, et, après avoir prié et jeûné, ils les recommandèrent au Seigneur en qui ils avaient cru.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22 strengthening the souls of the disciples, exhorting them to continue in the faith, and saying, We must through many tribulations enter the kingdom of God. 23 So when they had appointed elders in every church, and prayed with fasting, they commended them to the Lord in whom they had believed.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7543" name="Group 23"/>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اجتازا في بيسيدية أتيا الى بمفيلية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وتكلما بالكلمة في برجة ثم نزلا الى اتالية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ومن هناك سافرا في البحر الى انطاكية حيث كانا قد أسلما الى نعمة الله للعمل الذي اكملاه.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Ils traversèrent ensuite la Pisidie et vinrent en Pamphylie.25 Après avoir annoncé la parole à Perge, ils descendirent à Attalie.26 De là, ils s’embarquèrent pour Antioche, d’où ils avaient été recommandés à la grâce de Dieu pour l’oeuvre qu’ils venaient d’accomplir.</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after they had passed through Pisidia, they came to Pamphylia. 25 Now when they had preached the word in Perga, they went down to Attalia. 26 From there they sailed to Antioch, where they had been commended to the grace of God for the work which they had completed.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8561" name="Group 17"/>
          <p:cNvGraphicFramePr>
            <a:graphicFrameLocks noGrp="1"/>
          </p:cNvGraphicFramePr>
          <p:nvPr/>
        </p:nvGraphicFramePr>
        <p:xfrm>
          <a:off x="34925" y="44450"/>
          <a:ext cx="9074150" cy="61214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حضرا وجمعا الكنيسة اخبرا بكل ما صنع الله معهما وانه فتح للامم باب الايمان.  واقاما هناك زمانا ليس بقليل مع التلاميذ</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Après leur arrivée, ils réunirent l’Église et rapportèrent tout ce que Dieu avait fait avec eux, et comment il avait ouvert aux païens la porte de la foi.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Et ils séjournèrent assez longtemps avec les disciples.</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Now when they had come and gathered the church together, they reported all that God had done with them, and that He had opened the door of faith to the Gentiles. 28 So they stayed there a long time with the disciples.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1350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14530" name="Rectangle 2"/>
          <p:cNvSpPr>
            <a:spLocks noGrp="1" noChangeArrowheads="1"/>
          </p:cNvSpPr>
          <p:nvPr>
            <p:ph type="title"/>
          </p:nvPr>
        </p:nvSpPr>
        <p:spPr>
          <a:xfrm>
            <a:off x="468313" y="981075"/>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8214532"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6"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214532"/>
                                        </p:tgtEl>
                                        <p:attrNameLst>
                                          <p:attrName>style.visibility</p:attrName>
                                        </p:attrNameLst>
                                      </p:cBhvr>
                                      <p:to>
                                        <p:strVal val="visible"/>
                                      </p:to>
                                    </p:set>
                                    <p:anim calcmode="lin" valueType="num">
                                      <p:cBhvr additive="base">
                                        <p:cTn id="7" dur="500" fill="hold"/>
                                        <p:tgtEl>
                                          <p:spTgt spid="8214532"/>
                                        </p:tgtEl>
                                        <p:attrNameLst>
                                          <p:attrName>ppt_x</p:attrName>
                                        </p:attrNameLst>
                                      </p:cBhvr>
                                      <p:tavLst>
                                        <p:tav tm="0">
                                          <p:val>
                                            <p:strVal val="0-#ppt_w/2"/>
                                          </p:val>
                                        </p:tav>
                                        <p:tav tm="100000">
                                          <p:val>
                                            <p:strVal val="#ppt_x"/>
                                          </p:val>
                                        </p:tav>
                                      </p:tavLst>
                                    </p:anim>
                                    <p:anim calcmode="lin" valueType="num">
                                      <p:cBhvr additive="base">
                                        <p:cTn id="8" dur="500" fill="hold"/>
                                        <p:tgtEl>
                                          <p:spTgt spid="82145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1555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6593" name="Group 17"/>
          <p:cNvGraphicFramePr>
            <a:graphicFrameLocks noGrp="1"/>
          </p:cNvGraphicFramePr>
          <p:nvPr/>
        </p:nvGraphicFramePr>
        <p:xfrm>
          <a:off x="34925" y="44450"/>
          <a:ext cx="9145588"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22:26</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يأكل الودعاء ويشبعون.يسبح الرب طالبوه.تحيا قلوبكم الى الابد.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22:26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Les humbles mangeront et se rassasieront, Ils loueront l’Éternel, ceux qui le cherchent. Que votre coeur vive à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22:26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 poor shall eat and be satisfied; Those who seek Him will praise the Lord. Let your heart live forever!.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itle 3"/>
          <p:cNvSpPr>
            <a:spLocks noGrp="1"/>
          </p:cNvSpPr>
          <p:nvPr>
            <p:ph type="ctrTitle"/>
          </p:nvPr>
        </p:nvSpPr>
        <p:spPr/>
        <p:txBody>
          <a:bodyPr/>
          <a:lstStyle/>
          <a:p>
            <a:r>
              <a:rPr lang="en-CA" dirty="0"/>
              <a:t>1pg</a:t>
            </a:r>
          </a:p>
        </p:txBody>
      </p:sp>
      <p:sp>
        <p:nvSpPr>
          <p:cNvPr id="5"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7627" name="Group 27"/>
          <p:cNvGraphicFramePr>
            <a:graphicFrameLocks noGrp="1"/>
          </p:cNvGraphicFramePr>
          <p:nvPr/>
        </p:nvGraphicFramePr>
        <p:xfrm>
          <a:off x="34925" y="44450"/>
          <a:ext cx="9145588" cy="682142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مرقس</a:t>
                      </a:r>
                      <a:r>
                        <a:rPr kumimoji="0" lang="ar-SA" sz="3200" b="0" i="0" u="sng" strike="noStrike" cap="none" normalizeH="0" baseline="0">
                          <a:ln>
                            <a:noFill/>
                          </a:ln>
                          <a:solidFill>
                            <a:srgbClr val="FF9933"/>
                          </a:solidFill>
                          <a:effectLst/>
                          <a:latin typeface="Arial" charset="0"/>
                          <a:cs typeface="Arial" charset="0"/>
                        </a:rPr>
                        <a:t> ( </a:t>
                      </a:r>
                      <a:r>
                        <a:rPr kumimoji="0" lang="ar-EG" sz="3200" b="0" i="0" u="sng" strike="noStrike" cap="none" normalizeH="0" baseline="0">
                          <a:ln>
                            <a:noFill/>
                          </a:ln>
                          <a:solidFill>
                            <a:srgbClr val="FF9933"/>
                          </a:solidFill>
                          <a:effectLst/>
                          <a:latin typeface="Arial" charset="0"/>
                          <a:cs typeface="Arial" charset="0"/>
                        </a:rPr>
                        <a:t>9 : 33 - 50</a:t>
                      </a:r>
                      <a:r>
                        <a:rPr kumimoji="0" lang="ar-SA" sz="3200" b="0" i="0" u="sng" strike="noStrike" cap="none" normalizeH="0" baseline="0">
                          <a:ln>
                            <a:noFill/>
                          </a:ln>
                          <a:solidFill>
                            <a:srgbClr val="FF9933"/>
                          </a:solidFill>
                          <a:effectLst/>
                          <a:latin typeface="Arial" charset="0"/>
                          <a:cs typeface="Arial" charset="0"/>
                        </a:rPr>
                        <a:t>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 الى كفرناحوم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واذ كان في البيت سألهم بماذا كنتم تتكالمون فيما بينكم في الطريق. فسكتوا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لانهم تحاجوا في الطريق بعضهم مع بعض في من هو اعظم.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9:33-50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Ils arrivèrent à Capernaüm. Lorsqu’il fut dans la maison, Jésus leur demanda : De quoi discutiez–vous en chemin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Mais ils gardèrent le silence, car en chemin, ils s’étaient entretenus sur la question de savoir qui était le plus grand.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9:33-50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Then He came to Capernaum. And when He was in the house He asked them, What was it you disputed among yourselves on the road? 34 But they kept silent, for on the road they had disputed among themselves who would be the greatest.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1g</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8650" name="Group 26"/>
          <p:cNvGraphicFramePr>
            <a:graphicFrameLocks noGrp="1"/>
          </p:cNvGraphicFramePr>
          <p:nvPr/>
        </p:nvGraphicFramePr>
        <p:xfrm>
          <a:off x="34925" y="115888"/>
          <a:ext cx="9074150" cy="615886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فجلس ونادى الاثني عشر وقال لهم اذا اراد احد ان يكون اولا فيكون آخر الكل وخادما للكل. فاخذ ولدا واقامه في وسطهم ثم احتضنه وقال لهم.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Alors il s’assit, appela les douze et leur dit : Si quelqu’un veut être le premier, qu’il soit le dernier de tous et le serviteur de tous.36 Et il prit un petit enfant, le plaça au milieu d’eux, et après l’avoir embrassé, il leur dit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And He sat down, called the twelve, and said to them, If anyone desires to be first, he shall be last of all and servant of all. 36 Then He took a little child and set him in the midst of them. And when He had taken him in His arms, He said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29591" name="Group 23"/>
          <p:cNvGraphicFramePr>
            <a:graphicFrameLocks noGrp="1"/>
          </p:cNvGraphicFramePr>
          <p:nvPr/>
        </p:nvGraphicFramePr>
        <p:xfrm>
          <a:off x="34925" y="115888"/>
          <a:ext cx="9074150" cy="658558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قبل واحدا من اولاد مثل هذا باسمي يقبلني ومن قبلني فليس يقبلني انا بل الذي ارسلني فاجابه يوحنا قائلا يا معلّم رأينا واحدا يخرج شياطين باسمك وهو ليس يتبعنا.</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Quiconque reçoit en mon nom un de ces petits enfants, me reçoit moi–même, et quiconque me reçoit, ne me reçoit pas moi–même, mais celui qui m’a envoyé.38 Jean lui dit : Maître, nous avons vu un homme qui chasse les démons en ton nom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Whoever receives one of these little children in My name receives Me; and whoever receives Me, receives not Me but Him who sent Me. 38 Now John answered Him, saying, Teacher, we saw someone who does not follow us casting out demons in Your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0621" name="Group 29"/>
          <p:cNvGraphicFramePr>
            <a:graphicFrameLocks noGrp="1"/>
          </p:cNvGraphicFramePr>
          <p:nvPr/>
        </p:nvGraphicFramePr>
        <p:xfrm>
          <a:off x="34925" y="115888"/>
          <a:ext cx="9074150" cy="6585585"/>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فمنعناه لانه ليس يتبعنا. فقال يسوع لا تمنعوه.لانه ليس احد يصنع قوة باسمي ويستطيع سريعا ان يقول علي شرا.لان من ليس علينا فهو معنا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qui ne nous suit pas, et nous l’en avons empêché, parce qu’il ne nous suit pas.39 Jésus dit : Ne l’en empêchez pas, car il n’est personne qui fasse un miracle en mon nom et puisse aussitôt après parler mal de moi. 40 En effet, celui qui n’est pas contre nous est pour nous.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we forbade him because he does not follow us. 39 But Jesus said, Do not forbid him, for no one who works a miracle in My name can soon afterward speak evil of Me. 40 For he who is not against us is on our side.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1638" name="Group 22"/>
          <p:cNvGraphicFramePr>
            <a:graphicFrameLocks noGrp="1"/>
          </p:cNvGraphicFramePr>
          <p:nvPr/>
        </p:nvGraphicFramePr>
        <p:xfrm>
          <a:off x="34925" y="115888"/>
          <a:ext cx="9074150" cy="6158865"/>
        </p:xfrm>
        <a:graphic>
          <a:graphicData uri="http://schemas.openxmlformats.org/drawingml/2006/table">
            <a:tbl>
              <a:tblPr rtl="1"/>
              <a:tblGrid>
                <a:gridCol w="4759489">
                  <a:extLst>
                    <a:ext uri="{9D8B030D-6E8A-4147-A177-3AD203B41FA5}">
                      <a16:colId xmlns:a16="http://schemas.microsoft.com/office/drawing/2014/main" val="20000"/>
                    </a:ext>
                  </a:extLst>
                </a:gridCol>
                <a:gridCol w="431466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من سقاكم كاس ماء باسمي لانكم للمسيح فالحق اقول لكم انه لا يضيع اجره. ومن اعثر احد الصغار المؤمنين بي</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Et quiconque vous donnera à boire un verre d’eau en mon nom, parce que vous êtes au Christ, en vérité, je vous le dis, il ne perdra point sa récompense.42 Mais si quelqu’un était une occasion de chute, pour l’un de ces petits qui croient,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For whoever gives you a cup of water to drink in My name, because you belong to Christ, assuredly, I say to you, he will by no means lose his reward. 42 But whoever causes one of these little ones who believe in Me to stumble,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2667" name="Group 27"/>
          <p:cNvGraphicFramePr>
            <a:graphicFrameLocks noGrp="1"/>
          </p:cNvGraphicFramePr>
          <p:nvPr/>
        </p:nvGraphicFramePr>
        <p:xfrm>
          <a:off x="34925" y="115888"/>
          <a:ext cx="9074150" cy="6766560"/>
        </p:xfrm>
        <a:graphic>
          <a:graphicData uri="http://schemas.openxmlformats.org/drawingml/2006/table">
            <a:tbl>
              <a:tblPr rtl="1"/>
              <a:tblGrid>
                <a:gridCol w="4814081">
                  <a:extLst>
                    <a:ext uri="{9D8B030D-6E8A-4147-A177-3AD203B41FA5}">
                      <a16:colId xmlns:a16="http://schemas.microsoft.com/office/drawing/2014/main" val="20000"/>
                    </a:ext>
                  </a:extLst>
                </a:gridCol>
                <a:gridCol w="426006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فخير له لو طوق عنقه بحجر رحى وطرح في البحر. وان اعثرتك يدك فاقطعها.خير لك ان تدخل الحياة اقطع من ان تكون لك يدان وتمضي الى جهنم الى النار التي لا تطفأ.</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vaudrait mieux pour lui qu’on lui mette autour du cou une meule de moulin, et qu’on le jette dans la mer.43 Si ta main est pour toi une occasion de chute, coupe–la ; mieux vaut pour toi entrer manchot dans la vie, que d’avoir les deux mains et d’aller dans la géhenne, dans le feu qui ne s’éteint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it would be better for him if a millstone were hung around his neck, and he were thrown into the sea. 43 If your hand causes you to sin, cut it off. It is better for you to enter into life maimed, rather than having two hands, to go to hell, into the fire that shall never be quenched--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3687" name="Group 23"/>
          <p:cNvGraphicFramePr>
            <a:graphicFrameLocks noGrp="1"/>
          </p:cNvGraphicFramePr>
          <p:nvPr/>
        </p:nvGraphicFramePr>
        <p:xfrm>
          <a:off x="34925" y="115888"/>
          <a:ext cx="9074150" cy="615886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حيث دودهم لا يموت والنار لا تطفأ.وان اعثرتك رجلك فاقطعها.خير لك ان تدخل الحياة اعرج من ان تكون لك رجلان وتطرح في جهنم في النار التي لا تطفا.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Où leur ver ne meurt pas et où le feu ne s’éteint pas.45 Si ton pied est pour toi une occasion de chute, coupe–le ; mieux vaut pour toi entrer boiteux dans la vie, que d’avoir les deux pieds et d’être jeté dans la géhenne dans le feu qui ne s’éteint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where `Their worm does not die, And the fire is not quenched.' 45 And if your foot causes you to sin, cut it off. It is better for you to enter life lame, rather than having two feet, to be cast into hell, into the fire that shall never be quenched--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4715" name="Group 27"/>
          <p:cNvGraphicFramePr>
            <a:graphicFrameLocks noGrp="1"/>
          </p:cNvGraphicFramePr>
          <p:nvPr/>
        </p:nvGraphicFramePr>
        <p:xfrm>
          <a:off x="34925" y="115888"/>
          <a:ext cx="9074150" cy="676656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حيث دودهم لا يموت والنار لا تطفأ. وان اعثرتك عينك فاقلعها.خير لك ان تدخل ملكوت الله اعور من ان تكون لك عينان وتطرح في جهنم النار. حيث دودهم لا يموت والنار لا تطفأ.</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46 où leur ver ne meurt pas et où le feu ne s’éteint pas.47 Et si ton oeil est pour toi une occasion de chute, arrache–le ; mieux vaut pour toi entrer borgne dans le royaume de Dieu, que d’avoir deux yeux et d’être jeté dans la géhenne,48 où leur ver ne meurt pas, et où le feu ne s’éteint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46 where `Their worm does not die, And the fire is not quenched.' 47 And if your eye causes you to sin, pluck it out. It is better for you to enter the kingdom of God with one eye, rather than having two eyes, to be cast into hell fire-- 48 where `Their worm does not die, And the fire is not quenched.'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19666" name="Group 18"/>
          <p:cNvGraphicFramePr>
            <a:graphicFrameLocks noGrp="1"/>
          </p:cNvGraphicFramePr>
          <p:nvPr/>
        </p:nvGraphicFramePr>
        <p:xfrm>
          <a:off x="34925" y="44450"/>
          <a:ext cx="9145588" cy="631552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كل واحد يملّح بنار وكل ذبيحة تملّح بملح. الملح جيد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ولكن اذا صار الملح بلا ملوحة فبماذا تصلحونه.ليكن لكم في انفسكم ملح وسالموا بعضكم بعضا</a:t>
                      </a:r>
                      <a:r>
                        <a:rPr kumimoji="0" lang="en-US"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33"/>
                          </a:solidFill>
                          <a:effectLst/>
                          <a:latin typeface="Arial" charset="0"/>
                          <a:cs typeface="Arial" charset="0"/>
                        </a:rPr>
                        <a:t>(والمجد للـه دائماً)</a:t>
                      </a:r>
                      <a:endParaRPr kumimoji="0" lang="en-CA" sz="36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49 Car tout homme sera salé de feu.50 Le sel est une bonne chose ; mais si le sel perd sa saveur, avec quoi l’assaisonnerez–vous ? Ayez du sel en vous–mêmes, et soyez en paix les uns avec les autres.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For everyone will be seasoned with fire, and every sacrifice will be seasoned with salt. 50 Salt is good, but if the salt loses its flavor, how will you season it? Have salt in yourselves, and have peace with one another.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20675" name="Picture 3" descr="pointing"/>
          <p:cNvPicPr>
            <a:picLocks noChangeAspect="1" noChangeArrowheads="1"/>
          </p:cNvPicPr>
          <p:nvPr/>
        </p:nvPicPr>
        <p:blipFill>
          <a:blip r:embed="rId2" cstate="print"/>
          <a:srcRect/>
          <a:stretch>
            <a:fillRect/>
          </a:stretch>
        </p:blipFill>
        <p:spPr bwMode="auto">
          <a:xfrm>
            <a:off x="2857488" y="5857892"/>
            <a:ext cx="1238250" cy="628650"/>
          </a:xfrm>
          <a:prstGeom prst="rect">
            <a:avLst/>
          </a:prstGeom>
          <a:noFill/>
        </p:spPr>
      </p:pic>
      <p:sp>
        <p:nvSpPr>
          <p:cNvPr id="82206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220675"/>
                                        </p:tgtEl>
                                        <p:attrNameLst>
                                          <p:attrName>style.visibility</p:attrName>
                                        </p:attrNameLst>
                                      </p:cBhvr>
                                      <p:to>
                                        <p:strVal val="visible"/>
                                      </p:to>
                                    </p:set>
                                    <p:anim calcmode="lin" valueType="num">
                                      <p:cBhvr additive="base">
                                        <p:cTn id="7" dur="500" fill="hold"/>
                                        <p:tgtEl>
                                          <p:spTgt spid="8220675"/>
                                        </p:tgtEl>
                                        <p:attrNameLst>
                                          <p:attrName>ppt_x</p:attrName>
                                        </p:attrNameLst>
                                      </p:cBhvr>
                                      <p:tavLst>
                                        <p:tav tm="0">
                                          <p:val>
                                            <p:strVal val="0-#ppt_w/2"/>
                                          </p:val>
                                        </p:tav>
                                        <p:tav tm="100000">
                                          <p:val>
                                            <p:strVal val="#ppt_x"/>
                                          </p:val>
                                        </p:tav>
                                      </p:tavLst>
                                    </p:anim>
                                    <p:anim calcmode="lin" valueType="num">
                                      <p:cBhvr additive="base">
                                        <p:cTn id="8" dur="500" fill="hold"/>
                                        <p:tgtEl>
                                          <p:spTgt spid="82206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1706"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Tuesday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الأول من الصوم المقدس</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a:ln>
                            <a:noFill/>
                          </a:ln>
                          <a:solidFill>
                            <a:srgbClr val="FF9900"/>
                          </a:solidFill>
                          <a:effectLst/>
                          <a:latin typeface="Arial" charset="0"/>
                          <a:cs typeface="Arial" charset="0"/>
                        </a:rPr>
                        <a:t>Mardi de la première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2272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822272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3777" name="Group 33"/>
          <p:cNvGraphicFramePr>
            <a:graphicFrameLocks noGrp="1"/>
          </p:cNvGraphicFramePr>
          <p:nvPr/>
        </p:nvGraphicFramePr>
        <p:xfrm>
          <a:off x="34925" y="115888"/>
          <a:ext cx="9074150"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a:t>
                      </a:r>
                      <a:r>
                        <a:rPr kumimoji="0" lang="ar-EG" sz="3600" b="0" i="0" u="sng" strike="noStrike" cap="none" normalizeH="0" baseline="0">
                          <a:ln>
                            <a:noFill/>
                          </a:ln>
                          <a:solidFill>
                            <a:srgbClr val="FF9933"/>
                          </a:solidFill>
                          <a:effectLst/>
                          <a:latin typeface="Arial" charset="0"/>
                          <a:cs typeface="Arial" charset="0"/>
                        </a:rPr>
                        <a:t>أشعياء ( 1 : 19 – 2 : 3 </a:t>
                      </a:r>
                      <a:r>
                        <a:rPr kumimoji="0" lang="ar-SA" sz="3600" b="0" i="0" u="sng" strike="noStrike" cap="none" normalizeH="0" baseline="0">
                          <a:ln>
                            <a:noFill/>
                          </a:ln>
                          <a:solidFill>
                            <a:srgbClr val="FF9933"/>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شئتم وسمعتم تأكلون خير الارض</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وان أبيتم وتمردتم تؤكلون بالسيف لان فم الرب تكلم</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Isaiah 1:19-2:3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Si vous vous décidez pour l’obéissance, Vous mangerez les meilleures productions du pays ;20 Mais si vous refusez, si vous êtes rebelles, Vous serez dévorés par l’épée, Car la bouche de l’Éternel a parlé.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1:19-2:3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If you are willing and obedient, You shall eat the good of the land; 20 But if you refuse and rebel, You shall be devoured by the sword; For the mouth of the Lord has spoken.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2f</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4800" name="Group 32"/>
          <p:cNvGraphicFramePr>
            <a:graphicFrameLocks noGrp="1"/>
          </p:cNvGraphicFramePr>
          <p:nvPr/>
        </p:nvGraphicFramePr>
        <p:xfrm>
          <a:off x="34925" y="115888"/>
          <a:ext cx="9001125" cy="679856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كيف صارت القرية الامينة زانية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ملآنة حقا كان العدل يبيت فيها.واما الآن فالقاتلون.صارت فضتك زغلا وخمرك مغشوشة بماء. رؤساؤك متمردون ولغفاء اللصوص.</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كل واحد منهم يحب الرشوة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Quoi donc ! la cité fidèle Est devenue une prostituée ! Elle était remplie de droiture, La justice y séjournait, Et maintenant ce sont des assassins !22  Ton argent s’est changé en scories, Ton vin a été coupé d’eau. 23 Tes chefs sont rebelles Et complices des voleurs, Tous aiment les présents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How the faithful city has become a harlot! It was full of justice; Righteousness lodged in it, But now murderers. 22 Your silver has become dross, Your wine mixed with water. 23 Your princes are rebellious, And companions of thieves; Everyone loves bribes,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5748" name="Group 36"/>
          <p:cNvGraphicFramePr>
            <a:graphicFrameLocks noGrp="1"/>
          </p:cNvGraphicFramePr>
          <p:nvPr/>
        </p:nvGraphicFramePr>
        <p:xfrm>
          <a:off x="34925" y="115888"/>
          <a:ext cx="9001125" cy="628991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ويتبع العطايا.لا يقضون لليتيم ودعوى الارملة لا تصل اليهم لذلك يقول السيد رب الجنود عزيز اسرائيل آه اني استريح من خصمائي وانتقم من اعدائي.</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Et courent après les récompenses ; Ils ne font pas droit à l’orphelin, Et la cause de la veuve ne les préoccupe pas.24 C’est pourquoi,  –– oracle du Seigneur, L’Éternel des armées, Le Puissant d’Israël, Ah ! je tirerai satisfaction de mes adversaires, Et je me vengerai de mes ennemis.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And follows after rewards. They do not defend the fatherless, Nor does the cause of the widow come before them. 24 Therefore the Lord says, The Lord of hosts, the Mighty One of Israel, Ah, I will rid Myself of My adversaries, And take vengeance on My enemies.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6768" name="Group 32"/>
          <p:cNvGraphicFramePr>
            <a:graphicFrameLocks noGrp="1"/>
          </p:cNvGraphicFramePr>
          <p:nvPr/>
        </p:nvGraphicFramePr>
        <p:xfrm>
          <a:off x="34925" y="115888"/>
          <a:ext cx="9001125" cy="6615685"/>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وأرد يدي عليك وانقي زغلك كانه بالبورق وانزع كل قصديرك. واعيد قضاتك كما في الاول ومشيريك كما في البداءة.بعد ذلك تدعين مدينة العدل القرية الامينة.</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25 J’étendrai de nouveau ma main sur toi, Je passerai au creuset tes scories, comme avec de la potasse, Et j’enlèverai toutes tes parcelles de plomb.26 Je ferai revenir tes juges Tels qu’ils étaient autrefois, Et tes conseillers tels qu’ils étaient au début. Après cela, on t’appellera Ville de la justice, Cité fidèle.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25 I will turn My hand against you, And thoroughly purge away your dross, And take away all your alloy. 26 I will restore your judges as at the first, And your counselors as at the beginning. Afterward you shall be called the city of righteousness, the faithful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8812" name="Group 28"/>
          <p:cNvGraphicFramePr>
            <a:graphicFrameLocks noGrp="1"/>
          </p:cNvGraphicFramePr>
          <p:nvPr/>
        </p:nvGraphicFramePr>
        <p:xfrm>
          <a:off x="34925" y="115888"/>
          <a:ext cx="9001125" cy="651630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صهيون تفدى بالحق وتائبوها بالبر. وهلاك المذنبين والخطاة يكون سواء.وتاركو الرب يفنون.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Sion sera rachetée par le droit, Et ceux qui se convertiront par la justice.28 Mais le désastre (atteindra) Tous ensemble rebelles et pécheurs, Ceux qui abandonnent l’Éternel périront.29 Alors on aura honte des térébinthes, Objets de vos désirs,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Zion shall be redeemed with justice, And her penitents with righteousness. 28 The destruction of transgressors and of sinners shall be together, And those who forsake the Lord shall be consumed. 29 For they shall be ashamed of the terebinth trees Which you have desired;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9838" name="Group 30"/>
          <p:cNvGraphicFramePr>
            <a:graphicFrameLocks noGrp="1"/>
          </p:cNvGraphicFramePr>
          <p:nvPr/>
        </p:nvGraphicFramePr>
        <p:xfrm>
          <a:off x="34925" y="71415"/>
          <a:ext cx="9001125" cy="6284669"/>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00197">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لانهم يخجلون من اشجار البطم التي اشتهيتموها وتخزون من الجنات التي اخترتموها. لانكم تصيرون كبطمة قد ذبل ورقها وكجنة ليس لها ماء. ويصير القوي مشاقة وعمله شرارا فيحترقان كلاهما معا وليس من يطفئ</a:t>
                      </a:r>
                      <a:endParaRPr kumimoji="0" lang="en-US" sz="28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Et vous rougirez des jardins Que vous vous êtes choisis ;30 Car vous serez comme un térébinthe Au feuillage flétri, Comme un jardin qui n’a pas d’eau.31 Le puissant sera comme de l’étoupe, Et son </a:t>
                      </a:r>
                      <a:r>
                        <a:rPr kumimoji="0" lang="fr-FR" sz="2700" b="0" i="0" u="none" strike="noStrike" cap="none" normalizeH="0" baseline="0" dirty="0" err="1">
                          <a:ln>
                            <a:noFill/>
                          </a:ln>
                          <a:solidFill>
                            <a:schemeClr val="bg1"/>
                          </a:solidFill>
                          <a:effectLst/>
                          <a:latin typeface="Arial" charset="0"/>
                          <a:cs typeface="Arial" charset="0"/>
                        </a:rPr>
                        <a:t>oeuvre</a:t>
                      </a:r>
                      <a:r>
                        <a:rPr kumimoji="0" lang="fr-FR" sz="2700" b="0" i="0" u="none" strike="noStrike" cap="none" normalizeH="0" baseline="0" dirty="0">
                          <a:ln>
                            <a:noFill/>
                          </a:ln>
                          <a:solidFill>
                            <a:schemeClr val="bg1"/>
                          </a:solidFill>
                          <a:effectLst/>
                          <a:latin typeface="Arial" charset="0"/>
                          <a:cs typeface="Arial" charset="0"/>
                        </a:rPr>
                        <a:t> comme une étincelle ; Ils brûleront tous deux ensemble, Il n’y aura personne pour éteindre.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And you shall be embarrassed because of the gardens Which you have chosen. 30 For you shall be as a </a:t>
                      </a:r>
                      <a:r>
                        <a:rPr kumimoji="0" lang="en-US" sz="2700" b="0" i="0" u="none" strike="noStrike" cap="none" normalizeH="0" baseline="0" dirty="0" err="1">
                          <a:ln>
                            <a:noFill/>
                          </a:ln>
                          <a:solidFill>
                            <a:schemeClr val="bg1"/>
                          </a:solidFill>
                          <a:effectLst/>
                          <a:latin typeface="Arial" charset="0"/>
                          <a:cs typeface="Arial" charset="0"/>
                        </a:rPr>
                        <a:t>terebinth</a:t>
                      </a:r>
                      <a:r>
                        <a:rPr kumimoji="0" lang="en-US" sz="2700" b="0" i="0" u="none" strike="noStrike" cap="none" normalizeH="0" baseline="0" dirty="0">
                          <a:ln>
                            <a:noFill/>
                          </a:ln>
                          <a:solidFill>
                            <a:schemeClr val="bg1"/>
                          </a:solidFill>
                          <a:effectLst/>
                          <a:latin typeface="Arial" charset="0"/>
                          <a:cs typeface="Arial" charset="0"/>
                        </a:rPr>
                        <a:t> whose leaf fades, And as a garden that has no water. 31 The strong shall be as tinder, And the work of it as a spark; Both will burn together, And no one shall quench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5814" name="Group 22"/>
          <p:cNvGraphicFramePr>
            <a:graphicFrameLocks noGrp="1"/>
          </p:cNvGraphicFramePr>
          <p:nvPr/>
        </p:nvGraphicFramePr>
        <p:xfrm>
          <a:off x="34925" y="115888"/>
          <a:ext cx="9074150" cy="677088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الامور التي رآها اشعياء بن آموص من جهة يهوذا واورشليم ويكون في آخر الايام ان جبل بيت الرب يكون ثابتا في راس الجبال ويرتفع فوق التلال وتجري اليه كل الامم.</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Paroles reçues en vision par Ésaïe, fils d’Amots, sur Juda et Jérusalem.2 Il arrivera, à la fin des temps, Que la montagne de la Maison de l’Éternel Sera fondée sur le sommet des montagnes, Qu’elle s’élèvera par–dessus les collines, Et que toutes les nations y afflueront.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 word that Isaiah the son of Amoz saw concerning Judah and Jerusalem. 2 Now it shall come to pass in the latter days That the mountain of the Lord's house Shall be established on the top of the mountains, And shall be exalted above the hills; And all nations shall flow to it. </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37779" name="Group 19"/>
          <p:cNvGraphicFramePr>
            <a:graphicFrameLocks noGrp="1"/>
          </p:cNvGraphicFramePr>
          <p:nvPr/>
        </p:nvGraphicFramePr>
        <p:xfrm>
          <a:off x="34925" y="115888"/>
          <a:ext cx="9074150" cy="6528500"/>
        </p:xfrm>
        <a:graphic>
          <a:graphicData uri="http://schemas.openxmlformats.org/drawingml/2006/table">
            <a:tbl>
              <a:tblPr rtl="1"/>
              <a:tblGrid>
                <a:gridCol w="5200419">
                  <a:extLst>
                    <a:ext uri="{9D8B030D-6E8A-4147-A177-3AD203B41FA5}">
                      <a16:colId xmlns:a16="http://schemas.microsoft.com/office/drawing/2014/main" val="20000"/>
                    </a:ext>
                  </a:extLst>
                </a:gridCol>
                <a:gridCol w="387373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وتسير شعوب كثيرة ويقولون هلم نصعد الى جبل الرب الى بيت اله يعقوب فيعلّمنا من طرقه ونسلك في سبله لانه من صهيون تخرج الشريعة ومن اورشليم كلمة الرب.</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Des peuples nombreux s’y rendront et diront : Venez, et montons à la montagne de l’Éternel, A la Maison du Dieu de Jacob, Afin qu’il nous instruise de ses voies, Et que nous marchions dans ses sentiers. Car de Sion sortira la loi, Et de Jérusalem la parole de l’Éternel.</a:t>
                      </a:r>
                      <a:endParaRPr kumimoji="0" lang="fr-FR" sz="2400" b="1" i="0" u="none"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Many people shall come and say, Come, and let us go up to the mountain of the Lord, To the house of the God of Jacob; He will teach us His ways, And we shall walk in His paths.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6839" name="Group 23"/>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من سفر </a:t>
                      </a:r>
                      <a:r>
                        <a:rPr kumimoji="0" lang="ar-EG" sz="3600" b="0" i="0" u="sng" strike="noStrike" cap="none" normalizeH="0" baseline="0">
                          <a:ln>
                            <a:noFill/>
                          </a:ln>
                          <a:solidFill>
                            <a:srgbClr val="FF9900"/>
                          </a:solidFill>
                          <a:effectLst/>
                          <a:latin typeface="Arial" charset="0"/>
                          <a:cs typeface="Arial" charset="0"/>
                        </a:rPr>
                        <a:t>زكريا</a:t>
                      </a:r>
                      <a:r>
                        <a:rPr kumimoji="0" lang="ar-SA" sz="3600" b="0" i="0" u="sng" strike="noStrike" cap="none" normalizeH="0" baseline="0">
                          <a:ln>
                            <a:noFill/>
                          </a:ln>
                          <a:solidFill>
                            <a:srgbClr val="FF9900"/>
                          </a:solidFill>
                          <a:effectLst/>
                          <a:latin typeface="Arial" charset="0"/>
                          <a:cs typeface="Arial" charset="0"/>
                        </a:rPr>
                        <a:t> النبي ( </a:t>
                      </a:r>
                      <a:r>
                        <a:rPr kumimoji="0" lang="ar-EG" sz="3600" b="0" i="0" u="sng" strike="noStrike" cap="none" normalizeH="0" baseline="0">
                          <a:ln>
                            <a:noFill/>
                          </a:ln>
                          <a:solidFill>
                            <a:srgbClr val="FF9900"/>
                          </a:solidFill>
                          <a:effectLst/>
                          <a:latin typeface="Arial" charset="0"/>
                          <a:cs typeface="Arial" charset="0"/>
                        </a:rPr>
                        <a:t>8 : 7 - 13</a:t>
                      </a:r>
                      <a:r>
                        <a:rPr kumimoji="0" lang="ar-SA" sz="3600" b="0" i="0" u="sng" strike="noStrike" cap="none" normalizeH="0" baseline="0">
                          <a:ln>
                            <a:noFill/>
                          </a:ln>
                          <a:solidFill>
                            <a:srgbClr val="FF9900"/>
                          </a:solidFill>
                          <a:effectLst/>
                          <a:latin typeface="Arial" charset="0"/>
                          <a:cs typeface="Arial" charset="0"/>
                        </a:rPr>
                        <a:t> )</a:t>
                      </a:r>
                      <a:endParaRPr kumimoji="0" lang="en-CA" sz="36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قال رب الجنود.هانذا اخلّص شعبي من ارض المشرق ومن ارض مغرب الشمس.وآتي بهم فيسكنون في وسط اورشليم</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Zechariah 8:7-13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Ainsi parle l’Éternel des armées : Voici que je sauve mon peuple du pays de l’orient et du pays du soleil couchant.8 Je les ramènerai, et ils demeureront au milieu de Jérusalem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Zechariah 8:7-13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Thus says the Lord of hosts: `Behold, I will save My people from the land of the east And from the land of the west; 8 I will bring them back, And they shall dwell in the midst of Jerusalem.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7877" name="Group 37"/>
          <p:cNvGraphicFramePr>
            <a:graphicFrameLocks noGrp="1"/>
          </p:cNvGraphicFramePr>
          <p:nvPr/>
        </p:nvGraphicFramePr>
        <p:xfrm>
          <a:off x="34925" y="115888"/>
          <a:ext cx="9001125" cy="644169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ويكونون لي شعبا وانا اكون لهم الها بالحق والبرّ هكذا قال رب الجنود لتتشدد ايديكم ايها السامعون في هذه الايام هذا الكلام من افواه الانبياء الذي كان يوم أسس بيت رب الجنود</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ils seront mon peuple, et je serai leur Dieu dans la vérité et la justice. 9 Ainsi parle l’Éternel des armées : Fortifiez vos </a:t>
                      </a:r>
                      <a:r>
                        <a:rPr kumimoji="0" lang="fr-FR" sz="2700" b="0" i="0" u="none" strike="noStrike" cap="none" normalizeH="0" baseline="0" dirty="0">
                          <a:ln>
                            <a:noFill/>
                          </a:ln>
                          <a:solidFill>
                            <a:schemeClr val="bg1"/>
                          </a:solidFill>
                          <a:effectLst/>
                          <a:latin typeface="Arial" charset="0"/>
                          <a:cs typeface="Arial" charset="0"/>
                        </a:rPr>
                        <a:t>mains, vous qui entendez en ces jours ces paroles de la bouche des prophètes qui (parurent) au temps où furent posées les fondations de la Maison de l’Éternel des armées,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shall be My people And I will be their God, In truth and righteousness.' 9 Thus says the Lord of hosts: `Let your hands be strong, You who have been hearing in these days These words by the mouth of the prophets, Who spoke in the day the foundation was laid For the house of the Lord of hosts,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0859" name="Group 27"/>
          <p:cNvGraphicFramePr>
            <a:graphicFrameLocks noGrp="1"/>
          </p:cNvGraphicFramePr>
          <p:nvPr/>
        </p:nvGraphicFramePr>
        <p:xfrm>
          <a:off x="34925" y="115888"/>
          <a:ext cx="9001125" cy="591744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لبناء الهيكل. لانه قبل هذه الايام لم تكن للانسان اجرة ولا للبهيمة اجرة ولا سلام لمن خرج او دخل من قبل الضيق واطلقت كل انسان الرجل على قريبه.</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où le temple allait être bâti.10  Car avant ces jours–là il n’y avait pas du tout de salaire pour l’homme et point de salaire pour la bête ; il n’y avait point de paix pour ceux qui entraient et sortaient, à cause de l’ennemi, et je lâchais tous les hommes les uns contre les autres.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the temple might be built. 10 For before these days There were no wages for man nor any hire for beast; There was no peace from the enemy for whoever went out or came in; For I set all men, everyone, against his neighbor.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1884" name="Group 28"/>
          <p:cNvGraphicFramePr>
            <a:graphicFrameLocks noGrp="1"/>
          </p:cNvGraphicFramePr>
          <p:nvPr/>
        </p:nvGraphicFramePr>
        <p:xfrm>
          <a:off x="34925" y="115888"/>
          <a:ext cx="9001125" cy="65880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اما الآن فلا اكون انا لبقية هذا الشعب كما في الايام الاولى يقول رب الجنود. بل زرع السلام الكرم يعطي ثمره والارض تعطي غلتها والسموات تعطي نداها واملّك بقية هذا الشعب هذه كلها.</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11 Maintenant je ne suis pas pour le reste de ce peuple comme j’étais dans le temps passé,  –– oracle de l’Éternel des armées.12 Car (voici) la semence de la paix : la vigne donnera son fruit, la terre donnera ses produits, et le ciel donnera sa rosée ; je ferai hériter de tous ces biens le reste de ce peuple.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11 `But now I will not treat the remnant of this people as in the former days,' says the Lord of hosts. 12 `For the seed shall be prosperous, The vine shall give its fruit, The ground shall give her increase, And the heavens shall give their dew--I will cause the remnant of this people To possess all these.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28889" name="Group 25"/>
          <p:cNvGraphicFramePr>
            <a:graphicFrameLocks noGrp="1"/>
          </p:cNvGraphicFramePr>
          <p:nvPr/>
        </p:nvGraphicFramePr>
        <p:xfrm>
          <a:off x="34925" y="115888"/>
          <a:ext cx="9074150"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كما انكم كنتم لعنة بين الامم يا بيت يهوذا ويا بيت اسرائيل كذلك اخلصكم فتكونون بركة فلا تخافوا.لتتشدد ايديكم.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De même que vous avez été malédiction parmi les nations, maison de Juda et maison d’Israël, de même je vous sauverai, et vous serez bénédiction. Soyez sans crainte, et que vos mains se fortifient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it shall come to pass That just as you were a curse among the nations, O house of Judah and house of Israel, So I will save you, and you shall be a blessing. Do not fear, Let your hands be strong.'.</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2989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822989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0946" name="Group 34"/>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23:1, 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راعيّ فلا يعوزني شيء. يرد نفسي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يهديني الى سبل البر من اجل اسمه.</a:t>
                      </a:r>
                      <a:r>
                        <a:rPr kumimoji="0" lang="ar-SA" sz="2800" b="1" i="0" u="none" strike="noStrike" cap="none" normalizeH="0" baseline="0">
                          <a:ln>
                            <a:noFill/>
                          </a:ln>
                          <a:solidFill>
                            <a:schemeClr val="tx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23:1,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1L’Éternel est mon berger. Je ne manquerai de rien.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 restaure mon âme, Il me conduit dans les sentiers de la justice, A cause de son nom.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23:1,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23:1 The Lord is my shepherd; I shall not want.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He restores my soul; He leads me in the paths of righteousness.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2pm</a:t>
            </a: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1963" name="Group 27"/>
          <p:cNvGraphicFramePr>
            <a:graphicFrameLocks noGrp="1"/>
          </p:cNvGraphicFramePr>
          <p:nvPr/>
        </p:nvGraphicFramePr>
        <p:xfrm>
          <a:off x="34925" y="-26988"/>
          <a:ext cx="9145588" cy="6769101"/>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متى ( 9 : 10 – 15 )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وبينما هو متكئ في البيت اذا عشارون وخطاة كثيرون قد جاءوا واتكأوا مع يسوع وتلاميذه. فلما نظر الفريسيون قالوا لتلاميذه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9:10-15</a:t>
                      </a:r>
                      <a:r>
                        <a:rPr kumimoji="0" lang="fr-FR" sz="2800" b="0" i="0" u="none" strike="noStrike" cap="none" normalizeH="0" baseline="0">
                          <a:ln>
                            <a:noFill/>
                          </a:ln>
                          <a:solidFill>
                            <a:schemeClr val="bg1"/>
                          </a:solidFill>
                          <a:effectLst/>
                          <a:latin typeface="Arial" charset="0"/>
                          <a:cs typeface="Arial" charset="0"/>
                        </a:rPr>
                        <a:t>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Jésus était à table dans la maison ; or, beaucoup de péagers et de pécheurs avaient pris place avec lui et avec ses disciples.11 A cette vue, les Pharisiens dirent à ses disciples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9:10-15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it happened, as Jesus sat at the table in the house, that behold, many tax collectors and sinners came and sat down with Him and His disciples. 11 And when the Pharisees saw it, they said to His disciples,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2m</a:t>
            </a: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2983" name="Group 23"/>
          <p:cNvGraphicFramePr>
            <a:graphicFrameLocks noGrp="1"/>
          </p:cNvGraphicFramePr>
          <p:nvPr/>
        </p:nvGraphicFramePr>
        <p:xfrm>
          <a:off x="34925" y="44450"/>
          <a:ext cx="9145588" cy="626427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ياكل معلمكم مع العشارين والخطاة.  فلما سمع يسوع قال لهم لا يحتاج الاصحاء الى طبيب بل المرضى.</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Pourquoi votre maître mange–t–il avec les péagers et les pécheurs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Jésus qui avait entendu, dit : Ce ne sont pas les bien–portants qui ont besoin de médecin, mais les malades.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Why does your Teacher eat with tax collectors and sinners? 12 When Jesus heard that, He said to them, Those who are well have no need of a physician, but those who are sick.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2906" name="Group 26"/>
          <p:cNvGraphicFramePr>
            <a:graphicFrameLocks noGrp="1"/>
          </p:cNvGraphicFramePr>
          <p:nvPr/>
        </p:nvGraphicFramePr>
        <p:xfrm>
          <a:off x="34925" y="44450"/>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فاذهبوا وتعلّموا ما هو.اني اريد رحمة لا ذبيحة.لاني لم آت لادعو ابرارا بل خطاة الى التوبة حينئذ اتى اليه تلاميذ يوحنا قائلين لماذا نصوم نحن والفريسيون كثيرا واما تلاميذك فلا يصومون.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Allez apprendre ce que signifie : Je veux la miséricorde et non le sacrifice ; car je ne suis pas venu appeler des justes, mais des pécheurs.</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Alors des disciples de Jean vinrent auprès de Jésus et dirent : Pourquoi nous et les Pharisiens jeûnons–nous, tandis que tes disciples ne jeûnent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go and learn what this means: `I desire mercy and not sacrifice.' For I did not come to call the righteous, but sinners, to repentance. 14 Then the disciples of John came to Him, saying, Why do we and the Pharisees fast often, but Your disciples do not fast?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4004" name="Group 20"/>
          <p:cNvGraphicFramePr>
            <a:graphicFrameLocks noGrp="1"/>
          </p:cNvGraphicFramePr>
          <p:nvPr/>
        </p:nvGraphicFramePr>
        <p:xfrm>
          <a:off x="34925" y="115888"/>
          <a:ext cx="9001125" cy="575545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هل يستطيع بنو العرس ان ينوحوا ما دام العريس معهم.ولكن ستأتي ايام حين يرفع العريس عنهم فحينئذ يصومون.</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Jésus leur répondit : Les amis de l’époux peuvent–ils mener deuil tant que l’époux est avec eux ? Les jours viendront où l’époux leur sera enlevé, et alors ils jeûneront.</a:t>
                      </a:r>
                      <a:endParaRPr kumimoji="0" lang="en-US"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Jesus said to them, Can the friends of the bridegroom mourn as long as the bridegroom is with them? But the days will come when the bridegroom will be taken away from them, and then they will fast.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dirty="0">
                <a:solidFill>
                  <a:schemeClr val="bg1"/>
                </a:solidFill>
              </a:rPr>
              <a:t>تكملة رفع بخور</a:t>
            </a:r>
            <a:endParaRPr lang="en-CA" dirty="0">
              <a:solidFill>
                <a:schemeClr val="bg1"/>
              </a:solidFill>
            </a:endParaRP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3501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823501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823501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823501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7074" name="Group 18"/>
          <p:cNvGraphicFramePr>
            <a:graphicFrameLocks noGrp="1"/>
          </p:cNvGraphicFramePr>
          <p:nvPr/>
        </p:nvGraphicFramePr>
        <p:xfrm>
          <a:off x="34925" y="44450"/>
          <a:ext cx="9001125" cy="6361113"/>
        </p:xfrm>
        <a:graphic>
          <a:graphicData uri="http://schemas.openxmlformats.org/drawingml/2006/table">
            <a:tbl>
              <a:tblPr rtl="1"/>
              <a:tblGrid>
                <a:gridCol w="4149300">
                  <a:extLst>
                    <a:ext uri="{9D8B030D-6E8A-4147-A177-3AD203B41FA5}">
                      <a16:colId xmlns:a16="http://schemas.microsoft.com/office/drawing/2014/main" val="20000"/>
                    </a:ext>
                  </a:extLst>
                </a:gridCol>
                <a:gridCol w="485182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EG" sz="3200" b="0" i="0" u="sng" strike="noStrike" cap="none" normalizeH="0" baseline="0" dirty="0">
                          <a:ln>
                            <a:noFill/>
                          </a:ln>
                          <a:solidFill>
                            <a:srgbClr val="FF9933"/>
                          </a:solidFill>
                          <a:effectLst/>
                          <a:latin typeface="Arial" charset="0"/>
                          <a:cs typeface="Arial" charset="0"/>
                        </a:rPr>
                        <a:t>رومية ( 9 : 14 - 29</a:t>
                      </a:r>
                      <a:r>
                        <a:rPr kumimoji="0" lang="ar-SA" sz="3200" b="0" i="0" u="sng" strike="noStrike" cap="none" normalizeH="0" baseline="0" dirty="0">
                          <a:ln>
                            <a:noFill/>
                          </a:ln>
                          <a:solidFill>
                            <a:srgbClr val="FF9933"/>
                          </a:solidFill>
                          <a:effectLst/>
                          <a:latin typeface="Arial" charset="0"/>
                          <a:cs typeface="Arial" charset="0"/>
                        </a:rPr>
                        <a:t>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فإنه قد قيل لموسى: " إنِّي أرحمُ من أرحَمه وأتراءفُ على من أتراءفُ عليه".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kern="1200" cap="none" normalizeH="0" baseline="0" dirty="0">
                          <a:ln>
                            <a:noFill/>
                          </a:ln>
                          <a:solidFill>
                            <a:srgbClr val="FF9933"/>
                          </a:solidFill>
                          <a:effectLst/>
                          <a:latin typeface="Arial" charset="0"/>
                          <a:ea typeface="+mn-ea"/>
                          <a:cs typeface="Arial" charset="0"/>
                        </a:rPr>
                        <a:t>Romains 9 : 15 – 29</a:t>
                      </a:r>
                      <a:endParaRPr kumimoji="0" lang="en-CA" sz="2800" b="0" i="0" u="sng" strike="noStrike" kern="1200" cap="none" normalizeH="0" baseline="0" dirty="0">
                        <a:ln>
                          <a:noFill/>
                        </a:ln>
                        <a:solidFill>
                          <a:srgbClr val="FF9933"/>
                        </a:solidFill>
                        <a:effectLst/>
                        <a:latin typeface="Arial" charset="0"/>
                        <a:ea typeface="+mn-ea"/>
                        <a:cs typeface="Arial" charset="0"/>
                      </a:endParaRPr>
                    </a:p>
                    <a:p>
                      <a:r>
                        <a:rPr kumimoji="0" lang="fr-FR" sz="2800" b="0" i="0" u="none" strike="noStrike" kern="1200" cap="none" normalizeH="0" baseline="0" dirty="0">
                          <a:ln>
                            <a:noFill/>
                          </a:ln>
                          <a:solidFill>
                            <a:schemeClr val="bg1"/>
                          </a:solidFill>
                          <a:effectLst/>
                          <a:latin typeface="Arial" charset="0"/>
                          <a:ea typeface="+mn-ea"/>
                          <a:cs typeface="Arial" charset="0"/>
                        </a:rPr>
                        <a:t>15 Il dit en effet à Moïse: Je ferai miséricorde à qui je veux faire miséricorde et je prendrai pitié de qui je veux prendre pitié.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Romans 9:14-29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What shall we say then? Is there unrighteousness with God? Certainly not! 15 For He says to Moses, I will have mercy on whomever I will have mercy, and I will have compassion on whomever I will have compassion.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2p</a:t>
            </a: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38098" name="Group 18"/>
          <p:cNvGraphicFramePr>
            <a:graphicFrameLocks noGrp="1"/>
          </p:cNvGraphicFramePr>
          <p:nvPr/>
        </p:nvGraphicFramePr>
        <p:xfrm>
          <a:off x="34925" y="44450"/>
          <a:ext cx="9145588" cy="6730048"/>
        </p:xfrm>
        <a:graphic>
          <a:graphicData uri="http://schemas.openxmlformats.org/drawingml/2006/table">
            <a:tbl>
              <a:tblPr rtl="1"/>
              <a:tblGrid>
                <a:gridCol w="4570769">
                  <a:extLst>
                    <a:ext uri="{9D8B030D-6E8A-4147-A177-3AD203B41FA5}">
                      <a16:colId xmlns:a16="http://schemas.microsoft.com/office/drawing/2014/main" val="20000"/>
                    </a:ext>
                  </a:extLst>
                </a:gridCol>
                <a:gridCol w="457481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الأمر ليس لِمَن يُريد ولا لِمَن يسعَى، بل للَّه الذي يَرحَمُ. فقد قال الكتاب لفرعونَ: " إنِّي لهذا أقمتُكَ، لكي أُظهِرَ فيكَ قُوَّتي، ولكي يُخبر بِاسمي في الأرض كلها ".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16 </a:t>
                      </a:r>
                      <a:r>
                        <a:rPr kumimoji="0" lang="fr-FR" sz="2800" b="0" i="0" u="none" strike="noStrike" kern="1200" cap="none" normalizeH="0" baseline="0" dirty="0">
                          <a:ln>
                            <a:noFill/>
                          </a:ln>
                          <a:solidFill>
                            <a:schemeClr val="bg1"/>
                          </a:solidFill>
                          <a:effectLst/>
                          <a:latin typeface="Arial" charset="0"/>
                          <a:ea typeface="+mn-ea"/>
                          <a:cs typeface="Arial" charset="0"/>
                        </a:rPr>
                        <a:t>Cela ne dépend donc pas de la volonté ni des efforts de l'homme, mais de la miséricorde de Dieu.</a:t>
                      </a:r>
                      <a:endParaRPr kumimoji="0" lang="en-US" sz="2800" b="0" i="0" u="none" strike="noStrike" kern="1200" cap="none" normalizeH="0" baseline="0" dirty="0">
                        <a:ln>
                          <a:noFill/>
                        </a:ln>
                        <a:solidFill>
                          <a:schemeClr val="bg1"/>
                        </a:solidFill>
                        <a:effectLst/>
                        <a:latin typeface="Arial" charset="0"/>
                        <a:ea typeface="+mn-ea"/>
                        <a:cs typeface="Arial" charset="0"/>
                      </a:endParaRPr>
                    </a:p>
                    <a:p>
                      <a:r>
                        <a:rPr kumimoji="0" lang="fr-FR" sz="2800" b="0" i="0" u="none" strike="noStrike" kern="1200" cap="none" normalizeH="0" baseline="0" dirty="0">
                          <a:ln>
                            <a:noFill/>
                          </a:ln>
                          <a:solidFill>
                            <a:schemeClr val="bg1"/>
                          </a:solidFill>
                          <a:effectLst/>
                          <a:latin typeface="Arial" charset="0"/>
                          <a:ea typeface="+mn-ea"/>
                          <a:cs typeface="Arial" charset="0"/>
                        </a:rPr>
                        <a:t>C'est ainsi que l'Ecriture dit au Pharaon: Je t'ai suscité précisément pour montrer en toi ma puissance et pour que mon nom soit proclamé par toute la terre.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So then it is not of him who wills, nor of him who runs, but of God who shows mercy. 17 For the Scripture says to Pharaoh, For this very purpose I have raised you up, that I may show My power in you, and that My name may be declared in all the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3919" name="Group 15"/>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هو يرحمُ من يشاءُ، ويُقسِّي مَن يشاءُ. ولعلك تقولُ لي: " لماذا يَلُومُ بعدُ، لأن مَن الذي يُقاومُ مشيئته؟ " مهلاً مهلاً  أيُّها الإنسانُ أنت مَن أنتَ الذي تُجاوبُ اللَّهَ؟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18 </a:t>
                      </a:r>
                      <a:r>
                        <a:rPr kumimoji="0" lang="fr-FR" sz="2800" b="0" i="0" u="none" strike="noStrike" kern="1200" cap="none" normalizeH="0" baseline="0" dirty="0">
                          <a:ln>
                            <a:noFill/>
                          </a:ln>
                          <a:solidFill>
                            <a:schemeClr val="bg1"/>
                          </a:solidFill>
                          <a:effectLst/>
                          <a:latin typeface="Arial" charset="0"/>
                          <a:ea typeface="+mn-ea"/>
                          <a:cs typeface="Arial" charset="0"/>
                        </a:rPr>
                        <a:t>Ainsi donc il fait miséricorde à qui il veut et il endurcit qui il veut. 19 Mais alors, diras-tu, de quoi se plaint-il encore? Car enfin, qui résisterait à sa volonté? - Qui es-tu donc, homme pour entrer en contestation avec Dieu?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Therefore He has mercy on whom He wills, and whom He wills He hardens. 19 You will say to me then, Why does He still find fault? For who has resisted His will? 20 But indeed, O man, who are you to reply against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4945" name="Group 17"/>
          <p:cNvGraphicFramePr>
            <a:graphicFrameLocks noGrp="1"/>
          </p:cNvGraphicFramePr>
          <p:nvPr/>
        </p:nvGraphicFramePr>
        <p:xfrm>
          <a:off x="34925" y="44450"/>
          <a:ext cx="9145588" cy="6730048"/>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ألعلَّ الجِبْلَةَ تقولُ لِجابِلها: " لمَ صنعتني هكذا؟ " أم ليسَ للفاخوري سُلطانٌ على الطِّين أن يصنعَ من العجينةِ ذاتها إناءً للكرامةِ وآخَرَ للهوانِ؟ فإنْ كانَ اللَّهُ يُريدُ أن يُظهِر غضَبهُ ويعرفنا قدرتهُ،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L'ouvrage va-t-il dire à l'ouvrier: Pourquoi m'as-tu fait ainsi? Le potier n'est-il pas maître de son argile pour faire, de la même pâte, tel vase à usage noble, tel autre d'usage vulgaire? Si donc Dieu, voulant montrer sa colère et faire connaître sa puissance,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Will the thing formed say to him who formed it, Why have you made me like this? 21 Does not the potter have power over the clay, from the same lump to make one vessel for honor and another for dishonor? 22 What if God, wanting to show His wrath and to make His power known,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5971" name="Group 19"/>
          <p:cNvGraphicFramePr>
            <a:graphicFrameLocks noGrp="1"/>
          </p:cNvGraphicFramePr>
          <p:nvPr/>
        </p:nvGraphicFramePr>
        <p:xfrm>
          <a:off x="34925" y="44450"/>
          <a:ext cx="9145588" cy="6062652"/>
        </p:xfrm>
        <a:graphic>
          <a:graphicData uri="http://schemas.openxmlformats.org/drawingml/2006/table">
            <a:tbl>
              <a:tblPr rtl="1"/>
              <a:tblGrid>
                <a:gridCol w="4618961">
                  <a:extLst>
                    <a:ext uri="{9D8B030D-6E8A-4147-A177-3AD203B41FA5}">
                      <a16:colId xmlns:a16="http://schemas.microsoft.com/office/drawing/2014/main" val="20000"/>
                    </a:ext>
                  </a:extLst>
                </a:gridCol>
                <a:gridCol w="452662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استحضر بأناةٍ كثيرة آنيةَ غضبٍ مُهيَّأةً للهلاكِ. ولكي يُبين غِنَى مجدهِ على آنيةِ الرحمة التي سبقَ فهيأها للمـجدِ،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a supporté avec beaucoup de patience des vases de colère tout prêts pour la perdition, 23 et ceci afin de faire connaître la richesse de sa gloire envers des vases de miséricorde que, d'avance, il a préparés pour la gloire,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endured with much longsuffering the vessels of wrath prepared for destruction, 23 and that He might make known the riches of His glory on the vessels of mercy, which He had prepared beforehand for glory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6993" name="Group 17"/>
          <p:cNvGraphicFramePr>
            <a:graphicFrameLocks noGrp="1"/>
          </p:cNvGraphicFramePr>
          <p:nvPr/>
        </p:nvGraphicFramePr>
        <p:xfrm>
          <a:off x="34925" y="44450"/>
          <a:ext cx="9145588" cy="610011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التي</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هى نحنُ الذين قد دعانا، ليس من اليهودِ فقط، بلْ من الأُمم أيضاً.</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كما يقولُ في هُوشعَ:" إني سأَدعُو الذي ليسَ شعبي شعبي، والتي ليست بمحبُوبةٍ محبُوبةً.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24 nous qu'il a appelés non seulement d'entre les Juifs mais encore d'entre les païens...25 C'est bien ce qu'il dit dans Osée: Celui qui n'était pas mon peuple, je l'appellerai Mon Peuple et celle qui n'était pas la bien-aimée, je l'appellerai </a:t>
                      </a:r>
                      <a:r>
                        <a:rPr kumimoji="0" lang="fr-FR" sz="2800" b="0" i="0" u="none" strike="noStrike" kern="1200" cap="none" normalizeH="0" baseline="0" dirty="0" err="1">
                          <a:ln>
                            <a:noFill/>
                          </a:ln>
                          <a:solidFill>
                            <a:schemeClr val="bg1"/>
                          </a:solidFill>
                          <a:effectLst/>
                          <a:latin typeface="Arial" charset="0"/>
                          <a:ea typeface="+mn-ea"/>
                          <a:cs typeface="Arial" charset="0"/>
                        </a:rPr>
                        <a:t>Bien-Aimée</a:t>
                      </a:r>
                      <a:r>
                        <a:rPr kumimoji="0" lang="fr-FR" sz="2800" b="0" i="0" u="none" strike="noStrike" kern="1200" cap="none" normalizeH="0" baseline="0" dirty="0">
                          <a:ln>
                            <a:noFill/>
                          </a:ln>
                          <a:solidFill>
                            <a:schemeClr val="bg1"/>
                          </a:solidFill>
                          <a:effectLst/>
                          <a:latin typeface="Arial" charset="0"/>
                          <a:ea typeface="+mn-ea"/>
                          <a:cs typeface="Arial" charset="0"/>
                        </a:rPr>
                        <a:t>;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24 even us whom He called, not of the Jews only, but also of the Gentiles? 25 As He says also in Hosea: I will call them My people, who were not My people, And her beloved, who was not beloved.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8018" name="Group 18"/>
          <p:cNvGraphicFramePr>
            <a:graphicFrameLocks noGrp="1"/>
          </p:cNvGraphicFramePr>
          <p:nvPr/>
        </p:nvGraphicFramePr>
        <p:xfrm>
          <a:off x="34925" y="44450"/>
          <a:ext cx="9145588" cy="6455398"/>
        </p:xfrm>
        <a:graphic>
          <a:graphicData uri="http://schemas.openxmlformats.org/drawingml/2006/table">
            <a:tbl>
              <a:tblPr rtl="1"/>
              <a:tblGrid>
                <a:gridCol w="4478433">
                  <a:extLst>
                    <a:ext uri="{9D8B030D-6E8A-4147-A177-3AD203B41FA5}">
                      <a16:colId xmlns:a16="http://schemas.microsoft.com/office/drawing/2014/main" val="20000"/>
                    </a:ext>
                  </a:extLst>
                </a:gridCol>
                <a:gridCol w="466715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وسيكونُ في الموضعِ الذي قِيلَ لهُم فيه لستُم شعبي، أنَّهم هناكَ يُدعَونَ أبناءَ اللَّهِ الحيِّ ". وإشعياءُ يَصرُخُ من أجل إسرائيلَ: " وإنْ كانَ عددُ بني إسرائيلَ كرملِ البحرِ، فالبقيَّةُ ستخلُصُ.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26 et là même où il leur avait été dit : "Vous n'êtes pas mon peuple", ils seront appelés fils du Dieu vivant. </a:t>
                      </a:r>
                      <a:r>
                        <a:rPr kumimoji="0" lang="fr-FR" sz="2800" b="0" i="0" u="none" strike="noStrike" cap="none" normalizeH="0" baseline="0" dirty="0">
                          <a:ln>
                            <a:noFill/>
                          </a:ln>
                          <a:solidFill>
                            <a:schemeClr val="bg1"/>
                          </a:solidFill>
                          <a:effectLst/>
                          <a:latin typeface="Arial" charset="0"/>
                          <a:cs typeface="Arial" charset="0"/>
                        </a:rPr>
                        <a:t>27 </a:t>
                      </a:r>
                      <a:r>
                        <a:rPr kumimoji="0" lang="fr-FR" sz="2800" b="0" i="0" u="none" strike="noStrike" kern="1200" cap="none" normalizeH="0" baseline="0" dirty="0" err="1">
                          <a:ln>
                            <a:noFill/>
                          </a:ln>
                          <a:solidFill>
                            <a:schemeClr val="bg1"/>
                          </a:solidFill>
                          <a:effectLst/>
                          <a:latin typeface="Arial" charset="0"/>
                          <a:ea typeface="+mn-ea"/>
                          <a:cs typeface="Arial" charset="0"/>
                        </a:rPr>
                        <a:t>Esaïe</a:t>
                      </a:r>
                      <a:r>
                        <a:rPr kumimoji="0" lang="fr-FR" sz="2800" b="0" i="0" u="none" strike="noStrike" kern="1200" cap="none" normalizeH="0" baseline="0" dirty="0">
                          <a:ln>
                            <a:noFill/>
                          </a:ln>
                          <a:solidFill>
                            <a:schemeClr val="bg1"/>
                          </a:solidFill>
                          <a:effectLst/>
                          <a:latin typeface="Arial" charset="0"/>
                          <a:ea typeface="+mn-ea"/>
                          <a:cs typeface="Arial" charset="0"/>
                        </a:rPr>
                        <a:t> de son côté, s'écrie au sujet d'Israël: Quand bien même le nombre des fils d'Israël serait comme le sable de la mer, c'est le reste qui sera sauvé;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26 And it shall come to pass in the place where it was said to them, `You are not My people,' There they shall be called sons of the living God. 27 Isaiah also cries out concerning Israel: Though the number of the children of Israel be as the sand of the sea, The remnant will be saved.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49026" name="Group 2"/>
          <p:cNvGraphicFramePr>
            <a:graphicFrameLocks noGrp="1"/>
          </p:cNvGraphicFramePr>
          <p:nvPr/>
        </p:nvGraphicFramePr>
        <p:xfrm>
          <a:off x="34925" y="44450"/>
          <a:ext cx="9145588" cy="638396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قول مُتَمِّمُة وقاطعه الذي سيصنعه الرب الإله على الأرضِ". وكما سبقَ إشعياءُ فقال: " لولا أنَّ ربَّ الجنودِ أبقَى لنا نسلاً، لصِرنا مِثلَ سدُومَ وشابهنا عَمُورةَ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28 </a:t>
                      </a:r>
                      <a:r>
                        <a:rPr kumimoji="0" lang="fr-FR" sz="2800" b="0" i="0" u="none" strike="noStrike" kern="1200" cap="none" normalizeH="0" baseline="0" dirty="0">
                          <a:ln>
                            <a:noFill/>
                          </a:ln>
                          <a:solidFill>
                            <a:schemeClr val="bg1"/>
                          </a:solidFill>
                          <a:effectLst/>
                          <a:latin typeface="Arial" charset="0"/>
                          <a:ea typeface="+mn-ea"/>
                          <a:cs typeface="Arial" charset="0"/>
                        </a:rPr>
                        <a:t>car le Seigneur accomplira pleinement et promptement sa parole sur la terre. C'est encore ce qu'avait prédit </a:t>
                      </a:r>
                      <a:r>
                        <a:rPr kumimoji="0" lang="fr-FR" sz="2800" b="0" i="0" u="none" strike="noStrike" kern="1200" cap="none" normalizeH="0" baseline="0" dirty="0" err="1">
                          <a:ln>
                            <a:noFill/>
                          </a:ln>
                          <a:solidFill>
                            <a:schemeClr val="bg1"/>
                          </a:solidFill>
                          <a:effectLst/>
                          <a:latin typeface="Arial" charset="0"/>
                          <a:ea typeface="+mn-ea"/>
                          <a:cs typeface="Arial" charset="0"/>
                        </a:rPr>
                        <a:t>Esaïe</a:t>
                      </a:r>
                      <a:r>
                        <a:rPr kumimoji="0" lang="fr-FR" sz="2800" b="0" i="0" u="none" strike="noStrike" kern="1200" cap="none" normalizeH="0" baseline="0" dirty="0">
                          <a:ln>
                            <a:noFill/>
                          </a:ln>
                          <a:solidFill>
                            <a:schemeClr val="bg1"/>
                          </a:solidFill>
                          <a:effectLst/>
                          <a:latin typeface="Arial" charset="0"/>
                          <a:ea typeface="+mn-ea"/>
                          <a:cs typeface="Arial" charset="0"/>
                        </a:rPr>
                        <a:t>: Si le Seigneur des armées ne nous avait laissé une descendance, nous serions devenus comme Sodome, semblables à Gomorrhe</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For He will finish the work and cut it short in righteousness, Because the Lord will make a short work upon the earth. 29 And as Isaiah said before: Unless the Lord of Sabaoth had left us a seed, We would have become like Sodom, And we would have been made like Gomorrah.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3910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013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2401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82401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2193" name="Group 17"/>
          <p:cNvGraphicFramePr>
            <a:graphicFrameLocks noGrp="1"/>
          </p:cNvGraphicFramePr>
          <p:nvPr/>
        </p:nvGraphicFramePr>
        <p:xfrm>
          <a:off x="34925" y="44450"/>
          <a:ext cx="9074150" cy="645039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بطرس</a:t>
                      </a:r>
                      <a:r>
                        <a:rPr kumimoji="0" lang="ar-SA" sz="3600" b="0" i="0" u="sng" strike="noStrike" cap="none" normalizeH="0" baseline="0" dirty="0">
                          <a:ln>
                            <a:noFill/>
                          </a:ln>
                          <a:solidFill>
                            <a:srgbClr val="FF9933"/>
                          </a:solidFill>
                          <a:effectLst/>
                          <a:latin typeface="Arial" charset="0"/>
                          <a:cs typeface="Arial" charset="0"/>
                        </a:rPr>
                        <a:t> الرسول</a:t>
                      </a:r>
                      <a:r>
                        <a:rPr kumimoji="0" lang="en-C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الأولى( 4 : 3 - 11</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قد يكفيكم الزَّمان الذي عبر إذ كنتم تعملون فيه هوى الأُمم، متسكعين في الدَّعارة والشَّهوات، والمُسكرات بأنواع كثيرة، واللهو، والدنس، والغواية وعبادة الأوثان ( المُحرَّمة)،</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1 Peter 4:3-11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C'est bien assez, en effet, d'avoir accompli dans le passé la volonté des païens, en vivant dans la débauche, les convoitises, l'ivrognerie, les orgies, les beuveries et les idolâtries infâmes.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1 Peter 4:3-11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For we have spent enough of our past lifetime in doing the will of the Gentiles--when we walked in lewdness, lusts, drunkenness, revelries, drinking parties, and abominable idolatries.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2c</a:t>
            </a: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3216" name="Group 16"/>
          <p:cNvGraphicFramePr>
            <a:graphicFrameLocks noGrp="1"/>
          </p:cNvGraphicFramePr>
          <p:nvPr/>
        </p:nvGraphicFramePr>
        <p:xfrm>
          <a:off x="34925" y="44450"/>
          <a:ext cx="9074150" cy="6338888"/>
        </p:xfrm>
        <a:graphic>
          <a:graphicData uri="http://schemas.openxmlformats.org/drawingml/2006/table">
            <a:tbl>
              <a:tblPr rtl="1"/>
              <a:tblGrid>
                <a:gridCol w="4574819">
                  <a:extLst>
                    <a:ext uri="{9D8B030D-6E8A-4147-A177-3AD203B41FA5}">
                      <a16:colId xmlns:a16="http://schemas.microsoft.com/office/drawing/2014/main" val="20000"/>
                    </a:ext>
                  </a:extLst>
                </a:gridCol>
                <a:gridCol w="4499331">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الأمر الذي فيه يستغربونَ أنَّكُم لستُم تركضون معهم إلى فيض الخلاعة عينها، مُجدِّفينَ عليكم. الذين سوف يعطون جواباً للمستعد أن يُدين الأحياء والأموات</a:t>
                      </a:r>
                      <a:r>
                        <a:rPr kumimoji="0" lang="en-US" sz="3200" b="0" i="0" u="none" strike="noStrike" cap="none" normalizeH="0" baseline="0" dirty="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 A ce propos, ils trouvent étrange que vous ne couriez plus avec eux vers la même débauche effrénée, et ils vous outragent. 5 Mais ils en rendront compte à celui qui est prêt à juger les vivants et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In regard to these, they think it strange that you do not run with them in the same flood of dissipation, speaking evil of you. 5 They will give an account to Him who is ready to judge the living and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0063" name="Group 15"/>
          <p:cNvGraphicFramePr>
            <a:graphicFrameLocks noGrp="1"/>
          </p:cNvGraphicFramePr>
          <p:nvPr/>
        </p:nvGraphicFramePr>
        <p:xfrm>
          <a:off x="0" y="0"/>
          <a:ext cx="9074150" cy="6643710"/>
        </p:xfrm>
        <a:graphic>
          <a:graphicData uri="http://schemas.openxmlformats.org/drawingml/2006/table">
            <a:tbl>
              <a:tblPr rtl="1"/>
              <a:tblGrid>
                <a:gridCol w="4694449">
                  <a:extLst>
                    <a:ext uri="{9D8B030D-6E8A-4147-A177-3AD203B41FA5}">
                      <a16:colId xmlns:a16="http://schemas.microsoft.com/office/drawing/2014/main" val="20000"/>
                    </a:ext>
                  </a:extLst>
                </a:gridCol>
                <a:gridCol w="4379701">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فإنَّه لأجل هذا قد بُشِّرَ الأموات أيضاً، لكى يدانوا مثل النَّاس بالجسد، ويحيوا مثل اللَّه بالرُّوح. وإنَّما نهاية كل شيءٍ قد اقتربت، فتعقَّلوا واصحوا للصَّلوات.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73672">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C'est pour cela, en effet, que même aux morts la bonne nouvelle a été annoncée, afin que, jugés selon les hommes dans la chair, ils vivent selon Dieu par l'Esprit. 7 La fin de toutes choses est proche. Montrez donc de la sagesse et soyez sobres afin de pouvoir prier.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For this reason the gospel was preached also to those who are dead, that they might be judged according to men in the flesh, but live according to God in the spirit. 7 But the end of all things is at hand; therefore be serious and watchful in your prayers.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1090" name="Group 18"/>
          <p:cNvGraphicFramePr>
            <a:graphicFrameLocks noGrp="1"/>
          </p:cNvGraphicFramePr>
          <p:nvPr/>
        </p:nvGraphicFramePr>
        <p:xfrm>
          <a:off x="34925" y="44450"/>
          <a:ext cx="9074150" cy="6539230"/>
        </p:xfrm>
        <a:graphic>
          <a:graphicData uri="http://schemas.openxmlformats.org/drawingml/2006/table">
            <a:tbl>
              <a:tblPr rtl="1"/>
              <a:tblGrid>
                <a:gridCol w="5074239">
                  <a:extLst>
                    <a:ext uri="{9D8B030D-6E8A-4147-A177-3AD203B41FA5}">
                      <a16:colId xmlns:a16="http://schemas.microsoft.com/office/drawing/2014/main" val="20000"/>
                    </a:ext>
                  </a:extLst>
                </a:gridCol>
                <a:gridCol w="3999911">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ولكن قبل كلِّ شيءٍ، لتكن المحبَّة دائمةً فيكُم بعضكُم لبعضٍ، لأنَّ المحبَّة تستُر كثرةً من الخطايا. وكونوا مُحبِّين الغُرباء بعضكم لبعضٍ بغير تذمُّر. كلُّ واحد وواحد فبحسب النعمة التي أخذها تخدمون بها من تلقاء أنفسكم، كوكلاء صالحين لنعمة اللَّه المُتنوِّعة.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8 Ayez avant tout un amour constant les uns pour les autres, car l'amour couvre une multitude de péchés.9 Pratiquez l'hospitalité les uns envers les autres, sans murmurer. Mettez-vous, chacun selon le don qu'il a reçu, au service les uns des autres, comme de bons administrateurs de la grâce de Dieu, variée en ses effets.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8 And above all things have fervent love for one another, for love will cover a multitude of sins. 9 Be hospitable to one another without grumbling. 10 As each one has received a gift, minister it to one another, as good stewards of the manifold grace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2112" name="Group 16"/>
          <p:cNvGraphicFramePr>
            <a:graphicFrameLocks noGrp="1"/>
          </p:cNvGraphicFramePr>
          <p:nvPr/>
        </p:nvGraphicFramePr>
        <p:xfrm>
          <a:off x="34925" y="44450"/>
          <a:ext cx="9074150" cy="6339840"/>
        </p:xfrm>
        <a:graphic>
          <a:graphicData uri="http://schemas.openxmlformats.org/drawingml/2006/table">
            <a:tbl>
              <a:tblPr rtl="1"/>
              <a:tblGrid>
                <a:gridCol w="4629411">
                  <a:extLst>
                    <a:ext uri="{9D8B030D-6E8A-4147-A177-3AD203B41FA5}">
                      <a16:colId xmlns:a16="http://schemas.microsoft.com/office/drawing/2014/main" val="20000"/>
                    </a:ext>
                  </a:extLst>
                </a:gridCol>
                <a:gridCol w="4444739">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يتكلَّم فعلى حسب أقوال اللَّه. ومَن يخدم فكأنَّه من قوَّةٍ أعدها له يَمنحُها اللَّه له، لكي يَتمجَّد اللَّه في كل شيءٍ بيسوع المسيح، الذي له المجد والعزة إلى أبد الآبدين. آمين.</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Si quelqu'un parle, que ce soit pour transmettre les paroles de Dieu; si quelqu'un assure le service, que ce soit avec la force que Dieu accorde, afin que par Jésus Christ Dieu soit totalement glorifié, lui à qui appartiennent gloire et domination pour les siècles des siècles, Amen.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If anyone speaks, let him speak as the oracles of God. If anyone ministers, let him do it as with the ability which God supplies, that in all things God may be glorified through Jesus Christ, to whom belong the glory and the dominion forever and ever.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422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8244228"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244228"/>
                                        </p:tgtEl>
                                        <p:attrNameLst>
                                          <p:attrName>style.visibility</p:attrName>
                                        </p:attrNameLst>
                                      </p:cBhvr>
                                      <p:to>
                                        <p:strVal val="visible"/>
                                      </p:to>
                                    </p:set>
                                    <p:anim calcmode="lin" valueType="num">
                                      <p:cBhvr additive="base">
                                        <p:cTn id="7" dur="500" fill="hold"/>
                                        <p:tgtEl>
                                          <p:spTgt spid="8244228"/>
                                        </p:tgtEl>
                                        <p:attrNameLst>
                                          <p:attrName>ppt_x</p:attrName>
                                        </p:attrNameLst>
                                      </p:cBhvr>
                                      <p:tavLst>
                                        <p:tav tm="0">
                                          <p:val>
                                            <p:strVal val="0-#ppt_w/2"/>
                                          </p:val>
                                        </p:tav>
                                        <p:tav tm="100000">
                                          <p:val>
                                            <p:strVal val="#ppt_x"/>
                                          </p:val>
                                        </p:tav>
                                      </p:tavLst>
                                    </p:anim>
                                    <p:anim calcmode="lin" valueType="num">
                                      <p:cBhvr additive="base">
                                        <p:cTn id="8" dur="500" fill="hold"/>
                                        <p:tgtEl>
                                          <p:spTgt spid="82442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525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82452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82452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82452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7317" name="Group 21"/>
          <p:cNvGraphicFramePr>
            <a:graphicFrameLocks noGrp="1"/>
          </p:cNvGraphicFramePr>
          <p:nvPr/>
        </p:nvGraphicFramePr>
        <p:xfrm>
          <a:off x="107950" y="115888"/>
          <a:ext cx="9036050" cy="6492875"/>
        </p:xfrm>
        <a:graphic>
          <a:graphicData uri="http://schemas.openxmlformats.org/drawingml/2006/table">
            <a:tbl>
              <a:tblPr rtl="1"/>
              <a:tblGrid>
                <a:gridCol w="4544704">
                  <a:extLst>
                    <a:ext uri="{9D8B030D-6E8A-4147-A177-3AD203B41FA5}">
                      <a16:colId xmlns:a16="http://schemas.microsoft.com/office/drawing/2014/main" val="20000"/>
                    </a:ext>
                  </a:extLst>
                </a:gridCol>
                <a:gridCol w="4491346">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الأطهار</a:t>
                      </a:r>
                      <a:r>
                        <a:rPr kumimoji="0" lang="ar-EG"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33"/>
                          </a:solidFill>
                          <a:effectLst/>
                          <a:latin typeface="Arial" charset="0"/>
                          <a:cs typeface="Arial" charset="0"/>
                        </a:rPr>
                        <a:t>5:34-42</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فقامَ في المحفل واحد فرِّيسيٌّ اسمهُ غمالائيلُ، وهو معلِّمٌ للنَّاموس، ومُكرَّمٌ عند جميع الشَّعبِ، وأمرَ أن يُخرجوا الرجالُ قليلاً</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5:34-42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34 Mais un homme se leva dans le Sanhédrin: c'était un Pharisien du nom de Gamaliel, un docteur de la Loi estimé de tout le peuple. Il ordonna de faire sortir un instant les prévenus,.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5:34-42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Then one in the council stood up, a Pharisee named </a:t>
                      </a:r>
                      <a:r>
                        <a:rPr kumimoji="0" lang="en-US" sz="2800" b="0" i="0" u="none" strike="noStrike" cap="none" normalizeH="0" baseline="0" dirty="0" err="1">
                          <a:ln>
                            <a:noFill/>
                          </a:ln>
                          <a:solidFill>
                            <a:schemeClr val="bg1"/>
                          </a:solidFill>
                          <a:effectLst/>
                          <a:latin typeface="Arial" charset="0"/>
                          <a:cs typeface="Arial" charset="0"/>
                        </a:rPr>
                        <a:t>Gamaliel</a:t>
                      </a:r>
                      <a:r>
                        <a:rPr kumimoji="0" lang="en-US" sz="2800" b="0" i="0" u="none" strike="noStrike" cap="none" normalizeH="0" baseline="0" dirty="0">
                          <a:ln>
                            <a:noFill/>
                          </a:ln>
                          <a:solidFill>
                            <a:schemeClr val="bg1"/>
                          </a:solidFill>
                          <a:effectLst/>
                          <a:latin typeface="Arial" charset="0"/>
                          <a:cs typeface="Arial" charset="0"/>
                        </a:rPr>
                        <a:t>, a teacher of the law held in respect by all the people, and commanded them to put the apostles outside for a little while.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2a</a:t>
            </a:r>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8340" name="Group 20"/>
          <p:cNvGraphicFramePr>
            <a:graphicFrameLocks noGrp="1"/>
          </p:cNvGraphicFramePr>
          <p:nvPr/>
        </p:nvGraphicFramePr>
        <p:xfrm>
          <a:off x="34925" y="44450"/>
          <a:ext cx="9074150" cy="6400800"/>
        </p:xfrm>
        <a:graphic>
          <a:graphicData uri="http://schemas.openxmlformats.org/drawingml/2006/table">
            <a:tbl>
              <a:tblPr rtl="1"/>
              <a:tblGrid>
                <a:gridCol w="4656705">
                  <a:extLst>
                    <a:ext uri="{9D8B030D-6E8A-4147-A177-3AD203B41FA5}">
                      <a16:colId xmlns:a16="http://schemas.microsoft.com/office/drawing/2014/main" val="20000"/>
                    </a:ext>
                  </a:extLst>
                </a:gridCol>
                <a:gridCol w="441744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قالَ لهُم: " أيُّها الرِّجالُ الإسرائيليُّونَ، احترزوا لأنفسكُم من جهةِ هؤلاء النَّاس فيما أنتُم مزمعونَ أن تفعلوه بهم. لأنَّهُ قبلَ هذهِ الأيَّام قامَ واحد يُدعى ثوداس قائلاً عن نفسهِ إنَّهُ شيءٌ، فانحاز إليه عددٌ من الرِّجال نحو أربعمائةٍ،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35 </a:t>
                      </a:r>
                      <a:r>
                        <a:rPr kumimoji="0" lang="fr-FR" sz="2800" b="0" i="0" u="none" strike="noStrike" cap="none" normalizeH="0" baseline="0" dirty="0">
                          <a:ln>
                            <a:noFill/>
                          </a:ln>
                          <a:solidFill>
                            <a:schemeClr val="bg1"/>
                          </a:solidFill>
                          <a:effectLst/>
                          <a:latin typeface="Arial" charset="0"/>
                          <a:cs typeface="Arial" charset="0"/>
                        </a:rPr>
                        <a:t>puis il déclara: "Israélites, prenez bien garde à ce que vous allez faire dans le cas de ces gens. 36 Ces derniers temps, on a vu surgir </a:t>
                      </a:r>
                      <a:r>
                        <a:rPr kumimoji="0" lang="fr-FR" sz="2800" b="0" i="0" u="none" strike="noStrike" cap="none" normalizeH="0" baseline="0" dirty="0" err="1">
                          <a:ln>
                            <a:noFill/>
                          </a:ln>
                          <a:solidFill>
                            <a:schemeClr val="bg1"/>
                          </a:solidFill>
                          <a:effectLst/>
                          <a:latin typeface="Arial" charset="0"/>
                          <a:cs typeface="Arial" charset="0"/>
                        </a:rPr>
                        <a:t>Theudas</a:t>
                      </a:r>
                      <a:r>
                        <a:rPr kumimoji="0" lang="fr-FR" sz="2800" b="0" i="0" u="none" strike="noStrike" cap="none" normalizeH="0" baseline="0" dirty="0">
                          <a:ln>
                            <a:noFill/>
                          </a:ln>
                          <a:solidFill>
                            <a:schemeClr val="bg1"/>
                          </a:solidFill>
                          <a:effectLst/>
                          <a:latin typeface="Arial" charset="0"/>
                          <a:cs typeface="Arial" charset="0"/>
                        </a:rPr>
                        <a:t>: il prétendait être quelqu'un et avait rallié environ quatre cents hommes;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And he said to them: Men of Israel, take heed to yourselves what you intend to do regarding these men. 36 For some time ago </a:t>
                      </a:r>
                      <a:r>
                        <a:rPr kumimoji="0" lang="en-US" sz="2800" b="0" i="0" u="none" strike="noStrike" cap="none" normalizeH="0" baseline="0" dirty="0" err="1">
                          <a:ln>
                            <a:noFill/>
                          </a:ln>
                          <a:solidFill>
                            <a:schemeClr val="bg1"/>
                          </a:solidFill>
                          <a:effectLst/>
                          <a:latin typeface="Arial" charset="0"/>
                          <a:cs typeface="Arial" charset="0"/>
                        </a:rPr>
                        <a:t>Theudas</a:t>
                      </a:r>
                      <a:r>
                        <a:rPr kumimoji="0" lang="en-US" sz="2800" b="0" i="0" u="none" strike="noStrike" cap="none" normalizeH="0" baseline="0" dirty="0">
                          <a:ln>
                            <a:noFill/>
                          </a:ln>
                          <a:solidFill>
                            <a:schemeClr val="bg1"/>
                          </a:solidFill>
                          <a:effectLst/>
                          <a:latin typeface="Arial" charset="0"/>
                          <a:cs typeface="Arial" charset="0"/>
                        </a:rPr>
                        <a:t> rose up, claiming to be somebody. A number of men, about four hundred, joined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48340" name="Group 20"/>
          <p:cNvGraphicFramePr>
            <a:graphicFrameLocks noGrp="1"/>
          </p:cNvGraphicFramePr>
          <p:nvPr/>
        </p:nvGraphicFramePr>
        <p:xfrm>
          <a:off x="34925" y="44450"/>
          <a:ext cx="9074150" cy="5762626"/>
        </p:xfrm>
        <a:graphic>
          <a:graphicData uri="http://schemas.openxmlformats.org/drawingml/2006/table">
            <a:tbl>
              <a:tblPr rtl="1"/>
              <a:tblGrid>
                <a:gridCol w="4656705">
                  <a:extLst>
                    <a:ext uri="{9D8B030D-6E8A-4147-A177-3AD203B41FA5}">
                      <a16:colId xmlns:a16="http://schemas.microsoft.com/office/drawing/2014/main" val="20000"/>
                    </a:ext>
                  </a:extLst>
                </a:gridCol>
                <a:gridCol w="441744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ثم قُتِلَ، وتفرق جميعُ الذين أطاعوه وصاروا كلا شيءٍ. وبعدَ هذا قامَ يهوذا الجليليُّ في أيَّام الاكتتابِ،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lui-même a été tué, tous ceux qui l'avaient suivi se sont débandés et il n'en est rien resté.</a:t>
                      </a:r>
                      <a:r>
                        <a:rPr kumimoji="0" lang="en-US" sz="2800" b="0" i="0" u="none" strike="noStrike" cap="none" normalizeH="0" baseline="0" dirty="0">
                          <a:ln>
                            <a:noFill/>
                          </a:ln>
                          <a:solidFill>
                            <a:schemeClr val="bg1"/>
                          </a:solidFill>
                          <a:effectLst/>
                          <a:latin typeface="Arial" charset="0"/>
                          <a:cs typeface="Arial" charset="0"/>
                        </a:rPr>
                        <a:t> 37 </a:t>
                      </a:r>
                      <a:r>
                        <a:rPr kumimoji="0" lang="fr-FR" sz="2800" b="0" i="0" u="none" strike="noStrike" cap="none" normalizeH="0" baseline="0" dirty="0">
                          <a:ln>
                            <a:noFill/>
                          </a:ln>
                          <a:solidFill>
                            <a:schemeClr val="bg1"/>
                          </a:solidFill>
                          <a:effectLst/>
                          <a:latin typeface="Arial" charset="0"/>
                          <a:cs typeface="Arial" charset="0"/>
                        </a:rPr>
                        <a:t>On a vu surgir ensuite Judas le Galiléen, à l'époque du recensement: il avait soulevé du monde à sa suite;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was slain, and all who obeyed him were scattered and came to nothing. 37 After this man, Judas of Galilee rose up in the days of the census, and drew away many people after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6207" name="Group 15"/>
          <p:cNvGraphicFramePr>
            <a:graphicFrameLocks noGrp="1"/>
          </p:cNvGraphicFramePr>
          <p:nvPr/>
        </p:nvGraphicFramePr>
        <p:xfrm>
          <a:off x="34925" y="44450"/>
          <a:ext cx="9074150" cy="5804218"/>
        </p:xfrm>
        <a:graphic>
          <a:graphicData uri="http://schemas.openxmlformats.org/drawingml/2006/table">
            <a:tbl>
              <a:tblPr rtl="1"/>
              <a:tblGrid>
                <a:gridCol w="5019647">
                  <a:extLst>
                    <a:ext uri="{9D8B030D-6E8A-4147-A177-3AD203B41FA5}">
                      <a16:colId xmlns:a16="http://schemas.microsoft.com/office/drawing/2014/main" val="20000"/>
                    </a:ext>
                  </a:extLst>
                </a:gridCol>
                <a:gridCol w="405450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وأزاغ وراءهُ شـعباً كثيراً. فهلكَ هو أيضاً، وجميعُ الذين أطاعوه تَشتَّتوا. والآن أقول لكم: تنحوا عن هؤلاء الرِّجال واتركوهُم! لأنَّهُ إن كانَ هذا الرَّأيُ أو هذا العملُ من النَّاس فسوفَ ينحل،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lui aussi a péri, et tous ceux qui l'avaient suivi se sont dispersés. 38 Alors, je vous le dis, ne vous occupez donc plus de ces gens et laissez-les aller! Si c'est des hommes en effet que vient leur résolution ou leur entreprise, elle disparaîtra d'elle-même;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also perished, and all who obeyed him were dispersed. 38 And now I say to you, keep away from these men and let them alone; for if this plan or this work is of men, it will come to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7230" name="Group 14"/>
          <p:cNvGraphicFramePr>
            <a:graphicFrameLocks noGrp="1"/>
          </p:cNvGraphicFramePr>
          <p:nvPr/>
        </p:nvGraphicFramePr>
        <p:xfrm>
          <a:off x="34925" y="44450"/>
          <a:ext cx="9074150" cy="6851904"/>
        </p:xfrm>
        <a:graphic>
          <a:graphicData uri="http://schemas.openxmlformats.org/drawingml/2006/table">
            <a:tbl>
              <a:tblPr rtl="1"/>
              <a:tblGrid>
                <a:gridCol w="4759489">
                  <a:extLst>
                    <a:ext uri="{9D8B030D-6E8A-4147-A177-3AD203B41FA5}">
                      <a16:colId xmlns:a16="http://schemas.microsoft.com/office/drawing/2014/main" val="20000"/>
                    </a:ext>
                  </a:extLst>
                </a:gridCol>
                <a:gridCol w="431466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وإن كانَ من اللَّـهِ فلا تقدرون أن تَنقُضُوهُ، لئلاَّ تُوجَدوا مُحاربين للَّـهِ أيضاً ". فأذعنوا له واستدعوا الرُّسلَ وجلدوهم وأمروهم أن لا يُعلِّموا بِاسم يسوعَ، ثُمَّ أطلقوهم.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39 </a:t>
                      </a:r>
                      <a:r>
                        <a:rPr kumimoji="0" lang="fr-FR" sz="2800" b="0" i="0" u="none" strike="noStrike" cap="none" normalizeH="0" baseline="0" dirty="0">
                          <a:ln>
                            <a:noFill/>
                          </a:ln>
                          <a:solidFill>
                            <a:schemeClr val="bg1"/>
                          </a:solidFill>
                          <a:effectLst/>
                          <a:latin typeface="Arial" charset="0"/>
                          <a:cs typeface="Arial" charset="0"/>
                        </a:rPr>
                        <a:t>si c'est de Dieu, vous ne pourrez pas les faire disparaître. N'allez pas risquer de vous trouver en guerre avec Dieu.</a:t>
                      </a:r>
                      <a:r>
                        <a:rPr kumimoji="0" lang="en-US" sz="2800" b="0" i="0" u="none" strike="noStrike" cap="none" normalizeH="0" baseline="0" dirty="0">
                          <a:ln>
                            <a:noFill/>
                          </a:ln>
                          <a:solidFill>
                            <a:schemeClr val="bg1"/>
                          </a:solidFill>
                          <a:effectLst/>
                          <a:latin typeface="Arial" charset="0"/>
                          <a:cs typeface="Arial" charset="0"/>
                        </a:rPr>
                        <a:t> 40 </a:t>
                      </a:r>
                      <a:r>
                        <a:rPr kumimoji="0" lang="fr-FR" sz="2800" b="0" i="0" u="none" strike="noStrike" cap="none" normalizeH="0" baseline="0" dirty="0">
                          <a:ln>
                            <a:noFill/>
                          </a:ln>
                          <a:solidFill>
                            <a:schemeClr val="bg1"/>
                          </a:solidFill>
                          <a:effectLst/>
                          <a:latin typeface="Arial" charset="0"/>
                          <a:cs typeface="Arial" charset="0"/>
                        </a:rPr>
                        <a:t>Se rangeant à son avis, ils rappelèrent les apôtres, les firent battre de verges et, après leur avoir enjoint de ne plus prononcer le nom de Jésus, ils les relâchèrent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39 but if it is of God, you cannot overthrow it--lest you even be found to fight against God. 40 And they agreed with him, and when they had called for the apostles and beaten them, they commanded that they should not speak in the name of Jesus, and let them go.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8254" name="Group 14"/>
          <p:cNvGraphicFramePr>
            <a:graphicFrameLocks noGrp="1"/>
          </p:cNvGraphicFramePr>
          <p:nvPr/>
        </p:nvGraphicFramePr>
        <p:xfrm>
          <a:off x="34925" y="44450"/>
          <a:ext cx="9074150" cy="631443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أمَّا هُم فخرجوا فرحينَ مِن تجاه المحفل، لأنَّهُم حُسِبوا مُستَأهلينَ أن يُهانوا من أجل هذا الاسم. وكانوا لا يزالونَ كلَّ يوم في الهيكل وفي البيوتِ يُعلِّمون ويُبشِّرون بيسوعَ المسيح.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a:t>
                      </a:r>
                      <a:r>
                        <a:rPr kumimoji="0" lang="fr-FR" sz="2800" b="0" i="0" u="none" strike="noStrike" cap="none" normalizeH="0" baseline="0" dirty="0">
                          <a:ln>
                            <a:noFill/>
                          </a:ln>
                          <a:solidFill>
                            <a:schemeClr val="bg1"/>
                          </a:solidFill>
                          <a:effectLst/>
                          <a:latin typeface="Arial" charset="0"/>
                          <a:cs typeface="Arial" charset="0"/>
                        </a:rPr>
                        <a:t>Les apôtres quittèrent donc le Sanhédrin, tout heureux d'avoir été trouvés dignes de subir des outrages pour le Nom. 42 Chaque jour, au temple comme à domicile, ils ne cessaient d'enseigner et d'annoncer la Bonne Nouvelle de Jésus Messie.</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So they departed from the presence of the council, rejoicing that they were counted worthy to suffer shame for His name. 42 And daily in the temple, and in every house, they did not cease teaching and preaching Jesus as the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934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50370"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8250372"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250372"/>
                                        </p:tgtEl>
                                        <p:attrNameLst>
                                          <p:attrName>style.visibility</p:attrName>
                                        </p:attrNameLst>
                                      </p:cBhvr>
                                      <p:to>
                                        <p:strVal val="visible"/>
                                      </p:to>
                                    </p:set>
                                    <p:anim calcmode="lin" valueType="num">
                                      <p:cBhvr additive="base">
                                        <p:cTn id="7" dur="500" fill="hold"/>
                                        <p:tgtEl>
                                          <p:spTgt spid="8250372"/>
                                        </p:tgtEl>
                                        <p:attrNameLst>
                                          <p:attrName>ppt_x</p:attrName>
                                        </p:attrNameLst>
                                      </p:cBhvr>
                                      <p:tavLst>
                                        <p:tav tm="0">
                                          <p:val>
                                            <p:strVal val="0-#ppt_w/2"/>
                                          </p:val>
                                        </p:tav>
                                        <p:tav tm="100000">
                                          <p:val>
                                            <p:strVal val="#ppt_x"/>
                                          </p:val>
                                        </p:tav>
                                      </p:tavLst>
                                    </p:anim>
                                    <p:anim calcmode="lin" valueType="num">
                                      <p:cBhvr additive="base">
                                        <p:cTn id="8" dur="500" fill="hold"/>
                                        <p:tgtEl>
                                          <p:spTgt spid="82503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5139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2432" name="Group 16"/>
          <p:cNvGraphicFramePr>
            <a:graphicFrameLocks noGrp="1"/>
          </p:cNvGraphicFramePr>
          <p:nvPr/>
        </p:nvGraphicFramePr>
        <p:xfrm>
          <a:off x="107950" y="44450"/>
          <a:ext cx="9072563" cy="6194426"/>
        </p:xfrm>
        <a:graphic>
          <a:graphicData uri="http://schemas.openxmlformats.org/drawingml/2006/table">
            <a:tbl>
              <a:tblPr rtl="1"/>
              <a:tblGrid>
                <a:gridCol w="4488883">
                  <a:extLst>
                    <a:ext uri="{9D8B030D-6E8A-4147-A177-3AD203B41FA5}">
                      <a16:colId xmlns:a16="http://schemas.microsoft.com/office/drawing/2014/main" val="20000"/>
                    </a:ext>
                  </a:extLst>
                </a:gridCol>
                <a:gridCol w="458368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25:16-17</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انظر إليَّ وارحمني، لأنِّي ابن وحيد وفقير أنا. أحزان قلبي قد كثرت.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25:16-17</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kern="1200" cap="none" normalizeH="0" baseline="0" dirty="0">
                          <a:ln>
                            <a:noFill/>
                          </a:ln>
                          <a:solidFill>
                            <a:schemeClr val="bg1"/>
                          </a:solidFill>
                          <a:effectLst/>
                          <a:latin typeface="Arial" charset="0"/>
                          <a:ea typeface="+mn-ea"/>
                          <a:cs typeface="Arial" charset="0"/>
                        </a:rPr>
                        <a:t>16 </a:t>
                      </a:r>
                      <a:r>
                        <a:rPr kumimoji="0" lang="fr-FR" sz="2800" b="0" i="0" u="none" strike="noStrike" kern="1200" cap="none" normalizeH="0" baseline="0" dirty="0">
                          <a:ln>
                            <a:noFill/>
                          </a:ln>
                          <a:solidFill>
                            <a:schemeClr val="bg1"/>
                          </a:solidFill>
                          <a:effectLst/>
                          <a:latin typeface="Arial" charset="0"/>
                          <a:ea typeface="+mn-ea"/>
                          <a:cs typeface="Arial" charset="0"/>
                        </a:rPr>
                        <a:t>Tourne-toi vers moi, aie pitié, car je suis seul et humilié.</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17 Mes angoisses m'envahissent,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25:16-17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Turn Yourself to me, and have mercy on me, For I am desolate and afflicted.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The troubles of my heart have enlarged.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2pg</a:t>
            </a:r>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3459" name="Group 19"/>
          <p:cNvGraphicFramePr>
            <a:graphicFrameLocks noGrp="1"/>
          </p:cNvGraphicFramePr>
          <p:nvPr/>
        </p:nvGraphicFramePr>
        <p:xfrm>
          <a:off x="34925" y="44450"/>
          <a:ext cx="9145588" cy="6760464"/>
        </p:xfrm>
        <a:graphic>
          <a:graphicData uri="http://schemas.openxmlformats.org/drawingml/2006/table">
            <a:tbl>
              <a:tblPr rtl="1"/>
              <a:tblGrid>
                <a:gridCol w="4533025">
                  <a:extLst>
                    <a:ext uri="{9D8B030D-6E8A-4147-A177-3AD203B41FA5}">
                      <a16:colId xmlns:a16="http://schemas.microsoft.com/office/drawing/2014/main" val="20000"/>
                    </a:ext>
                  </a:extLst>
                </a:gridCol>
                <a:gridCol w="461256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لوقا ( 12 : 41 – 50 )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 بُطرس: " ياربُّ، ألنا قلت هذا المَثَلَ أم تقوله للجميع أيضاً؟ " فقال الربُّ: " من هو ترى الوكيل الأمين الحكيم الذي يقيمه سيِّدُهُ على عبيده ليُعطيهُم طعامهم في حينه؟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Luc 12 : 41 – 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kern="1200" cap="none" normalizeH="0" baseline="0" dirty="0">
                          <a:ln>
                            <a:noFill/>
                          </a:ln>
                          <a:solidFill>
                            <a:schemeClr val="bg1"/>
                          </a:solidFill>
                          <a:effectLst/>
                          <a:latin typeface="Arial" charset="0"/>
                          <a:ea typeface="+mn-ea"/>
                          <a:cs typeface="Arial" charset="0"/>
                        </a:rPr>
                        <a:t>41 </a:t>
                      </a:r>
                      <a:r>
                        <a:rPr kumimoji="0" lang="fr-FR" sz="2600" b="0" i="0" u="none" strike="noStrike" kern="1200" cap="none" normalizeH="0" baseline="0" dirty="0">
                          <a:ln>
                            <a:noFill/>
                          </a:ln>
                          <a:solidFill>
                            <a:schemeClr val="bg1"/>
                          </a:solidFill>
                          <a:effectLst/>
                          <a:latin typeface="Arial" charset="0"/>
                          <a:ea typeface="+mn-ea"/>
                          <a:cs typeface="Arial" charset="0"/>
                        </a:rPr>
                        <a:t>Pierre dit alors: "Seigneur, est-ce pour nous que tu dis cette parabole ou bien pour tout le monde?" Le Seigneur lui dit: "Quel est donc l'intendant fidèle, avisé, que le maître établira sur sa domesticité pour distribuer en temps voulu les rations de blé?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12:41-50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41 Then Peter said to Him, Lord, do You speak this parable only to us, or to all people? 42 And the Lord said, Who then is that faithful and wise steward, whom his master will make ruler over his household, to give them their portion of food in due season?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2g</a:t>
            </a:r>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4480" name="Group 16"/>
          <p:cNvGraphicFramePr>
            <a:graphicFrameLocks noGrp="1"/>
          </p:cNvGraphicFramePr>
          <p:nvPr/>
        </p:nvGraphicFramePr>
        <p:xfrm>
          <a:off x="34925" y="44450"/>
          <a:ext cx="9145588" cy="6121401"/>
        </p:xfrm>
        <a:graphic>
          <a:graphicData uri="http://schemas.openxmlformats.org/drawingml/2006/table">
            <a:tbl>
              <a:tblPr rtl="1"/>
              <a:tblGrid>
                <a:gridCol w="4711297">
                  <a:extLst>
                    <a:ext uri="{9D8B030D-6E8A-4147-A177-3AD203B41FA5}">
                      <a16:colId xmlns:a16="http://schemas.microsoft.com/office/drawing/2014/main" val="20000"/>
                    </a:ext>
                  </a:extLst>
                </a:gridCol>
                <a:gridCol w="443429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طوبى لذلك العبد الذي إذا جاء سيِّدُهُ فيجدُه يعمل هكذا! حقاً أقولُ لكُم: إنه يُقيمُهُ على جميع أمواله. وإن قال ذلك العبد الردئ في قلبه: إن سيِّدي يُبطئ في</a:t>
                      </a:r>
                      <a:r>
                        <a:rPr kumimoji="0" lang="en-US"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قُدُومه</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43 </a:t>
                      </a:r>
                      <a:r>
                        <a:rPr kumimoji="0" lang="fr-FR" sz="2800" b="0" i="0" u="none" strike="noStrike" kern="1200" cap="none" normalizeH="0" baseline="0" dirty="0">
                          <a:ln>
                            <a:noFill/>
                          </a:ln>
                          <a:solidFill>
                            <a:schemeClr val="bg1"/>
                          </a:solidFill>
                          <a:effectLst/>
                          <a:latin typeface="Arial" charset="0"/>
                          <a:ea typeface="+mn-ea"/>
                          <a:cs typeface="Arial" charset="0"/>
                        </a:rPr>
                        <a:t>Heureux ce serviteur, que son maître en arrivant trouvera en train de faire ce travail! Vraiment, je vous le déclare, il l'établira sur tous ses biens. Mais si ce serviteur se dit en son cœur: "Mon maître tarde à venir"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Blessed is that servant whom his master will find so doing when he comes. 44 Truly, I say to you that he will make him ruler over all that he has. 45 But if that servant says in his heart, `My master is delaying his coming,'</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3138" name="Group 18"/>
          <p:cNvGraphicFramePr>
            <a:graphicFrameLocks noGrp="1"/>
          </p:cNvGraphicFramePr>
          <p:nvPr/>
        </p:nvGraphicFramePr>
        <p:xfrm>
          <a:off x="34925" y="44450"/>
          <a:ext cx="9145588" cy="6230303"/>
        </p:xfrm>
        <a:graphic>
          <a:graphicData uri="http://schemas.openxmlformats.org/drawingml/2006/table">
            <a:tbl>
              <a:tblPr rtl="1"/>
              <a:tblGrid>
                <a:gridCol w="4331507">
                  <a:extLst>
                    <a:ext uri="{9D8B030D-6E8A-4147-A177-3AD203B41FA5}">
                      <a16:colId xmlns:a16="http://schemas.microsoft.com/office/drawing/2014/main" val="20000"/>
                    </a:ext>
                  </a:extLst>
                </a:gridCol>
                <a:gridCol w="481408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فيبتدئ يضرب العبيد والإماء، ويأكُل ويشرب ويسكر. فيأتي سيِّد ذلك العبد في اليوم الذي</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ينتظرُه وفي الساعة التي لا يعرفُها، فيشقه من وسطه ويجعل نَصِيبَهُ مع غير المؤمنين.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et qu'il se mette à battre les garçons et les filles de service, à manger, à boire et à s'enivrer, le maître de ce serviteur arrivera au jour qu'il n'attend pas et à l'heure qu'il ne sait pas; il le chassera et lui fera partager le sort des infidèles.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begins to beat the male and female servants, and to eat and drink and be drunk, 46 the master of that servant will come on a day when he is not looking for him, and at an hour when he is not aware, and will cut him in two and appoint him his portion with the unbelievers.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4161" name="Group 17"/>
          <p:cNvGraphicFramePr>
            <a:graphicFrameLocks noGrp="1"/>
          </p:cNvGraphicFramePr>
          <p:nvPr/>
        </p:nvGraphicFramePr>
        <p:xfrm>
          <a:off x="34925" y="44450"/>
          <a:ext cx="9145588" cy="6121401"/>
        </p:xfrm>
        <a:graphic>
          <a:graphicData uri="http://schemas.openxmlformats.org/drawingml/2006/table">
            <a:tbl>
              <a:tblPr rtl="1"/>
              <a:tblGrid>
                <a:gridCol w="4553921">
                  <a:extLst>
                    <a:ext uri="{9D8B030D-6E8A-4147-A177-3AD203B41FA5}">
                      <a16:colId xmlns:a16="http://schemas.microsoft.com/office/drawing/2014/main" val="20000"/>
                    </a:ext>
                  </a:extLst>
                </a:gridCol>
                <a:gridCol w="4591667">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ذلك العبد الذي يَعْلَمُ إرادة سيِّده ولم يستعدُّ ولا فعل بحسب إرادتهِ، فيُضرب كثيراً. أمَّا الذي لا يَعْلَمُ، ويفعل ما يستوجب به الضرب، فيُضرب قليلاً.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47 </a:t>
                      </a:r>
                      <a:r>
                        <a:rPr kumimoji="0" lang="fr-FR" sz="2800" b="0" i="0" u="none" strike="noStrike" kern="1200" cap="none" normalizeH="0" baseline="0" dirty="0">
                          <a:ln>
                            <a:noFill/>
                          </a:ln>
                          <a:solidFill>
                            <a:schemeClr val="bg1"/>
                          </a:solidFill>
                          <a:effectLst/>
                          <a:latin typeface="Arial" charset="0"/>
                          <a:ea typeface="+mn-ea"/>
                          <a:cs typeface="Arial" charset="0"/>
                        </a:rPr>
                        <a:t>Ce serviteur qui connaissait la volonté de son maître et qui pourtant n'a rien préparé ni fait selon cette volonté recevra bien des coups; celui qui ne la connaissait pas et qui a fait de quoi mériter des coups en recevra peu.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47 And that servant who knew his master's will, and did not prepare himself or do according to his will, shall be beaten with many stripes. 48 But he who did not know, yet committed things deserving of stripes, shall be beaten with few.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5502" name="Group 14"/>
          <p:cNvGraphicFramePr>
            <a:graphicFrameLocks noGrp="1"/>
          </p:cNvGraphicFramePr>
          <p:nvPr/>
        </p:nvGraphicFramePr>
        <p:xfrm>
          <a:off x="34925" y="44450"/>
          <a:ext cx="9145588" cy="5919776"/>
        </p:xfrm>
        <a:graphic>
          <a:graphicData uri="http://schemas.openxmlformats.org/drawingml/2006/table">
            <a:tbl>
              <a:tblPr rtl="1"/>
              <a:tblGrid>
                <a:gridCol w="4728143">
                  <a:extLst>
                    <a:ext uri="{9D8B030D-6E8A-4147-A177-3AD203B41FA5}">
                      <a16:colId xmlns:a16="http://schemas.microsoft.com/office/drawing/2014/main" val="20000"/>
                    </a:ext>
                  </a:extLst>
                </a:gridCol>
                <a:gridCol w="441744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وكل من أُعطيَ كثيراً يُطالب بكثير، ومن استودع كثيراً يُطلب منه أكثر.إنِّي جئت لألقي ناراً على الأرض، فماذا أُريد وقد اضطرمت؟ </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A qui l'on a beaucoup donné, on redemandera beaucoup; à qui l'on a beaucoup confié, on réclamera davantage. </a:t>
                      </a:r>
                      <a:r>
                        <a:rPr kumimoji="0" lang="fr-FR" sz="2800" b="0" i="0" u="none" strike="noStrike" cap="none" normalizeH="0" baseline="0" dirty="0">
                          <a:ln>
                            <a:noFill/>
                          </a:ln>
                          <a:solidFill>
                            <a:schemeClr val="bg1"/>
                          </a:solidFill>
                          <a:effectLst/>
                          <a:latin typeface="Arial" charset="0"/>
                          <a:cs typeface="Arial" charset="0"/>
                        </a:rPr>
                        <a:t>49 </a:t>
                      </a:r>
                      <a:r>
                        <a:rPr kumimoji="0" lang="fr-FR" sz="2800" b="0" i="0" u="none" strike="noStrike" kern="1200" cap="none" normalizeH="0" baseline="0" dirty="0">
                          <a:ln>
                            <a:noFill/>
                          </a:ln>
                          <a:solidFill>
                            <a:schemeClr val="bg1"/>
                          </a:solidFill>
                          <a:effectLst/>
                          <a:latin typeface="Arial" charset="0"/>
                          <a:ea typeface="+mn-ea"/>
                          <a:cs typeface="Arial" charset="0"/>
                        </a:rPr>
                        <a:t>C'est un feu que je suis venu apporter sur la terre, et comme je voudrais qu'il soit déjà allumé!  </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For everyone to whom much is given, from him much will be required; and to whom much has been committed, of him they will ask the more. </a:t>
                      </a:r>
                      <a:r>
                        <a:rPr kumimoji="0" lang="en-US" sz="2800" b="0" i="0" u="none" strike="noStrike" cap="none" normalizeH="0" baseline="0" dirty="0">
                          <a:ln>
                            <a:noFill/>
                          </a:ln>
                          <a:solidFill>
                            <a:schemeClr val="bg1"/>
                          </a:solidFill>
                          <a:effectLst/>
                          <a:latin typeface="Arial" charset="0"/>
                          <a:cs typeface="Arial" charset="0"/>
                        </a:rPr>
                        <a:t>49 I came to send fire on the earth, and how I wish it were already kindled! </a:t>
                      </a:r>
                      <a:endParaRPr kumimoji="0" lang="en-US"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5502" name="Group 14"/>
          <p:cNvGraphicFramePr>
            <a:graphicFrameLocks noGrp="1"/>
          </p:cNvGraphicFramePr>
          <p:nvPr/>
        </p:nvGraphicFramePr>
        <p:xfrm>
          <a:off x="34925" y="44450"/>
          <a:ext cx="9145588" cy="5919776"/>
        </p:xfrm>
        <a:graphic>
          <a:graphicData uri="http://schemas.openxmlformats.org/drawingml/2006/table">
            <a:tbl>
              <a:tblPr rtl="1"/>
              <a:tblGrid>
                <a:gridCol w="4895967">
                  <a:extLst>
                    <a:ext uri="{9D8B030D-6E8A-4147-A177-3AD203B41FA5}">
                      <a16:colId xmlns:a16="http://schemas.microsoft.com/office/drawing/2014/main" val="20000"/>
                    </a:ext>
                  </a:extLst>
                </a:gridCol>
                <a:gridCol w="4249621">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ولي صبغةٌ اصطبغ بها، وكيف أنا محتمل حتَّى تُكْمَل؟. </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50 C'est un baptême que j'ai à recevoir, et comme cela me pèse jusqu'à ce qu'il soit accompli!".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50 But I have a baptism to be baptized with, and how distressed I am till it is accomplished!.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56515" name="Picture 3" descr="pointing"/>
          <p:cNvPicPr>
            <a:picLocks noChangeAspect="1" noChangeArrowheads="1"/>
          </p:cNvPicPr>
          <p:nvPr/>
        </p:nvPicPr>
        <p:blipFill>
          <a:blip r:embed="rId2" cstate="print"/>
          <a:srcRect/>
          <a:stretch>
            <a:fillRect/>
          </a:stretch>
        </p:blipFill>
        <p:spPr bwMode="auto">
          <a:xfrm>
            <a:off x="2714612" y="5929330"/>
            <a:ext cx="1238250" cy="628650"/>
          </a:xfrm>
          <a:prstGeom prst="rect">
            <a:avLst/>
          </a:prstGeom>
          <a:noFill/>
        </p:spPr>
      </p:pic>
      <p:sp>
        <p:nvSpPr>
          <p:cNvPr id="825651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256515"/>
                                        </p:tgtEl>
                                        <p:attrNameLst>
                                          <p:attrName>style.visibility</p:attrName>
                                        </p:attrNameLst>
                                      </p:cBhvr>
                                      <p:to>
                                        <p:strVal val="visible"/>
                                      </p:to>
                                    </p:set>
                                    <p:anim calcmode="lin" valueType="num">
                                      <p:cBhvr additive="base">
                                        <p:cTn id="7" dur="500" fill="hold"/>
                                        <p:tgtEl>
                                          <p:spTgt spid="8256515"/>
                                        </p:tgtEl>
                                        <p:attrNameLst>
                                          <p:attrName>ppt_x</p:attrName>
                                        </p:attrNameLst>
                                      </p:cBhvr>
                                      <p:tavLst>
                                        <p:tav tm="0">
                                          <p:val>
                                            <p:strVal val="0-#ppt_w/2"/>
                                          </p:val>
                                        </p:tav>
                                        <p:tav tm="100000">
                                          <p:val>
                                            <p:strVal val="#ppt_x"/>
                                          </p:val>
                                        </p:tav>
                                      </p:tavLst>
                                    </p:anim>
                                    <p:anim calcmode="lin" valueType="num">
                                      <p:cBhvr additive="base">
                                        <p:cTn id="8" dur="500" fill="hold"/>
                                        <p:tgtEl>
                                          <p:spTgt spid="82565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7548" name="Group 12"/>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Wednesday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الأول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première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5856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825856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59603" name="Group 19"/>
          <p:cNvGraphicFramePr>
            <a:graphicFrameLocks noGrp="1"/>
          </p:cNvGraphicFramePr>
          <p:nvPr/>
        </p:nvGraphicFramePr>
        <p:xfrm>
          <a:off x="34925" y="115888"/>
          <a:ext cx="9074150" cy="6235892"/>
        </p:xfrm>
        <a:graphic>
          <a:graphicData uri="http://schemas.openxmlformats.org/drawingml/2006/table">
            <a:tbl>
              <a:tblPr rtl="1"/>
              <a:tblGrid>
                <a:gridCol w="4667155">
                  <a:extLst>
                    <a:ext uri="{9D8B030D-6E8A-4147-A177-3AD203B41FA5}">
                      <a16:colId xmlns:a16="http://schemas.microsoft.com/office/drawing/2014/main" val="20000"/>
                    </a:ext>
                  </a:extLst>
                </a:gridCol>
                <a:gridCol w="440699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الخروج </a:t>
                      </a:r>
                      <a:r>
                        <a:rPr kumimoji="0" lang="ar-EG" sz="3600" b="0" i="0" u="sng" strike="noStrike" cap="none" normalizeH="0" baseline="0" dirty="0">
                          <a:ln>
                            <a:noFill/>
                          </a:ln>
                          <a:solidFill>
                            <a:srgbClr val="FF9933"/>
                          </a:solidFill>
                          <a:effectLst/>
                          <a:latin typeface="Arial" charset="0"/>
                          <a:cs typeface="Arial" charset="0"/>
                        </a:rPr>
                        <a:t>اشعياء النبى ( 2 : 3 - 11</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200" b="0" i="0" u="sng" strike="noStrike" cap="none" normalizeH="0" baseline="0" dirty="0" err="1">
                          <a:ln>
                            <a:noFill/>
                          </a:ln>
                          <a:solidFill>
                            <a:srgbClr val="FF9933"/>
                          </a:solidFill>
                          <a:effectLst/>
                          <a:latin typeface="Arial" charset="0"/>
                          <a:cs typeface="Times New Roman" pitchFamily="18" charset="0"/>
                        </a:rPr>
                        <a:t>Esaïe</a:t>
                      </a:r>
                      <a:r>
                        <a:rPr kumimoji="0" lang="fr-CA" sz="3200" b="0" i="0" u="sng" strike="noStrike" cap="none" normalizeH="0" baseline="0" dirty="0">
                          <a:ln>
                            <a:noFill/>
                          </a:ln>
                          <a:solidFill>
                            <a:srgbClr val="FF9933"/>
                          </a:solidFill>
                          <a:effectLst/>
                          <a:latin typeface="Arial" charset="0"/>
                          <a:cs typeface="Times New Roman" pitchFamily="18" charset="0"/>
                        </a:rPr>
                        <a:t>  2:3-11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Des peuples nombreux se mettront en marche et diront: "Venez, montons à la montagne du Seigneur, à la Maison du Dieu de Jacob. Il nous montrera ses chemins et nous marcherons sur ses routes." Oui, c'est de Sion que vient l'instruction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Isaiah 2:3-11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Many people shall come and say, Come, and let us go up to the mountain of the Lord, To the house of the God of Jacob; He will teach us His ways, And we shall walk in His paths. For out of Zion shall go forth the law,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3f</a:t>
            </a: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0626" name="Group 18"/>
          <p:cNvGraphicFramePr>
            <a:graphicFrameLocks noGrp="1"/>
          </p:cNvGraphicFramePr>
          <p:nvPr/>
        </p:nvGraphicFramePr>
        <p:xfrm>
          <a:off x="34925" y="115888"/>
          <a:ext cx="9001125" cy="5834063"/>
        </p:xfrm>
        <a:graphic>
          <a:graphicData uri="http://schemas.openxmlformats.org/drawingml/2006/table">
            <a:tbl>
              <a:tblPr rtl="1"/>
              <a:tblGrid>
                <a:gridCol w="4371714">
                  <a:extLst>
                    <a:ext uri="{9D8B030D-6E8A-4147-A177-3AD203B41FA5}">
                      <a16:colId xmlns:a16="http://schemas.microsoft.com/office/drawing/2014/main" val="20000"/>
                    </a:ext>
                  </a:extLst>
                </a:gridCol>
                <a:gridCol w="462941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لأنَّه من صهيون تخرج الشَّريعة ومن أُورشليم كلمة الربِّ. ويحكم بالعدل لسائر الأُمم ويقضي شعوب كثيرين فيضربون سُيُوفهُم سِككاً للأفدنة ورمَاحهُم مَناجل، </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de Jérusalem la parole du Seigneur. 4 Il sera juge entre les nations, l'arbitre de peuples nombreux. Martelant leurs épées, ils en feront des socs, de leurs lances ils feront des serpes.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 word of the Lord from Jerusalem. 4 He shall judge between the nations, And rebuke many people; They shall beat their swords into plowshares, And their spears into pruning hooks;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0626" name="Group 18"/>
          <p:cNvGraphicFramePr>
            <a:graphicFrameLocks noGrp="1"/>
          </p:cNvGraphicFramePr>
          <p:nvPr/>
        </p:nvGraphicFramePr>
        <p:xfrm>
          <a:off x="34925" y="115888"/>
          <a:ext cx="9001125" cy="58340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فلا ترفع أُمَّةٌ على أُمَّةٍ سيفاً ولا يتعلَّمُون الحرب في ما بعد.</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هلُموا يا بيت يعقوب لنسلُك في نُور الربِّ.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On ne brandira plus l'épée nation contre nation, on n'apprendra plus à se battre. 5 Venez, maison de Jacob, marchons à la lumière du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Nation shall not lift up sword against nation, Neither shall they learn war anymore. 5 O house of Jacob, come and let us walk In the light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59282" name="Group 18"/>
          <p:cNvGraphicFramePr>
            <a:graphicFrameLocks noGrp="1"/>
          </p:cNvGraphicFramePr>
          <p:nvPr/>
        </p:nvGraphicFramePr>
        <p:xfrm>
          <a:off x="34925" y="115888"/>
          <a:ext cx="9001125" cy="6371845"/>
        </p:xfrm>
        <a:graphic>
          <a:graphicData uri="http://schemas.openxmlformats.org/drawingml/2006/table">
            <a:tbl>
              <a:tblPr rtl="1"/>
              <a:tblGrid>
                <a:gridCol w="3981478">
                  <a:extLst>
                    <a:ext uri="{9D8B030D-6E8A-4147-A177-3AD203B41FA5}">
                      <a16:colId xmlns:a16="http://schemas.microsoft.com/office/drawing/2014/main" val="20000"/>
                    </a:ext>
                  </a:extLst>
                </a:gridCol>
                <a:gridCol w="501964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رفض شعبه بيت إسرائيل لأن كورهم قد امتلأت من الذنوب مثل القديم كالفلسطينيين وقبلوا كثيرين من أبناء الغرباء، وقد امتلأت أرضُهُم فِضَّةً وذهباً ولا عد</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93662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Oui, tu as délaissé ton peuple, la maison de Jacob. Ils sont submergés par l'Orient, autant de devins que les Philistins, beaucoup trop d'enfants d'étrangers. Le pays est rempli d'argent et d'or: pas de limites à ses trésors.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You have forsaken Your people, the house of Jacob, Because they are filled with eastern ways; They are soothsayers like the Philistines, And they are pleased with the children of foreigners. 7 Their land is also full of silver and gold, And there is no end to their treasures;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0306" name="Group 18"/>
          <p:cNvGraphicFramePr>
            <a:graphicFrameLocks noGrp="1"/>
          </p:cNvGraphicFramePr>
          <p:nvPr/>
        </p:nvGraphicFramePr>
        <p:xfrm>
          <a:off x="34925" y="115888"/>
          <a:ext cx="9001125" cy="6768720"/>
        </p:xfrm>
        <a:graphic>
          <a:graphicData uri="http://schemas.openxmlformats.org/drawingml/2006/table">
            <a:tbl>
              <a:tblPr rtl="1"/>
              <a:tblGrid>
                <a:gridCol w="4523044">
                  <a:extLst>
                    <a:ext uri="{9D8B030D-6E8A-4147-A177-3AD203B41FA5}">
                      <a16:colId xmlns:a16="http://schemas.microsoft.com/office/drawing/2014/main" val="20000"/>
                    </a:ext>
                  </a:extLst>
                </a:gridCol>
                <a:gridCol w="4478081">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لكنوزهم قد امتلأت أرضُهُم خيلاً ولا تحصى مركباتهم. قد امتلأت أرضُهُم أصناماً، يَسجُدُون لفعل أيديهم وما صَنعته أصابعُهُم، فلذلك ينخفض الإنسان ويزل الرَّجل فلا أغفر لهم.</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93662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Le pays est rempli de chevaux: pas de limites au nombre de ses chars. Le pays est rempli d'idoles: ils se prosternent devant l'ouvrage de leurs mains, devant ce que leurs doigts ont fabriqué. 9 Ils devront plier, les humains, l'homme sera abaissé - tu ne saurais leur pardonner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Their land is also full of horses, And there is no end to their chariots. 8 Their land is also full of idols; They worship the work of their own hands, That which their own fingers have made. 9 People bow down, And each man humbles himself; Therefore do not forgive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1646" name="Group 14"/>
          <p:cNvGraphicFramePr>
            <a:graphicFrameLocks noGrp="1"/>
          </p:cNvGraphicFramePr>
          <p:nvPr/>
        </p:nvGraphicFramePr>
        <p:xfrm>
          <a:off x="34925" y="115888"/>
          <a:ext cx="9074150" cy="6528500"/>
        </p:xfrm>
        <a:graphic>
          <a:graphicData uri="http://schemas.openxmlformats.org/drawingml/2006/table">
            <a:tbl>
              <a:tblPr rtl="1"/>
              <a:tblGrid>
                <a:gridCol w="4591667">
                  <a:extLst>
                    <a:ext uri="{9D8B030D-6E8A-4147-A177-3AD203B41FA5}">
                      <a16:colId xmlns:a16="http://schemas.microsoft.com/office/drawing/2014/main" val="20000"/>
                    </a:ext>
                  </a:extLst>
                </a:gridCol>
                <a:gridCol w="448248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ادخلوا الآن في الصخور واختبئوا في التُّراب من خوف الربِّ ومن مجد قوته. فإذا قام يسحق الأرض لأن عيني الرب تتعالى ويذل الإنسان وينخفض ترفع البشر.</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Va dans les rochers, cache-toi dans la terre devant la terreur du Seigneur et l'éclat de sa majesté. L'orgueilleux regard des humains sera abaissé, les hommes hautains devront plier: et ce jour-là, le Seigneur seul sera exalté.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Enter into the rock, and hide in the dust, From the terror of the Lord And the glory of His majesty. 11 The lofty looks of man shall be humbled, The haughtiness of men shall be bowed down, And the Lord alone shall be exalted in that day.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2676" name="Group 20"/>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00"/>
                          </a:solidFill>
                          <a:effectLst/>
                          <a:latin typeface="Arial" charset="0"/>
                          <a:cs typeface="Arial" charset="0"/>
                        </a:rPr>
                        <a:t>من سفر </a:t>
                      </a:r>
                      <a:r>
                        <a:rPr kumimoji="0" lang="ar-EG" sz="3200" b="0" i="0" u="sng" strike="noStrike" cap="none" normalizeH="0" baseline="0" dirty="0">
                          <a:ln>
                            <a:noFill/>
                          </a:ln>
                          <a:solidFill>
                            <a:srgbClr val="FF9900"/>
                          </a:solidFill>
                          <a:effectLst/>
                          <a:latin typeface="Arial" charset="0"/>
                          <a:cs typeface="Arial" charset="0"/>
                        </a:rPr>
                        <a:t>يوئيل النبي ( 2 : 12 ـ 26 )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والآن يقول الربُّ إلهنا ارجعُوا إليَّ بكلِّ قُلُوبكم وبالصَّوم والبُكاء والنَّوح، ومزِّقوا قُلُوبكُم لا ثيابكُم وارجعُوا إلى الربِّ إلهِكُم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Joël 2 : 12 - 27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 12 Dès maintenant, oracle du Seigneur, revenez à moi de tout votre cœur avec des jeûnes, des pleurs, des lamentations. Déchirez vos </a:t>
                      </a:r>
                      <a:r>
                        <a:rPr kumimoji="0" lang="fr-FR" sz="2800" b="0" i="0" u="none" strike="noStrike" kern="1200" cap="none" normalizeH="0" baseline="0" dirty="0" err="1">
                          <a:ln>
                            <a:noFill/>
                          </a:ln>
                          <a:solidFill>
                            <a:schemeClr val="bg1"/>
                          </a:solidFill>
                          <a:effectLst/>
                          <a:latin typeface="Arial" charset="0"/>
                          <a:ea typeface="+mn-ea"/>
                          <a:cs typeface="Arial" charset="0"/>
                        </a:rPr>
                        <a:t>coeurs</a:t>
                      </a:r>
                      <a:r>
                        <a:rPr kumimoji="0" lang="fr-FR" sz="2800" b="0" i="0" u="none" strike="noStrike" kern="1200" cap="none" normalizeH="0" baseline="0" dirty="0">
                          <a:ln>
                            <a:noFill/>
                          </a:ln>
                          <a:solidFill>
                            <a:schemeClr val="bg1"/>
                          </a:solidFill>
                          <a:effectLst/>
                          <a:latin typeface="Arial" charset="0"/>
                          <a:ea typeface="+mn-ea"/>
                          <a:cs typeface="Arial" charset="0"/>
                        </a:rPr>
                        <a:t>, non vos vêtements et revenez au Seigneur, votre Dieu</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Joel 2:12-27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Now, therefore, says the Lord, Turn to Me with all your heart, With fasting, with weeping, and with mourning. 13 So rend your heart, and not your garments; Return to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3695" name="Group 15"/>
          <p:cNvGraphicFramePr>
            <a:graphicFrameLocks noGrp="1"/>
          </p:cNvGraphicFramePr>
          <p:nvPr/>
        </p:nvGraphicFramePr>
        <p:xfrm>
          <a:off x="34925" y="115888"/>
          <a:ext cx="9001125" cy="6089588"/>
        </p:xfrm>
        <a:graphic>
          <a:graphicData uri="http://schemas.openxmlformats.org/drawingml/2006/table">
            <a:tbl>
              <a:tblPr rtl="1"/>
              <a:tblGrid>
                <a:gridCol w="4518642">
                  <a:extLst>
                    <a:ext uri="{9D8B030D-6E8A-4147-A177-3AD203B41FA5}">
                      <a16:colId xmlns:a16="http://schemas.microsoft.com/office/drawing/2014/main" val="20000"/>
                    </a:ext>
                  </a:extLst>
                </a:gridCol>
                <a:gridCol w="448248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رؤُوفٌ رحيمٌ طويل الأناة وكثيرُ الرَّحمة ويندم على الشَّرِّ. فمن يعلم لعلَّ يرجعُ ويندمُ ويُبقي وراءهُ بركة وتقدِمةٍ وسكيباً للربِّ إلهكم.</a:t>
                      </a: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il est bienveillant et miséricordieux, lent à la colère et plein d'une bonté fidèle. Il regrette le malheur. Qui sait, peut-être aura-t-il encore du regret et après lui laissera-t-il une bénédiction, offrande et libation pour le Seigneur, votre Dieu.</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For He is gracious and merciful, Slow to anger, and of great kindness; And He relents from doing harm. 14 Who knows if He will turn and relent, And leave a blessing behind Him--A grain offering and a drink offering For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1326" name="Group 14"/>
          <p:cNvGraphicFramePr>
            <a:graphicFrameLocks noGrp="1"/>
          </p:cNvGraphicFramePr>
          <p:nvPr/>
        </p:nvGraphicFramePr>
        <p:xfrm>
          <a:off x="34925" y="115888"/>
          <a:ext cx="9001125" cy="6089588"/>
        </p:xfrm>
        <a:graphic>
          <a:graphicData uri="http://schemas.openxmlformats.org/drawingml/2006/table">
            <a:tbl>
              <a:tblPr rtl="1"/>
              <a:tblGrid>
                <a:gridCol w="4648720">
                  <a:extLst>
                    <a:ext uri="{9D8B030D-6E8A-4147-A177-3AD203B41FA5}">
                      <a16:colId xmlns:a16="http://schemas.microsoft.com/office/drawing/2014/main" val="20000"/>
                    </a:ext>
                  </a:extLst>
                </a:gridCol>
                <a:gridCol w="435240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انفخوا بالبوق في صهيون وقَدِّسُوا صوماً اهتفوا باعتكافٍ. اِجمعُوا الشَّعب وقَدِّسُوا الجماعة انتخبوا الشُّيوخ واجمعُوا الأطفال والرضعان وليخرُج العَريسُ من خدرهِ</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a:t>
                      </a:r>
                      <a:r>
                        <a:rPr kumimoji="0" lang="fr-FR" sz="2800" b="0" i="0" u="none" strike="noStrike" kern="1200" cap="none" normalizeH="0" baseline="0" dirty="0">
                          <a:ln>
                            <a:noFill/>
                          </a:ln>
                          <a:solidFill>
                            <a:schemeClr val="bg1"/>
                          </a:solidFill>
                          <a:effectLst/>
                          <a:latin typeface="Arial" charset="0"/>
                          <a:ea typeface="+mn-ea"/>
                          <a:cs typeface="Arial" charset="0"/>
                        </a:rPr>
                        <a:t>Sonnez du cor à Sion, sanctifiez-vous par le jeûne, annoncez une réunion sacrée, rassemblez le peuple, convoquez une assemblée sainte. Groupez les vieillards, réunissez les adolescents et les enfants à la mamelle. Que le jeune époux quitte sa chambre,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Blow the trumpet in Zion, Consecrate a fast, Call a sacred assembly; 16 Gather the people, Sanctify the congregation, Assemble the elders, Gather the children and nursing babes; Let the bridegroom go out from his chamber,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2350" name="Group 14"/>
          <p:cNvGraphicFramePr>
            <a:graphicFrameLocks noGrp="1"/>
          </p:cNvGraphicFramePr>
          <p:nvPr/>
        </p:nvGraphicFramePr>
        <p:xfrm>
          <a:off x="34925" y="115888"/>
          <a:ext cx="9001125" cy="6089588"/>
        </p:xfrm>
        <a:graphic>
          <a:graphicData uri="http://schemas.openxmlformats.org/drawingml/2006/table">
            <a:tbl>
              <a:tblPr rtl="1"/>
              <a:tblGrid>
                <a:gridCol w="4539538">
                  <a:extLst>
                    <a:ext uri="{9D8B030D-6E8A-4147-A177-3AD203B41FA5}">
                      <a16:colId xmlns:a16="http://schemas.microsoft.com/office/drawing/2014/main" val="20000"/>
                    </a:ext>
                  </a:extLst>
                </a:gridCol>
                <a:gridCol w="446158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والعُروسُ من حَجَلتِهَا. ويبكي الكهنة الذين يخدمون الربِّ بين الرِّواق والمذبح ويقولون اشفق ياربُّ على شعبكَ ولا تجعل مِيراثك عاراً لتتسلط عليهم الأمم، </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la jeune épouse son pavillon. Qu'entre le porche et l'autel pleurent les prêtres, ministres du Seigneur. Qu'ils disent: "Seigneur, aie pitié de ton peuple; ne fais pas de ton patrimoine un opprobre pour que les nations se moquent d'eux!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 bride from her dressing room. 17 Let the priests, who minister to the Lord, Weep between the porch and the altar; Let them say, Spare Your people, O Lord, And do not give Your heritage to reproach, That the nations should rule over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3375" name="Group 15"/>
          <p:cNvGraphicFramePr>
            <a:graphicFrameLocks noGrp="1"/>
          </p:cNvGraphicFramePr>
          <p:nvPr/>
        </p:nvGraphicFramePr>
        <p:xfrm>
          <a:off x="34925" y="115888"/>
          <a:ext cx="9001125" cy="6516308"/>
        </p:xfrm>
        <a:graphic>
          <a:graphicData uri="http://schemas.openxmlformats.org/drawingml/2006/table">
            <a:tbl>
              <a:tblPr rtl="1"/>
              <a:tblGrid>
                <a:gridCol w="4453602">
                  <a:extLst>
                    <a:ext uri="{9D8B030D-6E8A-4147-A177-3AD203B41FA5}">
                      <a16:colId xmlns:a16="http://schemas.microsoft.com/office/drawing/2014/main" val="20000"/>
                    </a:ext>
                  </a:extLst>
                </a:gridCol>
                <a:gridCol w="454752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ولئلا يقال في الأمم أين إلهُهُم. لقد غار الربُّ على أرضهِ ورق لشعبهِ. وأجاب الربُّ وقال لشعبهِ هأنذا مُرسِلٌ إليكم القمح والخمر والزيت فتشبعون منها</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Pourquoi dirait-on parmi les peuples: Où est leur Dieu? Le Seigneur déborde de zèle pour son pays, il a pitié de son peuple. Le Seigneur répond à son peuple: "Eh bien! je vais vous envoyer le blé, le moût et l'huile fraîche. Vous en serez rassasiés.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Why should they say among the peoples, `Where is their God?' 18 Then the Lord will be zealous for His land, And pity His people. 19 The Lord will answer and say to His people, Behold, I will send you grain and new wine and oil, And you will be satisfied by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4399" name="Group 15"/>
          <p:cNvGraphicFramePr>
            <a:graphicFrameLocks noGrp="1"/>
          </p:cNvGraphicFramePr>
          <p:nvPr/>
        </p:nvGraphicFramePr>
        <p:xfrm>
          <a:off x="34925" y="115888"/>
          <a:ext cx="9001125" cy="6386120"/>
        </p:xfrm>
        <a:graphic>
          <a:graphicData uri="http://schemas.openxmlformats.org/drawingml/2006/table">
            <a:tbl>
              <a:tblPr rtl="1"/>
              <a:tblGrid>
                <a:gridCol w="4426306">
                  <a:extLst>
                    <a:ext uri="{9D8B030D-6E8A-4147-A177-3AD203B41FA5}">
                      <a16:colId xmlns:a16="http://schemas.microsoft.com/office/drawing/2014/main" val="20000"/>
                    </a:ext>
                  </a:extLst>
                </a:gridCol>
                <a:gridCol w="457481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ولا أجعلُكُم من بعد عاراً في الأمم. وأُبعد الشِّمالي عنكُم وأطرُدُهُ إلى أرضٍ  مُقفِرةٍ وأجعل وجهه إلى البحر الأول ( الشَّرقي ) ومؤخره إلى البحر الأخير ( الغربي )</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Jamais plus je ne ferai de vous un opprobre parmi les nations. Celui qui vient du nord, je l'éloigne de vous, je le chasse en une terre aride et désolée, son avant-garde vers la mer orientale, son arrière-garde vers la mer occidentale; il en montera une puanteur,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I will no longer make you a reproach among the nations. 20 But I will remove far from you the northern army, And will drive him away into a barren and desolate land, With his face toward the eastern sea And his back toward the western sea; His stench will come up,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5425" name="Group 17"/>
          <p:cNvGraphicFramePr>
            <a:graphicFrameLocks noGrp="1"/>
          </p:cNvGraphicFramePr>
          <p:nvPr/>
        </p:nvGraphicFramePr>
        <p:xfrm>
          <a:off x="34925" y="115888"/>
          <a:ext cx="9001125" cy="6679440"/>
        </p:xfrm>
        <a:graphic>
          <a:graphicData uri="http://schemas.openxmlformats.org/drawingml/2006/table">
            <a:tbl>
              <a:tblPr rtl="1"/>
              <a:tblGrid>
                <a:gridCol w="4453602">
                  <a:extLst>
                    <a:ext uri="{9D8B030D-6E8A-4147-A177-3AD203B41FA5}">
                      <a16:colId xmlns:a16="http://schemas.microsoft.com/office/drawing/2014/main" val="20000"/>
                    </a:ext>
                  </a:extLst>
                </a:gridCol>
                <a:gridCol w="45475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ts val="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فيصعد نَتنُه وينبعث زُهمه لأنَّه تعاظم في عملِهِ. لا تخافي أيَّتُها الأرض ابتهجي وافرحي لأنَّ الربَّ قد عظم في عَمَله.لا تخافي يا بهائم الصحراء فإنَّ مراعي البرِّيَّة قد نبتت والشجر أخرج ثمره والتِّين والكرم أُعطيا قُوَّتهُما. </a:t>
                      </a:r>
                      <a:endParaRPr kumimoji="0" lang="en-US" sz="30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kern="1200" cap="none" normalizeH="0" baseline="0" dirty="0">
                          <a:ln>
                            <a:noFill/>
                          </a:ln>
                          <a:solidFill>
                            <a:schemeClr val="bg1"/>
                          </a:solidFill>
                          <a:effectLst/>
                          <a:latin typeface="Arial" charset="0"/>
                          <a:ea typeface="+mn-ea"/>
                          <a:cs typeface="Arial" charset="0"/>
                        </a:rPr>
                        <a:t>il en montera une infection: oui, il a fait de grandes choses. Terre, ne crains pas, exulte et réjouis-toi: car le Seigneur fait de grandes choses. Ne craignez pas, bêtes des champs: les pâturages des steppes reverdissent, les arbres portent leurs fruits, le figuier et la vigne donnent leurs richesses.</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And his foul odor will rise, Because he has done monstrous things. 21 Fear not, O land; Be glad and rejoice, For the Lord has done marvelous things! 22 Do not be afraid, you beasts of the field; For the open pastures are springing up, And the tree bears its fruit; The fig tree and the vine yield their strength.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6447" name="Group 15"/>
          <p:cNvGraphicFramePr>
            <a:graphicFrameLocks noGrp="1"/>
          </p:cNvGraphicFramePr>
          <p:nvPr/>
        </p:nvGraphicFramePr>
        <p:xfrm>
          <a:off x="34925" y="115888"/>
          <a:ext cx="9001125" cy="6361368"/>
        </p:xfrm>
        <a:graphic>
          <a:graphicData uri="http://schemas.openxmlformats.org/drawingml/2006/table">
            <a:tbl>
              <a:tblPr rtl="1"/>
              <a:tblGrid>
                <a:gridCol w="4539538">
                  <a:extLst>
                    <a:ext uri="{9D8B030D-6E8A-4147-A177-3AD203B41FA5}">
                      <a16:colId xmlns:a16="http://schemas.microsoft.com/office/drawing/2014/main" val="20000"/>
                    </a:ext>
                  </a:extLst>
                </a:gridCol>
                <a:gridCol w="446158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وأنتم يا بني صهيون ابتهجوا وافرحُوا بالربِّ إلهكُم فإنَّه قد أعطاكُم طعام البر وأنزل لكم المطر المُبَكِّر والمُتَأخِّر كما في الزمان الأول فستُمتلئ البيادِر حِنطةً وتَفيضُ حِياضُ المَعَاصر خمراً وزيتاً. </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23 </a:t>
                      </a:r>
                      <a:r>
                        <a:rPr kumimoji="0" lang="fr-FR" sz="2600" b="0" i="0" u="none" strike="noStrike" kern="1200" cap="none" normalizeH="0" baseline="0" dirty="0">
                          <a:ln>
                            <a:noFill/>
                          </a:ln>
                          <a:solidFill>
                            <a:schemeClr val="bg1"/>
                          </a:solidFill>
                          <a:effectLst/>
                          <a:latin typeface="Arial" charset="0"/>
                          <a:ea typeface="+mn-ea"/>
                          <a:cs typeface="Arial" charset="0"/>
                        </a:rPr>
                        <a:t>Vous, gens de Sion, exultez et réjouissez-vous dans le Seigneur, votre Dieu. Il vous donne la pluie d'automne pour vous sauver, il fait tomber sur vous l'averse, la pluie d'automne, la pluie du printemps, comme jadis. Les aires se remplissent de froment, les cuves débordent de moût et d'huile fraîche.</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23 Be glad then, you children of Zion, And rejoice in the Lord your God; For He has given you the former rain faithfully, And He will cause the rain to come down for you--The former rain, And the latter rain in the first month. 24 The threshing floors shall be full of wheat, And the vats shall overflow with new wine and oil.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7474" name="Group 18"/>
          <p:cNvGraphicFramePr>
            <a:graphicFrameLocks noGrp="1"/>
          </p:cNvGraphicFramePr>
          <p:nvPr/>
        </p:nvGraphicFramePr>
        <p:xfrm>
          <a:off x="34925" y="115888"/>
          <a:ext cx="9001125" cy="63004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وأُعَوِّضُ لكُم عن السِّنين التي أكلها الجراد والجندب والدبي والزحاف جيشي العظيم الذي أرسَلتُهُ عليكُم. فتأكُلُون أكلاً وتَشبعون وتُباركون الربّ</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25 </a:t>
                      </a:r>
                      <a:r>
                        <a:rPr kumimoji="0" lang="fr-FR" sz="2800" b="0" i="0" u="none" strike="noStrike" kern="1200" cap="none" normalizeH="0" baseline="0" dirty="0">
                          <a:ln>
                            <a:noFill/>
                          </a:ln>
                          <a:solidFill>
                            <a:schemeClr val="bg1"/>
                          </a:solidFill>
                          <a:effectLst/>
                          <a:latin typeface="Arial" charset="0"/>
                          <a:ea typeface="+mn-ea"/>
                          <a:cs typeface="Arial" charset="0"/>
                        </a:rPr>
                        <a:t>Je compense pour vous les années que l'"</a:t>
                      </a:r>
                      <a:r>
                        <a:rPr kumimoji="0" lang="fr-FR" sz="2800" b="0" i="0" u="none" strike="noStrike" kern="1200" cap="none" normalizeH="0" baseline="0" dirty="0" err="1">
                          <a:ln>
                            <a:noFill/>
                          </a:ln>
                          <a:solidFill>
                            <a:schemeClr val="bg1"/>
                          </a:solidFill>
                          <a:effectLst/>
                          <a:latin typeface="Arial" charset="0"/>
                          <a:ea typeface="+mn-ea"/>
                          <a:cs typeface="Arial" charset="0"/>
                        </a:rPr>
                        <a:t>éssaimeur</a:t>
                      </a:r>
                      <a:r>
                        <a:rPr kumimoji="0" lang="fr-FR" sz="2800" b="0" i="0" u="none" strike="noStrike" kern="1200" cap="none" normalizeH="0" baseline="0" dirty="0">
                          <a:ln>
                            <a:noFill/>
                          </a:ln>
                          <a:solidFill>
                            <a:schemeClr val="bg1"/>
                          </a:solidFill>
                          <a:effectLst/>
                          <a:latin typeface="Arial" charset="0"/>
                          <a:ea typeface="+mn-ea"/>
                          <a:cs typeface="Arial" charset="0"/>
                        </a:rPr>
                        <a:t>" a mangées, le "lécheur", le "</a:t>
                      </a:r>
                      <a:r>
                        <a:rPr kumimoji="0" lang="fr-FR" sz="2800" b="0" i="0" u="none" strike="noStrike" kern="1200" cap="none" normalizeH="0" baseline="0" dirty="0" err="1">
                          <a:ln>
                            <a:noFill/>
                          </a:ln>
                          <a:solidFill>
                            <a:schemeClr val="bg1"/>
                          </a:solidFill>
                          <a:effectLst/>
                          <a:latin typeface="Arial" charset="0"/>
                          <a:ea typeface="+mn-ea"/>
                          <a:cs typeface="Arial" charset="0"/>
                        </a:rPr>
                        <a:t>décortiqueur</a:t>
                      </a:r>
                      <a:r>
                        <a:rPr kumimoji="0" lang="fr-FR" sz="2800" b="0" i="0" u="none" strike="noStrike" kern="1200" cap="none" normalizeH="0" baseline="0" dirty="0">
                          <a:ln>
                            <a:noFill/>
                          </a:ln>
                          <a:solidFill>
                            <a:schemeClr val="bg1"/>
                          </a:solidFill>
                          <a:effectLst/>
                          <a:latin typeface="Arial" charset="0"/>
                          <a:ea typeface="+mn-ea"/>
                          <a:cs typeface="Arial" charset="0"/>
                        </a:rPr>
                        <a:t>", le "trancheur", ma grande armée que j'ai envoyée contre vous. Vous mangerez à satiété, vous louerez le nom du Seigneur, votre Dieu,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So I will restore to you the years that the swarming locust has eaten, The crawling locust, The consuming locust, And the chewing locust, My great army which I sent among you. 26 You shall eat in plenty and be satisfied, And praise the name of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4723" name="Group 19"/>
          <p:cNvGraphicFramePr>
            <a:graphicFrameLocks noGrp="1"/>
          </p:cNvGraphicFramePr>
          <p:nvPr/>
        </p:nvGraphicFramePr>
        <p:xfrm>
          <a:off x="34925" y="44450"/>
          <a:ext cx="9001125" cy="6168137"/>
        </p:xfrm>
        <a:graphic>
          <a:graphicData uri="http://schemas.openxmlformats.org/drawingml/2006/table">
            <a:tbl>
              <a:tblPr rtl="1"/>
              <a:tblGrid>
                <a:gridCol w="4621424">
                  <a:extLst>
                    <a:ext uri="{9D8B030D-6E8A-4147-A177-3AD203B41FA5}">
                      <a16:colId xmlns:a16="http://schemas.microsoft.com/office/drawing/2014/main" val="20000"/>
                    </a:ext>
                  </a:extLst>
                </a:gridCol>
                <a:gridCol w="437970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إلهكُم الذي صنع معكُم العجائب ولا يخزى شَعبي إلى الأبَدِ. </a:t>
                      </a:r>
                      <a:r>
                        <a:rPr kumimoji="0" lang="en-US"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qui a agi merveilleusement pour vous. Mon peuple ne connaîtra plus la honte, jamais. Vous saurez que je suis au milieu d'Israël, moi, et que je suis le Seigneur, votre Dieu, et qu'il n'y en a point d'autre. Mon peuple ne connaîtra plus la honte, jamais.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Who has dealt wondrously with you; And My people shall never be put to shame. 27 Then you shall know that I am in the midst of Israel: I am the Lord your God And there is no other. My people shall never be put to shame.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6880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826880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69846" name="Group 22"/>
          <p:cNvGraphicFramePr>
            <a:graphicFrameLocks noGrp="1"/>
          </p:cNvGraphicFramePr>
          <p:nvPr/>
        </p:nvGraphicFramePr>
        <p:xfrm>
          <a:off x="34925" y="44450"/>
          <a:ext cx="9145588" cy="676662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25:6-7</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اذكر يارب رأفاتك ومراحمك، فأنها ثابتة منذ الأبد. خطايا صباي وجهلاتي فلا تذكرها. </a:t>
                      </a:r>
                      <a:r>
                        <a:rPr kumimoji="0" lang="ar-EG" sz="2800" b="1"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25:6-7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6 Seigneur, pense à la tendresse et à la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fidélité, que tu as montrées depuis toujours.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7 Ne pense plus à mes péchés de jeunesse ni à mes fautes,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25:6-7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Remember, O Lord, Your tender mercies and Your loving kindnesses, For they are from of old.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Do not remember the sins of my youth, nor my transgressions.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3pm</a:t>
            </a: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0868" name="Group 20"/>
          <p:cNvGraphicFramePr>
            <a:graphicFrameLocks noGrp="1"/>
          </p:cNvGraphicFramePr>
          <p:nvPr/>
        </p:nvGraphicFramePr>
        <p:xfrm>
          <a:off x="34925" y="44450"/>
          <a:ext cx="9145588" cy="6599260"/>
        </p:xfrm>
        <a:graphic>
          <a:graphicData uri="http://schemas.openxmlformats.org/drawingml/2006/table">
            <a:tbl>
              <a:tblPr rtl="1"/>
              <a:tblGrid>
                <a:gridCol w="4830927">
                  <a:extLst>
                    <a:ext uri="{9D8B030D-6E8A-4147-A177-3AD203B41FA5}">
                      <a16:colId xmlns:a16="http://schemas.microsoft.com/office/drawing/2014/main" val="20000"/>
                    </a:ext>
                  </a:extLst>
                </a:gridCol>
                <a:gridCol w="431466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( 6 : 24 – 34 )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 الويل لكم أيُّها الأغنياء، فإنَّكم قد نِلتُم عَزَاءكُم. الويل لكُم أيُّها الشَّباعى الآن، فإنَّكم ستجوعون. الويل لكُم أيُّها الضَّاحكون الآن، فإنَّكم ستنحون وتبكُون.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86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Luke 6:24-34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24 Mais malheureux, vous les riches: vous tenez votre consolation. Malheureux, vous qui êtes repus maintenant: vous aurez faim. Malheureux, vous qui riez maintenant: vous serez dans le deuil et vous pleurerez.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6:24-34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But woe to you who are rich, For you have received your consolation. 25 Woe to you who are full, For you shall hunger. Woe to you who laugh now, For you shall mourn and weep.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3m</a:t>
            </a:r>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1888" name="Group 16"/>
          <p:cNvGraphicFramePr>
            <a:graphicFrameLocks noGrp="1"/>
          </p:cNvGraphicFramePr>
          <p:nvPr/>
        </p:nvGraphicFramePr>
        <p:xfrm>
          <a:off x="34925" y="44450"/>
          <a:ext cx="9074150" cy="6724968"/>
        </p:xfrm>
        <a:graphic>
          <a:graphicData uri="http://schemas.openxmlformats.org/drawingml/2006/table">
            <a:tbl>
              <a:tblPr rtl="1"/>
              <a:tblGrid>
                <a:gridCol w="5204319">
                  <a:extLst>
                    <a:ext uri="{9D8B030D-6E8A-4147-A177-3AD203B41FA5}">
                      <a16:colId xmlns:a16="http://schemas.microsoft.com/office/drawing/2014/main" val="20000"/>
                    </a:ext>
                  </a:extLst>
                </a:gridCol>
                <a:gridCol w="386983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900" b="0" i="0" u="none" strike="noStrike" cap="none" normalizeH="0" baseline="0" dirty="0">
                          <a:ln>
                            <a:noFill/>
                          </a:ln>
                          <a:solidFill>
                            <a:schemeClr val="bg1"/>
                          </a:solidFill>
                          <a:effectLst/>
                          <a:latin typeface="Arial" charset="0"/>
                          <a:cs typeface="Arial" charset="0"/>
                        </a:rPr>
                        <a:t>الويل لكُم إذا قال جميع النَّاس فيكُم حسناً. فإن آباءهُم هكذا أيضاً كانوا يفعلُون بالأنبياءِ الكذَبَةِ. لكنِّي أقولُ لكُم أيُّها السَّامعون: أحبُّوا أعداءكُم، وأحسِنوا إلى من يُبغضِكم، وبارِكوا لاعنيكم، وصلُّوا لأجل الذين يطردونكم. </a:t>
                      </a:r>
                      <a:endParaRPr kumimoji="0" lang="en-US" sz="29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26 Malheureux êtes-vous lorsque tous les hommes disent du bien de vous: c'est en effet de la même manière que leurs pères traitaient les prophètes. 27 Mais je vous dis, à vous qui m'écoutez: Aimez vos ennemis, faites du bien à ceux qui vous haïssent, bénissez ceux qui vous maudissent, priez pour ceux qui vous calomnient.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Woe to you when all men speak well of you, For so did their fathers to the false prophets. 27 But I say to you who hear: Love your enemies, do good to those who hate you, 28 bless those who curse you, and pray for those who spitefully use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8496" name="Group 16"/>
          <p:cNvGraphicFramePr>
            <a:graphicFrameLocks noGrp="1"/>
          </p:cNvGraphicFramePr>
          <p:nvPr/>
        </p:nvGraphicFramePr>
        <p:xfrm>
          <a:off x="34925" y="44450"/>
          <a:ext cx="9074150" cy="6121401"/>
        </p:xfrm>
        <a:graphic>
          <a:graphicData uri="http://schemas.openxmlformats.org/drawingml/2006/table">
            <a:tbl>
              <a:tblPr rtl="1"/>
              <a:tblGrid>
                <a:gridCol w="4232891">
                  <a:extLst>
                    <a:ext uri="{9D8B030D-6E8A-4147-A177-3AD203B41FA5}">
                      <a16:colId xmlns:a16="http://schemas.microsoft.com/office/drawing/2014/main" val="20000"/>
                    </a:ext>
                  </a:extLst>
                </a:gridCol>
                <a:gridCol w="484125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لطمك على خدِّكَ فحوِّل له الآخر، ومَن أخذ رداءَك فلا تمنعه أن يأخذ ثوبك أيضاً. وكلُّ مَن سألك فأعطِه، ومَن أخذ ما لكَ فلا تُطالِبه</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29 A qui te frappe sur une joue, présente encore l'autre. A qui te prend ton manteau, ne refuse pas non plus ta tunique. A quiconque te demande, donne, et à qui te prend ton bien, ne le réclame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To him who strikes you on the one cheek, offer the other also. And from him who takes away your cloak, do not withhold your tunic either. 30 Give to everyone who asks of you. And from him who takes away your goods do not ask them back.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69517" name="Group 13"/>
          <p:cNvGraphicFramePr>
            <a:graphicFrameLocks noGrp="1"/>
          </p:cNvGraphicFramePr>
          <p:nvPr/>
        </p:nvGraphicFramePr>
        <p:xfrm>
          <a:off x="34925" y="44450"/>
          <a:ext cx="9074150" cy="6724968"/>
        </p:xfrm>
        <a:graphic>
          <a:graphicData uri="http://schemas.openxmlformats.org/drawingml/2006/table">
            <a:tbl>
              <a:tblPr rtl="1"/>
              <a:tblGrid>
                <a:gridCol w="5009199">
                  <a:extLst>
                    <a:ext uri="{9D8B030D-6E8A-4147-A177-3AD203B41FA5}">
                      <a16:colId xmlns:a16="http://schemas.microsoft.com/office/drawing/2014/main" val="20000"/>
                    </a:ext>
                  </a:extLst>
                </a:gridCol>
                <a:gridCol w="406495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وكما تُريدون أن يفعل النَّاس بكم، افعلوا أنتم أيضاً بهم هكذا. فإنْ كنتم تحبون الذين يحبُّونكم، فما هو أجركم؟ لأن الخُطاة أيضاً يُحبُّونَ الذين يُحبونهم. وإن أحسنتم إلى من يحسن إليكم، فما هو فضلكم؟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31 Et comme vous voulez que les hommes agissent envers vous, agissez de même envers eux. 32 Si vous aimez ceux qui vous aiment, quelle reconnaissance vous en a-t-on? Car les pécheurs aussi aiment ceux qui les aiment. </a:t>
                      </a:r>
                      <a:r>
                        <a:rPr kumimoji="0" lang="fr-FR" sz="2800" b="0" i="0" u="none" strike="noStrike" kern="1200" cap="none" normalizeH="0" baseline="0" dirty="0">
                          <a:ln>
                            <a:noFill/>
                          </a:ln>
                          <a:solidFill>
                            <a:schemeClr val="bg1"/>
                          </a:solidFill>
                          <a:effectLst/>
                          <a:latin typeface="Arial" charset="0"/>
                          <a:ea typeface="+mn-ea"/>
                          <a:cs typeface="Arial" charset="0"/>
                        </a:rPr>
                        <a:t>33 Et si vous faites du bien à ceux qui vous en font, quelle reconnaissance vous en a-t-on?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And just as you want men to do to you, you also do to them likewise. 32 But if you love those who love you, what credit is that to you? For even sinners love those who love them. 33 And if you do good to those who do good to you, what credit is that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2912" name="Group 16"/>
          <p:cNvGraphicFramePr>
            <a:graphicFrameLocks noGrp="1"/>
          </p:cNvGraphicFramePr>
          <p:nvPr/>
        </p:nvGraphicFramePr>
        <p:xfrm>
          <a:off x="34925" y="115888"/>
          <a:ext cx="9001125" cy="5804218"/>
        </p:xfrm>
        <a:graphic>
          <a:graphicData uri="http://schemas.openxmlformats.org/drawingml/2006/table">
            <a:tbl>
              <a:tblPr rtl="1"/>
              <a:tblGrid>
                <a:gridCol w="4963470">
                  <a:extLst>
                    <a:ext uri="{9D8B030D-6E8A-4147-A177-3AD203B41FA5}">
                      <a16:colId xmlns:a16="http://schemas.microsoft.com/office/drawing/2014/main" val="20000"/>
                    </a:ext>
                  </a:extLst>
                </a:gridCol>
                <a:gridCol w="403765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الخُطاة أيضاً يصنعون هكذا. وإنْ أقرضتم الذينَ ترجونَ أن تستوفوا منهم، فما هو فضلكم؟ لأن الخُطاة أيضاً يُقرِضون الخُطاة لكي يستردوا منهم العوضَ.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Les pécheurs eux-mêmes en font autant. Et si vous prêtez à ceux dont vous espérez qu'ils vous rendent, quelle reconnaissance vous en a-t-on?  Même des pécheurs prêtent aux pécheurs pour qu'on leur rende l'équivalent.</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For even sinners do the same. 34 And if you lend to those from whom you hope to receive back, what credit is that to you? For even sinners lend to sinners to receive as much back.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739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827392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82739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82739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5987" name="Group 19"/>
          <p:cNvGraphicFramePr>
            <a:graphicFrameLocks noGrp="1"/>
          </p:cNvGraphicFramePr>
          <p:nvPr/>
        </p:nvGraphicFramePr>
        <p:xfrm>
          <a:off x="34925" y="44450"/>
          <a:ext cx="9145588" cy="6218238"/>
        </p:xfrm>
        <a:graphic>
          <a:graphicData uri="http://schemas.openxmlformats.org/drawingml/2006/table">
            <a:tbl>
              <a:tblPr rtl="1"/>
              <a:tblGrid>
                <a:gridCol w="4386099">
                  <a:extLst>
                    <a:ext uri="{9D8B030D-6E8A-4147-A177-3AD203B41FA5}">
                      <a16:colId xmlns:a16="http://schemas.microsoft.com/office/drawing/2014/main" val="20000"/>
                    </a:ext>
                  </a:extLst>
                </a:gridCol>
                <a:gridCol w="475948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رومية</a:t>
                      </a:r>
                      <a:r>
                        <a:rPr kumimoji="0" lang="ar-EG" sz="3200" b="0" i="0" u="sng" strike="noStrike" cap="none" normalizeH="0" baseline="0" dirty="0">
                          <a:ln>
                            <a:noFill/>
                          </a:ln>
                          <a:solidFill>
                            <a:srgbClr val="FF9933"/>
                          </a:solidFill>
                          <a:effectLst/>
                          <a:latin typeface="Arial" charset="0"/>
                          <a:cs typeface="Arial" charset="0"/>
                        </a:rPr>
                        <a:t>(</a:t>
                      </a:r>
                      <a:r>
                        <a:rPr kumimoji="0" lang="en-US" sz="3200" b="0" i="0" u="sng" strike="noStrike" cap="none" normalizeH="0" baseline="0" dirty="0">
                          <a:ln>
                            <a:noFill/>
                          </a:ln>
                          <a:solidFill>
                            <a:srgbClr val="FF9933"/>
                          </a:solidFill>
                          <a:effectLst/>
                          <a:latin typeface="Arial" charset="0"/>
                          <a:cs typeface="Arial" charset="0"/>
                        </a:rPr>
                        <a:t>14:19-15:7</a:t>
                      </a:r>
                      <a:r>
                        <a:rPr kumimoji="0" lang="ar-SA" sz="3200" b="0" i="0" u="sng" strike="noStrike" cap="none" normalizeH="0" baseline="0" dirty="0">
                          <a:ln>
                            <a:noFill/>
                          </a:ln>
                          <a:solidFill>
                            <a:srgbClr val="FF9933"/>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فلنسعى لما هو للسَّلام، وما هو للبُنيان بعضُناً لبعضٍ. لا تنقُض عمل اللَّه لأجل الطَّعام. كلُّ شيء طاهر، ولكن شرٌّ للإنسان الذي يأكُلُ بمعثرةٍ</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Romains 14:19-15:7</a:t>
                      </a:r>
                      <a:endParaRPr kumimoji="0" lang="ar-EG" sz="2800" b="0" i="0" u="sng" strike="noStrike" cap="none" normalizeH="0" baseline="0" dirty="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Recherchons donc ce qui convient à la paix et à l'édification mutuelle. Pour une question de </a:t>
                      </a:r>
                      <a:r>
                        <a:rPr kumimoji="0" lang="fr-FR" sz="2600" b="0" i="0" u="none" strike="noStrike" cap="none" normalizeH="0" baseline="0" dirty="0">
                          <a:ln>
                            <a:noFill/>
                          </a:ln>
                          <a:solidFill>
                            <a:schemeClr val="bg1"/>
                          </a:solidFill>
                          <a:effectLst/>
                          <a:latin typeface="Arial" charset="0"/>
                          <a:cs typeface="Arial" charset="0"/>
                        </a:rPr>
                        <a:t>nourriture</a:t>
                      </a:r>
                      <a:r>
                        <a:rPr kumimoji="0" lang="fr-FR" sz="2800" b="0" i="0" u="none" strike="noStrike" cap="none" normalizeH="0" baseline="0" dirty="0">
                          <a:ln>
                            <a:noFill/>
                          </a:ln>
                          <a:solidFill>
                            <a:schemeClr val="bg1"/>
                          </a:solidFill>
                          <a:effectLst/>
                          <a:latin typeface="Arial" charset="0"/>
                          <a:cs typeface="Arial" charset="0"/>
                        </a:rPr>
                        <a:t>, ne détruis pas l'</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de Dieu. Tout est pur, certes, mais il est mal de manger quelque chose lorsqu'on est ainsi cause de chute.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Romans 14:19-15:7</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Therefore let us pursue the things which make for peace and the things by which one may edify another. 20 Do not destroy the work of God for the sake of food. All things indeed are pure, but it is evil for the man who eats with offense.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3p</a:t>
            </a:r>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77008" name="Group 16"/>
          <p:cNvGraphicFramePr>
            <a:graphicFrameLocks noGrp="1"/>
          </p:cNvGraphicFramePr>
          <p:nvPr/>
        </p:nvGraphicFramePr>
        <p:xfrm>
          <a:off x="34925" y="44450"/>
          <a:ext cx="9145588" cy="6014403"/>
        </p:xfrm>
        <a:graphic>
          <a:graphicData uri="http://schemas.openxmlformats.org/drawingml/2006/table">
            <a:tbl>
              <a:tblPr rtl="1"/>
              <a:tblGrid>
                <a:gridCol w="4684001">
                  <a:extLst>
                    <a:ext uri="{9D8B030D-6E8A-4147-A177-3AD203B41FA5}">
                      <a16:colId xmlns:a16="http://schemas.microsoft.com/office/drawing/2014/main" val="20000"/>
                    </a:ext>
                  </a:extLst>
                </a:gridCol>
                <a:gridCol w="4461587">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إنه حَسَنٌ ألاَّ تأكُل لحماً ولا تشرب خمراً ولا ما يَعثُر به أخُوك. ألك إيمانٌ؟ فليكُن لكَ في نفسك أمام اللَّه! طُوبى لِمَن لا يَدينُ نَفسَهُ في ما يستحسِنُه.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21 Ce qui est bien, c'est de ne pas manger de viande, de ne pas boire de vin, rien qui puisse faire tomber ton frère. Garde pour toi, devant Dieu, la conviction que la foi te donne. Heureux celui qui ne se condamne pas lui-même en exerçant son discernement.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It is good neither to eat meat nor drink wine nor do anything by which your brother stumbles or is offended or is made weak. 22 Do you have faith? Have it to yourself before God. Happy is he who does not condemn himself in what he approves.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0542" name="Group 14"/>
          <p:cNvGraphicFramePr>
            <a:graphicFrameLocks noGrp="1"/>
          </p:cNvGraphicFramePr>
          <p:nvPr/>
        </p:nvGraphicFramePr>
        <p:xfrm>
          <a:off x="34925" y="44450"/>
          <a:ext cx="9145588" cy="6526467"/>
        </p:xfrm>
        <a:graphic>
          <a:graphicData uri="http://schemas.openxmlformats.org/drawingml/2006/table">
            <a:tbl>
              <a:tblPr rtl="1"/>
              <a:tblGrid>
                <a:gridCol w="5221165">
                  <a:extLst>
                    <a:ext uri="{9D8B030D-6E8A-4147-A177-3AD203B41FA5}">
                      <a16:colId xmlns:a16="http://schemas.microsoft.com/office/drawing/2014/main" val="20000"/>
                    </a:ext>
                  </a:extLst>
                </a:gridCol>
                <a:gridCol w="392442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الذي يرتابُ فإن أكل يُدانُ، لأنَّ ذلك ليس من الإيمان، وكُلُّ ما ليس من الإيمان فهو خطيَّةٌ.</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فيجبُ علينا نحن الأقوياء أن نحتمل ضعف الضُّعفَاء، ولا نُرضي ذواتنا وحدنا.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Mais celui qui mange, alors qu'il a des doutes, est condamné, parce que son comportement ne procède pas d'une conviction de foi. Or, tout ce qui ne procède pas d'une conviction de foi est péché.1 Mais c'est un devoir pour nous, les forts, de porter l'infirmité des faibles et de ne pas rechercher ce qui nous plaît.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But he who doubts is condemned if he eats, because he does not eat from faith; for whatever is not from faith is sin.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15:1 We then who are strong ought to bear with the scruples of the weak, and not to please ourselves.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1566" name="Group 14"/>
          <p:cNvGraphicFramePr>
            <a:graphicFrameLocks noGrp="1"/>
          </p:cNvGraphicFramePr>
          <p:nvPr/>
        </p:nvGraphicFramePr>
        <p:xfrm>
          <a:off x="34925" y="44450"/>
          <a:ext cx="9145588" cy="59055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كُلُّ واحدٍ منكُم فليُرضِ قَريبهُ للخير، للبُنيان. فإنَّ المسيح  لم يُرضِ نَفسَهُ، بل كما هو مكتوبٌ: " تعييراتُ مُعَيِّريكَ جاءت عليَّ ".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Que chacun de nous cherche à plaire à son prochain en vue du bien, pour édifier. Le Christ, en effet, n'a pas recherché ce qui lui plaisait mais, comme il est écrit, les insultes de tes insulteurs sont tombées sur moi.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Let each of us please his neighbor for his good, leading to edification. 3 For even Christ did not please Himself; but as it is written, The reproaches of those who reproached You fell on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2590" name="Group 14"/>
          <p:cNvGraphicFramePr>
            <a:graphicFrameLocks noGrp="1"/>
          </p:cNvGraphicFramePr>
          <p:nvPr/>
        </p:nvGraphicFramePr>
        <p:xfrm>
          <a:off x="34925" y="44450"/>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كُلَّ ما سبق فَكُتِبَ كتب لتعلِيمنا، لكي بالصَّبر وبتَّعزية الكُتُب يكون لنا الرجاء. وليُعطِكُم إله الصَّبر والتَّعزية فكراً واحداً بعضكم لبعض، بِحسَب المسيح يسوع،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Or, tout ce qui a été écrit jadis l'a été pour notre instruction, afin que, par la persévérance et la consolation apportées par les Ecritures, nous possédions l'espérance. 5 Que le Dieu de la persévérance et de la consolation vous donne d'être bien d'accord entre vous, comme le veut Jésus Christ,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For whatever things were written before were written for our learning, that we through the patience and comfort of the Scriptures might have hope. 5 Now may the God of patience and comfort grant you to be like-minded toward one another, according to Christ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3613" name="Group 13"/>
          <p:cNvGraphicFramePr>
            <a:graphicFrameLocks noGrp="1"/>
          </p:cNvGraphicFramePr>
          <p:nvPr/>
        </p:nvGraphicFramePr>
        <p:xfrm>
          <a:off x="34925" y="44450"/>
          <a:ext cx="9145588" cy="5905501"/>
        </p:xfrm>
        <a:graphic>
          <a:graphicData uri="http://schemas.openxmlformats.org/drawingml/2006/table">
            <a:tbl>
              <a:tblPr rtl="1"/>
              <a:tblGrid>
                <a:gridCol w="4988303">
                  <a:extLst>
                    <a:ext uri="{9D8B030D-6E8A-4147-A177-3AD203B41FA5}">
                      <a16:colId xmlns:a16="http://schemas.microsoft.com/office/drawing/2014/main" val="20000"/>
                    </a:ext>
                  </a:extLst>
                </a:gridCol>
                <a:gridCol w="415728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حتى أنكم بقلبٍ واحدٍ وفم واحدٍ تمجدون اللَّه أبا ربنا يسوع المسيح. لذلك اقبلُوا بعضُكُم بعضاً كما قبلكم المسيح، لمجد اللَّه.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afin que, d'un même cœur et d'une seule voix, vous rendiez gloire à Dieu, le Père de notre Seigneur Jésus Christ. 7 Accueillez-vous donc les uns les autres, comme le Christ vous a accueillis, pour la gloire de Dieu.</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that you may with one mind and one mouth glorify the God and Father of our Lord Jesus Christ. 7 Therefore receive one another, just as Christ also received us, to the glory of God.</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7801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7904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2790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827904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1104" name="Group 16"/>
          <p:cNvGraphicFramePr>
            <a:graphicFrameLocks noGrp="1"/>
          </p:cNvGraphicFramePr>
          <p:nvPr/>
        </p:nvGraphicFramePr>
        <p:xfrm>
          <a:off x="34925" y="44450"/>
          <a:ext cx="9074150" cy="6655054"/>
        </p:xfrm>
        <a:graphic>
          <a:graphicData uri="http://schemas.openxmlformats.org/drawingml/2006/table">
            <a:tbl>
              <a:tblPr rtl="1"/>
              <a:tblGrid>
                <a:gridCol w="4851825">
                  <a:extLst>
                    <a:ext uri="{9D8B030D-6E8A-4147-A177-3AD203B41FA5}">
                      <a16:colId xmlns:a16="http://schemas.microsoft.com/office/drawing/2014/main" val="20000"/>
                    </a:ext>
                  </a:extLst>
                </a:gridCol>
                <a:gridCol w="422232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بطرس</a:t>
                      </a:r>
                      <a:r>
                        <a:rPr kumimoji="0" lang="ar-SA" sz="3600" b="0" i="0" u="sng" strike="noStrike" cap="none" normalizeH="0" baseline="0" dirty="0">
                          <a:ln>
                            <a:noFill/>
                          </a:ln>
                          <a:solidFill>
                            <a:srgbClr val="FF9933"/>
                          </a:solidFill>
                          <a:effectLst/>
                          <a:latin typeface="Arial" charset="0"/>
                          <a:cs typeface="Arial" charset="0"/>
                        </a:rPr>
                        <a:t> الثانية</a:t>
                      </a:r>
                      <a:r>
                        <a:rPr kumimoji="0" lang="ar-EG" sz="3600" b="0" i="0" u="sng" strike="noStrike" cap="none" normalizeH="0" baseline="0" dirty="0">
                          <a:ln>
                            <a:noFill/>
                          </a:ln>
                          <a:solidFill>
                            <a:srgbClr val="FF9933"/>
                          </a:solidFill>
                          <a:effectLst/>
                          <a:latin typeface="Arial" charset="0"/>
                          <a:cs typeface="Arial" charset="0"/>
                        </a:rPr>
                        <a:t> ( </a:t>
                      </a:r>
                      <a:r>
                        <a:rPr kumimoji="0" lang="ar-SA" sz="3600" b="0" i="0" u="sng" strike="noStrike" cap="none" normalizeH="0" baseline="0" dirty="0">
                          <a:ln>
                            <a:noFill/>
                          </a:ln>
                          <a:solidFill>
                            <a:srgbClr val="FF9933"/>
                          </a:solidFill>
                          <a:effectLst/>
                          <a:latin typeface="Arial" charset="0"/>
                          <a:cs typeface="Arial" charset="0"/>
                        </a:rPr>
                        <a:t>1 : </a:t>
                      </a:r>
                      <a:r>
                        <a:rPr kumimoji="0" lang="ar-EG" sz="3600" b="0" i="0" u="sng" strike="noStrike" cap="none" normalizeH="0" baseline="0" dirty="0">
                          <a:ln>
                            <a:noFill/>
                          </a:ln>
                          <a:solidFill>
                            <a:srgbClr val="FF9933"/>
                          </a:solidFill>
                          <a:effectLst/>
                          <a:latin typeface="Arial" charset="0"/>
                          <a:cs typeface="Arial" charset="0"/>
                        </a:rPr>
                        <a:t>4</a:t>
                      </a:r>
                      <a:r>
                        <a:rPr kumimoji="0" lang="ar-SA" sz="3600" b="0" i="0" u="sng" strike="noStrike" cap="none" normalizeH="0" baseline="0" dirty="0">
                          <a:ln>
                            <a:noFill/>
                          </a:ln>
                          <a:solidFill>
                            <a:srgbClr val="FF9933"/>
                          </a:solidFill>
                          <a:effectLst/>
                          <a:latin typeface="Arial" charset="0"/>
                          <a:cs typeface="Arial" charset="0"/>
                        </a:rPr>
                        <a:t> ـ 1</a:t>
                      </a:r>
                      <a:r>
                        <a:rPr kumimoji="0" lang="ar-EG" sz="3600" b="0" i="0" u="sng" strike="noStrike" cap="none" normalizeH="0" baseline="0" dirty="0">
                          <a:ln>
                            <a:noFill/>
                          </a:ln>
                          <a:solidFill>
                            <a:srgbClr val="FF9933"/>
                          </a:solidFill>
                          <a:effectLst/>
                          <a:latin typeface="Arial" charset="0"/>
                          <a:cs typeface="Arial" charset="0"/>
                        </a:rPr>
                        <a:t>1</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هاربين من شهوة الفساد الذي في العالم</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2 Peter 1:4-11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Soyez arrachés à la pourriture que nourrit dans le monde la convoitise.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2 Peter 1:4-11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by which have been given to us exceedingly great and precious promises, that through these you may be partakers of the divine nature, having escaped the corruption that is in the world through lust.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3c</a:t>
            </a:r>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2128" name="Group 16"/>
          <p:cNvGraphicFramePr>
            <a:graphicFrameLocks noGrp="1"/>
          </p:cNvGraphicFramePr>
          <p:nvPr/>
        </p:nvGraphicFramePr>
        <p:xfrm>
          <a:off x="34925" y="44450"/>
          <a:ext cx="9074150" cy="6447790"/>
        </p:xfrm>
        <a:graphic>
          <a:graphicData uri="http://schemas.openxmlformats.org/drawingml/2006/table">
            <a:tbl>
              <a:tblPr rtl="1"/>
              <a:tblGrid>
                <a:gridCol w="4602115">
                  <a:extLst>
                    <a:ext uri="{9D8B030D-6E8A-4147-A177-3AD203B41FA5}">
                      <a16:colId xmlns:a16="http://schemas.microsoft.com/office/drawing/2014/main" val="20000"/>
                    </a:ext>
                  </a:extLst>
                </a:gridCol>
                <a:gridCol w="447203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ولهذا عينه ـ وأنتم باذِلُون كل اجتهادٍ ـ قـدِّموا في إيمانكم فضيلةً، وفى الفضيلة معرفةً، وفى المعرفة تعفُّفـاً، وفى التَّعفُّف صبراً، وفى الصَّبر تقوى، وفى التَّقوى مودَّة أخويَّةً،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a:t>
                      </a:r>
                      <a:r>
                        <a:rPr kumimoji="0" lang="fr-FR" sz="2800" b="0" i="0" u="none" strike="noStrike" kern="1200" cap="none" normalizeH="0" baseline="0" dirty="0">
                          <a:ln>
                            <a:noFill/>
                          </a:ln>
                          <a:solidFill>
                            <a:schemeClr val="bg1"/>
                          </a:solidFill>
                          <a:effectLst/>
                          <a:latin typeface="Arial" charset="0"/>
                          <a:ea typeface="+mn-ea"/>
                          <a:cs typeface="Arial" charset="0"/>
                        </a:rPr>
                        <a:t>Et pour cette raison même, concentrant tous vos efforts, joignez à votre foi la vertu, à la vertu la connaissance, à la connaissance la maîtrise de soi, à la maîtrise de soi la ténacité, à la ténacité la piété,</a:t>
                      </a:r>
                      <a:r>
                        <a:rPr kumimoji="0" lang="fr-FR" sz="2800" b="0" i="0" u="none" strike="noStrike" cap="none" normalizeH="0" baseline="0" dirty="0">
                          <a:ln>
                            <a:noFill/>
                          </a:ln>
                          <a:solidFill>
                            <a:schemeClr val="bg1"/>
                          </a:solidFill>
                          <a:effectLst/>
                          <a:latin typeface="Arial" charset="0"/>
                          <a:cs typeface="Arial" charset="0"/>
                        </a:rPr>
                        <a:t> 7 </a:t>
                      </a:r>
                      <a:r>
                        <a:rPr kumimoji="0" lang="fr-FR" sz="2800" b="0" i="0" u="none" strike="noStrike" kern="1200" cap="none" normalizeH="0" baseline="0" dirty="0">
                          <a:ln>
                            <a:noFill/>
                          </a:ln>
                          <a:solidFill>
                            <a:schemeClr val="bg1"/>
                          </a:solidFill>
                          <a:effectLst/>
                          <a:latin typeface="Arial" charset="0"/>
                          <a:ea typeface="+mn-ea"/>
                          <a:cs typeface="Arial" charset="0"/>
                        </a:rPr>
                        <a:t>à la piété l'amitié fraternelle,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But also for this very reason, giving all diligence, add to your faith virtue, to virtue knowledge, 6 to knowledge self-control, to self-control perseverance, to perseverance godliness, 7 to godliness brotherly kindness,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4643" name="Group 19"/>
          <p:cNvGraphicFramePr>
            <a:graphicFrameLocks noGrp="1"/>
          </p:cNvGraphicFramePr>
          <p:nvPr/>
        </p:nvGraphicFramePr>
        <p:xfrm>
          <a:off x="34925" y="44450"/>
          <a:ext cx="9074150" cy="6654483"/>
        </p:xfrm>
        <a:graphic>
          <a:graphicData uri="http://schemas.openxmlformats.org/drawingml/2006/table">
            <a:tbl>
              <a:tblPr rtl="1"/>
              <a:tblGrid>
                <a:gridCol w="4591667">
                  <a:extLst>
                    <a:ext uri="{9D8B030D-6E8A-4147-A177-3AD203B41FA5}">
                      <a16:colId xmlns:a16="http://schemas.microsoft.com/office/drawing/2014/main" val="20000"/>
                    </a:ext>
                  </a:extLst>
                </a:gridCol>
                <a:gridCol w="448248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وفى المودَّة الأخويَّة محبَّة. لأن هذه إذا كانت فيكم وكثُرت، تُصَيِّركُمْ غير مُتكاسلين ولا غير مُثمرين في معرفة ربِّنا يسوع المسيح. لأن الذي ليس عنده هذه، فهو أعمى قصير البَصر، وقد نسيَ تطهير خطاياه السَّالفة. </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à l'amitié fraternelle l'amour. Car ces qualités, si vous les possédez en abondance, ne vous laissent </a:t>
                      </a:r>
                      <a:r>
                        <a:rPr kumimoji="0" lang="fr-FR" sz="2600" b="0" i="0" u="none" strike="noStrike" kern="1200" cap="none" normalizeH="0" baseline="0" dirty="0">
                          <a:ln>
                            <a:noFill/>
                          </a:ln>
                          <a:solidFill>
                            <a:schemeClr val="bg1"/>
                          </a:solidFill>
                          <a:effectLst/>
                          <a:latin typeface="Arial" charset="0"/>
                          <a:ea typeface="+mn-ea"/>
                          <a:cs typeface="Arial" charset="0"/>
                        </a:rPr>
                        <a:t>pas inactifs ni stériles pour connaître notre Seigneur Jésus Christ; en effet, celui à qui elles manquent, c'est un aveugle qui tâtonne: il oublie qu'il a été purifié de ses péchés d'autrefois. </a:t>
                      </a:r>
                      <a:endParaRPr kumimoji="0" lang="fr-FR" sz="2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to brotherly kindness love. 8 For if these things are yours and abound, you will be neither barren nor unfruitful in the knowledge of our Lord Jesus Christ. 9 For he who lacks these things is shortsighted, even to blindness, and has forgotten that he was cleansed from his old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5663" name="Group 15"/>
          <p:cNvGraphicFramePr>
            <a:graphicFrameLocks noGrp="1"/>
          </p:cNvGraphicFramePr>
          <p:nvPr/>
        </p:nvGraphicFramePr>
        <p:xfrm>
          <a:off x="34925" y="44450"/>
          <a:ext cx="9074150" cy="6598274"/>
        </p:xfrm>
        <a:graphic>
          <a:graphicData uri="http://schemas.openxmlformats.org/drawingml/2006/table">
            <a:tbl>
              <a:tblPr rtl="1"/>
              <a:tblGrid>
                <a:gridCol w="4667155">
                  <a:extLst>
                    <a:ext uri="{9D8B030D-6E8A-4147-A177-3AD203B41FA5}">
                      <a16:colId xmlns:a16="http://schemas.microsoft.com/office/drawing/2014/main" val="20000"/>
                    </a:ext>
                  </a:extLst>
                </a:gridCol>
                <a:gridCol w="440699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لذلك أيُّها الإخوة اجتهدوا بالأحرى أن تجعلوا دعوتكم واختياركم ثَابِتَيْن. فإنكم إذا فعلتم ذلك لن تَزِلُّوا أبداً. لأنه هكذا تُمنحون بغنى دخول ملكوت ربِّنا ومُخلِّصنا يسوع المسيح الأبديِّ.</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a:t>
                      </a:r>
                      <a:r>
                        <a:rPr kumimoji="0" lang="fr-FR" sz="2800" b="0" i="0" u="none" strike="noStrike" kern="1200" cap="none" normalizeH="0" baseline="0" dirty="0">
                          <a:ln>
                            <a:noFill/>
                          </a:ln>
                          <a:solidFill>
                            <a:schemeClr val="bg1"/>
                          </a:solidFill>
                          <a:effectLst/>
                          <a:latin typeface="Arial" charset="0"/>
                          <a:ea typeface="+mn-ea"/>
                          <a:cs typeface="Arial" charset="0"/>
                        </a:rPr>
                        <a:t>C'est pourquoi, frères, redoublez d'efforts pour affermir votre vocation et votre élection; ce faisant, pas de danger de jamais tomber. 11 C'est ainsi, en effet, que vous sera généreusement accordée l'entrée dans le Royaume éternel de notre Seigneur et Sauveur Jésus Christ.</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Therefore, brethren, be even more diligent to make your call and election sure, for if you do these things you will never stumble; 11 for so an entrance will be supplied to you abundantly into the everlasting kingdom of our Lord and Savior Jesus 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8313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8283140" name="Picture 4" descr="pointing"/>
          <p:cNvPicPr>
            <a:picLocks noChangeAspect="1" noChangeArrowheads="1"/>
          </p:cNvPicPr>
          <p:nvPr/>
        </p:nvPicPr>
        <p:blipFill>
          <a:blip r:embed="rId2" cstate="print"/>
          <a:srcRect/>
          <a:stretch>
            <a:fillRect/>
          </a:stretch>
        </p:blipFill>
        <p:spPr bwMode="auto">
          <a:xfrm>
            <a:off x="4000496" y="6072206"/>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283140"/>
                                        </p:tgtEl>
                                        <p:attrNameLst>
                                          <p:attrName>style.visibility</p:attrName>
                                        </p:attrNameLst>
                                      </p:cBhvr>
                                      <p:to>
                                        <p:strVal val="visible"/>
                                      </p:to>
                                    </p:set>
                                    <p:anim calcmode="lin" valueType="num">
                                      <p:cBhvr additive="base">
                                        <p:cTn id="7" dur="500" fill="hold"/>
                                        <p:tgtEl>
                                          <p:spTgt spid="8283140"/>
                                        </p:tgtEl>
                                        <p:attrNameLst>
                                          <p:attrName>ppt_x</p:attrName>
                                        </p:attrNameLst>
                                      </p:cBhvr>
                                      <p:tavLst>
                                        <p:tav tm="0">
                                          <p:val>
                                            <p:strVal val="0-#ppt_w/2"/>
                                          </p:val>
                                        </p:tav>
                                        <p:tav tm="100000">
                                          <p:val>
                                            <p:strVal val="#ppt_x"/>
                                          </p:val>
                                        </p:tav>
                                      </p:tavLst>
                                    </p:anim>
                                    <p:anim calcmode="lin" valueType="num">
                                      <p:cBhvr additive="base">
                                        <p:cTn id="8" dur="500" fill="hold"/>
                                        <p:tgtEl>
                                          <p:spTgt spid="82831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8416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82841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828416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828416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6227" name="Group 19"/>
          <p:cNvGraphicFramePr>
            <a:graphicFrameLocks noGrp="1"/>
          </p:cNvGraphicFramePr>
          <p:nvPr/>
        </p:nvGraphicFramePr>
        <p:xfrm>
          <a:off x="107950" y="115888"/>
          <a:ext cx="9036050" cy="6832346"/>
        </p:xfrm>
        <a:graphic>
          <a:graphicData uri="http://schemas.openxmlformats.org/drawingml/2006/table">
            <a:tbl>
              <a:tblPr rtl="1"/>
              <a:tblGrid>
                <a:gridCol w="4846686">
                  <a:extLst>
                    <a:ext uri="{9D8B030D-6E8A-4147-A177-3AD203B41FA5}">
                      <a16:colId xmlns:a16="http://schemas.microsoft.com/office/drawing/2014/main" val="20000"/>
                    </a:ext>
                  </a:extLst>
                </a:gridCol>
                <a:gridCol w="4189364">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dirty="0">
                          <a:ln>
                            <a:noFill/>
                          </a:ln>
                          <a:solidFill>
                            <a:srgbClr val="FF9900"/>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10:9-20</a:t>
                      </a:r>
                      <a:r>
                        <a:rPr kumimoji="0" lang="ar-SA" sz="3200" b="0" i="0" u="sng" strike="noStrike" cap="none" normalizeH="0" baseline="0" dirty="0">
                          <a:ln>
                            <a:noFill/>
                          </a:ln>
                          <a:solidFill>
                            <a:srgbClr val="FF9900"/>
                          </a:solidFill>
                          <a:effectLst/>
                          <a:latin typeface="Arial" charset="0"/>
                          <a:cs typeface="Arial" charset="0"/>
                        </a:rPr>
                        <a:t>)</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وفى الغد فبينما هم سائرون في الطريق وقد قربوا من المدينة، صَعِد بطرس على السَّطح ليُصلِّي نحو السَّاعة السَّادسة. فجاع وأراد أن يأكل. وبينما هم يُهيِّئون له وقع عليه سبات</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10:9-20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9 Le lendemain, tandis que, poursuivant leur route, ils se rapprochaient de la ville, Pierre était monté sur la terrasse de la maison pour prier; il était à peu près midi. Mais la faim le prit et il voulut manger. On lui préparait un repas quand une extase le surprit.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10:9-20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kern="1200" cap="none" normalizeH="0" baseline="0" dirty="0">
                          <a:ln>
                            <a:noFill/>
                          </a:ln>
                          <a:solidFill>
                            <a:schemeClr val="bg1"/>
                          </a:solidFill>
                          <a:effectLst/>
                          <a:latin typeface="Arial" charset="0"/>
                          <a:ea typeface="+mn-ea"/>
                          <a:cs typeface="Arial" charset="0"/>
                        </a:rPr>
                        <a:t>9 The next day, as they went on their journey and drew near the city, Peter went up on the housetop to pray, about the sixth hour. 10 Then he became very hungry and wanted to eat; but while they made ready, he fell into a trance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3a</a:t>
            </a:r>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87250" name="Group 18"/>
          <p:cNvGraphicFramePr>
            <a:graphicFrameLocks noGrp="1"/>
          </p:cNvGraphicFramePr>
          <p:nvPr/>
        </p:nvGraphicFramePr>
        <p:xfrm>
          <a:off x="34925" y="-26001"/>
          <a:ext cx="9074150" cy="6598274"/>
        </p:xfrm>
        <a:graphic>
          <a:graphicData uri="http://schemas.openxmlformats.org/drawingml/2006/table">
            <a:tbl>
              <a:tblPr rtl="1"/>
              <a:tblGrid>
                <a:gridCol w="4749041">
                  <a:extLst>
                    <a:ext uri="{9D8B030D-6E8A-4147-A177-3AD203B41FA5}">
                      <a16:colId xmlns:a16="http://schemas.microsoft.com/office/drawing/2014/main" val="20000"/>
                    </a:ext>
                  </a:extLst>
                </a:gridCol>
                <a:gridCol w="4325109">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فرأى السَّماء مفتوحة، وإناء نازلاً عليه مثل مُلاءَةٍ عظيمةٍ مربوطةٍ بأربعةِ أطرافٍ. وكان فيها من كل ذوات الأربع ودبابات الأرض وطيور السَّماء.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1490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Il contemple le ciel ouvert: il en descendait un objet indéfinissable, une sorte de toile immense, qui, par quatre points, venait se poser sur la terre. Et, à l'intérieur, il y avait tous les animaux quadrupèdes et ceux qui rampent sur la terre, et ceux qui volent dans le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and saw heaven opened and an object like a great sheet bound at the four corners, descending to him and let down to the earth. 12 In it were all kinds of four-footed animals of the earth, wild beasts, creeping things, and birds of the air.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6686" name="Group 14"/>
          <p:cNvGraphicFramePr>
            <a:graphicFrameLocks noGrp="1"/>
          </p:cNvGraphicFramePr>
          <p:nvPr/>
        </p:nvGraphicFramePr>
        <p:xfrm>
          <a:off x="34925" y="142852"/>
          <a:ext cx="9074150" cy="6500858"/>
        </p:xfrm>
        <a:graphic>
          <a:graphicData uri="http://schemas.openxmlformats.org/drawingml/2006/table">
            <a:tbl>
              <a:tblPr rtl="1"/>
              <a:tblGrid>
                <a:gridCol w="4879121">
                  <a:extLst>
                    <a:ext uri="{9D8B030D-6E8A-4147-A177-3AD203B41FA5}">
                      <a16:colId xmlns:a16="http://schemas.microsoft.com/office/drawing/2014/main" val="20000"/>
                    </a:ext>
                  </a:extLst>
                </a:gridCol>
                <a:gridCol w="4195029">
                  <a:extLst>
                    <a:ext uri="{9D8B030D-6E8A-4147-A177-3AD203B41FA5}">
                      <a16:colId xmlns:a16="http://schemas.microsoft.com/office/drawing/2014/main" val="20001"/>
                    </a:ext>
                  </a:extLst>
                </a:gridCol>
              </a:tblGrid>
              <a:tr h="17154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وصار إليهِ صوتٌ يقول: " قُم يا بطرس، اذبح وكُلْ ". فقال بطرس: " حاشا ياربُّ، فإني لم آكل شيئاً قطُّ نجساً أو دنساً ". فصار إليه أيضاً صوتٌ ثانيةً: " ما طهَّره اللَّه لا تُدنِّسهُ أنت!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8313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13 Une voix s'adressa à lui: "Allez, Pierre! Tue et mange." - Jamais, Seigneur, répondit Pierre. Car de ma vie je n'ai rien mangé d'immonde ni d'impur."  15 Et de nouveau une voix s'adressa à lui, pour la seconde fois: "Ce que Dieu a rendu pur, tu ne vas pas, toi, le déclarer immonde!"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a voice came to him, Rise, Peter; kill and eat. 14 But Peter said, Not so, Lord! For I have never eaten anything common or unclean. 15 And a voice spoke to him again the second time, What God has cleansed you must not call common.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7710" name="Group 14"/>
          <p:cNvGraphicFramePr>
            <a:graphicFrameLocks noGrp="1"/>
          </p:cNvGraphicFramePr>
          <p:nvPr/>
        </p:nvGraphicFramePr>
        <p:xfrm>
          <a:off x="34925" y="44450"/>
          <a:ext cx="9074150" cy="6696733"/>
        </p:xfrm>
        <a:graphic>
          <a:graphicData uri="http://schemas.openxmlformats.org/drawingml/2006/table">
            <a:tbl>
              <a:tblPr rtl="1"/>
              <a:tblGrid>
                <a:gridCol w="4749041">
                  <a:extLst>
                    <a:ext uri="{9D8B030D-6E8A-4147-A177-3AD203B41FA5}">
                      <a16:colId xmlns:a16="http://schemas.microsoft.com/office/drawing/2014/main" val="20000"/>
                    </a:ext>
                  </a:extLst>
                </a:gridCol>
                <a:gridCol w="4325109">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هذا على ثلاث مرَّاتٍ، ثم رُفِعَ الإناء إلى السَّماء.وبينما كان بطرس مفكراً فى نفسه: ما عسى أن تكون هذه الرُّؤيا التي رآها؟، وإذا بالرِّجال المرسلين من قِبَل كرنيليوس،</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قد سألوا عن بيت سمعان ووقفوا على البـاب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5457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16 Cela se produisit trois fois et l'objet fut aussitôt enlevé dans le ciel. 17 Pierre essayait en vain de s'expliquer à lui-même ce que pouvait bien signifier la vision qu'il venait d'avoir, quand justement les envoyés de Corneille, qui avaient demandé çà et là la maison de Simon, se présentèrent au portail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16 This was done three times. And the object was taken up into heaven again. 17 Now while Peter wondered within himself what this vision which he had seen meant, behold, the men who had been sent from Cornelius had made inquiry for Simon's house, and stood before the gate.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8737" name="Group 17"/>
          <p:cNvGraphicFramePr>
            <a:graphicFrameLocks noGrp="1"/>
          </p:cNvGraphicFramePr>
          <p:nvPr/>
        </p:nvGraphicFramePr>
        <p:xfrm>
          <a:off x="34925" y="44450"/>
          <a:ext cx="9074150" cy="6862445"/>
        </p:xfrm>
        <a:graphic>
          <a:graphicData uri="http://schemas.openxmlformats.org/drawingml/2006/table">
            <a:tbl>
              <a:tblPr rtl="1"/>
              <a:tblGrid>
                <a:gridCol w="4879121">
                  <a:extLst>
                    <a:ext uri="{9D8B030D-6E8A-4147-A177-3AD203B41FA5}">
                      <a16:colId xmlns:a16="http://schemas.microsoft.com/office/drawing/2014/main" val="20000"/>
                    </a:ext>
                  </a:extLst>
                </a:gridCol>
                <a:gridCol w="4195029">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ونادوا واستخبروا: هل سمعان المُلقَّب بطرس نازلٌ هنا؟ وفيما كان بطرس مفكراً فى الرُّؤيا، قال له الرُّوح:" هوذا ثلاثة رجال يطلبونك. فقُم انزل وانطلق معهم غير مرتابٍ لأنِّى أنا أرسلتُهُم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211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18 Ils se mirent à crier pour s'assurer que Simon surnommé Pierre était bien l'hôte de cette maison. 19 Pierre était toujours préoccupé de sa vision, mais l'Esprit lui dit: "Voici deux hommes qui te cherchent. Descends donc tout de suite et prends la route avec eux sans te faire aucun scrupule: car c'est moi qui les envoie."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18 And they called and asked whether Simon, whose surname was Peter, was lodging there. 19 While Peter thought about the vision, the Spirit said to him, Behold, three men are seeking you. 20 Arise therefore, go down and go with them, doubting nothing; for I have sent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88258"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765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87652" name="Picture 4" descr="pointing"/>
          <p:cNvPicPr>
            <a:picLocks noChangeAspect="1" noChangeArrowheads="1"/>
          </p:cNvPicPr>
          <p:nvPr/>
        </p:nvPicPr>
        <p:blipFill>
          <a:blip r:embed="rId2" cstate="print"/>
          <a:srcRect/>
          <a:stretch>
            <a:fillRect/>
          </a:stretch>
        </p:blipFill>
        <p:spPr bwMode="auto">
          <a:xfrm>
            <a:off x="2857488"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87652"/>
                                        </p:tgtEl>
                                        <p:attrNameLst>
                                          <p:attrName>style.visibility</p:attrName>
                                        </p:attrNameLst>
                                      </p:cBhvr>
                                      <p:to>
                                        <p:strVal val="visible"/>
                                      </p:to>
                                    </p:set>
                                    <p:anim calcmode="lin" valueType="num">
                                      <p:cBhvr additive="base">
                                        <p:cTn id="7" dur="500" fill="hold"/>
                                        <p:tgtEl>
                                          <p:spTgt spid="2587652"/>
                                        </p:tgtEl>
                                        <p:attrNameLst>
                                          <p:attrName>ppt_x</p:attrName>
                                        </p:attrNameLst>
                                      </p:cBhvr>
                                      <p:tavLst>
                                        <p:tav tm="0">
                                          <p:val>
                                            <p:strVal val="0-#ppt_w/2"/>
                                          </p:val>
                                        </p:tav>
                                        <p:tav tm="100000">
                                          <p:val>
                                            <p:strVal val="#ppt_x"/>
                                          </p:val>
                                        </p:tav>
                                      </p:tavLst>
                                    </p:anim>
                                    <p:anim calcmode="lin" valueType="num">
                                      <p:cBhvr additive="base">
                                        <p:cTn id="8" dur="500" fill="hold"/>
                                        <p:tgtEl>
                                          <p:spTgt spid="25876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8928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0321" name="Group 17"/>
          <p:cNvGraphicFramePr>
            <a:graphicFrameLocks noGrp="1"/>
          </p:cNvGraphicFramePr>
          <p:nvPr/>
        </p:nvGraphicFramePr>
        <p:xfrm>
          <a:off x="107950" y="44450"/>
          <a:ext cx="9072563" cy="6254560"/>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25:20, 16</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احفظ نفسي ونجني، لا أخزى لأنِّي عليك توكلت. انظر إليَّ وارحمني.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25:20,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Garde-moi en vie et délivre-moi,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J'ai fait de toi mon refuge, ne me déçois pas.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16 Tourne-toi vers moi, et aie pitié de 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25:20,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Keep my soul, and deliver me; Let me not be ashamed, for I put my trust in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Turn Yourself to me, and have mercy on me.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3pg</a:t>
            </a:r>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1347" name="Group 19"/>
          <p:cNvGraphicFramePr>
            <a:graphicFrameLocks noGrp="1"/>
          </p:cNvGraphicFramePr>
          <p:nvPr/>
        </p:nvGraphicFramePr>
        <p:xfrm>
          <a:off x="34925" y="44450"/>
          <a:ext cx="9145588" cy="6389434"/>
        </p:xfrm>
        <a:graphic>
          <a:graphicData uri="http://schemas.openxmlformats.org/drawingml/2006/table">
            <a:tbl>
              <a:tblPr rtl="1"/>
              <a:tblGrid>
                <a:gridCol w="4738593">
                  <a:extLst>
                    <a:ext uri="{9D8B030D-6E8A-4147-A177-3AD203B41FA5}">
                      <a16:colId xmlns:a16="http://schemas.microsoft.com/office/drawing/2014/main" val="20000"/>
                    </a:ext>
                  </a:extLst>
                </a:gridCol>
                <a:gridCol w="440699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لوقا ( 6 : 35 - 38</a:t>
                      </a:r>
                      <a:r>
                        <a:rPr kumimoji="0" lang="ar-SA" sz="3200" b="0" i="0" u="sng" strike="noStrike" cap="none" normalizeH="0" baseline="0" dirty="0">
                          <a:ln>
                            <a:noFill/>
                          </a:ln>
                          <a:solidFill>
                            <a:srgbClr val="FF9933"/>
                          </a:solidFill>
                          <a:effectLst/>
                          <a:latin typeface="Arial" charset="0"/>
                          <a:cs typeface="Arial" charset="0"/>
                        </a:rPr>
                        <a:t> )</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أحبُّوا أعداءكم، وأحسِنوا إليهم واعطوا وأنتم لا ترجون شيئاً، فيكون أجركم كثيراً وتكونوا أبناء العليِّ، لأنَّه صالح على غير الشَّاكرين والأشرار.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6:35-38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35 Mais aimez vos ennemis, faites du bien et prêtez sans rien espérer en retour. Alors votre récompense sera grande, et vous serez les fils du Très Haut, car il est bon, lui, pour les ingrats et les méchants.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6:35-38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But love your enemies, do good, and lend, hoping for nothing in return; and your reward will be great, and you will be sons of the Most High. For He is kind to the unthankful and evil.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3g</a:t>
            </a:r>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2366" name="Group 14"/>
          <p:cNvGraphicFramePr>
            <a:graphicFrameLocks noGrp="1"/>
          </p:cNvGraphicFramePr>
          <p:nvPr/>
        </p:nvGraphicFramePr>
        <p:xfrm>
          <a:off x="34925" y="44450"/>
          <a:ext cx="9145588" cy="6627800"/>
        </p:xfrm>
        <a:graphic>
          <a:graphicData uri="http://schemas.openxmlformats.org/drawingml/2006/table">
            <a:tbl>
              <a:tblPr rtl="1"/>
              <a:tblGrid>
                <a:gridCol w="4885519">
                  <a:extLst>
                    <a:ext uri="{9D8B030D-6E8A-4147-A177-3AD203B41FA5}">
                      <a16:colId xmlns:a16="http://schemas.microsoft.com/office/drawing/2014/main" val="20000"/>
                    </a:ext>
                  </a:extLst>
                </a:gridCol>
                <a:gridCol w="426006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فكونوا رُحماء كما أن أباكُم أيضاً رحيمٌ.لا تَدينوا فلا تُدانوا. لا تقضوا على أحدٍ فلا يُقضى عليكم. اغفروا يُغفَر لكم. أَعطوا تُعطَواكيلاً جيِّداً مملوءاً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36 Soyez généreux comme votre Père est généreux.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37 Ne vous posez pas en juges et vous ne serez pas jugés, ne condamnez pas et vous ne serez pas condamnés, acquittez et vous serez acquittés.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38 Donnez et on vous donnera; c'est une bonne mesure, tassée, secouée,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36 Therefore be merciful, just as your Father also is merciful. 37 Judge not, and you shall not be judged. Condemn not, and you shall not be condemned. Forgive, and you will be forgiven. 38 Give, and it will be given to you: good measure, pressed down, shaken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3378" name="Group 2"/>
          <p:cNvGraphicFramePr>
            <a:graphicFrameLocks noGrp="1"/>
          </p:cNvGraphicFramePr>
          <p:nvPr/>
        </p:nvGraphicFramePr>
        <p:xfrm>
          <a:off x="34925" y="44450"/>
          <a:ext cx="9145588" cy="619442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مهزوزاً فائِضاً يُعطُى في أحضانِكُم. لأنَّ الكيل الذي به تَكِيلونَ يُكالُ لكُم.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débordante qu'on vous versera dans le pan de votre vêtement, car c'est la mesure dont vous vous servez qui servira aussi de mesure pour vous.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running over will be put into your bosom. For with the same measure that you use, it will be measured back to you. </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94819" name="Picture 3" descr="pointing"/>
          <p:cNvPicPr>
            <a:picLocks noChangeAspect="1" noChangeArrowheads="1"/>
          </p:cNvPicPr>
          <p:nvPr/>
        </p:nvPicPr>
        <p:blipFill>
          <a:blip r:embed="rId2" cstate="print"/>
          <a:srcRect/>
          <a:stretch>
            <a:fillRect/>
          </a:stretch>
        </p:blipFill>
        <p:spPr bwMode="auto">
          <a:xfrm>
            <a:off x="2181225" y="4529138"/>
            <a:ext cx="1238250" cy="628650"/>
          </a:xfrm>
          <a:prstGeom prst="rect">
            <a:avLst/>
          </a:prstGeom>
          <a:noFill/>
        </p:spPr>
      </p:pic>
      <p:sp>
        <p:nvSpPr>
          <p:cNvPr id="2594820"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594819"/>
                                        </p:tgtEl>
                                        <p:attrNameLst>
                                          <p:attrName>style.visibility</p:attrName>
                                        </p:attrNameLst>
                                      </p:cBhvr>
                                      <p:to>
                                        <p:strVal val="visible"/>
                                      </p:to>
                                    </p:set>
                                    <p:anim calcmode="lin" valueType="num">
                                      <p:cBhvr additive="base">
                                        <p:cTn id="7" dur="500" fill="hold"/>
                                        <p:tgtEl>
                                          <p:spTgt spid="2594819"/>
                                        </p:tgtEl>
                                        <p:attrNameLst>
                                          <p:attrName>ppt_x</p:attrName>
                                        </p:attrNameLst>
                                      </p:cBhvr>
                                      <p:tavLst>
                                        <p:tav tm="0">
                                          <p:val>
                                            <p:strVal val="0-#ppt_w/2"/>
                                          </p:val>
                                        </p:tav>
                                        <p:tav tm="100000">
                                          <p:val>
                                            <p:strVal val="#ppt_x"/>
                                          </p:val>
                                        </p:tav>
                                      </p:tavLst>
                                    </p:anim>
                                    <p:anim calcmode="lin" valueType="num">
                                      <p:cBhvr additive="base">
                                        <p:cTn id="8" dur="500" fill="hold"/>
                                        <p:tgtEl>
                                          <p:spTgt spid="25948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5433" name="Group 9"/>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Thursday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الأول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première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645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829645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7493" name="Group 21"/>
          <p:cNvGraphicFramePr>
            <a:graphicFrameLocks noGrp="1"/>
          </p:cNvGraphicFramePr>
          <p:nvPr/>
        </p:nvGraphicFramePr>
        <p:xfrm>
          <a:off x="34925" y="115888"/>
          <a:ext cx="9074150" cy="571273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a:t>
                      </a:r>
                      <a:r>
                        <a:rPr kumimoji="0" lang="ar-EG" sz="3600" b="0" i="0" u="sng" strike="noStrike" cap="none" normalizeH="0" baseline="0" dirty="0">
                          <a:ln>
                            <a:noFill/>
                          </a:ln>
                          <a:solidFill>
                            <a:srgbClr val="FF9933"/>
                          </a:solidFill>
                          <a:effectLst/>
                          <a:latin typeface="Arial" charset="0"/>
                          <a:cs typeface="Arial" charset="0"/>
                        </a:rPr>
                        <a:t>شعياء</a:t>
                      </a:r>
                      <a:r>
                        <a:rPr kumimoji="0" lang="ar-SA" sz="3600" b="0" i="0" u="sng" strike="noStrike" cap="none" normalizeH="0" baseline="0" dirty="0">
                          <a:ln>
                            <a:noFill/>
                          </a:ln>
                          <a:solidFill>
                            <a:srgbClr val="FF9933"/>
                          </a:solidFill>
                          <a:effectLst/>
                          <a:latin typeface="Arial" charset="0"/>
                          <a:cs typeface="Arial" charset="0"/>
                        </a:rPr>
                        <a:t> النبي ( </a:t>
                      </a:r>
                      <a:r>
                        <a:rPr kumimoji="0" lang="ar-EG" sz="3600" b="0" i="0" u="sng" strike="noStrike" cap="none" normalizeH="0" baseline="0" dirty="0">
                          <a:ln>
                            <a:noFill/>
                          </a:ln>
                          <a:solidFill>
                            <a:srgbClr val="FF9933"/>
                          </a:solidFill>
                          <a:effectLst/>
                          <a:latin typeface="Arial" charset="0"/>
                          <a:cs typeface="Arial" charset="0"/>
                        </a:rPr>
                        <a:t>2</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11</a:t>
                      </a:r>
                      <a:r>
                        <a:rPr kumimoji="0" lang="ar-SA" sz="3600" b="0" i="0" u="sng" strike="noStrike" cap="none" normalizeH="0" baseline="0" dirty="0">
                          <a:ln>
                            <a:noFill/>
                          </a:ln>
                          <a:solidFill>
                            <a:srgbClr val="FF9933"/>
                          </a:solidFill>
                          <a:effectLst/>
                          <a:latin typeface="Arial" charset="0"/>
                          <a:cs typeface="Arial" charset="0"/>
                        </a:rPr>
                        <a:t> ـ </a:t>
                      </a:r>
                      <a:r>
                        <a:rPr kumimoji="0" lang="ar-EG" sz="3600" b="0" i="0" u="sng" strike="noStrike" cap="none" normalizeH="0" baseline="0" dirty="0">
                          <a:ln>
                            <a:noFill/>
                          </a:ln>
                          <a:solidFill>
                            <a:srgbClr val="FF9933"/>
                          </a:solidFill>
                          <a:effectLst/>
                          <a:latin typeface="Arial" charset="0"/>
                          <a:cs typeface="Arial" charset="0"/>
                        </a:rPr>
                        <a:t>19</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ويتعالى الرب وحده في ذلك اليوم. فإنَّ يوم رب الجنود على كل إنسان متكبر ومتعال وعلى كُلِّ مُرتَفِع فيحط</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76804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sng" strike="noStrike" cap="none" normalizeH="0" baseline="0" dirty="0" err="1">
                          <a:ln>
                            <a:noFill/>
                          </a:ln>
                          <a:solidFill>
                            <a:srgbClr val="FF9933"/>
                          </a:solidFill>
                          <a:effectLst/>
                          <a:latin typeface="Arial" charset="0"/>
                          <a:cs typeface="Times New Roman" pitchFamily="18" charset="0"/>
                        </a:rPr>
                        <a:t>Esaïe</a:t>
                      </a:r>
                      <a:r>
                        <a:rPr kumimoji="0" lang="fr-FR" sz="2800" b="0" i="0" u="sng" strike="noStrike" cap="none" normalizeH="0" baseline="0" dirty="0">
                          <a:ln>
                            <a:noFill/>
                          </a:ln>
                          <a:solidFill>
                            <a:srgbClr val="FF9933"/>
                          </a:solidFill>
                          <a:effectLst/>
                          <a:latin typeface="Arial" charset="0"/>
                          <a:cs typeface="Times New Roman" pitchFamily="18" charset="0"/>
                        </a:rPr>
                        <a:t> 2 : 11 - 19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 11 Et ce jour-là, le Seigneur seul sera exalté. Car il y aura un jour pour le Seigneur, le tout-puissant, contre tout ce qui est fier, hautain et altier et qui sera abaissé:</a:t>
                      </a:r>
                      <a:endParaRPr kumimoji="0" lang="fr-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Isaiah 2:11-19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And the Lord alone shall be exalted in that day 12 For the day of the Lord of hosts Shall come upon everything proud and lofty, Upon everything lifted up--And it shall be brought low-</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4f</a:t>
            </a:r>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8515" name="Group 19"/>
          <p:cNvGraphicFramePr>
            <a:graphicFrameLocks noGrp="1"/>
          </p:cNvGraphicFramePr>
          <p:nvPr/>
        </p:nvGraphicFramePr>
        <p:xfrm>
          <a:off x="0" y="45160"/>
          <a:ext cx="9001125" cy="681284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6934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وعلى كُلِّ أرز لُبنان العالي المُرتَفع وعلى كُلِّ بَلُّوطِ باشان وعلى جميع الجبال العالية وجميع التِّلال المُرتفعة وعلى كلِّ بُرج شامخ وعلى كلِّ سُور مَنِيع</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43497">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13 </a:t>
                      </a:r>
                      <a:r>
                        <a:rPr kumimoji="0" lang="fr-FR" sz="2800" b="0" i="0" u="none" strike="noStrike" kern="1200" cap="none" normalizeH="0" baseline="0" dirty="0">
                          <a:ln>
                            <a:noFill/>
                          </a:ln>
                          <a:solidFill>
                            <a:schemeClr val="bg1"/>
                          </a:solidFill>
                          <a:effectLst/>
                          <a:latin typeface="Arial" charset="0"/>
                          <a:ea typeface="+mn-ea"/>
                          <a:cs typeface="Arial" charset="0"/>
                        </a:rPr>
                        <a:t>contre tous les cèdres du Liban, hautains et altiers, et contre tous les chênes de </a:t>
                      </a:r>
                      <a:r>
                        <a:rPr kumimoji="0" lang="fr-FR" sz="2800" b="0" i="0" u="none" strike="noStrike" kern="1200" cap="none" normalizeH="0" baseline="0" dirty="0" err="1">
                          <a:ln>
                            <a:noFill/>
                          </a:ln>
                          <a:solidFill>
                            <a:schemeClr val="bg1"/>
                          </a:solidFill>
                          <a:effectLst/>
                          <a:latin typeface="Arial" charset="0"/>
                          <a:ea typeface="+mn-ea"/>
                          <a:cs typeface="Arial" charset="0"/>
                        </a:rPr>
                        <a:t>Bashân</a:t>
                      </a:r>
                      <a:r>
                        <a:rPr kumimoji="0" lang="fr-FR" sz="2800" b="0" i="0" u="none" strike="noStrike" kern="1200" cap="none" normalizeH="0" baseline="0" dirty="0">
                          <a:ln>
                            <a:noFill/>
                          </a:ln>
                          <a:solidFill>
                            <a:schemeClr val="bg1"/>
                          </a:solidFill>
                          <a:effectLst/>
                          <a:latin typeface="Arial" charset="0"/>
                          <a:ea typeface="+mn-ea"/>
                          <a:cs typeface="Arial" charset="0"/>
                        </a:rPr>
                        <a:t>, contre toutes les montagnes hautaines et contre toutes les collines altières, contre toutes les hautes tours et contre toutes les murailles inaccessibles, </a:t>
                      </a:r>
                      <a:endParaRPr kumimoji="0" lang="fr-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Upon all the cedars of Lebanon that are high and lifted up, And upon all the oaks of Bashan; 14 Upon all the high mountains, And upon all the hills that are lifted up; 15 Upon every high tower, And upon every fortified wall;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79759" name="Group 15"/>
          <p:cNvGraphicFramePr>
            <a:graphicFrameLocks noGrp="1"/>
          </p:cNvGraphicFramePr>
          <p:nvPr/>
        </p:nvGraphicFramePr>
        <p:xfrm>
          <a:off x="34925" y="115888"/>
          <a:ext cx="9001125" cy="65532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وعلى جميع سُفُن البحر ( تَرشيش ) وعلى جميع المناظر الجميلة. وسيوضع تَشامُخ البشر ويُحط ترافع الإنسان ويتعالى الرب وحده في ذلك اليوم. وتَزُول الأصنام بتَمامِها.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16 contre tous les vaisseaux de </a:t>
                      </a:r>
                      <a:r>
                        <a:rPr kumimoji="0" lang="fr-FR" sz="2800" b="0" i="0" u="none" strike="noStrike" kern="1200" cap="none" normalizeH="0" baseline="0" dirty="0" err="1">
                          <a:ln>
                            <a:noFill/>
                          </a:ln>
                          <a:solidFill>
                            <a:schemeClr val="bg1"/>
                          </a:solidFill>
                          <a:effectLst/>
                          <a:latin typeface="Arial" charset="0"/>
                          <a:ea typeface="+mn-ea"/>
                          <a:cs typeface="Arial" charset="0"/>
                        </a:rPr>
                        <a:t>Tarsis</a:t>
                      </a:r>
                      <a:r>
                        <a:rPr kumimoji="0" lang="fr-FR" sz="2800" b="0" i="0" u="none" strike="noStrike" kern="1200" cap="none" normalizeH="0" baseline="0" dirty="0">
                          <a:ln>
                            <a:noFill/>
                          </a:ln>
                          <a:solidFill>
                            <a:schemeClr val="bg1"/>
                          </a:solidFill>
                          <a:effectLst/>
                          <a:latin typeface="Arial" charset="0"/>
                          <a:ea typeface="+mn-ea"/>
                          <a:cs typeface="Arial" charset="0"/>
                        </a:rPr>
                        <a:t> et contre tous les bateaux somptueux. 17 L'orgueil des humains devra plier, les hommes hautains seront abaissés: et ce jour-là, le Seigneur seul sera exalté - toutes ensemble, les idoles disparaîtront.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Upon all the ships of </a:t>
                      </a:r>
                      <a:r>
                        <a:rPr kumimoji="0" lang="en-US" sz="2800" b="0" i="0" u="none" strike="noStrike" cap="none" normalizeH="0" baseline="0" dirty="0" err="1">
                          <a:ln>
                            <a:noFill/>
                          </a:ln>
                          <a:solidFill>
                            <a:schemeClr val="bg1"/>
                          </a:solidFill>
                          <a:effectLst/>
                          <a:latin typeface="Arial" charset="0"/>
                          <a:cs typeface="Arial" charset="0"/>
                        </a:rPr>
                        <a:t>Tarshish</a:t>
                      </a:r>
                      <a:r>
                        <a:rPr kumimoji="0" lang="en-US" sz="2800" b="0" i="0" u="none" strike="noStrike" cap="none" normalizeH="0" baseline="0" dirty="0">
                          <a:ln>
                            <a:noFill/>
                          </a:ln>
                          <a:solidFill>
                            <a:schemeClr val="bg1"/>
                          </a:solidFill>
                          <a:effectLst/>
                          <a:latin typeface="Arial" charset="0"/>
                          <a:cs typeface="Arial" charset="0"/>
                        </a:rPr>
                        <a:t>, And upon all the beautiful sloops. 17 The loftiness of man shall be bowed down, And the haughtiness of men shall be brought low; The Lord alone will be exalted in that day, 18 But the idols He shall utterly abolish.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99533" name="Group 13"/>
          <p:cNvGraphicFramePr>
            <a:graphicFrameLocks noGrp="1"/>
          </p:cNvGraphicFramePr>
          <p:nvPr/>
        </p:nvGraphicFramePr>
        <p:xfrm>
          <a:off x="34925" y="115888"/>
          <a:ext cx="9074150" cy="59785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ويدخُلُون في المغائر وشقوق الصُّخُور وحفائر التُّراب من أمام هيبة الربِّ ومن مجد قوته إذا قام سحق الأرض.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Entrez dans les creux des rochers et dans les antres de la terre, devant la terreur du Seigneur et l'éclat de sa majesté quand il se lèvera pour terrifier la terre.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They shall go into the holes of the rocks, And into the caves of the earth, From the terror of the Lord And the glory of His majesty, When He arises to shake the earth mightily.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0563" name="Group 19"/>
          <p:cNvGraphicFramePr>
            <a:graphicFrameLocks noGrp="1"/>
          </p:cNvGraphicFramePr>
          <p:nvPr/>
        </p:nvGraphicFramePr>
        <p:xfrm>
          <a:off x="34925" y="115888"/>
          <a:ext cx="9001125" cy="6806566"/>
        </p:xfrm>
        <a:graphic>
          <a:graphicData uri="http://schemas.openxmlformats.org/drawingml/2006/table">
            <a:tbl>
              <a:tblPr rtl="1"/>
              <a:tblGrid>
                <a:gridCol w="4946622">
                  <a:extLst>
                    <a:ext uri="{9D8B030D-6E8A-4147-A177-3AD203B41FA5}">
                      <a16:colId xmlns:a16="http://schemas.microsoft.com/office/drawing/2014/main" val="20000"/>
                    </a:ext>
                  </a:extLst>
                </a:gridCol>
                <a:gridCol w="405450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a:t>
                      </a:r>
                      <a:r>
                        <a:rPr kumimoji="0" lang="ar-EG" sz="3200" b="0" i="0" u="sng" strike="noStrike" cap="none" normalizeH="0" baseline="0" dirty="0">
                          <a:ln>
                            <a:noFill/>
                          </a:ln>
                          <a:solidFill>
                            <a:srgbClr val="FF9900"/>
                          </a:solidFill>
                          <a:effectLst/>
                          <a:latin typeface="Arial" charset="0"/>
                          <a:cs typeface="Arial" charset="0"/>
                        </a:rPr>
                        <a:t>زكريا</a:t>
                      </a:r>
                      <a:r>
                        <a:rPr kumimoji="0" lang="ar-SA" sz="3200" b="0" i="0" u="sng" strike="noStrike" cap="none" normalizeH="0" baseline="0" dirty="0">
                          <a:ln>
                            <a:noFill/>
                          </a:ln>
                          <a:solidFill>
                            <a:srgbClr val="FF9900"/>
                          </a:solidFill>
                          <a:effectLst/>
                          <a:latin typeface="Arial" charset="0"/>
                          <a:cs typeface="Arial" charset="0"/>
                        </a:rPr>
                        <a:t> النبي ( </a:t>
                      </a:r>
                      <a:r>
                        <a:rPr kumimoji="0" lang="ar-EG" sz="3200" b="0" i="0" u="sng" strike="noStrike" cap="none" normalizeH="0" baseline="0" dirty="0">
                          <a:ln>
                            <a:noFill/>
                          </a:ln>
                          <a:solidFill>
                            <a:srgbClr val="FF9900"/>
                          </a:solidFill>
                          <a:effectLst/>
                          <a:latin typeface="Arial" charset="0"/>
                          <a:cs typeface="Arial" charset="0"/>
                        </a:rPr>
                        <a:t>8 : 18 – 23 </a:t>
                      </a:r>
                      <a:r>
                        <a:rPr kumimoji="0" lang="ar-SA" sz="3200" b="0" i="0" u="sng" strike="noStrike" cap="none" normalizeH="0" baseline="0" dirty="0">
                          <a:ln>
                            <a:noFill/>
                          </a:ln>
                          <a:solidFill>
                            <a:srgbClr val="FF9900"/>
                          </a:solidFill>
                          <a:effectLst/>
                          <a:latin typeface="Arial" charset="0"/>
                          <a:cs typeface="Arial" charset="0"/>
                        </a:rPr>
                        <a:t> )</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هكذا قال الرَّبُّ الضابط الكُلّ، إنَّ صوم " الشَّهر " الرَّابع وصوم الخامس وصوم السَّابع وصوم العاشر سيكون لبيت يهوذا سروراً وفرحاً وأعياداً طيبةً،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dirty="0" err="1">
                          <a:ln>
                            <a:noFill/>
                          </a:ln>
                          <a:solidFill>
                            <a:srgbClr val="FF9933"/>
                          </a:solidFill>
                          <a:effectLst/>
                          <a:latin typeface="Arial" charset="0"/>
                          <a:cs typeface="Times New Roman" pitchFamily="18" charset="0"/>
                        </a:rPr>
                        <a:t>Zechariah</a:t>
                      </a:r>
                      <a:r>
                        <a:rPr kumimoji="0" lang="fr-FR" sz="3200" b="0" i="0" u="sng" strike="noStrike" cap="none" normalizeH="0" baseline="0" dirty="0">
                          <a:ln>
                            <a:noFill/>
                          </a:ln>
                          <a:solidFill>
                            <a:srgbClr val="FF9933"/>
                          </a:solidFill>
                          <a:effectLst/>
                          <a:latin typeface="Arial" charset="0"/>
                          <a:cs typeface="Times New Roman" pitchFamily="18" charset="0"/>
                        </a:rPr>
                        <a:t> 8:18-23</a:t>
                      </a:r>
                      <a:endParaRPr kumimoji="0" lang="en-US" sz="3200" b="0" i="0" u="sng" strike="noStrike" cap="none" normalizeH="0" baseline="0" dirty="0">
                        <a:ln>
                          <a:noFill/>
                        </a:ln>
                        <a:solidFill>
                          <a:srgbClr val="FF9933"/>
                        </a:solidFill>
                        <a:effectLst/>
                        <a:latin typeface="Arial" charset="0"/>
                        <a:cs typeface="Times New Roman" pitchFamily="18" charset="0"/>
                      </a:endParaRPr>
                    </a:p>
                    <a:p>
                      <a:r>
                        <a:rPr kumimoji="0" lang="fr-FR" sz="2500" b="0" i="0" u="none" strike="noStrike" kern="1200" cap="none" normalizeH="0" baseline="0" dirty="0">
                          <a:ln>
                            <a:noFill/>
                          </a:ln>
                          <a:solidFill>
                            <a:schemeClr val="bg1"/>
                          </a:solidFill>
                          <a:effectLst/>
                          <a:latin typeface="Arial" charset="0"/>
                          <a:ea typeface="+mn-ea"/>
                          <a:cs typeface="Arial" charset="0"/>
                        </a:rPr>
                        <a:t>18 La parole du Seigneur le tout-puissant, me fut adressée en ces termes: Ainsi parle le Seigneur le tout-puissant: Le jeûne du quatrième mois, le jeûne du cinquième, le jeûne du septième et le jeûne du dixième mois deviendront, pour la maison de Juda, des jours d'allégresse, de réjouissance, de joyeuse fête. </a:t>
                      </a:r>
                      <a:endParaRPr kumimoji="0" lang="en-CA" sz="25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Zechariah 8:18-23</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600" b="0" i="0" u="none" strike="noStrike" kern="1200" cap="none" normalizeH="0" baseline="0" dirty="0">
                          <a:ln>
                            <a:noFill/>
                          </a:ln>
                          <a:solidFill>
                            <a:schemeClr val="bg1"/>
                          </a:solidFill>
                          <a:effectLst/>
                          <a:latin typeface="Arial" charset="0"/>
                          <a:ea typeface="+mn-ea"/>
                          <a:cs typeface="Arial" charset="0"/>
                        </a:rPr>
                        <a:t>18 Then the word of the Lord of hosts came to me, saying, 19 Thus says the Lord of hosts: `The fast of the fourth month, The fast of the fifth, The fast of the seventh, And the fast of the tenth, Shall be joy and gladness and cheerful feasts For the house of Judah.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1585" name="Group 17"/>
          <p:cNvGraphicFramePr>
            <a:graphicFrameLocks noGrp="1"/>
          </p:cNvGraphicFramePr>
          <p:nvPr/>
        </p:nvGraphicFramePr>
        <p:xfrm>
          <a:off x="34925" y="115888"/>
          <a:ext cx="9001125" cy="6588000"/>
        </p:xfrm>
        <a:graphic>
          <a:graphicData uri="http://schemas.openxmlformats.org/drawingml/2006/table">
            <a:tbl>
              <a:tblPr rtl="1"/>
              <a:tblGrid>
                <a:gridCol w="4676016">
                  <a:extLst>
                    <a:ext uri="{9D8B030D-6E8A-4147-A177-3AD203B41FA5}">
                      <a16:colId xmlns:a16="http://schemas.microsoft.com/office/drawing/2014/main" val="20000"/>
                    </a:ext>
                  </a:extLst>
                </a:gridCol>
                <a:gridCol w="4325109">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فأحِبُّوا الحقَّ والسَّلام. هكذا قال ربُّ الجنود ستأتى شُعُوبٌ كثيرة أيضاً وسُكَّان مُدُن كثيرةٍ تجتمع. تجتمع سُكَّان خمسة مُدن ويأتون إلى مدينة واحدة قائلين لنسير ونطلب وجه الربِّ الضابط الكل، وأنا أيضاً أسير</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Mais aimez la vérité et la paix. 20 Ainsi parle le Seigneur le tout-puissant: Oui, on verra encore affluer des peuples, et des habitants de grandes cités. Et les gens de l'une s'en iront dire à ceux de l'autre: "Allons, partons apaiser le Seigneur, rechercher le Seigneur le tout-puissant; j'y vais, moi aussi." </a:t>
                      </a:r>
                      <a:endParaRPr kumimoji="0" lang="en-CA"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Therefore love truth and peace.' 20 Thus says the Lord of hosts: `Peoples shall yet come, Inhabitants of many cities; 21 The inhabitants of one city shall go to another, saying, Let us continue to go and pray before the Lord, And seek the Lord of hosts. I myself will go also.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0781" name="Group 13"/>
          <p:cNvGraphicFramePr>
            <a:graphicFrameLocks noGrp="1"/>
          </p:cNvGraphicFramePr>
          <p:nvPr/>
        </p:nvGraphicFramePr>
        <p:xfrm>
          <a:off x="34925" y="115888"/>
          <a:ext cx="9001125" cy="5978526"/>
        </p:xfrm>
        <a:graphic>
          <a:graphicData uri="http://schemas.openxmlformats.org/drawingml/2006/table">
            <a:tbl>
              <a:tblPr rtl="1"/>
              <a:tblGrid>
                <a:gridCol w="4936174">
                  <a:extLst>
                    <a:ext uri="{9D8B030D-6E8A-4147-A177-3AD203B41FA5}">
                      <a16:colId xmlns:a16="http://schemas.microsoft.com/office/drawing/2014/main" val="20000"/>
                    </a:ext>
                  </a:extLst>
                </a:gridCol>
                <a:gridCol w="406495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فتأتي شُعُوبٌ كثيرةٌ وأُمَمٌ أقوياء ليطلبوا وجه ربَّ الجنود فى أُورشليم واستعطاف وجه الربِّ.</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22  Des peuples nombreux et des nations puissantes viendront à Jérusalem rechercher le Seigneur le tout-puissant, et apaiser le Seigneur.</a:t>
                      </a:r>
                      <a:endParaRPr kumimoji="0" lang="en-CA" sz="2800" b="0" i="0" u="none" strike="noStrike" kern="1200" cap="none" normalizeH="0" baseline="0" dirty="0">
                        <a:ln>
                          <a:noFill/>
                        </a:ln>
                        <a:solidFill>
                          <a:schemeClr val="bg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Yes, many peoples and strong nations Shall come to seek the Lord of hosts in Jerusalem, And to pray before the Lord.'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2609" name="Group 17"/>
          <p:cNvGraphicFramePr>
            <a:graphicFrameLocks noGrp="1"/>
          </p:cNvGraphicFramePr>
          <p:nvPr/>
        </p:nvGraphicFramePr>
        <p:xfrm>
          <a:off x="34925" y="44450"/>
          <a:ext cx="9001125" cy="6526785"/>
        </p:xfrm>
        <a:graphic>
          <a:graphicData uri="http://schemas.openxmlformats.org/drawingml/2006/table">
            <a:tbl>
              <a:tblPr rtl="1"/>
              <a:tblGrid>
                <a:gridCol w="5082718">
                  <a:extLst>
                    <a:ext uri="{9D8B030D-6E8A-4147-A177-3AD203B41FA5}">
                      <a16:colId xmlns:a16="http://schemas.microsoft.com/office/drawing/2014/main" val="20000"/>
                    </a:ext>
                  </a:extLst>
                </a:gridCol>
                <a:gridCol w="3918407">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هذا ما يقوله ربُّ الجنود، إنه فى تلكَ الأيَّام يُمسِكُ عَشَرَةُ رجالٍ من جميع ألسِنَةِ الأُمم بِذَيل رَجُلٍ يَهودِيٍّ قائلين إنَّنا نسير معك فقد سَمِعنا أنَّ اللَّه معكُم.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23 </a:t>
                      </a:r>
                      <a:r>
                        <a:rPr kumimoji="0" lang="fr-FR" sz="2800" b="0" i="0" u="none" strike="noStrike" kern="1200" cap="none" normalizeH="0" baseline="0" dirty="0">
                          <a:ln>
                            <a:noFill/>
                          </a:ln>
                          <a:solidFill>
                            <a:schemeClr val="bg1"/>
                          </a:solidFill>
                          <a:effectLst/>
                          <a:latin typeface="Arial" charset="0"/>
                          <a:ea typeface="+mn-ea"/>
                          <a:cs typeface="Arial" charset="0"/>
                        </a:rPr>
                        <a:t>Ainsi parle le Seigneur le tout-puissant: En ces jours-là, dix hommes de toutes les langues que parlent les nations s'accrocheront à un Juif par le pan de son vêtement en déclarant: "Nous voulons aller avec vous, car nous l'avons appris: Dieu est avec vous.</a:t>
                      </a: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Thus says the Lord of hosts: `In those days ten men from every language of the nations shall grasp the sleeve of a Jewish man, saying, Let us go with you, for we have heard that God is with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0669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830669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7734" name="Group 22"/>
          <p:cNvGraphicFramePr>
            <a:graphicFrameLocks noGrp="1"/>
          </p:cNvGraphicFramePr>
          <p:nvPr/>
        </p:nvGraphicFramePr>
        <p:xfrm>
          <a:off x="34925" y="44450"/>
          <a:ext cx="9145588" cy="6194426"/>
        </p:xfrm>
        <a:graphic>
          <a:graphicData uri="http://schemas.openxmlformats.org/drawingml/2006/table">
            <a:tbl>
              <a:tblPr rtl="1"/>
              <a:tblGrid>
                <a:gridCol w="4163685">
                  <a:extLst>
                    <a:ext uri="{9D8B030D-6E8A-4147-A177-3AD203B41FA5}">
                      <a16:colId xmlns:a16="http://schemas.microsoft.com/office/drawing/2014/main" val="20000"/>
                    </a:ext>
                  </a:extLst>
                </a:gridCol>
                <a:gridCol w="498190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24:1-2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للرَّبِّ الأرض وكمالها المسكونة وجميع الساكنين فيها. هو على البحار أسسها وعلى الأنهار هيأها</a:t>
                      </a:r>
                      <a:r>
                        <a:rPr kumimoji="0" lang="en-CA"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24:1-2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Au Seigneur, la terre et ses richesses, le monde et ses habitants.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C'est lui qui l'a fondée sur les mers, et la tient stable sur les flots,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24:1-2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24:1 The earth is the Lord's, and all its fullness, The world and those who dwell therein.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He has founded it upon the seas, And established it upon the waters.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4pm</a:t>
            </a:r>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08755" name="Group 19"/>
          <p:cNvGraphicFramePr>
            <a:graphicFrameLocks noGrp="1"/>
          </p:cNvGraphicFramePr>
          <p:nvPr/>
        </p:nvGraphicFramePr>
        <p:xfrm>
          <a:off x="34925" y="44450"/>
          <a:ext cx="9145588" cy="6707179"/>
        </p:xfrm>
        <a:graphic>
          <a:graphicData uri="http://schemas.openxmlformats.org/drawingml/2006/table">
            <a:tbl>
              <a:tblPr rtl="1"/>
              <a:tblGrid>
                <a:gridCol w="4711297">
                  <a:extLst>
                    <a:ext uri="{9D8B030D-6E8A-4147-A177-3AD203B41FA5}">
                      <a16:colId xmlns:a16="http://schemas.microsoft.com/office/drawing/2014/main" val="20000"/>
                    </a:ext>
                  </a:extLst>
                </a:gridCol>
                <a:gridCol w="4434291">
                  <a:extLst>
                    <a:ext uri="{9D8B030D-6E8A-4147-A177-3AD203B41FA5}">
                      <a16:colId xmlns:a16="http://schemas.microsoft.com/office/drawing/2014/main" val="20001"/>
                    </a:ext>
                  </a:extLst>
                </a:gridCol>
              </a:tblGrid>
              <a:tr h="209866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0" i="0" u="sng" strike="noStrike" cap="none" normalizeH="0" baseline="0" dirty="0">
                          <a:ln>
                            <a:noFill/>
                          </a:ln>
                          <a:solidFill>
                            <a:srgbClr val="FF9933"/>
                          </a:solidFill>
                          <a:effectLst/>
                          <a:latin typeface="Arial" charset="0"/>
                          <a:cs typeface="Arial" charset="0"/>
                        </a:rPr>
                        <a:t>لوقا ( 8 : 23 – 25 )</a:t>
                      </a:r>
                      <a:endParaRPr kumimoji="0" lang="en-US" sz="3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وفي أحد الأيَّام ركب سَفينةً مع تلاميذُهُ، وقال لهم: " لنمض إلى عَبْر البُحيرة ". فأقعلوا. وفيما هُم سَائِرون نَام. فنزل على البُحيرة ريح شديدة </a:t>
                      </a:r>
                      <a:r>
                        <a:rPr kumimoji="0" lang="ar-SA" sz="2800" b="0" i="0" u="none" strike="noStrike" cap="none" normalizeH="0" baseline="0" dirty="0">
                          <a:ln>
                            <a:noFill/>
                          </a:ln>
                          <a:solidFill>
                            <a:schemeClr val="bg1"/>
                          </a:solidFill>
                          <a:effectLst/>
                          <a:latin typeface="Arial" charset="0"/>
                          <a:cs typeface="Arial" charset="0"/>
                        </a:rPr>
                        <a:t>وأحاطت بهم وصاروا في خطر. فأتوا إليه وأيقَظُوه قائلين: " يا مُعَلِّمُ، إنَّنا نَهْلِكُ!.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000" b="0" i="0" u="sng" strike="noStrike" cap="none" normalizeH="0" baseline="0" dirty="0">
                          <a:ln>
                            <a:noFill/>
                          </a:ln>
                          <a:solidFill>
                            <a:srgbClr val="FF9933"/>
                          </a:solidFill>
                          <a:effectLst/>
                          <a:latin typeface="Arial" charset="0"/>
                          <a:cs typeface="Times New Roman" pitchFamily="18" charset="0"/>
                        </a:rPr>
                        <a:t>Luke 8:23-25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kern="1200" cap="none" normalizeH="0" baseline="0" dirty="0">
                          <a:ln>
                            <a:noFill/>
                          </a:ln>
                          <a:solidFill>
                            <a:schemeClr val="bg1"/>
                          </a:solidFill>
                          <a:effectLst/>
                          <a:latin typeface="Arial" charset="0"/>
                          <a:ea typeface="+mn-ea"/>
                          <a:cs typeface="Arial" charset="0"/>
                        </a:rPr>
                        <a:t>23 </a:t>
                      </a:r>
                      <a:r>
                        <a:rPr kumimoji="0" lang="fr-FR" sz="2700" b="0" i="0" u="none" strike="noStrike" kern="1200" cap="none" normalizeH="0" baseline="0" dirty="0">
                          <a:ln>
                            <a:noFill/>
                          </a:ln>
                          <a:solidFill>
                            <a:schemeClr val="bg1"/>
                          </a:solidFill>
                          <a:effectLst/>
                          <a:latin typeface="Arial" charset="0"/>
                          <a:ea typeface="+mn-ea"/>
                          <a:cs typeface="Arial" charset="0"/>
                        </a:rPr>
                        <a:t>Pendant qu'ils naviguaient, Jésus s'endormit. Un tourbillon de vent s'abattit sur le lac; la barque se remplissait et ils se trouvaient en danger. Ils s'approchèrent et le réveillèrent en disant: "Maître </a:t>
                      </a:r>
                      <a:r>
                        <a:rPr kumimoji="0" lang="fr-FR" sz="2700" b="0" i="0" u="none" strike="noStrike" kern="1200" cap="none" normalizeH="0" baseline="0" dirty="0" err="1">
                          <a:ln>
                            <a:noFill/>
                          </a:ln>
                          <a:solidFill>
                            <a:schemeClr val="bg1"/>
                          </a:solidFill>
                          <a:effectLst/>
                          <a:latin typeface="Arial" charset="0"/>
                          <a:ea typeface="+mn-ea"/>
                          <a:cs typeface="Arial" charset="0"/>
                        </a:rPr>
                        <a:t>maître</a:t>
                      </a:r>
                      <a:r>
                        <a:rPr kumimoji="0" lang="fr-FR" sz="2700" b="0" i="0" u="none" strike="noStrike" kern="1200" cap="none" normalizeH="0" baseline="0" dirty="0">
                          <a:ln>
                            <a:noFill/>
                          </a:ln>
                          <a:solidFill>
                            <a:schemeClr val="bg1"/>
                          </a:solidFill>
                          <a:effectLst/>
                          <a:latin typeface="Arial" charset="0"/>
                          <a:ea typeface="+mn-ea"/>
                          <a:cs typeface="Arial" charset="0"/>
                        </a:rPr>
                        <a:t>, nous périssons!"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8:23-25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But as they sailed He fell asleep. And a windstorm came down on the lake, and they were filling with water, and were in jeopardy. 24 And they came to Him and awoke Him, saying, Master, Master, we are perishing!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4m</a:t>
            </a:r>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0802" name="Group 18"/>
          <p:cNvGraphicFramePr>
            <a:graphicFrameLocks noGrp="1"/>
          </p:cNvGraphicFramePr>
          <p:nvPr/>
        </p:nvGraphicFramePr>
        <p:xfrm>
          <a:off x="34925" y="115888"/>
          <a:ext cx="9001125" cy="6611112"/>
        </p:xfrm>
        <a:graphic>
          <a:graphicData uri="http://schemas.openxmlformats.org/drawingml/2006/table">
            <a:tbl>
              <a:tblPr rtl="1"/>
              <a:tblGrid>
                <a:gridCol w="4361266">
                  <a:extLst>
                    <a:ext uri="{9D8B030D-6E8A-4147-A177-3AD203B41FA5}">
                      <a16:colId xmlns:a16="http://schemas.microsoft.com/office/drawing/2014/main" val="20000"/>
                    </a:ext>
                  </a:extLst>
                </a:gridCol>
                <a:gridCol w="4639859">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فقامَ وانتهَرَ الرِّيحَ وتَموُّج الماءِ، فسكنا وصَارَ هُدُوء عظيم. ثُمَّ قال لهُم: " أينَ إيمانُكُم؟ ". فخافُوا وتَعَجَّبُوا قائلِين بعضهُم لبعض: تُرى مَنْ هُو هذا؟. فإنَّهُ يأمر الرِّياح والمياه فتُطِيعُهُ!.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Il se réveilla, menaça le vent et les vagues: ils s'apaisèrent et le calme se fit. Puis il leur dit: "Où est votre foi?" Saisis de crainte, ils s'émerveillèrent et ils se disaient entre eux: "Qui donc est-il, pour qu'il commande même aux vents et aux flots et qu'ils lui obéissent? » </a:t>
                      </a:r>
                      <a:r>
                        <a:rPr kumimoji="0" lang="fr-CA" sz="2000" b="1" i="0" u="none" strike="noStrike" cap="none" normalizeH="0" baseline="0" dirty="0">
                          <a:ln>
                            <a:noFill/>
                          </a:ln>
                          <a:solidFill>
                            <a:srgbClr val="FF9900"/>
                          </a:solidFill>
                          <a:effectLst/>
                          <a:latin typeface="Arial" charset="0"/>
                          <a:cs typeface="Arial" charset="0"/>
                        </a:rPr>
                        <a:t>(Gloire à Dieu éternellement.)</a:t>
                      </a:r>
                      <a:endParaRPr kumimoji="0" lang="ar-EG" sz="20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Then He arose and rebuked the wind and the raging of the water. And they ceased, and there was a calm. 25 But He said to them, Where is your faith? And they were afraid, and marveled, saying to one another, Who can this be? For He commands even the winds and water, and they obey Him!. </a:t>
                      </a:r>
                      <a:endParaRPr kumimoji="0" lang="en-CA" sz="27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1181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831181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831181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831181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3873" name="Group 17"/>
          <p:cNvGraphicFramePr>
            <a:graphicFrameLocks noGrp="1"/>
          </p:cNvGraphicFramePr>
          <p:nvPr/>
        </p:nvGraphicFramePr>
        <p:xfrm>
          <a:off x="34925" y="44450"/>
          <a:ext cx="9145588" cy="6772656"/>
        </p:xfrm>
        <a:graphic>
          <a:graphicData uri="http://schemas.openxmlformats.org/drawingml/2006/table">
            <a:tbl>
              <a:tblPr rtl="1"/>
              <a:tblGrid>
                <a:gridCol w="4912697">
                  <a:extLst>
                    <a:ext uri="{9D8B030D-6E8A-4147-A177-3AD203B41FA5}">
                      <a16:colId xmlns:a16="http://schemas.microsoft.com/office/drawing/2014/main" val="20000"/>
                    </a:ext>
                  </a:extLst>
                </a:gridCol>
                <a:gridCol w="423289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رسالة بولس الرسول</a:t>
                      </a:r>
                      <a:r>
                        <a:rPr kumimoji="0" lang="en-CA"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الأولى</a:t>
                      </a:r>
                      <a:r>
                        <a:rPr kumimoji="0" lang="ar-SA" sz="3200" b="0" i="0" u="sng" strike="noStrike" cap="none" normalizeH="0" baseline="0" dirty="0">
                          <a:ln>
                            <a:noFill/>
                          </a:ln>
                          <a:solidFill>
                            <a:srgbClr val="FF9933"/>
                          </a:solidFill>
                          <a:effectLst/>
                          <a:latin typeface="Arial" charset="0"/>
                          <a:cs typeface="Arial" charset="0"/>
                        </a:rPr>
                        <a:t> إلى أهل </a:t>
                      </a:r>
                      <a:r>
                        <a:rPr kumimoji="0" lang="ar-EG" sz="3200" b="0" i="0" u="sng" strike="noStrike" cap="none" normalizeH="0" baseline="0" dirty="0">
                          <a:ln>
                            <a:noFill/>
                          </a:ln>
                          <a:solidFill>
                            <a:srgbClr val="FF9933"/>
                          </a:solidFill>
                          <a:effectLst/>
                          <a:latin typeface="Arial" charset="0"/>
                          <a:cs typeface="Arial" charset="0"/>
                        </a:rPr>
                        <a:t>كورونثوس ( 4 : 16 -5 :  9)</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فأطلُبُ إليكُم أن تكُونُوا مُتشبهين بي. ولذلك قد أرسلتُ إليكُم تيموثاوس، الذي هو ابني الحبيبُ والأمينُ في الربِّ، هذا الذي يُذَكِّرُكُم بطُرُقي في المسيح يسوع كما أُعَلِّمُ في كلِّ مكانٍ، وفي كلِّ كنيسةٍ.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1 Corinthians 4:16-5:9</a:t>
                      </a:r>
                    </a:p>
                    <a:p>
                      <a:r>
                        <a:rPr kumimoji="0" lang="en-US" sz="2700" b="0" i="0" u="none" strike="noStrike" kern="1200" cap="none" normalizeH="0" baseline="0" dirty="0">
                          <a:ln>
                            <a:noFill/>
                          </a:ln>
                          <a:solidFill>
                            <a:schemeClr val="bg1"/>
                          </a:solidFill>
                          <a:effectLst/>
                          <a:latin typeface="Arial" charset="0"/>
                          <a:ea typeface="+mn-ea"/>
                          <a:cs typeface="Arial" charset="0"/>
                        </a:rPr>
                        <a:t>16 </a:t>
                      </a:r>
                      <a:r>
                        <a:rPr kumimoji="0" lang="fr-FR" sz="2700" b="0" i="0" u="none" strike="noStrike" kern="1200" cap="none" normalizeH="0" baseline="0" dirty="0">
                          <a:ln>
                            <a:noFill/>
                          </a:ln>
                          <a:solidFill>
                            <a:schemeClr val="bg1"/>
                          </a:solidFill>
                          <a:effectLst/>
                          <a:latin typeface="Arial" charset="0"/>
                          <a:ea typeface="+mn-ea"/>
                          <a:cs typeface="Arial" charset="0"/>
                        </a:rPr>
                        <a:t>Je vous exhorte donc: soyez mes imitateurs. C'est bien pour cela que je vous ai envoyé Timothée, mon enfant bien-aimé et fidèle dans le Seigneur; il vous rappellera mes principes de vie en Christ, tels que je les enseigne partout, dans toutes les Eglises.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1 Corinthians 4:16-5:9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16 Therefore I urge you, imitate me. 17 For this reason I have sent Timothy to you, who is my beloved and faithful son in the Lord, who will remind you of my ways in Christ, as I teach everywhere in every church.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4p</a:t>
            </a:r>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4896" name="Group 16"/>
          <p:cNvGraphicFramePr>
            <a:graphicFrameLocks noGrp="1"/>
          </p:cNvGraphicFramePr>
          <p:nvPr/>
        </p:nvGraphicFramePr>
        <p:xfrm>
          <a:off x="34925" y="44450"/>
          <a:ext cx="9145588" cy="6766560"/>
        </p:xfrm>
        <a:graphic>
          <a:graphicData uri="http://schemas.openxmlformats.org/drawingml/2006/table">
            <a:tbl>
              <a:tblPr rtl="1"/>
              <a:tblGrid>
                <a:gridCol w="5094285">
                  <a:extLst>
                    <a:ext uri="{9D8B030D-6E8A-4147-A177-3AD203B41FA5}">
                      <a16:colId xmlns:a16="http://schemas.microsoft.com/office/drawing/2014/main" val="20000"/>
                    </a:ext>
                  </a:extLst>
                </a:gridCol>
                <a:gridCol w="4051303">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لقد تشامخ قومٌ كأنِّي لستُ آتيا إليكُم. ولكنِّي سآتيكُم سريعاً إن شَاءَ الربُّ، فَسأعرفُ لا كلام المتشامخين بل قُوَّتَهُم. لأنَّ ملكُوت اللَّه ليس هو بكلام، بل بِقُوَّةٍ.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18 </a:t>
                      </a:r>
                      <a:r>
                        <a:rPr kumimoji="0" lang="fr-FR" sz="2800" b="0" i="0" u="none" strike="noStrike" kern="1200" cap="none" normalizeH="0" baseline="0" dirty="0">
                          <a:ln>
                            <a:noFill/>
                          </a:ln>
                          <a:solidFill>
                            <a:schemeClr val="bg1"/>
                          </a:solidFill>
                          <a:effectLst/>
                          <a:latin typeface="Arial" charset="0"/>
                          <a:ea typeface="+mn-ea"/>
                          <a:cs typeface="Arial" charset="0"/>
                        </a:rPr>
                        <a:t>Or, se figurant que je ne reviendrai pas chez vous, certains se sont enflés d'orgueil. Mais je viendrai bientôt chez vous, si le Seigneur le veut, et je prendrai connaissance, non des paroles de ces orgueilleux, mais de leur action. 20 Car le Royaume de Dieu ne consiste pas en paroles, mais en action.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18 Now some are puffed up, as though I were not coming to you. 19 But I will come to you shortly, if the Lord wills, and I will know, not the word of those who are puffed up, but the power. 20 For the kingdom of God is not in word but in power.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1808" name="Group 16"/>
          <p:cNvGraphicFramePr>
            <a:graphicFrameLocks noGrp="1"/>
          </p:cNvGraphicFramePr>
          <p:nvPr/>
        </p:nvGraphicFramePr>
        <p:xfrm>
          <a:off x="34925" y="44450"/>
          <a:ext cx="9145588" cy="6526467"/>
        </p:xfrm>
        <a:graphic>
          <a:graphicData uri="http://schemas.openxmlformats.org/drawingml/2006/table">
            <a:tbl>
              <a:tblPr rtl="1"/>
              <a:tblGrid>
                <a:gridCol w="4618961">
                  <a:extLst>
                    <a:ext uri="{9D8B030D-6E8A-4147-A177-3AD203B41FA5}">
                      <a16:colId xmlns:a16="http://schemas.microsoft.com/office/drawing/2014/main" val="20000"/>
                    </a:ext>
                  </a:extLst>
                </a:gridCol>
                <a:gridCol w="4526627">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ماذا تُريدُون؟ أبِعَصاً آتي إليكُم أم بالمحبَّة وروح الوداعة؟	لقد شاع بين الجميع أنَّ بينكُم زنىً! وزنىً هكذا لا يكون بين الأُمم، حتى إن الواحد يتخذ امرأة أبيه.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21 </a:t>
                      </a:r>
                      <a:r>
                        <a:rPr kumimoji="0" lang="fr-FR" sz="2800" b="0" i="0" u="none" strike="noStrike" kern="1200" cap="none" normalizeH="0" baseline="0" dirty="0">
                          <a:ln>
                            <a:noFill/>
                          </a:ln>
                          <a:solidFill>
                            <a:schemeClr val="bg1"/>
                          </a:solidFill>
                          <a:effectLst/>
                          <a:latin typeface="Arial" charset="0"/>
                          <a:ea typeface="+mn-ea"/>
                          <a:cs typeface="Arial" charset="0"/>
                        </a:rPr>
                        <a:t>Que préférez-vous? Que je vienne à vous avec des verges ou avec amour et dans un esprit de douceur? 1 On entend dire partout qu'il y a chez vous un cas d'inconduite, et d'inconduite telle qu'on ne la trouve même pas chez les païens: l'un de vous vit avec la femme de son père.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What do you want? Shall I come to you with a rod, or in love and a spirit of gentleness?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5:1 It is actually reported that there is sexual immorality among you, and such sexual immorality as is not even named among the Gentiles--that a man has his father's wife!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2830" name="Group 14"/>
          <p:cNvGraphicFramePr>
            <a:graphicFrameLocks noGrp="1"/>
          </p:cNvGraphicFramePr>
          <p:nvPr/>
        </p:nvGraphicFramePr>
        <p:xfrm>
          <a:off x="34925" y="44450"/>
          <a:ext cx="9145588" cy="6441123"/>
        </p:xfrm>
        <a:graphic>
          <a:graphicData uri="http://schemas.openxmlformats.org/drawingml/2006/table">
            <a:tbl>
              <a:tblPr rtl="1"/>
              <a:tblGrid>
                <a:gridCol w="4375651">
                  <a:extLst>
                    <a:ext uri="{9D8B030D-6E8A-4147-A177-3AD203B41FA5}">
                      <a16:colId xmlns:a16="http://schemas.microsoft.com/office/drawing/2014/main" val="20000"/>
                    </a:ext>
                  </a:extLst>
                </a:gridCol>
                <a:gridCol w="4769937">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أفأنتم مُتشامخون، ولماذا بالحريِّ لم تنوحوا ليُنزع من بينكُم الذي فعل هذا الفعل هكذا؟ وأما أنا الغائب بالجسد، وحاضرٌ بالرُّوح، فقد حَكَمتُ كأنِّي حاضرٌ على الذي فعل هذا الفعل، هكذا:</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2 </a:t>
                      </a:r>
                      <a:r>
                        <a:rPr kumimoji="0" lang="fr-FR" sz="2800" b="0" i="0" u="none" strike="noStrike" kern="1200" cap="none" normalizeH="0" baseline="0" dirty="0">
                          <a:ln>
                            <a:noFill/>
                          </a:ln>
                          <a:solidFill>
                            <a:schemeClr val="bg1"/>
                          </a:solidFill>
                          <a:effectLst/>
                          <a:latin typeface="Arial" charset="0"/>
                          <a:ea typeface="+mn-ea"/>
                          <a:cs typeface="Arial" charset="0"/>
                        </a:rPr>
                        <a:t>Et vous êtes enflés d'orgueil! Et vous n'avez pas plutôt pris le deuil afin que l'auteur de cette action soit ôté du milieu de vous? Pour moi, absent de corps, mais présent d'esprit, j'ai déjà jugé comme si j'étais présent celui qui a commis une telle action:</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you are puffed up, and have not rather mourned, that he who has done this deed might be taken away from among you. 3 For I indeed, as absent in body but present in spirit, have already judged (as though I were present) him who has so done this deed.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3854" name="Group 14"/>
          <p:cNvGraphicFramePr>
            <a:graphicFrameLocks noGrp="1"/>
          </p:cNvGraphicFramePr>
          <p:nvPr/>
        </p:nvGraphicFramePr>
        <p:xfrm>
          <a:off x="34925" y="44450"/>
          <a:ext cx="9145588" cy="6014403"/>
        </p:xfrm>
        <a:graphic>
          <a:graphicData uri="http://schemas.openxmlformats.org/drawingml/2006/table">
            <a:tbl>
              <a:tblPr rtl="1"/>
              <a:tblGrid>
                <a:gridCol w="4386099">
                  <a:extLst>
                    <a:ext uri="{9D8B030D-6E8A-4147-A177-3AD203B41FA5}">
                      <a16:colId xmlns:a16="http://schemas.microsoft.com/office/drawing/2014/main" val="20000"/>
                    </a:ext>
                  </a:extLst>
                </a:gridCol>
                <a:gridCol w="4759489">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باسم ربِّنا يسوع المسيح ـ إذ أنتُم وروحي معاً مُجتمعُون وقوَّة ربِّنا يسوع المسيح ـ يُسَلَّم مِثلُ هذا إلى الشَّيطان لِهَلاكِ الجسد، لكي تَخلُص الرُّوح في يوم ربنا يسوع المسيح.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 </a:t>
                      </a:r>
                      <a:r>
                        <a:rPr kumimoji="0" lang="fr-FR" sz="2800" b="0" i="0" u="none" strike="noStrike" kern="1200" cap="none" normalizeH="0" baseline="0" dirty="0">
                          <a:ln>
                            <a:noFill/>
                          </a:ln>
                          <a:solidFill>
                            <a:schemeClr val="bg1"/>
                          </a:solidFill>
                          <a:effectLst/>
                          <a:latin typeface="Arial" charset="0"/>
                          <a:ea typeface="+mn-ea"/>
                          <a:cs typeface="Arial" charset="0"/>
                        </a:rPr>
                        <a:t>au nom du Seigneur Jésus, et avec son pouvoir, lors d'une assemblée où je serai spirituellement parmi vous, qu'un tel homme soit livré à Satan pour la destruction de sa chair, afin que l'esprit soit sauvé au jour du Seigneur.</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In the name of our Lord Jesus Christ, when you are gathered together, along with my spirit, with the power of our Lord Jesus Christ, 5 deliver such a one to Satan for the destruction of the flesh, that his spirit may be saved in the day of the Lord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4878" name="Group 14"/>
          <p:cNvGraphicFramePr>
            <a:graphicFrameLocks noGrp="1"/>
          </p:cNvGraphicFramePr>
          <p:nvPr/>
        </p:nvGraphicFramePr>
        <p:xfrm>
          <a:off x="34925" y="44450"/>
          <a:ext cx="9145588" cy="601440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ليس افتِخارُكُم حسناً. ألستُم تَعلَمُون أنَّ الخميرة الصغيرة تُخَمِّرُ العجين كُلَّه؟ إذاً نَقُّوا مِنكُم الخمير العتيق، لتكونوا عجيناً جديداً كما أنكم فطيرٌ. لأنَّ فِصحَنا المسيح قد ذُبِحَ.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6 Il n'est pas beau, votre sujet d'orgueil! Ne savez-vous pas qu'un peu de levain fait lever toute la pâte? Purifiez-vous du vieux levain pour être une pâte nouvelle, puisque vous êtes sans levain. Car le Christ, notre Pâque, a été immolé.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Your glorying is not good. Do you not know that a little leaven leavens the whole lump? 7 Therefore purge out the old leaven, that you may be a new lump, since you truly are unleavened. For indeed Christ, our Passover, was sacrificed for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5901" name="Group 13"/>
          <p:cNvGraphicFramePr>
            <a:graphicFrameLocks noGrp="1"/>
          </p:cNvGraphicFramePr>
          <p:nvPr/>
        </p:nvGraphicFramePr>
        <p:xfrm>
          <a:off x="34925" y="44450"/>
          <a:ext cx="9145588" cy="6014403"/>
        </p:xfrm>
        <a:graphic>
          <a:graphicData uri="http://schemas.openxmlformats.org/drawingml/2006/table">
            <a:tbl>
              <a:tblPr rtl="1"/>
              <a:tblGrid>
                <a:gridCol w="4663105">
                  <a:extLst>
                    <a:ext uri="{9D8B030D-6E8A-4147-A177-3AD203B41FA5}">
                      <a16:colId xmlns:a16="http://schemas.microsoft.com/office/drawing/2014/main" val="20000"/>
                    </a:ext>
                  </a:extLst>
                </a:gridCol>
                <a:gridCol w="448248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فلنُعَيِّد، إذاً لا بخمير عتيق، ولا بخمير الغش والزنا، بل بفطير الطهارة والبر.	قد كَتبتُ إليكُم في الرِّسالة ألا تُخالِطوا الزُّنَاة</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a:t>
                      </a:r>
                      <a:r>
                        <a:rPr kumimoji="0" lang="fr-FR" sz="2800" b="0" i="0" u="none" strike="noStrike" kern="1200" cap="none" normalizeH="0" baseline="0" dirty="0">
                          <a:ln>
                            <a:noFill/>
                          </a:ln>
                          <a:solidFill>
                            <a:schemeClr val="bg1"/>
                          </a:solidFill>
                          <a:effectLst/>
                          <a:latin typeface="Arial" charset="0"/>
                          <a:ea typeface="+mn-ea"/>
                          <a:cs typeface="Arial" charset="0"/>
                        </a:rPr>
                        <a:t>Célébrons donc la fête, non pas avec du vieux levain, ni du levain de méchanceté et de perversité, mais avec des pains sans levain: dans la pureté et dans la vérité. Je vous ai écrit dans ma lettre de ne pas avoir de relations avec les débauchés.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Therefore let us keep the feast, not with old leaven, nor with the leaven of malice and wickedness, but with the unleavened bread of sincerity and truth. 9 I wrote to you in my epistle not to keep company with sexually immoral people.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1590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1693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3169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83169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18993" name="Group 17"/>
          <p:cNvGraphicFramePr>
            <a:graphicFrameLocks noGrp="1"/>
          </p:cNvGraphicFramePr>
          <p:nvPr/>
        </p:nvGraphicFramePr>
        <p:xfrm>
          <a:off x="34925" y="44450"/>
          <a:ext cx="9074150" cy="6766560"/>
        </p:xfrm>
        <a:graphic>
          <a:graphicData uri="http://schemas.openxmlformats.org/drawingml/2006/table">
            <a:tbl>
              <a:tblPr rtl="1"/>
              <a:tblGrid>
                <a:gridCol w="4954609">
                  <a:extLst>
                    <a:ext uri="{9D8B030D-6E8A-4147-A177-3AD203B41FA5}">
                      <a16:colId xmlns:a16="http://schemas.microsoft.com/office/drawing/2014/main" val="20000"/>
                    </a:ext>
                  </a:extLst>
                </a:gridCol>
                <a:gridCol w="4119541">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a:t>
                      </a:r>
                      <a:r>
                        <a:rPr kumimoji="0" lang="ar-EG" sz="3600" b="0" i="0" u="sng" strike="noStrike" cap="none" normalizeH="0" baseline="0" dirty="0">
                          <a:ln>
                            <a:noFill/>
                          </a:ln>
                          <a:solidFill>
                            <a:srgbClr val="FF9933"/>
                          </a:solidFill>
                          <a:effectLst/>
                          <a:latin typeface="Arial" charset="0"/>
                          <a:cs typeface="Arial" charset="0"/>
                        </a:rPr>
                        <a:t> يوحنا</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الأولى(1 : 8 – 2 : 11</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 قُلنا أنَّ ليس لنا خطيَّةٌ فإنَّما نُضِلُّ أنفسنا وليس الحقُّ فينا. وإن اعترفنا بخطايانا فهو أمينٌ وعادلٌ، حتَّى يغفر لنا خطايانا ويُطهِّرنا من كلِّ إثم.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1 John 1:8-2:11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8 Si nous disons: "Nous n'avons pas de péché", nous nous égarons nous-mêmes et la vérité n'est pas en nous. Si nous confessons nos péchés, fidèle et juste comme il est, il nous pardonnera nos péchés et nous purifiera de toute iniquité.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1 John 1:8-2:11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If we say that we have no sin, we deceive ourselves, and the truth is not in us. 9 If we confess our sins, He is faithful and just to forgive us our sins and to cleanse us from all unrighteousness.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4c</a:t>
            </a:r>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0017" name="Group 17"/>
          <p:cNvGraphicFramePr>
            <a:graphicFrameLocks noGrp="1"/>
          </p:cNvGraphicFramePr>
          <p:nvPr/>
        </p:nvGraphicFramePr>
        <p:xfrm>
          <a:off x="34925" y="44450"/>
          <a:ext cx="9074150" cy="6469304"/>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وإنْ قلنا إنَّنا لم نُخطئ نجعله كاذباً، وكلمته ليست ثابتة فينا.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يا أولادي، أكتب إليكم بهذا لكي لا تُخطِئُوا. وإنْ أخطأ أحدٌ فلنا شفيعٌ عندَ الآبِ، يسوع المسيح البارُّ.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Si nous disons: "Nous ne sommes pas pécheurs", nous faisons de lui un menteur, et sa parole n'est pas en nous.</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 1 Mes petits enfants, je vous écris cela pour que vous ne péchiez pas. Mais si quelqu'un vient à pécher, nous avons un défenseur devant le Père, Jésus Christ, qui est juste;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If we say that we have not sinned, we make Him a liar, and His word is not in 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My little children, these things I write to you, so that you may not sin. And if anyone sins, we have an Advocate with the Father, Jesus Christ the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6926" name="Group 14"/>
          <p:cNvGraphicFramePr>
            <a:graphicFrameLocks noGrp="1"/>
          </p:cNvGraphicFramePr>
          <p:nvPr/>
        </p:nvGraphicFramePr>
        <p:xfrm>
          <a:off x="34925" y="44450"/>
          <a:ext cx="9074150" cy="6551613"/>
        </p:xfrm>
        <a:graphic>
          <a:graphicData uri="http://schemas.openxmlformats.org/drawingml/2006/table">
            <a:tbl>
              <a:tblPr rtl="1"/>
              <a:tblGrid>
                <a:gridCol w="5122431">
                  <a:extLst>
                    <a:ext uri="{9D8B030D-6E8A-4147-A177-3AD203B41FA5}">
                      <a16:colId xmlns:a16="http://schemas.microsoft.com/office/drawing/2014/main" val="20000"/>
                    </a:ext>
                  </a:extLst>
                </a:gridCol>
                <a:gridCol w="395171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وهو كفَّارةٌ عن خطايانا. وليس عن خطايانا فقط، بل عن خطايا العالم كُلُه أيضاً. وبهذا نَعلَم أنَّنا قد عرفناهُ: بأن نحفظ وصاياه.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car il est, lui, victime d'expiation pour nos péchés; et pas seulement pour les nôtres, mais encore pour ceux du monde entier. 3 Et à ceci nous savons que nous le connaissons: si  nous gardons ses commandements.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And He Himself is the propitiation for our sins, and not for ours only but also for the whole world. 3 Now by this we know that we know Him, if we keep His commandments.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7951" name="Group 15"/>
          <p:cNvGraphicFramePr>
            <a:graphicFrameLocks noGrp="1"/>
          </p:cNvGraphicFramePr>
          <p:nvPr/>
        </p:nvGraphicFramePr>
        <p:xfrm>
          <a:off x="34925" y="44450"/>
          <a:ext cx="9074150" cy="6657023"/>
        </p:xfrm>
        <a:graphic>
          <a:graphicData uri="http://schemas.openxmlformats.org/drawingml/2006/table">
            <a:tbl>
              <a:tblPr rtl="1"/>
              <a:tblGrid>
                <a:gridCol w="5101535">
                  <a:extLst>
                    <a:ext uri="{9D8B030D-6E8A-4147-A177-3AD203B41FA5}">
                      <a16:colId xmlns:a16="http://schemas.microsoft.com/office/drawing/2014/main" val="20000"/>
                    </a:ext>
                  </a:extLst>
                </a:gridCol>
                <a:gridCol w="397261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فمن قال إني قد عَرَفتُهُ ولم يحفظ وصاياهُ، فهو كاذبٌ وليس الحقُّ فيه. وأمَّا مَنْ حَفِظ كَلِمَتَهُ، فبالحقيقة قد تَكَمَّلَتْ فيه محبَّة اللَّه. وبهذا نَعلَم أنَّنا فيه:</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 Celui qui dit: "Je le connais", mais ne garde pas ses commandements, est un menteur, et la vérité n'est pas en lui. Mais celui qui garde sa parole, en lui, vraiment, l'amour de Dieu est accompli; à cela nous reconnaissons que nous sommes en lui. Celui qui prétend demeurer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He who says, I know Him, and does not keep His commandments, is a liar, and the truth is not in him. 5 But whoever keeps His word, truly the love of God is perfected in him. By this we know that we are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8975" name="Group 15"/>
          <p:cNvGraphicFramePr>
            <a:graphicFrameLocks noGrp="1"/>
          </p:cNvGraphicFramePr>
          <p:nvPr/>
        </p:nvGraphicFramePr>
        <p:xfrm>
          <a:off x="34925" y="44450"/>
          <a:ext cx="9074150" cy="6551613"/>
        </p:xfrm>
        <a:graphic>
          <a:graphicData uri="http://schemas.openxmlformats.org/drawingml/2006/table">
            <a:tbl>
              <a:tblPr rtl="1"/>
              <a:tblGrid>
                <a:gridCol w="4814081">
                  <a:extLst>
                    <a:ext uri="{9D8B030D-6E8A-4147-A177-3AD203B41FA5}">
                      <a16:colId xmlns:a16="http://schemas.microsoft.com/office/drawing/2014/main" val="20000"/>
                    </a:ext>
                  </a:extLst>
                </a:gridCol>
                <a:gridCol w="426006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قال إنَّهُ ثابتٌ فيهِ، ينبغي أنَّه كما سَلَكَ ذاكَ أن يَسلُكُ هو هكذا. يا أحبائي، لست أَكتُبُ إليكُم وصيَّةً جديدةً، بل بوصيَّةً قديمةً هى كانت عِندكُم من البَدءِ. والوصيَّة القديمة هى الكلمة التي قد سَمِعتُمُوها.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6 il faut qu'il marche lui-même dans la voie où lui a marché. 7 Mes bien-aimés, ce n'est pas un commandement nouveau que je vous écris, mais un commandement ancien, que vous avez depuis le commencement; ce commandement ancien, c'est la parole que vous avez entendue.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6 He who says he abides in Him ought himself also to walk just as He walked. 7 Brethren, I write no new commandment to you, but an old commandment which you have had from the beginning. The old commandment is the word which you heard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89998" name="Group 14"/>
          <p:cNvGraphicFramePr>
            <a:graphicFrameLocks noGrp="1"/>
          </p:cNvGraphicFramePr>
          <p:nvPr/>
        </p:nvGraphicFramePr>
        <p:xfrm>
          <a:off x="34925" y="44450"/>
          <a:ext cx="9074150" cy="6657023"/>
        </p:xfrm>
        <a:graphic>
          <a:graphicData uri="http://schemas.openxmlformats.org/drawingml/2006/table">
            <a:tbl>
              <a:tblPr rtl="1"/>
              <a:tblGrid>
                <a:gridCol w="4786785">
                  <a:extLst>
                    <a:ext uri="{9D8B030D-6E8A-4147-A177-3AD203B41FA5}">
                      <a16:colId xmlns:a16="http://schemas.microsoft.com/office/drawing/2014/main" val="20000"/>
                    </a:ext>
                  </a:extLst>
                </a:gridCol>
                <a:gridCol w="428736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وأيضاً وصيَّةً جديدةً أَكتُبُ إليكُم، ما هو حقٌّ فيه وفيكُم، أنَّ الظُّلمة قد مَضَت، والنُّور الحقيقيَّ الآن يُضئُ. مَنْ قال إنَّه في النُّور وهو يُبغض أخاهُ، فهو في الظُّلمة حتى الآن.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Néanmoins, c'est un commandement nouveau que je vous écris - cela est vrai en lui et en vous - puisque les ténèbres passent et que déjà luit la lumière véritable. Celui qui prétend être dans la lumière, tout en haïssant son frère, est toujours dans les ténèbres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Again, a new commandment I write to you, which thing is true in Him and in you, because the darkness is passing away, and the true light is already shining. 9 He who says he is in the light, and hates his brother, is in darkness until 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1022" name="Group 14"/>
          <p:cNvGraphicFramePr>
            <a:graphicFrameLocks noGrp="1"/>
          </p:cNvGraphicFramePr>
          <p:nvPr/>
        </p:nvGraphicFramePr>
        <p:xfrm>
          <a:off x="34925" y="44450"/>
          <a:ext cx="9074150" cy="6551613"/>
        </p:xfrm>
        <a:graphic>
          <a:graphicData uri="http://schemas.openxmlformats.org/drawingml/2006/table">
            <a:tbl>
              <a:tblPr rtl="1"/>
              <a:tblGrid>
                <a:gridCol w="4667155">
                  <a:extLst>
                    <a:ext uri="{9D8B030D-6E8A-4147-A177-3AD203B41FA5}">
                      <a16:colId xmlns:a16="http://schemas.microsoft.com/office/drawing/2014/main" val="20000"/>
                    </a:ext>
                  </a:extLst>
                </a:gridCol>
                <a:gridCol w="440699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يُحِبُّ أخَاهُ فهو ثابت في النُّور وليس فيه شكٌ. وأمَّا من بغض أخاهُ فهو في الظُّلمة، وفي الظُّلمة يَسلُكُ، ولا يَدري أين يَمضي، لأنَّ الظُّلمة قد أعمَت عَينَيهِ.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Qui aime son frère demeure dans la lumière, et il n'y a rien en lui pour le faire trébucher. Mais qui hait son frère se trouve dans les ténèbres; et marche dans les ténèbres, et il ne sait pas où il va, parce que les ténèbres ont aveuglé ses yeux.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He who loves his brother abides in the light, and there is no cause for stumbling in him. 11 But he who hates his brother is in darkness and walks in darkness, and does not know where he is going, because the darkness has blinded his eyes.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102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8321028"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321028"/>
                                        </p:tgtEl>
                                        <p:attrNameLst>
                                          <p:attrName>style.visibility</p:attrName>
                                        </p:attrNameLst>
                                      </p:cBhvr>
                                      <p:to>
                                        <p:strVal val="visible"/>
                                      </p:to>
                                    </p:set>
                                    <p:anim calcmode="lin" valueType="num">
                                      <p:cBhvr additive="base">
                                        <p:cTn id="7" dur="500" fill="hold"/>
                                        <p:tgtEl>
                                          <p:spTgt spid="8321028"/>
                                        </p:tgtEl>
                                        <p:attrNameLst>
                                          <p:attrName>ppt_x</p:attrName>
                                        </p:attrNameLst>
                                      </p:cBhvr>
                                      <p:tavLst>
                                        <p:tav tm="0">
                                          <p:val>
                                            <p:strVal val="0-#ppt_w/2"/>
                                          </p:val>
                                        </p:tav>
                                        <p:tav tm="100000">
                                          <p:val>
                                            <p:strVal val="#ppt_x"/>
                                          </p:val>
                                        </p:tav>
                                      </p:tavLst>
                                    </p:anim>
                                    <p:anim calcmode="lin" valueType="num">
                                      <p:cBhvr additive="base">
                                        <p:cTn id="8" dur="500" fill="hold"/>
                                        <p:tgtEl>
                                          <p:spTgt spid="83210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205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83220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83220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83220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4115" name="Group 19"/>
          <p:cNvGraphicFramePr>
            <a:graphicFrameLocks noGrp="1"/>
          </p:cNvGraphicFramePr>
          <p:nvPr/>
        </p:nvGraphicFramePr>
        <p:xfrm>
          <a:off x="107950" y="115888"/>
          <a:ext cx="9036050" cy="6492875"/>
        </p:xfrm>
        <a:graphic>
          <a:graphicData uri="http://schemas.openxmlformats.org/drawingml/2006/table">
            <a:tbl>
              <a:tblPr rtl="1"/>
              <a:tblGrid>
                <a:gridCol w="4664336">
                  <a:extLst>
                    <a:ext uri="{9D8B030D-6E8A-4147-A177-3AD203B41FA5}">
                      <a16:colId xmlns:a16="http://schemas.microsoft.com/office/drawing/2014/main" val="20000"/>
                    </a:ext>
                  </a:extLst>
                </a:gridCol>
                <a:gridCol w="4371714">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33"/>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8:3-13</a:t>
                      </a:r>
                      <a:r>
                        <a:rPr kumimoji="0" lang="ar-SA" sz="2800" b="0" i="0" u="sng" strike="noStrike" cap="none" normalizeH="0" baseline="0" dirty="0">
                          <a:ln>
                            <a:noFill/>
                          </a:ln>
                          <a:solidFill>
                            <a:srgbClr val="FF9933"/>
                          </a:solidFill>
                          <a:effectLst/>
                          <a:latin typeface="Arial" charset="0"/>
                          <a:cs typeface="Arial" charset="0"/>
                        </a:rPr>
                        <a:t>)</a:t>
                      </a:r>
                      <a:endParaRPr kumimoji="0" lang="en-US"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شاول فكان يضطهدُ بيعة اللَّه، ويَدخلُ البُيوتَ ويجُرُّ رجالاً ونساءً ويُسلِّمُهُم إلى السِّجن.وأمَّا الذينَ تَشتَّتوا فكانوا يَجولون مُبشِّرينَ بالكلمة.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8:3-13</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Quant à Saul, il ravageait l'Eglise; il pénétrait dans les maisons, en arrachait hommes et femmes et les jetait en prison. 4 Ceux donc qui avaient été dispersés allèrent de lieu en lieu, annonçant la bonne nouvelle de la Parole.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8:3-13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As for Saul, he made havoc of the church, entering every house, and dragging off men and women, committing them to prison. 4 Therefore those who were scattered went everywhere preaching the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4a</a:t>
            </a:r>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5135" name="Group 15"/>
          <p:cNvGraphicFramePr>
            <a:graphicFrameLocks noGrp="1"/>
          </p:cNvGraphicFramePr>
          <p:nvPr/>
        </p:nvGraphicFramePr>
        <p:xfrm>
          <a:off x="34925" y="44450"/>
          <a:ext cx="9074150" cy="6717983"/>
        </p:xfrm>
        <a:graphic>
          <a:graphicData uri="http://schemas.openxmlformats.org/drawingml/2006/table">
            <a:tbl>
              <a:tblPr rtl="1"/>
              <a:tblGrid>
                <a:gridCol w="4824529">
                  <a:extLst>
                    <a:ext uri="{9D8B030D-6E8A-4147-A177-3AD203B41FA5}">
                      <a16:colId xmlns:a16="http://schemas.microsoft.com/office/drawing/2014/main" val="20000"/>
                    </a:ext>
                  </a:extLst>
                </a:gridCol>
                <a:gridCol w="424962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فيلُبُّس فانحدر إلى مدينةٍ السَّامرة وكان يَكرزُ لهُم بالمسيح. وكان الجُموعُ يُصغونَ معاً ( بقلب واحد ) إلى مَا يقولهُ فيلبُس عند استماعهم له ومعاينتهم الآياتِ التي صنعها.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5 C'est ainsi que Philippe, qui était descendu dans une ville de Samarie, y proclamait le Christ. Les foules unanimes s'attachaient aux paroles de Philippe, car on entendait parler des miracles qu'il faisait et on les voyait. Beaucoup d'esprits impurs en effet sortaient, en poussant de grands cris, de ceux qui en étaient possédés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5 Then Philip went down to the city of Samaria and preached Christ to them. 6 And the multitudes with one accord heeded the things spoken by Philip, hearing and seeing the miracles which he did. 7 For unclean spirits, crying with a loud voice, came out of many who were possessed;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2046" name="Group 14"/>
          <p:cNvGraphicFramePr>
            <a:graphicFrameLocks noGrp="1"/>
          </p:cNvGraphicFramePr>
          <p:nvPr/>
        </p:nvGraphicFramePr>
        <p:xfrm>
          <a:off x="34925" y="44450"/>
          <a:ext cx="8894793" cy="6795135"/>
        </p:xfrm>
        <a:graphic>
          <a:graphicData uri="http://schemas.openxmlformats.org/drawingml/2006/table">
            <a:tbl>
              <a:tblPr rtl="1"/>
              <a:tblGrid>
                <a:gridCol w="4390486">
                  <a:extLst>
                    <a:ext uri="{9D8B030D-6E8A-4147-A177-3AD203B41FA5}">
                      <a16:colId xmlns:a16="http://schemas.microsoft.com/office/drawing/2014/main" val="20000"/>
                    </a:ext>
                  </a:extLst>
                </a:gridCol>
                <a:gridCol w="4504307">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كثيرينَ مِنَ الذينَ كانت بهم الأرواح النَّجسة كانت تخرجُ منهم صارخةً بصوتٍ عظيم. وكثيرونَ مخلعون وعُرج كان يَشفيهُم. وصار فرحٌ عظيمٌ في تلك المدينةِ.وإن رجلاً اسمهُ سيمون كان قبلاً في تلكَ المدينة، وكان ساحراً فحوَّل أمة السَّامرة كلها،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et beaucoup de paralysés et d'infirmes furent guéris. Il y eut une grande joie dans cette ville.8 Or il se trouvait déjà dans la ville un homme du nom de Simon qui faisait profession de magie et tenait dans l'émerveillement la population de la Samarie.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and many who were paralyzed and lame were healed. 8 And there was great joy in that city. 9 But there was a certain man called Simon, who previously practiced sorcery in the city and astonished the people of Samaria, claiming that he was someone great,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3070" name="Group 14"/>
          <p:cNvGraphicFramePr>
            <a:graphicFrameLocks noGrp="1"/>
          </p:cNvGraphicFramePr>
          <p:nvPr/>
        </p:nvGraphicFramePr>
        <p:xfrm>
          <a:off x="34925" y="44450"/>
          <a:ext cx="9074150" cy="6657023"/>
        </p:xfrm>
        <a:graphic>
          <a:graphicData uri="http://schemas.openxmlformats.org/drawingml/2006/table">
            <a:tbl>
              <a:tblPr rtl="1"/>
              <a:tblGrid>
                <a:gridCol w="5334397">
                  <a:extLst>
                    <a:ext uri="{9D8B030D-6E8A-4147-A177-3AD203B41FA5}">
                      <a16:colId xmlns:a16="http://schemas.microsoft.com/office/drawing/2014/main" val="20000"/>
                    </a:ext>
                  </a:extLst>
                </a:gridCol>
                <a:gridCol w="373975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مدعياً إنه شيءٌ عظيمٌ!. فاصغوا إليه جميعهم</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من صغيرهم إلى كبيرهم قائلين: " هذه هى قوَّةُ اللَّه التي تدعى عظيمةُ ". وكانوا يصغون إليه كلهم لأنَّه منذ زمان طويل كان قد أبهتتهم أسحاره.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Il prétendait être quelqu'un d'important et tous s'attachaient à lui, du plus petit jusqu'au plus grand. "Cet homme, disait-on, est la Puissance de Dieu, celle qu'on appelle la Grande." S'ils s'attachaient ainsi à lui, c'est qu'il les maintenait depuis longtemps dans l'émerveillement par ses sortilèges.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to whom they all gave heed, from the least to the greatest, saying, This man is the great power of God. 11 And they heeded him because he had astonished them with his sorceries for a long time.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4095" name="Group 15"/>
          <p:cNvGraphicFramePr>
            <a:graphicFrameLocks noGrp="1"/>
          </p:cNvGraphicFramePr>
          <p:nvPr/>
        </p:nvGraphicFramePr>
        <p:xfrm>
          <a:off x="34925" y="44450"/>
          <a:ext cx="9074150" cy="6785916"/>
        </p:xfrm>
        <a:graphic>
          <a:graphicData uri="http://schemas.openxmlformats.org/drawingml/2006/table">
            <a:tbl>
              <a:tblPr rtl="1"/>
              <a:tblGrid>
                <a:gridCol w="4639859">
                  <a:extLst>
                    <a:ext uri="{9D8B030D-6E8A-4147-A177-3AD203B41FA5}">
                      <a16:colId xmlns:a16="http://schemas.microsoft.com/office/drawing/2014/main" val="20000"/>
                    </a:ext>
                  </a:extLst>
                </a:gridCol>
                <a:gridCol w="4434291">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فلمَّا آمنوا إذ بشرهم فيلبُّس بملكوتِ اللَّهِ واسم يسوعَ المسيح اعتمدوا رجالاً ونساءً. وسيمون نفسهُ أيضاً آمَنَ. واعتمد وكان مُلازماً لفيلبُّس. وإذ رأى الآيات والقوَّات العظيمة الصائرة منه تعجب.</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cap="none" normalizeH="0" baseline="0" dirty="0">
                          <a:ln>
                            <a:noFill/>
                          </a:ln>
                          <a:solidFill>
                            <a:schemeClr val="bg1"/>
                          </a:solidFill>
                          <a:effectLst/>
                          <a:latin typeface="Arial" charset="0"/>
                          <a:cs typeface="Arial" charset="0"/>
                        </a:rPr>
                        <a:t>Mais, ayant eu foi en Philippe qui leur annonçait la bonne nouvelle du Règne de Dieu et du nom de Jésus Christ, ils recevaient le baptême, hommes et femmes. Simon lui-même devint croyant à son tour, il reçut le baptême et ne lâchait plus Philippe. A regarder les grands signes et miracles qui avaient lieu, c'est lui en effet qui était émerveillé.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a:ln>
                            <a:noFill/>
                          </a:ln>
                          <a:solidFill>
                            <a:schemeClr val="bg1"/>
                          </a:solidFill>
                          <a:effectLst/>
                          <a:latin typeface="Arial" charset="0"/>
                          <a:cs typeface="Arial" charset="0"/>
                        </a:rPr>
                        <a:t>12 But when they believed Philip as he preached the things concerning the kingdom of God and the name of Jesus Christ, both men and women were baptized. 13 Then Simon himself also believed; and when he was baptized he continued with Philip, and was amazed, seeing the miracles and signs which were 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614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213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4272132"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272132"/>
                                        </p:tgtEl>
                                        <p:attrNameLst>
                                          <p:attrName>style.visibility</p:attrName>
                                        </p:attrNameLst>
                                      </p:cBhvr>
                                      <p:to>
                                        <p:strVal val="visible"/>
                                      </p:to>
                                    </p:set>
                                    <p:anim calcmode="lin" valueType="num">
                                      <p:cBhvr additive="base">
                                        <p:cTn id="7" dur="500" fill="hold"/>
                                        <p:tgtEl>
                                          <p:spTgt spid="4272132"/>
                                        </p:tgtEl>
                                        <p:attrNameLst>
                                          <p:attrName>ppt_x</p:attrName>
                                        </p:attrNameLst>
                                      </p:cBhvr>
                                      <p:tavLst>
                                        <p:tav tm="0">
                                          <p:val>
                                            <p:strVal val="0-#ppt_w/2"/>
                                          </p:val>
                                        </p:tav>
                                        <p:tav tm="100000">
                                          <p:val>
                                            <p:strVal val="#ppt_x"/>
                                          </p:val>
                                        </p:tav>
                                      </p:tavLst>
                                    </p:anim>
                                    <p:anim calcmode="lin" valueType="num">
                                      <p:cBhvr additive="base">
                                        <p:cTn id="8" dur="500" fill="hold"/>
                                        <p:tgtEl>
                                          <p:spTgt spid="4272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717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8216" name="Group 24"/>
          <p:cNvGraphicFramePr>
            <a:graphicFrameLocks noGrp="1"/>
          </p:cNvGraphicFramePr>
          <p:nvPr/>
        </p:nvGraphicFramePr>
        <p:xfrm>
          <a:off x="107950" y="44450"/>
          <a:ext cx="9072563" cy="6254560"/>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118:14, 18</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قوَّتي وتسبحتي هو الرَّبّ، وقد صار لي خلاصاً. إن أدباً أدَّبني الرَّبّ، وإلى الموت لم يسلمني.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118:14, 18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14 Ma force et ma joie, c'est le Seigneur, Je lui dois la victoire.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18 Certes le Seigneur m'a corrigé, mais il ne m'a pas livré à la mort,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118:14, 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 Lord is my strength and song, And He has become my salvation.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 Lord has chastened me severely, But He has not given me over to death.     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4pg</a:t>
            </a:r>
          </a:p>
        </p:txBody>
      </p:sp>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9235" name="Group 19"/>
          <p:cNvGraphicFramePr>
            <a:graphicFrameLocks noGrp="1"/>
          </p:cNvGraphicFramePr>
          <p:nvPr/>
        </p:nvGraphicFramePr>
        <p:xfrm>
          <a:off x="34925" y="44450"/>
          <a:ext cx="9145588" cy="676046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مرقس </a:t>
                      </a:r>
                      <a:r>
                        <a:rPr kumimoji="0" lang="ar-EG" sz="3200" b="0" i="0" u="sng" strike="noStrike" cap="none" normalizeH="0" baseline="0" dirty="0">
                          <a:ln>
                            <a:noFill/>
                          </a:ln>
                          <a:solidFill>
                            <a:srgbClr val="FF9933"/>
                          </a:solidFill>
                          <a:effectLst/>
                          <a:latin typeface="Arial" charset="0"/>
                          <a:cs typeface="Arial" charset="0"/>
                        </a:rPr>
                        <a:t>(4: 21 - 29</a:t>
                      </a:r>
                      <a:r>
                        <a:rPr kumimoji="0" lang="ar-SA" sz="3200" b="0" i="0" u="sng" strike="noStrike" cap="none" normalizeH="0" baseline="0" dirty="0">
                          <a:ln>
                            <a:noFill/>
                          </a:ln>
                          <a:solidFill>
                            <a:srgbClr val="FF9933"/>
                          </a:solidFill>
                          <a:effectLst/>
                          <a:latin typeface="Arial" charset="0"/>
                          <a:cs typeface="Arial" charset="0"/>
                        </a:rPr>
                        <a:t>)</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قال لهم: " هل يوقَدُ سراجٌ لِيُوْضَعَ تَحتَ المِكيَالِ أو تَحتَ السَّرِيرِ؟ أليسَ ليُوضَعَ على المَنارَةِ؟ لأنه ليس خَفِيٌّ لا يَظْهَرُ ولا صار مستوراً </a:t>
                      </a:r>
                      <a:br>
                        <a:rPr kumimoji="0" lang="ar-SA" sz="3200" b="0" i="0" u="none" strike="noStrike" cap="none" normalizeH="0" baseline="0" dirty="0">
                          <a:ln>
                            <a:noFill/>
                          </a:ln>
                          <a:solidFill>
                            <a:schemeClr val="bg1"/>
                          </a:solidFill>
                          <a:effectLst/>
                          <a:latin typeface="Arial" charset="0"/>
                          <a:cs typeface="Arial" charset="0"/>
                        </a:rPr>
                      </a:br>
                      <a:r>
                        <a:rPr kumimoji="0" lang="ar-SA" sz="3200" b="0" i="0" u="none" strike="noStrike" cap="none" normalizeH="0" baseline="0" dirty="0">
                          <a:ln>
                            <a:noFill/>
                          </a:ln>
                          <a:solidFill>
                            <a:schemeClr val="bg1"/>
                          </a:solidFill>
                          <a:effectLst/>
                          <a:latin typeface="Arial" charset="0"/>
                          <a:cs typeface="Arial" charset="0"/>
                        </a:rPr>
                        <a:t>إلاَّ ليُعْـلَنُ.</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Marc </a:t>
                      </a:r>
                      <a:r>
                        <a:rPr kumimoji="0" lang="ar-EG" sz="3200" b="0" i="0" u="sng" strike="noStrike" cap="none" normalizeH="0" baseline="0" dirty="0">
                          <a:ln>
                            <a:noFill/>
                          </a:ln>
                          <a:solidFill>
                            <a:srgbClr val="FF9933"/>
                          </a:solidFill>
                          <a:effectLst/>
                          <a:latin typeface="Arial" charset="0"/>
                          <a:cs typeface="Arial" charset="0"/>
                        </a:rPr>
                        <a:t>4</a:t>
                      </a:r>
                      <a:r>
                        <a:rPr kumimoji="0" lang="en-US" sz="3200" b="0" i="0" u="sng" strike="noStrike" cap="none" normalizeH="0" baseline="0" dirty="0">
                          <a:ln>
                            <a:noFill/>
                          </a:ln>
                          <a:solidFill>
                            <a:srgbClr val="FF9933"/>
                          </a:solidFill>
                          <a:effectLst/>
                          <a:latin typeface="Arial" charset="0"/>
                          <a:cs typeface="Arial" charset="0"/>
                        </a:rPr>
                        <a:t> : 21 - 29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21 Il  leur disait: "Est-ce que la lampe arrive pour être mise sous le boisseau ou sous le lit? n'est-ce pas pour être mise sur son support? Car il n'y a rien de secret qui ne doive être mis au jour, et rien n'a été caché qui ne doive venir au grand jour.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Mark 4:21-29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21 Also He said to them, Is a lamp brought to be put under a basket or under a bed? Is it not to be set on a </a:t>
                      </a:r>
                      <a:r>
                        <a:rPr kumimoji="0" lang="en-US" sz="2600" b="0" i="0" u="none" strike="noStrike" cap="none" normalizeH="0" baseline="0" dirty="0" err="1">
                          <a:ln>
                            <a:noFill/>
                          </a:ln>
                          <a:solidFill>
                            <a:schemeClr val="bg1"/>
                          </a:solidFill>
                          <a:effectLst/>
                          <a:latin typeface="Arial" charset="0"/>
                          <a:cs typeface="Arial" charset="0"/>
                        </a:rPr>
                        <a:t>lampstand</a:t>
                      </a:r>
                      <a:r>
                        <a:rPr kumimoji="0" lang="en-US" sz="2600" b="0" i="0" u="none" strike="noStrike" cap="none" normalizeH="0" baseline="0" dirty="0">
                          <a:ln>
                            <a:noFill/>
                          </a:ln>
                          <a:solidFill>
                            <a:schemeClr val="bg1"/>
                          </a:solidFill>
                          <a:effectLst/>
                          <a:latin typeface="Arial" charset="0"/>
                          <a:cs typeface="Arial" charset="0"/>
                        </a:rPr>
                        <a:t>? 22 For there is nothing hidden which will not be revealed, nor has anything been kept secret but that it should come to light.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4g</a:t>
            </a:r>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0256" name="Group 16"/>
          <p:cNvGraphicFramePr>
            <a:graphicFrameLocks noGrp="1"/>
          </p:cNvGraphicFramePr>
          <p:nvPr/>
        </p:nvGraphicFramePr>
        <p:xfrm>
          <a:off x="34925" y="44450"/>
          <a:ext cx="9145588" cy="6121401"/>
        </p:xfrm>
        <a:graphic>
          <a:graphicData uri="http://schemas.openxmlformats.org/drawingml/2006/table">
            <a:tbl>
              <a:tblPr rtl="1"/>
              <a:tblGrid>
                <a:gridCol w="4820479">
                  <a:extLst>
                    <a:ext uri="{9D8B030D-6E8A-4147-A177-3AD203B41FA5}">
                      <a16:colId xmlns:a16="http://schemas.microsoft.com/office/drawing/2014/main" val="20000"/>
                    </a:ext>
                  </a:extLst>
                </a:gridCol>
                <a:gridCol w="432510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مَنْ له أُذُنَانٌ للسمَع فليسمع! "وقال لهُم أيضاً: " انظرُوا ماذا تَسمَعُونَ! بِالكَيلِ الذي بِهِ تَكِيلُونَ يُكَالُ لَكُم ويُزَادُ لَكُم أيُّها السَّامِعونَ.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23 Si quelqu'un a des oreilles pour entendre, qu'il entende!" Il leur disait: "Faites attention à ce que vous entendez. C'est la mesure dont vous vous servez qui servira de mesure pour vous, et il vous sera donné plus encore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If anyone has ears to hear, let him hear. 24 Then He said to them, Take heed what you hear. With the same measure you use, it will be measured to you; and to you who hear, more will be given.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5118" name="Group 14"/>
          <p:cNvGraphicFramePr>
            <a:graphicFrameLocks noGrp="1"/>
          </p:cNvGraphicFramePr>
          <p:nvPr/>
        </p:nvGraphicFramePr>
        <p:xfrm>
          <a:off x="34925" y="44450"/>
          <a:ext cx="9145588" cy="6121401"/>
        </p:xfrm>
        <a:graphic>
          <a:graphicData uri="http://schemas.openxmlformats.org/drawingml/2006/table">
            <a:tbl>
              <a:tblPr rtl="1"/>
              <a:tblGrid>
                <a:gridCol w="4331507">
                  <a:extLst>
                    <a:ext uri="{9D8B030D-6E8A-4147-A177-3AD203B41FA5}">
                      <a16:colId xmlns:a16="http://schemas.microsoft.com/office/drawing/2014/main" val="20000"/>
                    </a:ext>
                  </a:extLst>
                </a:gridCol>
                <a:gridCol w="481408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مَنْ له يُعطَى، ومَنْ ليس لهُ فالذي عِندَهُ يُنْزَعُ مِنهُ ”.وقال: " هكذا ملكُوتُ اللَّه: كمثل إنسان يُلقِي بذاره على الأرض،</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25 . Car à celui qui a, il sera donné; et à celui qui n'a pas, même ce qu'il a lui sera retiré."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Il disait: "Il en est du Royaume de Dieu comme d'un homme qui jette la semence en terre: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For whoever has, to him more will be given; but whoever does not have, even what he has will be taken away from him. 26 And He said, The kingdom of God is as if a man should scatter seed on the ground,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6143" name="Group 15"/>
          <p:cNvGraphicFramePr>
            <a:graphicFrameLocks noGrp="1"/>
          </p:cNvGraphicFramePr>
          <p:nvPr/>
        </p:nvGraphicFramePr>
        <p:xfrm>
          <a:off x="34925" y="44450"/>
          <a:ext cx="8966231" cy="6121401"/>
        </p:xfrm>
        <a:graphic>
          <a:graphicData uri="http://schemas.openxmlformats.org/drawingml/2006/table">
            <a:tbl>
              <a:tblPr rtl="1"/>
              <a:tblGrid>
                <a:gridCol w="4444126">
                  <a:extLst>
                    <a:ext uri="{9D8B030D-6E8A-4147-A177-3AD203B41FA5}">
                      <a16:colId xmlns:a16="http://schemas.microsoft.com/office/drawing/2014/main" val="20000"/>
                    </a:ext>
                  </a:extLst>
                </a:gridCol>
                <a:gridCol w="452210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وينامُ ويَقومُ ليلاً ونهاراً، والزرع ينمو ويطول، وهو لا يَعْلَمُ، لأنَّ الأرض من ذَاتِهَا تعطي ثمراً. أولاً عشباً ثم سنبلاً، ثم يمتلئ ما في السُّنبُل.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qu'il dorme ou qu'il soit debout, la nuit et le jour, la semence germe et grandit, il ne sait comment. 28 D'elle-même la terre produit d'abord l'herbe, puis l'épi, enfin du blé  plein l'épi.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and should sleep by night and rise by day, and the seed should sprout and grow, he himself does not know how. 28 For the earth yields crops by itself: first the blade, then the head, after that the full grain in the head.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1277" name="Group 13"/>
          <p:cNvGraphicFramePr>
            <a:graphicFrameLocks noGrp="1"/>
          </p:cNvGraphicFramePr>
          <p:nvPr/>
        </p:nvGraphicFramePr>
        <p:xfrm>
          <a:off x="34925" y="44450"/>
          <a:ext cx="9074150" cy="6049963"/>
        </p:xfrm>
        <a:graphic>
          <a:graphicData uri="http://schemas.openxmlformats.org/drawingml/2006/table">
            <a:tbl>
              <a:tblPr rtl="1"/>
              <a:tblGrid>
                <a:gridCol w="4526627">
                  <a:extLst>
                    <a:ext uri="{9D8B030D-6E8A-4147-A177-3AD203B41FA5}">
                      <a16:colId xmlns:a16="http://schemas.microsoft.com/office/drawing/2014/main" val="20000"/>
                    </a:ext>
                  </a:extLst>
                </a:gridCol>
                <a:gridCol w="454752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أدرك الثَّمَر، فللوقتِ يُرسِلُ المِنجَل لأنَّ الحَصَاد قد حان.“</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29 Et dès que le blé est mûr, on y met la faucille, car c'est le temps de la moisson.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But when the grain ripens, immediately he puts in the sickle, because the harvest has come.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85443" name="Picture 3" descr="pointing"/>
          <p:cNvPicPr>
            <a:picLocks noChangeAspect="1" noChangeArrowheads="1"/>
          </p:cNvPicPr>
          <p:nvPr/>
        </p:nvPicPr>
        <p:blipFill>
          <a:blip r:embed="rId2" cstate="print"/>
          <a:srcRect/>
          <a:stretch>
            <a:fillRect/>
          </a:stretch>
        </p:blipFill>
        <p:spPr bwMode="auto">
          <a:xfrm>
            <a:off x="1643042" y="4572008"/>
            <a:ext cx="1238250" cy="628650"/>
          </a:xfrm>
          <a:prstGeom prst="rect">
            <a:avLst/>
          </a:prstGeom>
          <a:noFill/>
        </p:spPr>
      </p:pic>
      <p:sp>
        <p:nvSpPr>
          <p:cNvPr id="4285444"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285443"/>
                                        </p:tgtEl>
                                        <p:attrNameLst>
                                          <p:attrName>style.visibility</p:attrName>
                                        </p:attrNameLst>
                                      </p:cBhvr>
                                      <p:to>
                                        <p:strVal val="visible"/>
                                      </p:to>
                                    </p:set>
                                    <p:anim calcmode="lin" valueType="num">
                                      <p:cBhvr additive="base">
                                        <p:cTn id="7" dur="500" fill="hold"/>
                                        <p:tgtEl>
                                          <p:spTgt spid="4285443"/>
                                        </p:tgtEl>
                                        <p:attrNameLst>
                                          <p:attrName>ppt_x</p:attrName>
                                        </p:attrNameLst>
                                      </p:cBhvr>
                                      <p:tavLst>
                                        <p:tav tm="0">
                                          <p:val>
                                            <p:strVal val="0-#ppt_w/2"/>
                                          </p:val>
                                        </p:tav>
                                        <p:tav tm="100000">
                                          <p:val>
                                            <p:strVal val="#ppt_x"/>
                                          </p:val>
                                        </p:tav>
                                      </p:tavLst>
                                    </p:anim>
                                    <p:anim calcmode="lin" valueType="num">
                                      <p:cBhvr additive="base">
                                        <p:cTn id="8" dur="500" fill="hold"/>
                                        <p:tgtEl>
                                          <p:spTgt spid="42854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3324" name="Group 12"/>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الأول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première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3433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833433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5381" name="Group 21"/>
          <p:cNvGraphicFramePr>
            <a:graphicFrameLocks noGrp="1"/>
          </p:cNvGraphicFramePr>
          <p:nvPr/>
        </p:nvGraphicFramePr>
        <p:xfrm>
          <a:off x="34925" y="115888"/>
          <a:ext cx="9001125" cy="6174932"/>
        </p:xfrm>
        <a:graphic>
          <a:graphicData uri="http://schemas.openxmlformats.org/drawingml/2006/table">
            <a:tbl>
              <a:tblPr rtl="1"/>
              <a:tblGrid>
                <a:gridCol w="4676016">
                  <a:extLst>
                    <a:ext uri="{9D8B030D-6E8A-4147-A177-3AD203B41FA5}">
                      <a16:colId xmlns:a16="http://schemas.microsoft.com/office/drawing/2014/main" val="20000"/>
                    </a:ext>
                  </a:extLst>
                </a:gridCol>
                <a:gridCol w="4325109">
                  <a:extLst>
                    <a:ext uri="{9D8B030D-6E8A-4147-A177-3AD203B41FA5}">
                      <a16:colId xmlns:a16="http://schemas.microsoft.com/office/drawing/2014/main" val="20001"/>
                    </a:ext>
                  </a:extLst>
                </a:gridCol>
              </a:tblGrid>
              <a:tr h="1728788">
                <a:tc gridSpan="2">
                  <a:txBody>
                    <a:bodyPr/>
                    <a:lstStyle/>
                    <a:p>
                      <a:pPr algn="r" rtl="1"/>
                      <a:r>
                        <a:rPr kumimoji="0" lang="ar-EG" sz="3400" b="0" i="0" u="sng" strike="noStrike" kern="1200" cap="none" normalizeH="0" baseline="0" dirty="0">
                          <a:ln>
                            <a:noFill/>
                          </a:ln>
                          <a:solidFill>
                            <a:srgbClr val="FF9933"/>
                          </a:solidFill>
                          <a:effectLst/>
                          <a:latin typeface="Arial" charset="0"/>
                          <a:ea typeface="+mn-ea"/>
                          <a:cs typeface="Arial" charset="0"/>
                        </a:rPr>
                        <a:t>سفر التثنية لموسى النبي</a:t>
                      </a:r>
                      <a:r>
                        <a:rPr kumimoji="0" lang="en-CA" sz="3400" b="0" i="0" u="sng" strike="noStrike" kern="1200" cap="none" normalizeH="0" baseline="0" dirty="0">
                          <a:ln>
                            <a:noFill/>
                          </a:ln>
                          <a:solidFill>
                            <a:srgbClr val="FF9933"/>
                          </a:solidFill>
                          <a:effectLst/>
                          <a:latin typeface="Arial" charset="0"/>
                          <a:ea typeface="+mn-ea"/>
                          <a:cs typeface="Arial" charset="0"/>
                        </a:rPr>
                        <a:t> </a:t>
                      </a:r>
                      <a:r>
                        <a:rPr kumimoji="0" lang="ar-EG" sz="3400" b="0" i="0" u="sng" strike="noStrike" kern="1200" cap="none" normalizeH="0" baseline="0" dirty="0">
                          <a:ln>
                            <a:noFill/>
                          </a:ln>
                          <a:solidFill>
                            <a:srgbClr val="FF9933"/>
                          </a:solidFill>
                          <a:effectLst/>
                          <a:latin typeface="Arial" charset="0"/>
                          <a:ea typeface="+mn-ea"/>
                          <a:cs typeface="Arial" charset="0"/>
                        </a:rPr>
                        <a:t>( 6 : 3 ـ  7 : 1 ـ 26 )</a:t>
                      </a:r>
                      <a:endParaRPr kumimoji="0" lang="en-CA" sz="3400" b="0" i="0" u="sng" strike="noStrike" kern="1200" cap="none" normalizeH="0" baseline="0" dirty="0">
                        <a:ln>
                          <a:noFill/>
                        </a:ln>
                        <a:solidFill>
                          <a:srgbClr val="FF9933"/>
                        </a:solidFill>
                        <a:effectLst/>
                        <a:latin typeface="Arial" charset="0"/>
                        <a:ea typeface="+mn-ea"/>
                        <a:cs typeface="Arial" charset="0"/>
                      </a:endParaRPr>
                    </a:p>
                    <a:p>
                      <a:pPr algn="r" rtl="1"/>
                      <a:r>
                        <a:rPr kumimoji="0" lang="ar-EG" sz="3200" b="0" i="0" u="none" strike="noStrike" kern="1200" cap="none" normalizeH="0" baseline="0" dirty="0">
                          <a:ln>
                            <a:noFill/>
                          </a:ln>
                          <a:solidFill>
                            <a:schemeClr val="bg1"/>
                          </a:solidFill>
                          <a:effectLst/>
                          <a:latin typeface="Arial" charset="0"/>
                          <a:ea typeface="+mn-ea"/>
                          <a:cs typeface="Arial" charset="0"/>
                        </a:rPr>
                        <a:t>اِسمع يا إسرائيلُ واحفظ لكي يكون لكَ خيراً ولتَكْثر جداً كما تكلم الرَّبُّ إِله آبائكَ أن يعطيك أرضاً تفيضُ لَبناً وعسلاً</a:t>
                      </a:r>
                      <a:endParaRPr kumimoji="0" lang="en-C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33"/>
                          </a:solidFill>
                          <a:effectLst/>
                          <a:latin typeface="Arial" charset="0"/>
                          <a:cs typeface="Arial" charset="0"/>
                        </a:rPr>
                        <a:t>Deutéronome 6:3-7:26</a:t>
                      </a:r>
                    </a:p>
                    <a:p>
                      <a:r>
                        <a:rPr kumimoji="0" lang="en-CA" sz="2800" b="0" i="0" u="none" strike="noStrike" kern="1200" cap="none" normalizeH="0" baseline="0" dirty="0">
                          <a:ln>
                            <a:noFill/>
                          </a:ln>
                          <a:solidFill>
                            <a:schemeClr val="bg1"/>
                          </a:solidFill>
                          <a:effectLst/>
                          <a:latin typeface="Arial" charset="0"/>
                          <a:ea typeface="+mn-ea"/>
                          <a:cs typeface="Arial" charset="0"/>
                        </a:rPr>
                        <a:t>3 </a:t>
                      </a:r>
                      <a:r>
                        <a:rPr kumimoji="0" lang="fr-FR" sz="2800" b="0" i="0" u="none" strike="noStrike" kern="1200" cap="none" normalizeH="0" baseline="0" dirty="0">
                          <a:ln>
                            <a:noFill/>
                          </a:ln>
                          <a:solidFill>
                            <a:schemeClr val="bg1"/>
                          </a:solidFill>
                          <a:effectLst/>
                          <a:latin typeface="Arial" charset="0"/>
                          <a:ea typeface="+mn-ea"/>
                          <a:cs typeface="Arial" charset="0"/>
                        </a:rPr>
                        <a:t>Tu écouteras, Israël, et tu veilleras à les mettre en pratique: ainsi tu seras heureux, et vous deviendrez très nombreux, comme te l'a promis le Seigneur, le Dieu de tes pères, dans un pays ruisselant de lait et de miel.</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Deuteronomy 6:3-7:26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Therefore hear, O Israel, and be careful to observe it, that it may be well with you, and that you may multiply greatly as the Lord God of your fathers has promised you--`a land flowing with milk and honey.'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5f</a:t>
            </a:r>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6401" name="Group 17"/>
          <p:cNvGraphicFramePr>
            <a:graphicFrameLocks noGrp="1"/>
          </p:cNvGraphicFramePr>
          <p:nvPr/>
        </p:nvGraphicFramePr>
        <p:xfrm>
          <a:off x="34925" y="115888"/>
          <a:ext cx="9001125" cy="6102276"/>
        </p:xfrm>
        <a:graphic>
          <a:graphicData uri="http://schemas.openxmlformats.org/drawingml/2006/table">
            <a:tbl>
              <a:tblPr rtl="1"/>
              <a:tblGrid>
                <a:gridCol w="4724208">
                  <a:extLst>
                    <a:ext uri="{9D8B030D-6E8A-4147-A177-3AD203B41FA5}">
                      <a16:colId xmlns:a16="http://schemas.microsoft.com/office/drawing/2014/main" val="20000"/>
                    </a:ext>
                  </a:extLst>
                </a:gridCol>
                <a:gridCol w="4276917">
                  <a:extLst>
                    <a:ext uri="{9D8B030D-6E8A-4147-A177-3AD203B41FA5}">
                      <a16:colId xmlns:a16="http://schemas.microsoft.com/office/drawing/2014/main" val="20001"/>
                    </a:ext>
                  </a:extLst>
                </a:gridCol>
              </a:tblGrid>
              <a:tr h="1741476">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اِسمَع يا إسرائيلُ، إن الرَّبُّ إلهك رَبٌّ واحد، فتُحِبُّ الرَّبَّ إلهكَ مِنْ كُلِّ قلبكَ ومِنْ كُلِّ فكرك ومِنْ كُل نَفسكَ ومِنْ كُلِّ قُوَّتِكَ. ولتكُن هذه الكلماتُ جميعها التي أنا أُوصيكَ بِها اليوم في قَلبكَ. </a:t>
                      </a:r>
                      <a:endParaRPr kumimoji="0" lang="en-C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4 </a:t>
                      </a:r>
                      <a:r>
                        <a:rPr kumimoji="0" lang="fr-FR" sz="2800" b="0" i="0" u="none" strike="noStrike" kern="1200" cap="none" normalizeH="0" baseline="0" dirty="0">
                          <a:ln>
                            <a:noFill/>
                          </a:ln>
                          <a:solidFill>
                            <a:schemeClr val="bg1"/>
                          </a:solidFill>
                          <a:effectLst/>
                          <a:latin typeface="Arial" charset="0"/>
                          <a:ea typeface="+mn-ea"/>
                          <a:cs typeface="Arial" charset="0"/>
                        </a:rPr>
                        <a:t>Ecoute, Israël! Le Seigneur notre Dieu est le Seigneur UN.  Tu aimeras le Seigneur ton Dieu de tout ton cœur, de tout ton être, de toute ta force. Les paroles des commandements que je te donne aujourd'hui seront présentes à ton cœur</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Hear, O Israel: The Lord our God, the Lord is one! 5 You shall love the Lord your God with all your heart, with all your soul, and with all your strength. 6 And these words which I command you today shall be in your heart.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7167" name="Group 15"/>
          <p:cNvGraphicFramePr>
            <a:graphicFrameLocks noGrp="1"/>
          </p:cNvGraphicFramePr>
          <p:nvPr/>
        </p:nvGraphicFramePr>
        <p:xfrm>
          <a:off x="34925" y="115888"/>
          <a:ext cx="9001125" cy="5915280"/>
        </p:xfrm>
        <a:graphic>
          <a:graphicData uri="http://schemas.openxmlformats.org/drawingml/2006/table">
            <a:tbl>
              <a:tblPr rtl="1"/>
              <a:tblGrid>
                <a:gridCol w="4268932">
                  <a:extLst>
                    <a:ext uri="{9D8B030D-6E8A-4147-A177-3AD203B41FA5}">
                      <a16:colId xmlns:a16="http://schemas.microsoft.com/office/drawing/2014/main" val="20000"/>
                    </a:ext>
                  </a:extLst>
                </a:gridCol>
                <a:gridCol w="4732193">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وفي نفسك وقُصَّها على بنيك وكَلِّمهم بها إذا جلست في بيتك وإذا مشيت في الطريق وحين تَنامُ وحين تَقُومُ. وأُكتُبها علامةً على يديكَ ولتكُن عَصائب بين عَينيكَ.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7 </a:t>
                      </a:r>
                      <a:r>
                        <a:rPr kumimoji="0" lang="fr-FR" sz="2800" b="0" i="0" u="none" strike="noStrike" kern="1200" cap="none" normalizeH="0" baseline="0" dirty="0">
                          <a:ln>
                            <a:noFill/>
                          </a:ln>
                          <a:solidFill>
                            <a:schemeClr val="bg1"/>
                          </a:solidFill>
                          <a:effectLst/>
                          <a:latin typeface="Arial" charset="0"/>
                          <a:ea typeface="+mn-ea"/>
                          <a:cs typeface="Arial" charset="0"/>
                        </a:rPr>
                        <a:t>tu les répéteras à tes fils; tu les leur diras quand tu resteras chez toi et quand tu marcheras sur la route, quand tu seras couché et quand tu seras debout; tu en feras un signe attaché à ta main, une marque placée entre tes yeux</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You shall teach them diligently to your children, and shall talk of them when you sit in your house, when you walk by the way, when you lie down, and when you rise up. 8 You shall bind them as a sign on your hand, and they shall be as frontlets between your eyes.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8190" name="Group 14"/>
          <p:cNvGraphicFramePr>
            <a:graphicFrameLocks noGrp="1"/>
          </p:cNvGraphicFramePr>
          <p:nvPr/>
        </p:nvGraphicFramePr>
        <p:xfrm>
          <a:off x="34925" y="115888"/>
          <a:ext cx="9001125" cy="63420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وأُكتُبها على قوائم أبواب بيتِكَ وعلى أبوابِكَ.</a:t>
                      </a:r>
                      <a:r>
                        <a:rPr kumimoji="0" lang="en-CA" sz="32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kern="1200" cap="none" normalizeH="0" baseline="0" dirty="0">
                          <a:ln>
                            <a:noFill/>
                          </a:ln>
                          <a:solidFill>
                            <a:schemeClr val="bg1"/>
                          </a:solidFill>
                          <a:effectLst/>
                          <a:latin typeface="Arial" charset="0"/>
                          <a:ea typeface="+mn-ea"/>
                          <a:cs typeface="Arial" charset="0"/>
                        </a:rPr>
                        <a:t>وإذا أدخلك الرَّبُّ إلهُكَ إلى الأرضِ التي أقسم لآبائكَ إبراهيم وإسحق ويعقوب أن يُعطيكَ مدناً عظيمةٍ حسنة لم تَبنِها، </a:t>
                      </a:r>
                      <a:endParaRPr kumimoji="0" lang="en-C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9 </a:t>
                      </a:r>
                      <a:r>
                        <a:rPr kumimoji="0" lang="fr-FR" sz="2800" b="0" i="0" u="none" strike="noStrike" kern="1200" cap="none" normalizeH="0" baseline="0" dirty="0">
                          <a:ln>
                            <a:noFill/>
                          </a:ln>
                          <a:solidFill>
                            <a:schemeClr val="bg1"/>
                          </a:solidFill>
                          <a:effectLst/>
                          <a:latin typeface="Arial" charset="0"/>
                          <a:ea typeface="+mn-ea"/>
                          <a:cs typeface="Arial" charset="0"/>
                        </a:rPr>
                        <a:t>tu les inscriras sur les montants de porte de ta maison et à l'entrée de ta ville. 10 Quand le Seigneur ton Dieu t'aura fait entrer dans le pays qu'il a juré à tes pères Abraham, Isaac et Jacob, de te donner - pays de villes grandes et bonnes que tu n'as pas bâties,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You shall write them on the doorposts of your house and on your gates. 10 So it shall be, when the Lord your God brings you into the land of which He swore to your fathers, to Abraham, Isaac, and Jacob, to give you large and beautiful cities which you did not build,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99215" name="Group 15"/>
          <p:cNvGraphicFramePr>
            <a:graphicFrameLocks noGrp="1"/>
          </p:cNvGraphicFramePr>
          <p:nvPr/>
        </p:nvGraphicFramePr>
        <p:xfrm>
          <a:off x="34925" y="115888"/>
          <a:ext cx="9001125" cy="6585840"/>
        </p:xfrm>
        <a:graphic>
          <a:graphicData uri="http://schemas.openxmlformats.org/drawingml/2006/table">
            <a:tbl>
              <a:tblPr rtl="1"/>
              <a:tblGrid>
                <a:gridCol w="4890632">
                  <a:extLst>
                    <a:ext uri="{9D8B030D-6E8A-4147-A177-3AD203B41FA5}">
                      <a16:colId xmlns:a16="http://schemas.microsoft.com/office/drawing/2014/main" val="20000"/>
                    </a:ext>
                  </a:extLst>
                </a:gridCol>
                <a:gridCol w="4110493">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وبيوتاً مملُوءةٍ مِنْ كُلِّ خيرٍ لَمْ تَملأها وآباراً ( محفورةٍ ) لم تَحفرها وكُرُوماً وزيتُوناً لم تَغرسها لتأكل وتشبع.</a:t>
                      </a:r>
                      <a:r>
                        <a:rPr kumimoji="0" lang="en-CA" sz="32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kern="1200" cap="none" normalizeH="0" baseline="0" dirty="0">
                          <a:ln>
                            <a:noFill/>
                          </a:ln>
                          <a:solidFill>
                            <a:schemeClr val="bg1"/>
                          </a:solidFill>
                          <a:effectLst/>
                          <a:latin typeface="Arial" charset="0"/>
                          <a:ea typeface="+mn-ea"/>
                          <a:cs typeface="Arial" charset="0"/>
                        </a:rPr>
                        <a:t>فاحذر أن تَنسى الرَّبَّ إلهك الذي أخرجكَ مِنْ أرضِ مِصر من بيتِ العُبُوديَّة.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700" b="0" i="0" u="none" strike="noStrike" cap="none" normalizeH="0" baseline="0" dirty="0">
                          <a:ln>
                            <a:noFill/>
                          </a:ln>
                          <a:solidFill>
                            <a:schemeClr val="bg1"/>
                          </a:solidFill>
                          <a:effectLst/>
                          <a:latin typeface="Arial" charset="0"/>
                          <a:cs typeface="Arial" charset="0"/>
                        </a:rPr>
                        <a:t>11 </a:t>
                      </a:r>
                      <a:r>
                        <a:rPr kumimoji="0" lang="fr-FR" sz="2700" b="0" i="0" u="none" strike="noStrike" kern="1200" cap="none" normalizeH="0" baseline="0" dirty="0">
                          <a:ln>
                            <a:noFill/>
                          </a:ln>
                          <a:solidFill>
                            <a:schemeClr val="bg1"/>
                          </a:solidFill>
                          <a:effectLst/>
                          <a:latin typeface="Arial" charset="0"/>
                          <a:ea typeface="+mn-ea"/>
                          <a:cs typeface="Arial" charset="0"/>
                        </a:rPr>
                        <a:t>de maisons remplies de toutes sortes de bonnes choses que tu n'y as pas mises, de citernes toutes prêtes que tu n'as pas creusées, de vignes et d'oliviers que tu n'as pas plantés - alors, quand tu auras mangé à satiété, garde-toi bien d'oublier le Seigneur qui t'a fait sortir du pays d'Egypte, de la maison de servitude. </a:t>
                      </a:r>
                      <a:endParaRPr kumimoji="0" lang="en-CA"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11 houses full of all good things, which you did not fill, hewn-out wells which you did not dig, vineyards and olive trees which you did not plant--when you have eaten and are full-- 12 then beware, lest you forget the Lord who brought you out of the land of Egypt, from the house of bondage.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0241" name="Group 17"/>
          <p:cNvGraphicFramePr>
            <a:graphicFrameLocks noGrp="1"/>
          </p:cNvGraphicFramePr>
          <p:nvPr/>
        </p:nvGraphicFramePr>
        <p:xfrm>
          <a:off x="34925" y="115888"/>
          <a:ext cx="9001125" cy="5762626"/>
        </p:xfrm>
        <a:graphic>
          <a:graphicData uri="http://schemas.openxmlformats.org/drawingml/2006/table">
            <a:tbl>
              <a:tblPr rtl="1"/>
              <a:tblGrid>
                <a:gridCol w="4826992">
                  <a:extLst>
                    <a:ext uri="{9D8B030D-6E8A-4147-A177-3AD203B41FA5}">
                      <a16:colId xmlns:a16="http://schemas.microsoft.com/office/drawing/2014/main" val="20000"/>
                    </a:ext>
                  </a:extLst>
                </a:gridCol>
                <a:gridCol w="4174133">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بل الرَّبَّ إلهكَ تَتَّقي وإيَّاهُ وحده تَعبُدُ وبه تلتصق وبِاسمهِ تَحلفُ. لا تتبع آلهة أُخرى مِنْ آلهةِ الأُممِ التي حَولك.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13 </a:t>
                      </a:r>
                      <a:r>
                        <a:rPr kumimoji="0" lang="fr-FR" sz="2800" b="0" i="0" u="none" strike="noStrike" kern="1200" cap="none" normalizeH="0" baseline="0" dirty="0">
                          <a:ln>
                            <a:noFill/>
                          </a:ln>
                          <a:solidFill>
                            <a:schemeClr val="bg1"/>
                          </a:solidFill>
                          <a:effectLst/>
                          <a:latin typeface="Arial" charset="0"/>
                          <a:ea typeface="+mn-ea"/>
                          <a:cs typeface="Arial" charset="0"/>
                        </a:rPr>
                        <a:t>C'est le Seigneur ton Dieu que tu craindras, c'est lui que tu serviras, c'est par son nom que tu prêteras serment. Vous ne suivrez pas d'autres dieux parmi ceux des peuples qui vous entourent,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You shall fear the Lord your God and serve Him, and shall take oaths in His name. 14 You shall not go after other gods, the gods of the peoples who are all around you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0241" name="Group 17"/>
          <p:cNvGraphicFramePr>
            <a:graphicFrameLocks noGrp="1"/>
          </p:cNvGraphicFramePr>
          <p:nvPr/>
        </p:nvGraphicFramePr>
        <p:xfrm>
          <a:off x="34925" y="115888"/>
          <a:ext cx="9001125" cy="5762626"/>
        </p:xfrm>
        <a:graphic>
          <a:graphicData uri="http://schemas.openxmlformats.org/drawingml/2006/table">
            <a:tbl>
              <a:tblPr rtl="1"/>
              <a:tblGrid>
                <a:gridCol w="4685164">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لأنَّ الرَّبَّ إلهنا هو إلهٌ غَيورٌ في وسطك لكي لا يشتد عليك غضبُ الرَّبّ إلهك فيبيدك عن وجهِ الأرض.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15 </a:t>
                      </a:r>
                      <a:r>
                        <a:rPr kumimoji="0" lang="fr-FR" sz="2800" b="0" i="0" u="none" strike="noStrike" kern="1200" cap="none" normalizeH="0" baseline="0" dirty="0">
                          <a:ln>
                            <a:noFill/>
                          </a:ln>
                          <a:solidFill>
                            <a:schemeClr val="bg1"/>
                          </a:solidFill>
                          <a:effectLst/>
                          <a:latin typeface="Arial" charset="0"/>
                          <a:ea typeface="+mn-ea"/>
                          <a:cs typeface="Arial" charset="0"/>
                        </a:rPr>
                        <a:t>car le Seigneur ton Dieu est un Dieu jaloux au milieu de toi. Prends garde que la colère du Seigneur ton Dieu ne s'enflamme contre toi, et qu'il ne t'extermine de la surface de la terre.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`(for the Lord your God is a jealous God among you), lest the anger of the Lord your God be aroused against you and destroy you from the face of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1263" name="Group 15"/>
          <p:cNvGraphicFramePr>
            <a:graphicFrameLocks noGrp="1"/>
          </p:cNvGraphicFramePr>
          <p:nvPr/>
        </p:nvGraphicFramePr>
        <p:xfrm>
          <a:off x="34925" y="115888"/>
          <a:ext cx="9001125" cy="676872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لا تُجرّبُ الرَّبَّ إلهك كما جرَّبتُمُوهُ في ذات المحنة. وبالحفظ احفظ وصَايا الرَّبّ إلهك والشهادات والحقوق التي أمرك بِها الرب. واصنع ما هو رضى وخير أمام الرَّبّ إلهك</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16 </a:t>
                      </a:r>
                      <a:r>
                        <a:rPr kumimoji="0" lang="fr-FR" sz="2800" b="0" i="0" u="none" strike="noStrike" kern="1200" cap="none" normalizeH="0" baseline="0" dirty="0">
                          <a:ln>
                            <a:noFill/>
                          </a:ln>
                          <a:solidFill>
                            <a:schemeClr val="bg1"/>
                          </a:solidFill>
                          <a:effectLst/>
                          <a:latin typeface="Arial" charset="0"/>
                          <a:ea typeface="+mn-ea"/>
                          <a:cs typeface="Arial" charset="0"/>
                        </a:rPr>
                        <a:t>Vous ne mettrez pas à l'épreuve le Seigneur votre Dieu comme vous l'avez fait à Massa. 17 Vous garderez attentivement les commandements, les exigences et les lois du Seigneur votre Dieu, ce qu'il t'a prescrit. Tu feras ce qui est droit et bien aux yeux du Seigneur,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You shall not tempt the Lord your God as you tempted Him in </a:t>
                      </a:r>
                      <a:r>
                        <a:rPr kumimoji="0" lang="en-US" sz="2800" b="0" i="0" u="none" strike="noStrike" cap="none" normalizeH="0" baseline="0" dirty="0" err="1">
                          <a:ln>
                            <a:noFill/>
                          </a:ln>
                          <a:solidFill>
                            <a:schemeClr val="bg1"/>
                          </a:solidFill>
                          <a:effectLst/>
                          <a:latin typeface="Arial" charset="0"/>
                          <a:cs typeface="Arial" charset="0"/>
                        </a:rPr>
                        <a:t>Massah</a:t>
                      </a:r>
                      <a:r>
                        <a:rPr kumimoji="0" lang="en-US" sz="2800" b="0" i="0" u="none" strike="noStrike" cap="none" normalizeH="0" baseline="0" dirty="0">
                          <a:ln>
                            <a:noFill/>
                          </a:ln>
                          <a:solidFill>
                            <a:schemeClr val="bg1"/>
                          </a:solidFill>
                          <a:effectLst/>
                          <a:latin typeface="Arial" charset="0"/>
                          <a:cs typeface="Arial" charset="0"/>
                        </a:rPr>
                        <a:t>. 17 You shall diligently keep the commandments of the Lord your God, His testimonies, and His statutes which He has commanded you. 18 And you shall do what is right and good in the sight of the Lord, that it may be well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2288" name="Group 16"/>
          <p:cNvGraphicFramePr>
            <a:graphicFrameLocks noGrp="1"/>
          </p:cNvGraphicFramePr>
          <p:nvPr/>
        </p:nvGraphicFramePr>
        <p:xfrm>
          <a:off x="34925" y="115888"/>
          <a:ext cx="9001125" cy="5762626"/>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ليكون لكَ خيرٌ وتَدخل وترث الأرضَ الصالحة التي حَلفَ الرَّبُّ لآبائكَ. أن يطرد جميعَ أعدائِكَ مِنْ أمامكَ، كَما قال الرَّبُّ.</a:t>
                      </a:r>
                      <a:endParaRPr kumimoji="0" lang="en-C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pour être heureux et entrer prendre possession du bon pays que le Seigneur a promis par serment à tes pères, en repoussant loin de toi tous tes ennemis comme le Seigneur l'a promis.</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that you may go in and possess the good land of which the Lord swore to your fathers, 19 to cast out all your enemies from before you, as the Lord has spoken.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3310" name="Group 14"/>
          <p:cNvGraphicFramePr>
            <a:graphicFrameLocks noGrp="1"/>
          </p:cNvGraphicFramePr>
          <p:nvPr/>
        </p:nvGraphicFramePr>
        <p:xfrm>
          <a:off x="34925" y="115888"/>
          <a:ext cx="9001125" cy="6768720"/>
        </p:xfrm>
        <a:graphic>
          <a:graphicData uri="http://schemas.openxmlformats.org/drawingml/2006/table">
            <a:tbl>
              <a:tblPr rtl="1"/>
              <a:tblGrid>
                <a:gridCol w="4361266">
                  <a:extLst>
                    <a:ext uri="{9D8B030D-6E8A-4147-A177-3AD203B41FA5}">
                      <a16:colId xmlns:a16="http://schemas.microsoft.com/office/drawing/2014/main" val="20000"/>
                    </a:ext>
                  </a:extLst>
                </a:gridCol>
                <a:gridCol w="4639859">
                  <a:extLst>
                    <a:ext uri="{9D8B030D-6E8A-4147-A177-3AD203B41FA5}">
                      <a16:colId xmlns:a16="http://schemas.microsoft.com/office/drawing/2014/main" val="20001"/>
                    </a:ext>
                  </a:extLst>
                </a:gridCol>
              </a:tblGrid>
              <a:tr h="1384286">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وإذا سَألكَ ابنُكَ غداً قائِلاً: ما هذه الشَّهاداتُ والفرائضُ والأحكامُ التي أوصاك بها إلهك فتقول لابنكَ، إنَّنا كُنَّا عَبيداً لِفرعَونَ في أرض مِصر فأخرجنا الرَّبُّ منها بيدٍ عزيزةٍ، وذراع رفيعة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20 </a:t>
                      </a:r>
                      <a:r>
                        <a:rPr kumimoji="0" lang="fr-FR" sz="2800" b="0" i="0" u="none" strike="noStrike" kern="1200" cap="none" normalizeH="0" baseline="0" dirty="0">
                          <a:ln>
                            <a:noFill/>
                          </a:ln>
                          <a:solidFill>
                            <a:schemeClr val="bg1"/>
                          </a:solidFill>
                          <a:effectLst/>
                          <a:latin typeface="Arial" charset="0"/>
                          <a:ea typeface="+mn-ea"/>
                          <a:cs typeface="Arial" charset="0"/>
                        </a:rPr>
                        <a:t>Et demain, quand ton fils te demandera: "Pourquoi ces exigences, ces lois et ces coutumes que le Seigneur notre Dieu vous a prescrites?" alors, tu diras à ton fils: "Nous étions esclaves du Pharaon en Egypte, mais, d'une main forte, le Seigneur nous a fait sortir d'Egypte;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When your son asks you in time to come, saying, `What is the meaning of the testimonies, the statutes, and the judgments which the Lord our God has commanded you?' 21 then you shall say to your son: `We were slaves of Pharaoh in Egypt, and the Lord brought us out of Egypt with a mighty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4335" name="Group 15"/>
          <p:cNvGraphicFramePr>
            <a:graphicFrameLocks noGrp="1"/>
          </p:cNvGraphicFramePr>
          <p:nvPr/>
        </p:nvGraphicFramePr>
        <p:xfrm>
          <a:off x="34925" y="115888"/>
          <a:ext cx="9001125" cy="6342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وصنعَ الرَّبُّ آياتٍ وعجائب عظيمةً ومخيفةً بأرض مِصر بِفرعونَ وجميع بيتهِ أمام أعيُننا. وأخرجنا نحن من هُناكَ لِكَي يدخلنا ويُعطينا الأرضَ التي حَلف لآبائنا،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22 </a:t>
                      </a:r>
                      <a:r>
                        <a:rPr kumimoji="0" lang="fr-FR" sz="2800" b="0" i="0" u="none" strike="noStrike" kern="1200" cap="none" normalizeH="0" baseline="0" dirty="0">
                          <a:ln>
                            <a:noFill/>
                          </a:ln>
                          <a:solidFill>
                            <a:schemeClr val="bg1"/>
                          </a:solidFill>
                          <a:effectLst/>
                          <a:latin typeface="Arial" charset="0"/>
                          <a:ea typeface="+mn-ea"/>
                          <a:cs typeface="Arial" charset="0"/>
                        </a:rPr>
                        <a:t>le Seigneur a fait sous nos yeux de grands signes et de grands prodiges pour le malheur de l'Egypte, du Pharaon et de toute sa maison. Et nous, il nous a fait sortir de là-bas pour nous faire entrer dans le pays qu'il a promis par serment à nos pères, et pour nous le donner.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`and the Lord showed signs and wonders before our eyes, great and severe, against Egypt, Pharaoh, and all his household. 23 `Then He brought us out from there, that He might bring us in, to give us the land of which He swore to our fathers.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5358" name="Group 14"/>
          <p:cNvGraphicFramePr>
            <a:graphicFrameLocks noGrp="1"/>
          </p:cNvGraphicFramePr>
          <p:nvPr/>
        </p:nvGraphicFramePr>
        <p:xfrm>
          <a:off x="34925" y="115888"/>
          <a:ext cx="9001125" cy="6799200"/>
        </p:xfrm>
        <a:graphic>
          <a:graphicData uri="http://schemas.openxmlformats.org/drawingml/2006/table">
            <a:tbl>
              <a:tblPr rtl="1"/>
              <a:tblGrid>
                <a:gridCol w="4789248">
                  <a:extLst>
                    <a:ext uri="{9D8B030D-6E8A-4147-A177-3AD203B41FA5}">
                      <a16:colId xmlns:a16="http://schemas.microsoft.com/office/drawing/2014/main" val="20000"/>
                    </a:ext>
                  </a:extLst>
                </a:gridCol>
                <a:gridCol w="421187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وأمرنا الرَّبُّ أن نصنع هذه الفرائضَ ونخاف الرَّبَّ إلهنا لكي يكون لنا الخير جميع الأيَّام ونحيا كما في هذا اليوم. لتكن لنا رحمة إذا حَفِظنا لجميع هذه الوصايا أمام الرَّبّ إلهنا كما أوصانا.</a:t>
                      </a:r>
                      <a:endParaRPr kumimoji="0" lang="en-C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600" b="0" i="0" u="none" strike="noStrike" cap="none" normalizeH="0" baseline="0" dirty="0">
                          <a:ln>
                            <a:noFill/>
                          </a:ln>
                          <a:solidFill>
                            <a:schemeClr val="bg1"/>
                          </a:solidFill>
                          <a:effectLst/>
                          <a:latin typeface="Arial" charset="0"/>
                          <a:cs typeface="Arial" charset="0"/>
                        </a:rPr>
                        <a:t>24</a:t>
                      </a:r>
                      <a:r>
                        <a:rPr kumimoji="0" lang="fr-FR" sz="2600" b="0" i="0" u="none" strike="noStrike" kern="1200" cap="none" normalizeH="0" baseline="0" dirty="0">
                          <a:ln>
                            <a:noFill/>
                          </a:ln>
                          <a:solidFill>
                            <a:schemeClr val="bg1"/>
                          </a:solidFill>
                          <a:effectLst/>
                          <a:latin typeface="Arial" charset="0"/>
                          <a:ea typeface="+mn-ea"/>
                          <a:cs typeface="Arial" charset="0"/>
                        </a:rPr>
                        <a:t> Le Seigneur nous a ordonné de mettre en pratique toutes ces lois et de craindre le Seigneur notre Dieu, pour que nous soyons heureux tous les jours, et qu'il nous garde vivants comme nous le sommes aujourd'hui. Et nous serons justes si nous veillons à mettre en pratique tout ce commandement devant le Seigneur notre Dieu comme il nous l'a ordonné."</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24 `And the Lord commanded us to observe all these statutes, to fear the Lord our God, for our good always, that He might preserve us alive, as it is this day. 25 `Then it will be righteousness for us, if we are careful to observe all these commandments before the Lord our God, as He has commanded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6382" name="Group 14"/>
          <p:cNvGraphicFramePr>
            <a:graphicFrameLocks noGrp="1"/>
          </p:cNvGraphicFramePr>
          <p:nvPr/>
        </p:nvGraphicFramePr>
        <p:xfrm>
          <a:off x="34925" y="115888"/>
          <a:ext cx="9001125" cy="6829680"/>
        </p:xfrm>
        <a:graphic>
          <a:graphicData uri="http://schemas.openxmlformats.org/drawingml/2006/table">
            <a:tbl>
              <a:tblPr rtl="1"/>
              <a:tblGrid>
                <a:gridCol w="4493078">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إذا أدخلك الرَّبُّ إلهكَ إلى الأرضِ التي أنتَ داخلٌ إليها لتمتلكَها وأستأصل أمماً كَثيرةً عظيمة من أمام وجهك </a:t>
                      </a:r>
                      <a:r>
                        <a:rPr kumimoji="0" lang="ar-EG" sz="3000" b="0" i="0" u="none" strike="noStrike" kern="1200" cap="none" normalizeH="0" baseline="0" dirty="0">
                          <a:ln>
                            <a:noFill/>
                          </a:ln>
                          <a:solidFill>
                            <a:schemeClr val="bg1"/>
                          </a:solidFill>
                          <a:effectLst/>
                          <a:latin typeface="Arial" charset="0"/>
                          <a:ea typeface="+mn-ea"/>
                          <a:cs typeface="Arial" charset="0"/>
                        </a:rPr>
                        <a:t>الحثِّيِّين والجرجاشيِّين والأمُوريِّين والكنعانيِّين والفرِزِّيِّين والحِوِّيِّين واليبُوسيِّين سبع أمم أعظم وأكثر منكَ </a:t>
                      </a:r>
                      <a:endParaRPr kumimoji="0" lang="en-US" sz="30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600" b="0" i="0" u="none" strike="noStrike" cap="none" normalizeH="0" baseline="0" dirty="0">
                          <a:ln>
                            <a:noFill/>
                          </a:ln>
                          <a:solidFill>
                            <a:schemeClr val="bg1"/>
                          </a:solidFill>
                          <a:effectLst/>
                          <a:latin typeface="Arial" charset="0"/>
                          <a:cs typeface="Arial" charset="0"/>
                        </a:rPr>
                        <a:t>1 </a:t>
                      </a:r>
                      <a:r>
                        <a:rPr kumimoji="0" lang="fr-FR" sz="2600" b="0" i="0" u="none" strike="noStrike" kern="1200" cap="none" normalizeH="0" baseline="0" dirty="0">
                          <a:ln>
                            <a:noFill/>
                          </a:ln>
                          <a:solidFill>
                            <a:schemeClr val="bg1"/>
                          </a:solidFill>
                          <a:effectLst/>
                          <a:latin typeface="Arial" charset="0"/>
                          <a:ea typeface="+mn-ea"/>
                          <a:cs typeface="Arial" charset="0"/>
                        </a:rPr>
                        <a:t>Lorsque le Seigneur ton Dieu t'aura fait entrer dans le pays dont tu viens de prendre possession, et qu'il aura chassé devant toi des nations nombreuses, le Hittite, le </a:t>
                      </a:r>
                      <a:r>
                        <a:rPr kumimoji="0" lang="fr-FR" sz="2600" b="0" i="0" u="none" strike="noStrike" kern="1200" cap="none" normalizeH="0" baseline="0" dirty="0" err="1">
                          <a:ln>
                            <a:noFill/>
                          </a:ln>
                          <a:solidFill>
                            <a:schemeClr val="bg1"/>
                          </a:solidFill>
                          <a:effectLst/>
                          <a:latin typeface="Arial" charset="0"/>
                          <a:ea typeface="+mn-ea"/>
                          <a:cs typeface="Arial" charset="0"/>
                        </a:rPr>
                        <a:t>Guirgashite</a:t>
                      </a:r>
                      <a:r>
                        <a:rPr kumimoji="0" lang="fr-FR" sz="2600" b="0" i="0" u="none" strike="noStrike" kern="1200" cap="none" normalizeH="0" baseline="0" dirty="0">
                          <a:ln>
                            <a:noFill/>
                          </a:ln>
                          <a:solidFill>
                            <a:schemeClr val="bg1"/>
                          </a:solidFill>
                          <a:effectLst/>
                          <a:latin typeface="Arial" charset="0"/>
                          <a:ea typeface="+mn-ea"/>
                          <a:cs typeface="Arial" charset="0"/>
                        </a:rPr>
                        <a:t>, l'</a:t>
                      </a:r>
                      <a:r>
                        <a:rPr kumimoji="0" lang="fr-FR" sz="2600" b="0" i="0" u="none" strike="noStrike" kern="1200" cap="none" normalizeH="0" baseline="0" dirty="0" err="1">
                          <a:ln>
                            <a:noFill/>
                          </a:ln>
                          <a:solidFill>
                            <a:schemeClr val="bg1"/>
                          </a:solidFill>
                          <a:effectLst/>
                          <a:latin typeface="Arial" charset="0"/>
                          <a:ea typeface="+mn-ea"/>
                          <a:cs typeface="Arial" charset="0"/>
                        </a:rPr>
                        <a:t>Amotite</a:t>
                      </a:r>
                      <a:r>
                        <a:rPr kumimoji="0" lang="fr-FR" sz="2600" b="0" i="0" u="none" strike="noStrike" kern="1200" cap="none" normalizeH="0" baseline="0" dirty="0">
                          <a:ln>
                            <a:noFill/>
                          </a:ln>
                          <a:solidFill>
                            <a:schemeClr val="bg1"/>
                          </a:solidFill>
                          <a:effectLst/>
                          <a:latin typeface="Arial" charset="0"/>
                          <a:ea typeface="+mn-ea"/>
                          <a:cs typeface="Arial" charset="0"/>
                        </a:rPr>
                        <a:t>, le Cananéen, le </a:t>
                      </a:r>
                      <a:r>
                        <a:rPr kumimoji="0" lang="fr-FR" sz="2600" b="0" i="0" u="none" strike="noStrike" kern="1200" cap="none" normalizeH="0" baseline="0" dirty="0" err="1">
                          <a:ln>
                            <a:noFill/>
                          </a:ln>
                          <a:solidFill>
                            <a:schemeClr val="bg1"/>
                          </a:solidFill>
                          <a:effectLst/>
                          <a:latin typeface="Arial" charset="0"/>
                          <a:ea typeface="+mn-ea"/>
                          <a:cs typeface="Arial" charset="0"/>
                        </a:rPr>
                        <a:t>Perizzite</a:t>
                      </a:r>
                      <a:r>
                        <a:rPr kumimoji="0" lang="fr-FR" sz="2600" b="0" i="0" u="none" strike="noStrike" kern="1200" cap="none" normalizeH="0" baseline="0" dirty="0">
                          <a:ln>
                            <a:noFill/>
                          </a:ln>
                          <a:solidFill>
                            <a:schemeClr val="bg1"/>
                          </a:solidFill>
                          <a:effectLst/>
                          <a:latin typeface="Arial" charset="0"/>
                          <a:ea typeface="+mn-ea"/>
                          <a:cs typeface="Arial" charset="0"/>
                        </a:rPr>
                        <a:t>, le  Hittite et le </a:t>
                      </a:r>
                      <a:r>
                        <a:rPr kumimoji="0" lang="fr-FR" sz="2600" b="0" i="0" u="none" strike="noStrike" kern="1200" cap="none" normalizeH="0" baseline="0" dirty="0" err="1">
                          <a:ln>
                            <a:noFill/>
                          </a:ln>
                          <a:solidFill>
                            <a:schemeClr val="bg1"/>
                          </a:solidFill>
                          <a:effectLst/>
                          <a:latin typeface="Arial" charset="0"/>
                          <a:ea typeface="+mn-ea"/>
                          <a:cs typeface="Arial" charset="0"/>
                        </a:rPr>
                        <a:t>Jébusite</a:t>
                      </a:r>
                      <a:r>
                        <a:rPr kumimoji="0" lang="fr-FR" sz="2600" b="0" i="0" u="none" strike="noStrike" kern="1200" cap="none" normalizeH="0" baseline="0" dirty="0">
                          <a:ln>
                            <a:noFill/>
                          </a:ln>
                          <a:solidFill>
                            <a:schemeClr val="bg1"/>
                          </a:solidFill>
                          <a:effectLst/>
                          <a:latin typeface="Arial" charset="0"/>
                          <a:ea typeface="+mn-ea"/>
                          <a:cs typeface="Arial" charset="0"/>
                        </a:rPr>
                        <a:t>, sept nations plus nombreuses et plus puissantes que toi, </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7:1 When the Lord your God brings you into the land which you go to possess, and has cast out many nations before you, the Hittites and the </a:t>
                      </a:r>
                      <a:r>
                        <a:rPr kumimoji="0" lang="en-US" sz="2600" b="0" i="0" u="none" strike="noStrike" cap="none" normalizeH="0" baseline="0" dirty="0" err="1">
                          <a:ln>
                            <a:noFill/>
                          </a:ln>
                          <a:solidFill>
                            <a:schemeClr val="bg1"/>
                          </a:solidFill>
                          <a:effectLst/>
                          <a:latin typeface="Arial" charset="0"/>
                          <a:cs typeface="Arial" charset="0"/>
                        </a:rPr>
                        <a:t>Girgashites</a:t>
                      </a:r>
                      <a:r>
                        <a:rPr kumimoji="0" lang="en-US" sz="2600" b="0" i="0" u="none" strike="noStrike" cap="none" normalizeH="0" baseline="0" dirty="0">
                          <a:ln>
                            <a:noFill/>
                          </a:ln>
                          <a:solidFill>
                            <a:schemeClr val="bg1"/>
                          </a:solidFill>
                          <a:effectLst/>
                          <a:latin typeface="Arial" charset="0"/>
                          <a:cs typeface="Arial" charset="0"/>
                        </a:rPr>
                        <a:t> and the Amorites and the Canaanites and the </a:t>
                      </a:r>
                      <a:r>
                        <a:rPr kumimoji="0" lang="en-US" sz="2600" b="0" i="0" u="none" strike="noStrike" cap="none" normalizeH="0" baseline="0" dirty="0" err="1">
                          <a:ln>
                            <a:noFill/>
                          </a:ln>
                          <a:solidFill>
                            <a:schemeClr val="bg1"/>
                          </a:solidFill>
                          <a:effectLst/>
                          <a:latin typeface="Arial" charset="0"/>
                          <a:cs typeface="Arial" charset="0"/>
                        </a:rPr>
                        <a:t>Perizzites</a:t>
                      </a:r>
                      <a:r>
                        <a:rPr kumimoji="0" lang="en-US" sz="2600" b="0" i="0" u="none" strike="noStrike" cap="none" normalizeH="0" baseline="0" dirty="0">
                          <a:ln>
                            <a:noFill/>
                          </a:ln>
                          <a:solidFill>
                            <a:schemeClr val="bg1"/>
                          </a:solidFill>
                          <a:effectLst/>
                          <a:latin typeface="Arial" charset="0"/>
                          <a:cs typeface="Arial" charset="0"/>
                        </a:rPr>
                        <a:t> and the </a:t>
                      </a:r>
                      <a:r>
                        <a:rPr kumimoji="0" lang="en-US" sz="2600" b="0" i="0" u="none" strike="noStrike" cap="none" normalizeH="0" baseline="0" dirty="0" err="1">
                          <a:ln>
                            <a:noFill/>
                          </a:ln>
                          <a:solidFill>
                            <a:schemeClr val="bg1"/>
                          </a:solidFill>
                          <a:effectLst/>
                          <a:latin typeface="Arial" charset="0"/>
                          <a:cs typeface="Arial" charset="0"/>
                        </a:rPr>
                        <a:t>Hivites</a:t>
                      </a:r>
                      <a:r>
                        <a:rPr kumimoji="0" lang="en-US" sz="2600" b="0" i="0" u="none" strike="noStrike" cap="none" normalizeH="0" baseline="0" dirty="0">
                          <a:ln>
                            <a:noFill/>
                          </a:ln>
                          <a:solidFill>
                            <a:schemeClr val="bg1"/>
                          </a:solidFill>
                          <a:effectLst/>
                          <a:latin typeface="Arial" charset="0"/>
                          <a:cs typeface="Arial" charset="0"/>
                        </a:rPr>
                        <a:t> and the </a:t>
                      </a:r>
                      <a:r>
                        <a:rPr kumimoji="0" lang="en-US" sz="2600" b="0" i="0" u="none" strike="noStrike" cap="none" normalizeH="0" baseline="0" dirty="0" err="1">
                          <a:ln>
                            <a:noFill/>
                          </a:ln>
                          <a:solidFill>
                            <a:schemeClr val="bg1"/>
                          </a:solidFill>
                          <a:effectLst/>
                          <a:latin typeface="Arial" charset="0"/>
                          <a:cs typeface="Arial" charset="0"/>
                        </a:rPr>
                        <a:t>Jebusites</a:t>
                      </a:r>
                      <a:r>
                        <a:rPr kumimoji="0" lang="en-US" sz="2600" b="0" i="0" u="none" strike="noStrike" cap="none" normalizeH="0" baseline="0" dirty="0">
                          <a:ln>
                            <a:noFill/>
                          </a:ln>
                          <a:solidFill>
                            <a:schemeClr val="bg1"/>
                          </a:solidFill>
                          <a:effectLst/>
                          <a:latin typeface="Arial" charset="0"/>
                          <a:cs typeface="Arial" charset="0"/>
                        </a:rPr>
                        <a:t>, seven nations greater and mightier than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7406" name="Group 14"/>
          <p:cNvGraphicFramePr>
            <a:graphicFrameLocks noGrp="1"/>
          </p:cNvGraphicFramePr>
          <p:nvPr/>
        </p:nvGraphicFramePr>
        <p:xfrm>
          <a:off x="34925" y="115888"/>
          <a:ext cx="9001125" cy="676872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وأسلمهُم الرَّبُّ إلهُكَ بين يديك فضربهم وأهلكهم هلاكاً. لا تَقطع معهم عَهداً ولا ترحمهم ولا تُصاهرهُم، ابنتك لا تُعطها لابنهِ وابنتهُ لا تَأخُذها لابنكَ،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2 </a:t>
                      </a:r>
                      <a:r>
                        <a:rPr kumimoji="0" lang="fr-FR" sz="2800" b="0" i="0" u="none" strike="noStrike" kern="1200" cap="none" normalizeH="0" baseline="0" dirty="0">
                          <a:ln>
                            <a:noFill/>
                          </a:ln>
                          <a:solidFill>
                            <a:schemeClr val="bg1"/>
                          </a:solidFill>
                          <a:effectLst/>
                          <a:latin typeface="Arial" charset="0"/>
                          <a:ea typeface="+mn-ea"/>
                          <a:cs typeface="Arial" charset="0"/>
                        </a:rPr>
                        <a:t>lorsque le Seigneur ton Dieu te les aura livrées et que tu les auras battues, tu les voueras totalement à l'interdit. Tu ne concluras pas d'alliance avec elles, tu ne leur feras pas grâce. Tu ne contracteras pas de mariage avec elles, tu ne donneras pas ta fille à leur fils, tu ne prendras pas leur fille pour ton fils,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and when the Lord your God delivers them over to you, you shall conquer them and utterly destroy them. You shall make no covenant with them nor show mercy to them. 3 Nor shall you make marriages with them. You </a:t>
                      </a:r>
                      <a:r>
                        <a:rPr kumimoji="0" lang="en-US" sz="2700" b="0" i="0" u="none" strike="noStrike" cap="none" normalizeH="0" baseline="0" dirty="0">
                          <a:ln>
                            <a:noFill/>
                          </a:ln>
                          <a:solidFill>
                            <a:schemeClr val="bg1"/>
                          </a:solidFill>
                          <a:effectLst/>
                          <a:latin typeface="Arial" charset="0"/>
                          <a:cs typeface="Arial" charset="0"/>
                        </a:rPr>
                        <a:t>shall not give your daughter to their son, nor take their daughter for your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8432" name="Group 16"/>
          <p:cNvGraphicFramePr>
            <a:graphicFrameLocks noGrp="1"/>
          </p:cNvGraphicFramePr>
          <p:nvPr/>
        </p:nvGraphicFramePr>
        <p:xfrm>
          <a:off x="34925" y="115888"/>
          <a:ext cx="9001125" cy="6585840"/>
        </p:xfrm>
        <a:graphic>
          <a:graphicData uri="http://schemas.openxmlformats.org/drawingml/2006/table">
            <a:tbl>
              <a:tblPr rtl="1"/>
              <a:tblGrid>
                <a:gridCol w="4594130">
                  <a:extLst>
                    <a:ext uri="{9D8B030D-6E8A-4147-A177-3AD203B41FA5}">
                      <a16:colId xmlns:a16="http://schemas.microsoft.com/office/drawing/2014/main" val="20000"/>
                    </a:ext>
                  </a:extLst>
                </a:gridCol>
                <a:gridCol w="440699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لأنَّهُ يـرُدُّ ابنكَ مِنْ ورائي فيعبُدُ آلهةً أُخرى فيشتـد غضبُ</a:t>
                      </a:r>
                      <a:r>
                        <a:rPr kumimoji="0" lang="en-CA" sz="32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kern="1200" cap="none" normalizeH="0" baseline="0" dirty="0">
                          <a:ln>
                            <a:noFill/>
                          </a:ln>
                          <a:solidFill>
                            <a:schemeClr val="bg1"/>
                          </a:solidFill>
                          <a:effectLst/>
                          <a:latin typeface="Arial" charset="0"/>
                          <a:ea typeface="+mn-ea"/>
                          <a:cs typeface="Arial" charset="0"/>
                        </a:rPr>
                        <a:t>الرَّبّ عليكُم ويُبيدكُم سريعاً. لكن هكذا تَفعلُون بهم تَهدمُون مذابحهُم وتُكسّرُون أنصابهُم وتُقطّعُون سَواريهُم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700" b="0" i="0" u="none" strike="noStrike" cap="none" normalizeH="0" baseline="0" dirty="0">
                          <a:ln>
                            <a:noFill/>
                          </a:ln>
                          <a:solidFill>
                            <a:schemeClr val="bg1"/>
                          </a:solidFill>
                          <a:effectLst/>
                          <a:latin typeface="Arial" charset="0"/>
                          <a:cs typeface="Arial" charset="0"/>
                        </a:rPr>
                        <a:t>4 </a:t>
                      </a:r>
                      <a:r>
                        <a:rPr kumimoji="0" lang="fr-FR" sz="2700" b="0" i="0" u="none" strike="noStrike" kern="1200" cap="none" normalizeH="0" baseline="0" dirty="0">
                          <a:ln>
                            <a:noFill/>
                          </a:ln>
                          <a:solidFill>
                            <a:schemeClr val="bg1"/>
                          </a:solidFill>
                          <a:effectLst/>
                          <a:latin typeface="Arial" charset="0"/>
                          <a:ea typeface="+mn-ea"/>
                          <a:cs typeface="Arial" charset="0"/>
                        </a:rPr>
                        <a:t>car cela détournerait ton fils de me suivre et il servirait d'autres dieux; la colère du Seigneur s'enflammerait contre vous et il t'exterminerait aussitôt. Mais voici ce que vous ferez à ces nations: leurs autels, vous les démolirez; leurs stèles, vous les briserez; leurs poteaux sacrés, vous les casserez; leurs idoles, </a:t>
                      </a:r>
                      <a:endParaRPr kumimoji="0" lang="fr-FR"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4 For they will turn your sons away from following Me, to serve other gods; so the anger of the Lord will be aroused against you and destroy you suddenly. 5 But thus you shall deal with them: you shall destroy their altars, and break down their sacred pillars, and cut down their wooden images,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09455" name="Group 15"/>
          <p:cNvGraphicFramePr>
            <a:graphicFrameLocks noGrp="1"/>
          </p:cNvGraphicFramePr>
          <p:nvPr/>
        </p:nvGraphicFramePr>
        <p:xfrm>
          <a:off x="34925" y="115888"/>
          <a:ext cx="9001125" cy="580421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وتُحرقُون تَماثيلهُم بالنَّار. لأنَّكَ شعبٌ مُقدَّسٌ لِلرَّبّ إلهكَ، وإيَّاكَ قد اختار الرَّبُّ إلهُكَ لتكُون لهُ شعباً خاصاً من جميع الأمم التي على وجهِ الأرضِ.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vous les brûlerez. Car tu es un peuple consacré au Seigneur ton Dieu; c'est toi que le Seigneur ton Dieu a choisi pour devenir le peuple qui est sa part personnelle parmi tous les  peuples qui sont sur la surface  de la terre.</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burn their carved images with fire. 6 For you are a holy people to the Lord your God; the Lord your God has chosen you to be a people for Himself, a special treasure above all the peoples on the face of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0478" name="Group 14"/>
          <p:cNvGraphicFramePr>
            <a:graphicFrameLocks noGrp="1"/>
          </p:cNvGraphicFramePr>
          <p:nvPr/>
        </p:nvGraphicFramePr>
        <p:xfrm>
          <a:off x="34925" y="115888"/>
          <a:ext cx="9001125" cy="6342000"/>
        </p:xfrm>
        <a:graphic>
          <a:graphicData uri="http://schemas.openxmlformats.org/drawingml/2006/table">
            <a:tbl>
              <a:tblPr rtl="1"/>
              <a:tblGrid>
                <a:gridCol w="3769512">
                  <a:extLst>
                    <a:ext uri="{9D8B030D-6E8A-4147-A177-3AD203B41FA5}">
                      <a16:colId xmlns:a16="http://schemas.microsoft.com/office/drawing/2014/main" val="20000"/>
                    </a:ext>
                  </a:extLst>
                </a:gridCol>
                <a:gridCol w="5231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ليس لأنكُم أكثر مِنْ جميع الأمم أحبكم الرَّبُّ واختاركُم الرَّبُّ الإله فإنما أنتم أقلُّ من جميع الشُّعُوبِ، لكن محبَّةِ الرَّبِّ لكم ومحافظته على القَسم الذي أقسمَ به لآبائكُم أخرجكُمُ الرَّبُّ بيدٍ عزيزةٍ وذراع رفيعة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7 </a:t>
                      </a:r>
                      <a:r>
                        <a:rPr kumimoji="0" lang="fr-FR" sz="2800" b="0" i="0" u="none" strike="noStrike" kern="1200" cap="none" normalizeH="0" baseline="0" dirty="0">
                          <a:ln>
                            <a:noFill/>
                          </a:ln>
                          <a:solidFill>
                            <a:schemeClr val="bg1"/>
                          </a:solidFill>
                          <a:effectLst/>
                          <a:latin typeface="Arial" charset="0"/>
                          <a:ea typeface="+mn-ea"/>
                          <a:cs typeface="Arial" charset="0"/>
                        </a:rPr>
                        <a:t>Si le Seigneur s'est attaché à vous et s'il vous a choisis, ce n'est pas que vous soyez le plus nombreux de tous les peuples, car vous êtes le moindre de tous les peuples. Mais si le Seigneur, d'une main forte,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 Lord did not set His love on you nor choose you because you were more in number than any other people, for you were the least of all peoples; 8 but because the Lord loves you, and because He would keep the oath which He swore to your fathers, the Lord has brought you out with a mighty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1502" name="Group 14"/>
          <p:cNvGraphicFramePr>
            <a:graphicFrameLocks noGrp="1"/>
          </p:cNvGraphicFramePr>
          <p:nvPr/>
        </p:nvGraphicFramePr>
        <p:xfrm>
          <a:off x="34925" y="115888"/>
          <a:ext cx="9001125" cy="6518518"/>
        </p:xfrm>
        <a:graphic>
          <a:graphicData uri="http://schemas.openxmlformats.org/drawingml/2006/table">
            <a:tbl>
              <a:tblPr rtl="1"/>
              <a:tblGrid>
                <a:gridCol w="5082718">
                  <a:extLst>
                    <a:ext uri="{9D8B030D-6E8A-4147-A177-3AD203B41FA5}">
                      <a16:colId xmlns:a16="http://schemas.microsoft.com/office/drawing/2014/main" val="20000"/>
                    </a:ext>
                  </a:extLst>
                </a:gridCol>
                <a:gridCol w="391840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وفداكُم من بيت العُبُوديَّة من يدِ فِرعون ملك مِصر. فاعْلَمْ أنَّ الرَّبَّ إلهكَ هو الإلَهُ الأمينُ الحافظُ عهده ورحمته للذين يُحبُّونه ويحفظُون وصاياهُ إلى الآلاف الأجيال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600" b="0" i="0" u="none" strike="noStrike" kern="1200" cap="none" normalizeH="0" baseline="0" dirty="0">
                          <a:ln>
                            <a:noFill/>
                          </a:ln>
                          <a:solidFill>
                            <a:schemeClr val="bg1"/>
                          </a:solidFill>
                          <a:effectLst/>
                          <a:latin typeface="Arial" charset="0"/>
                          <a:ea typeface="+mn-ea"/>
                          <a:cs typeface="Arial" charset="0"/>
                        </a:rPr>
                        <a:t>vous a fait sortir et vous a rachetés de la maison de servitude, de la main du Pharaon, roi d'Egypte, c'est que le Seigneur vous aime et tient le serment fait à vos pères.  Tu reconnaîtras que c'est le Seigneur ton Dieu qui est Dieu, le Dieu vrai; il garde son alliance et sa fidélité durant mille générations à ceux qui l'aiment et gardent ses commandements, </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and redeemed you from the house of bondage, from the hand of Pharaoh king of Egypt. 9 Therefore know that the Lord your God, He is God, the faithful God who keeps covenant and mercy for a thousand generations with those who love Him and keep His commandments;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2526" name="Group 14"/>
          <p:cNvGraphicFramePr>
            <a:graphicFrameLocks noGrp="1"/>
          </p:cNvGraphicFramePr>
          <p:nvPr/>
        </p:nvGraphicFramePr>
        <p:xfrm>
          <a:off x="34925" y="115888"/>
          <a:ext cx="9001125" cy="634200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ويجازي الذين يُبغضُونهُ يجازيهم بوُجُوهِهم ليُهلكهُم. لا يبطئ عن أن يجازى مبغضيه، فيجازيهم حسب وجوههم. فاحفظ الوصايا والفرائض والأحكام التي أنا أُوصيك اليوم أن تَعمَلَها.</a:t>
                      </a:r>
                      <a:endParaRPr kumimoji="0" lang="en-C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10 </a:t>
                      </a:r>
                      <a:r>
                        <a:rPr kumimoji="0" lang="fr-FR" sz="2800" b="0" i="0" u="none" strike="noStrike" kern="1200" cap="none" normalizeH="0" baseline="0" dirty="0">
                          <a:ln>
                            <a:noFill/>
                          </a:ln>
                          <a:solidFill>
                            <a:schemeClr val="bg1"/>
                          </a:solidFill>
                          <a:effectLst/>
                          <a:latin typeface="Arial" charset="0"/>
                          <a:ea typeface="+mn-ea"/>
                          <a:cs typeface="Arial" charset="0"/>
                        </a:rPr>
                        <a:t>mais il paie de retour directement celui qui le hait, il le fait disparaître; il ne fait pas attendre celui qui le hait, il le paie de retour directement. Tu garderas le commandement, les lois et les coutumes que je t'ordonne aujourd'hui de mettre en pratique.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He repays those who hate Him to their face, to destroy them. He will not be slack with him who hates Him; He will repay him to his face. 11 Therefore you shall keep the commandment, the statutes, and the judgments which I command you today, to observe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3551" name="Group 15"/>
          <p:cNvGraphicFramePr>
            <a:graphicFrameLocks noGrp="1"/>
          </p:cNvGraphicFramePr>
          <p:nvPr/>
        </p:nvGraphicFramePr>
        <p:xfrm>
          <a:off x="34925" y="115888"/>
          <a:ext cx="9001125" cy="591528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فإذا سمعت لهذه الفرائض والأحكام التي أنا أوصيك بها اليوم وعملت بها يحفظُ الرَّبُّ إلهك عهده ورحمته لك كما حلف لآبائكَ. فيُحبُّك ويُباركُك ويُكثّرُك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cap="none" normalizeH="0" baseline="0" dirty="0">
                          <a:ln>
                            <a:noFill/>
                          </a:ln>
                          <a:solidFill>
                            <a:schemeClr val="bg1"/>
                          </a:solidFill>
                          <a:effectLst/>
                          <a:latin typeface="Arial" charset="0"/>
                          <a:cs typeface="Arial" charset="0"/>
                        </a:rPr>
                        <a:t>12 </a:t>
                      </a:r>
                      <a:r>
                        <a:rPr kumimoji="0" lang="fr-FR" sz="2800" b="0" i="0" u="none" strike="noStrike" kern="1200" cap="none" normalizeH="0" baseline="0" dirty="0">
                          <a:ln>
                            <a:noFill/>
                          </a:ln>
                          <a:solidFill>
                            <a:schemeClr val="bg1"/>
                          </a:solidFill>
                          <a:effectLst/>
                          <a:latin typeface="Arial" charset="0"/>
                          <a:ea typeface="+mn-ea"/>
                          <a:cs typeface="Arial" charset="0"/>
                        </a:rPr>
                        <a:t>Et parce que vous aurez écouté ces coutumes, que vous les aurez gardées et mises en pratique, le Seigneur ton Dieu te gardera l'alliance et la fidélité qu'il a jurées à tes pères. Il t'aimera, te bénira, te rendra nombreux</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it shall come to pass, because you listen to these judgments, and keep and do them, that the Lord your God will keep with you the covenant and the mercy which He swore to your fathers. 13 And He will love you and bless you and multiply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4574" name="Group 14"/>
          <p:cNvGraphicFramePr>
            <a:graphicFrameLocks noGrp="1"/>
          </p:cNvGraphicFramePr>
          <p:nvPr/>
        </p:nvGraphicFramePr>
        <p:xfrm>
          <a:off x="34925" y="115888"/>
          <a:ext cx="9001125" cy="5762626"/>
        </p:xfrm>
        <a:graphic>
          <a:graphicData uri="http://schemas.openxmlformats.org/drawingml/2006/table">
            <a:tbl>
              <a:tblPr rtl="1"/>
              <a:tblGrid>
                <a:gridCol w="3981478">
                  <a:extLst>
                    <a:ext uri="{9D8B030D-6E8A-4147-A177-3AD203B41FA5}">
                      <a16:colId xmlns:a16="http://schemas.microsoft.com/office/drawing/2014/main" val="20000"/>
                    </a:ext>
                  </a:extLst>
                </a:gridCol>
                <a:gridCol w="501964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ويُباركُ ثمرة بطنكَ وثمرة أرضكَ وقمحكَ وخمركَ وزيتكَ ونِتاج بقركَ وغنمكَ في الأرضِ التي أقسم الرب إلهك أن يُعطيها لك.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et il bénira le fruit de ton sein et le fruit de ton sol, ton blé, ton vin nouveau et ton huile, tes vaches pleines et tes brebis mères, sur la terre qu'il a juré à tes pères de te donner. </a:t>
                      </a:r>
                      <a:endParaRPr kumimoji="0" lang="en-C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will also bless the fruit of your womb and the fruit of your land, your grain and your new wine and your oil, the increase of your cattle and the offspring of your flock, in the land of which He swore to your fathers to give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5598" name="Group 14"/>
          <p:cNvGraphicFramePr>
            <a:graphicFrameLocks noGrp="1"/>
          </p:cNvGraphicFramePr>
          <p:nvPr/>
        </p:nvGraphicFramePr>
        <p:xfrm>
          <a:off x="34925" y="115888"/>
          <a:ext cx="9001125" cy="6707760"/>
        </p:xfrm>
        <a:graphic>
          <a:graphicData uri="http://schemas.openxmlformats.org/drawingml/2006/table">
            <a:tbl>
              <a:tblPr rtl="1"/>
              <a:tblGrid>
                <a:gridCol w="4816926">
                  <a:extLst>
                    <a:ext uri="{9D8B030D-6E8A-4147-A177-3AD203B41FA5}">
                      <a16:colId xmlns:a16="http://schemas.microsoft.com/office/drawing/2014/main" val="20000"/>
                    </a:ext>
                  </a:extLst>
                </a:gridCol>
                <a:gridCol w="418419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وتكون مُباركاً بين جميع الأمم ولا يكُونُ عقيمٌ ولا عاقرٌ فيكَ ولا في بهائِمكَ. ويرُدُّ الرَّبُّ إلهك عنكَ كُلَّ مرضٍ وجميع أدواء مصر الخبيثة التي رأيتها وعرفتها لا يجلبها عليك بل يأتي بها على كل أعدائك ومُبغضيكَ.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cap="none" normalizeH="0" baseline="0" dirty="0">
                          <a:ln>
                            <a:noFill/>
                          </a:ln>
                          <a:solidFill>
                            <a:schemeClr val="bg1"/>
                          </a:solidFill>
                          <a:effectLst/>
                          <a:latin typeface="Arial" charset="0"/>
                          <a:cs typeface="Arial" charset="0"/>
                        </a:rPr>
                        <a:t>14 </a:t>
                      </a:r>
                      <a:r>
                        <a:rPr kumimoji="0" lang="fr-FR" sz="2500" b="0" i="0" u="none" strike="noStrike" kern="1200" cap="none" normalizeH="0" baseline="0" dirty="0">
                          <a:ln>
                            <a:noFill/>
                          </a:ln>
                          <a:solidFill>
                            <a:schemeClr val="bg1"/>
                          </a:solidFill>
                          <a:effectLst/>
                          <a:latin typeface="Arial" charset="0"/>
                          <a:ea typeface="+mn-ea"/>
                          <a:cs typeface="Arial" charset="0"/>
                        </a:rPr>
                        <a:t>Tu seras béni plus que tous les peuples, il n'y aura de stérilité chez toi ni pour les hommes ni pour les femmes, ni non plus pour ton bétail. Le Seigneur écartera de toi toutes les maladies et toutes les funestes épidémies d'Egypte, que tu connais bien; il ne te les infligera pas  et  il  les enverra chez tous  ceux qui te haïssent. </a:t>
                      </a:r>
                      <a:endParaRPr kumimoji="0" lang="fr-FR" sz="25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a:ln>
                            <a:noFill/>
                          </a:ln>
                          <a:solidFill>
                            <a:schemeClr val="bg1"/>
                          </a:solidFill>
                          <a:effectLst/>
                          <a:latin typeface="Arial" charset="0"/>
                          <a:cs typeface="Arial" charset="0"/>
                        </a:rPr>
                        <a:t>14 You shall be blessed above all peoples; there shall not be a male or female barren among you or among your livestock. 15 And the Lord will take away from you all sickness, and will afflict you with none of the terrible diseases of Egypt which you have known, but will lay them on all those who hate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6622" name="Group 14"/>
          <p:cNvGraphicFramePr>
            <a:graphicFrameLocks noGrp="1"/>
          </p:cNvGraphicFramePr>
          <p:nvPr/>
        </p:nvGraphicFramePr>
        <p:xfrm>
          <a:off x="34925" y="115888"/>
          <a:ext cx="9001125" cy="6342000"/>
        </p:xfrm>
        <a:graphic>
          <a:graphicData uri="http://schemas.openxmlformats.org/drawingml/2006/table">
            <a:tbl>
              <a:tblPr rtl="1"/>
              <a:tblGrid>
                <a:gridCol w="437469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وتأكُلُ جميع غنائم الأمم الذين يدفعهم إليك الرَّبُّ إلهُكَ، فلا تُشفق عيناكَ عليهم ولا تعبُد ألهتهُم فإن ذلك شركٌ لكَ. فإن قُلتَ في قلبكَ هؤلاء الأمم أكثرُ منِّي كيف أقدُرُ أن أستأصلهم،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16 </a:t>
                      </a:r>
                      <a:r>
                        <a:rPr kumimoji="0" lang="fr-FR" sz="2800" b="0" i="0" u="none" strike="noStrike" kern="1200" cap="none" normalizeH="0" baseline="0" dirty="0">
                          <a:ln>
                            <a:noFill/>
                          </a:ln>
                          <a:solidFill>
                            <a:schemeClr val="bg1"/>
                          </a:solidFill>
                          <a:effectLst/>
                          <a:latin typeface="Arial" charset="0"/>
                          <a:ea typeface="+mn-ea"/>
                          <a:cs typeface="Arial" charset="0"/>
                        </a:rPr>
                        <a:t>Tu  supprimeras tous les peuples que le Seigneur ton Dieu te livrera sans t'attendrir sur eux; tu ne serviras pas leurs dieux: ce serait un piège pour toi. Si tu te dis: "Ces nations sont plus nombreuses que moi, comment pourrais-je les déposséder?,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And you shall destroy all the peoples whom the Lord your God delivers over to you; your eye shall have no pity on them; nor shall you serve their gods, for that will be a snare to you. 17 If you should say in your heart, `These nations are greater than I; how can I dispossess them?'--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7646" name="Group 14"/>
          <p:cNvGraphicFramePr>
            <a:graphicFrameLocks noGrp="1"/>
          </p:cNvGraphicFramePr>
          <p:nvPr/>
        </p:nvGraphicFramePr>
        <p:xfrm>
          <a:off x="34925" y="115888"/>
          <a:ext cx="9001125" cy="6342000"/>
        </p:xfrm>
        <a:graphic>
          <a:graphicData uri="http://schemas.openxmlformats.org/drawingml/2006/table">
            <a:tbl>
              <a:tblPr rtl="1"/>
              <a:tblGrid>
                <a:gridCol w="4919328">
                  <a:extLst>
                    <a:ext uri="{9D8B030D-6E8A-4147-A177-3AD203B41FA5}">
                      <a16:colId xmlns:a16="http://schemas.microsoft.com/office/drawing/2014/main" val="20000"/>
                    </a:ext>
                  </a:extLst>
                </a:gridCol>
                <a:gridCol w="408179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فلا تخفهُمُ. بل تذكر ما صنع الرَّبُّ إلهُك بفـرعون وبسائر المصريّين، تلك التَّجارب العظيمة التي رأتها عيناكَ والآيـات والمعجزات الحسنة اليد العزيزة والذِّراع الرَّفيعة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18 </a:t>
                      </a:r>
                      <a:r>
                        <a:rPr kumimoji="0" lang="fr-FR" sz="2800" b="0" i="0" u="none" strike="noStrike" kern="1200" cap="none" normalizeH="0" baseline="0" dirty="0">
                          <a:ln>
                            <a:noFill/>
                          </a:ln>
                          <a:solidFill>
                            <a:schemeClr val="bg1"/>
                          </a:solidFill>
                          <a:effectLst/>
                          <a:latin typeface="Arial" charset="0"/>
                          <a:ea typeface="+mn-ea"/>
                          <a:cs typeface="Arial" charset="0"/>
                        </a:rPr>
                        <a:t>ne les crains pas! Tu évoqueras le souvenir de ce que le Seigneur ton Dieu a fait au Pharaon et à toute l'Egypte, de ces grandes épreuves que tu as vues de tes yeux, de ces signes et de ces prodiges, le souvenir de la main forte et du bras étendu du Seigneur ton Dieu quand il t'a fait sortir; eh bien!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you shall not be afraid of them, but you shall remember well what the Lord your God did to Pharaoh and to all Egypt: 19 the great trials which your eyes saw, the signs and the wonders, the mighty hand and the outstretched arm,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8670" name="Group 14"/>
          <p:cNvGraphicFramePr>
            <a:graphicFrameLocks noGrp="1"/>
          </p:cNvGraphicFramePr>
          <p:nvPr/>
        </p:nvGraphicFramePr>
        <p:xfrm>
          <a:off x="34925" y="115888"/>
          <a:ext cx="9001125" cy="6134090"/>
        </p:xfrm>
        <a:graphic>
          <a:graphicData uri="http://schemas.openxmlformats.org/drawingml/2006/table">
            <a:tbl>
              <a:tblPr rtl="1"/>
              <a:tblGrid>
                <a:gridCol w="4050850">
                  <a:extLst>
                    <a:ext uri="{9D8B030D-6E8A-4147-A177-3AD203B41FA5}">
                      <a16:colId xmlns:a16="http://schemas.microsoft.com/office/drawing/2014/main" val="20000"/>
                    </a:ext>
                  </a:extLst>
                </a:gridCol>
                <a:gridCol w="495027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التي بها أخرجكَ الرَّبُّ إلهُكَ. هكذا يفعلُ الرَّبُّ إلهُكَ بجميع الأمم التي أنتَ خائفٌ منهم.</a:t>
                      </a:r>
                      <a:r>
                        <a:rPr kumimoji="0" lang="en-CA" sz="32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kern="1200" cap="none" normalizeH="0" baseline="0" dirty="0">
                          <a:ln>
                            <a:noFill/>
                          </a:ln>
                          <a:solidFill>
                            <a:schemeClr val="bg1"/>
                          </a:solidFill>
                          <a:effectLst/>
                          <a:latin typeface="Arial" charset="0"/>
                          <a:ea typeface="+mn-ea"/>
                          <a:cs typeface="Arial" charset="0"/>
                        </a:rPr>
                        <a:t>ويُرسلُ عليهم الرَّبُّ إلهُكَ الزَّنابير حتى يَفنى الباقُون والمُختفُون من وجهك.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le Seigneur ton Dieu en fera autant à tous les peuples que tu pourrais craindre. Et même le Seigneur ton Dieu leur enverra le frelon jusqu'à la disparition de ceux qui resteraient et se cacheraient devant toi.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by which the Lord your God brought you out. So shall the Lord your God do to all the peoples of whom you are afraid. 20 Moreover the Lord your God will send the hornet among them until those who are left, who hide themselves from you, are destroyed.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19694" name="Group 14"/>
          <p:cNvGraphicFramePr>
            <a:graphicFrameLocks noGrp="1"/>
          </p:cNvGraphicFramePr>
          <p:nvPr/>
        </p:nvGraphicFramePr>
        <p:xfrm>
          <a:off x="34925" y="115888"/>
          <a:ext cx="9001125" cy="64944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فلا تخاف ترهبهم لأنَّ الرَّبَّ إلهَكَ في وسطكَ إلهٌ عظيمٌ ومخُوفٌ. والرَّبَّ إلهَكَ يستأصل هؤلاء الأمم من قدام وجهك قليلاً قليلاً، إنك</a:t>
                      </a:r>
                      <a:r>
                        <a:rPr kumimoji="0" lang="en-CA" sz="32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kern="1200" cap="none" normalizeH="0" baseline="0" dirty="0">
                          <a:ln>
                            <a:noFill/>
                          </a:ln>
                          <a:solidFill>
                            <a:schemeClr val="bg1"/>
                          </a:solidFill>
                          <a:effectLst/>
                          <a:latin typeface="Arial" charset="0"/>
                          <a:ea typeface="+mn-ea"/>
                          <a:cs typeface="Arial" charset="0"/>
                        </a:rPr>
                        <a:t>لا تستطيعُ أن تُفنيهُم سريعاً لئلا تصير الأرض مقفرة عليك لئلا تَكثُر عليكَ وُحُوشُ البرّيَّة.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21 </a:t>
                      </a:r>
                      <a:r>
                        <a:rPr kumimoji="0" lang="fr-FR" sz="2600" b="0" i="0" u="none" strike="noStrike" kern="1200" cap="none" normalizeH="0" baseline="0" dirty="0">
                          <a:ln>
                            <a:noFill/>
                          </a:ln>
                          <a:solidFill>
                            <a:schemeClr val="bg1"/>
                          </a:solidFill>
                          <a:effectLst/>
                          <a:latin typeface="Arial" charset="0"/>
                          <a:ea typeface="+mn-ea"/>
                          <a:cs typeface="Arial" charset="0"/>
                        </a:rPr>
                        <a:t>Ne tremble pas devant eux, car il est au milieu de toi, le Seigneur ton Dieu, un Dieu grand et terrible. Le Seigneur ton Dieu chassera ces nations devant toi peu à peu: tu ne pourras pas les achever aussitôt, car autrement les animaux sauvages deviendraient trop nombreux contre toi. </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21 You shall not be terrified of them; for the Lord your God, the great and awesome God, is among you. 22 And the Lord your God will drive out those nations before you little by little; you will be unable to destroy them at once, lest the beasts of the field become too numerous for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0718" name="Group 14"/>
          <p:cNvGraphicFramePr>
            <a:graphicFrameLocks noGrp="1"/>
          </p:cNvGraphicFramePr>
          <p:nvPr/>
        </p:nvGraphicFramePr>
        <p:xfrm>
          <a:off x="34925" y="115888"/>
          <a:ext cx="9001125" cy="6768720"/>
        </p:xfrm>
        <a:graphic>
          <a:graphicData uri="http://schemas.openxmlformats.org/drawingml/2006/table">
            <a:tbl>
              <a:tblPr rtl="1"/>
              <a:tblGrid>
                <a:gridCol w="4501794">
                  <a:extLst>
                    <a:ext uri="{9D8B030D-6E8A-4147-A177-3AD203B41FA5}">
                      <a16:colId xmlns:a16="http://schemas.microsoft.com/office/drawing/2014/main" val="20000"/>
                    </a:ext>
                  </a:extLst>
                </a:gridCol>
                <a:gridCol w="449933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kern="1200" cap="none" normalizeH="0" baseline="0" dirty="0">
                          <a:ln>
                            <a:noFill/>
                          </a:ln>
                          <a:solidFill>
                            <a:schemeClr val="bg1"/>
                          </a:solidFill>
                          <a:effectLst/>
                          <a:latin typeface="Arial" charset="0"/>
                          <a:ea typeface="+mn-ea"/>
                          <a:cs typeface="Arial" charset="0"/>
                        </a:rPr>
                        <a:t>ويسلمهم الرَّبُّ إلهُك بيديك فتهلكهم هلاكاً عظيماً حتى تفنيهم. ويدفعُ مُلُوكهُم إلى يدكَ فتمحُو أسماءهُم من ذلك المكان ولا يستطيع أحد أن يقاومك حتى تُفنيهُم.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a:t>
                      </a:r>
                      <a:r>
                        <a:rPr kumimoji="0" lang="fr-FR" sz="2800" b="0" i="0" u="none" strike="noStrike" kern="1200" cap="none" normalizeH="0" baseline="0" dirty="0">
                          <a:ln>
                            <a:noFill/>
                          </a:ln>
                          <a:solidFill>
                            <a:schemeClr val="bg1"/>
                          </a:solidFill>
                          <a:effectLst/>
                          <a:latin typeface="Arial" charset="0"/>
                          <a:ea typeface="+mn-ea"/>
                          <a:cs typeface="Arial" charset="0"/>
                        </a:rPr>
                        <a:t>Pourtant le Seigneur ton Dieu te livrera ces nations et jettera sur elles une grande panique jusqu'à ce qu'elles soient exterminées. Il livrera leurs rois entre tes mains, tu feras disparaître leur nom de sous le ciel; aucun ne tiendra devant toi, jusqu'à ce que tu les aies exterminés.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But the Lord your God will deliver them over to you, and will inflict defeat upon them until they are destroyed. 24 And He will deliver their kings into your hand, and you will destroy their name from under heaven; no one shall be able to stand against you until you have destroyed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1741" name="Group 13"/>
          <p:cNvGraphicFramePr>
            <a:graphicFrameLocks noGrp="1"/>
          </p:cNvGraphicFramePr>
          <p:nvPr/>
        </p:nvGraphicFramePr>
        <p:xfrm>
          <a:off x="34925" y="115888"/>
          <a:ext cx="9001125" cy="57626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وتماثيل آلهتهم تحرقها بالنَّار. لا تشتهِ فضَّةً ولا ذهباً ممَّا عليها ولا تأخذ منها شيئاً لك لئلا تعثر بها لأنَّهُ رِجسٌ لدى الرَّبّ إلهِكَ. </a:t>
                      </a:r>
                      <a:endParaRPr lang="en-CA" sz="1800" kern="1200" dirty="0">
                        <a:solidFill>
                          <a:schemeClr val="tx1"/>
                        </a:solidFill>
                        <a:latin typeface="+mn-lt"/>
                        <a:ea typeface="+mn-ea"/>
                        <a:cs typeface="+mn-cs"/>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25 </a:t>
                      </a:r>
                      <a:r>
                        <a:rPr kumimoji="0" lang="fr-FR" sz="2800" b="0" i="0" u="none" strike="noStrike" kern="1200" cap="none" normalizeH="0" baseline="0" dirty="0">
                          <a:ln>
                            <a:noFill/>
                          </a:ln>
                          <a:solidFill>
                            <a:schemeClr val="bg1"/>
                          </a:solidFill>
                          <a:effectLst/>
                          <a:latin typeface="Arial" charset="0"/>
                          <a:ea typeface="+mn-ea"/>
                          <a:cs typeface="Arial" charset="0"/>
                        </a:rPr>
                        <a:t>Les idoles de leurs dieux, vous les brûlerez. Tu ne te laisseras pas prendre au piège par l'envie de garder pour toi leur revêtement d'argent et d'or, car c'est une abomination pour le Seigneur ton Dieu.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You shall burn the carved images of their gods with fire; you shall not covet the silver or gold that is on them, nor take it for yourselves, lest you be snared by it; for it is an abomination to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7421" name="Group 13"/>
          <p:cNvGraphicFramePr>
            <a:graphicFrameLocks noGrp="1"/>
          </p:cNvGraphicFramePr>
          <p:nvPr/>
        </p:nvGraphicFramePr>
        <p:xfrm>
          <a:off x="34925" y="115888"/>
          <a:ext cx="9074150" cy="6464746"/>
        </p:xfrm>
        <a:graphic>
          <a:graphicData uri="http://schemas.openxmlformats.org/drawingml/2006/table">
            <a:tbl>
              <a:tblPr rtl="1"/>
              <a:tblGrid>
                <a:gridCol w="4482483">
                  <a:extLst>
                    <a:ext uri="{9D8B030D-6E8A-4147-A177-3AD203B41FA5}">
                      <a16:colId xmlns:a16="http://schemas.microsoft.com/office/drawing/2014/main" val="20000"/>
                    </a:ext>
                  </a:extLst>
                </a:gridCol>
                <a:gridCol w="4591667">
                  <a:extLst>
                    <a:ext uri="{9D8B030D-6E8A-4147-A177-3AD203B41FA5}">
                      <a16:colId xmlns:a16="http://schemas.microsoft.com/office/drawing/2014/main" val="20001"/>
                    </a:ext>
                  </a:extLst>
                </a:gridCol>
              </a:tblGrid>
              <a:tr h="1728788">
                <a:tc gridSpan="2">
                  <a:txBody>
                    <a:bodyPr/>
                    <a:lstStyle/>
                    <a:p>
                      <a:pPr algn="r" rtl="1"/>
                      <a:r>
                        <a:rPr kumimoji="0" lang="ar-EG" sz="3200" b="0" i="0" u="none" strike="noStrike" kern="1200" cap="none" normalizeH="0" baseline="0" dirty="0">
                          <a:ln>
                            <a:noFill/>
                          </a:ln>
                          <a:solidFill>
                            <a:schemeClr val="bg1"/>
                          </a:solidFill>
                          <a:effectLst/>
                          <a:latin typeface="Arial" charset="0"/>
                          <a:ea typeface="+mn-ea"/>
                          <a:cs typeface="Arial" charset="0"/>
                        </a:rPr>
                        <a:t>ولا تأخذ منها شيئاً لك لئلا تعثر بها لأنَّهُ رِجسٌ لدى الرَّبّ إلهِكَ. فلا تُدْخِلْ رجْساً إلى بيتكَ لئلا تكُون مُحَرَّماً مثلهُ. بل ابغضه بغضاً وأرذله رذلاً لأنَّهُ مُحَرَّمٌ.</a:t>
                      </a:r>
                      <a:endParaRPr kumimoji="0" lang="en-US" sz="3200" b="1"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r>
                        <a:rPr kumimoji="0" lang="fr-FR" sz="2800" b="0" i="0" u="none" strike="noStrike" kern="1200" cap="none" normalizeH="0" baseline="0" dirty="0">
                          <a:ln>
                            <a:noFill/>
                          </a:ln>
                          <a:solidFill>
                            <a:schemeClr val="bg1"/>
                          </a:solidFill>
                          <a:effectLst/>
                          <a:latin typeface="Arial" charset="0"/>
                          <a:ea typeface="+mn-ea"/>
                          <a:cs typeface="Arial" charset="0"/>
                        </a:rPr>
                        <a:t>Tu ne feras pas entrer un objet abominable dans ta maison, car tu serais voué à l'interdit comme lui. Tu le réprouveras totalement et tu l'auras en abomination, car il est voué à l'interdit.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Nor shall you bring an abomination into your house, lest you be doomed to destruction like it. You shall utterly detest it and utterly abhor it, for it is an accursed thing.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8451" name="Group 19"/>
          <p:cNvGraphicFramePr>
            <a:graphicFrameLocks noGrp="1"/>
          </p:cNvGraphicFramePr>
          <p:nvPr/>
        </p:nvGraphicFramePr>
        <p:xfrm>
          <a:off x="34925" y="115888"/>
          <a:ext cx="9001125" cy="6049963"/>
        </p:xfrm>
        <a:graphic>
          <a:graphicData uri="http://schemas.openxmlformats.org/drawingml/2006/table">
            <a:tbl>
              <a:tblPr rtl="1"/>
              <a:tblGrid>
                <a:gridCol w="3977144">
                  <a:extLst>
                    <a:ext uri="{9D8B030D-6E8A-4147-A177-3AD203B41FA5}">
                      <a16:colId xmlns:a16="http://schemas.microsoft.com/office/drawing/2014/main" val="20000"/>
                    </a:ext>
                  </a:extLst>
                </a:gridCol>
                <a:gridCol w="502398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a:t>
                      </a:r>
                      <a:r>
                        <a:rPr kumimoji="0" lang="ar-EG" sz="3200" b="0" i="0" u="sng" strike="noStrike" cap="none" normalizeH="0" baseline="0" dirty="0">
                          <a:ln>
                            <a:noFill/>
                          </a:ln>
                          <a:solidFill>
                            <a:srgbClr val="FF9900"/>
                          </a:solidFill>
                          <a:effectLst/>
                          <a:latin typeface="Arial" charset="0"/>
                          <a:cs typeface="Arial" charset="0"/>
                        </a:rPr>
                        <a:t>أشعياء النبى ( 3 : 1 - 14</a:t>
                      </a:r>
                      <a:r>
                        <a:rPr kumimoji="0" lang="ar-SA" sz="3200" b="0" i="0" u="sng" strike="noStrike" cap="none" normalizeH="0" baseline="0" dirty="0">
                          <a:ln>
                            <a:noFill/>
                          </a:ln>
                          <a:solidFill>
                            <a:srgbClr val="FF9900"/>
                          </a:solidFill>
                          <a:effectLst/>
                          <a:latin typeface="Arial" charset="0"/>
                          <a:cs typeface="Arial" charset="0"/>
                        </a:rPr>
                        <a:t> )</a:t>
                      </a:r>
                      <a:endParaRPr kumimoji="0" lang="ar-EG"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هُوذا السَّيِّدُ ربُّ الجنود يَنزعُ مِن يهوذا ومِن أورشليم القوي والقوية كل سند خُبزٍ وكل سند ماءٍ، الجبَّار</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err="1">
                          <a:ln>
                            <a:noFill/>
                          </a:ln>
                          <a:solidFill>
                            <a:srgbClr val="FF9933"/>
                          </a:solidFill>
                          <a:effectLst/>
                          <a:latin typeface="Arial" charset="0"/>
                          <a:cs typeface="Times New Roman" pitchFamily="18" charset="0"/>
                        </a:rPr>
                        <a:t>Isaiah</a:t>
                      </a:r>
                      <a:r>
                        <a:rPr kumimoji="0" lang="fr-FR" sz="3200" b="0" i="0" u="sng" strike="noStrike" cap="none" normalizeH="0" baseline="0" dirty="0">
                          <a:ln>
                            <a:noFill/>
                          </a:ln>
                          <a:solidFill>
                            <a:srgbClr val="FF9933"/>
                          </a:solidFill>
                          <a:effectLst/>
                          <a:latin typeface="Arial" charset="0"/>
                          <a:cs typeface="Times New Roman" pitchFamily="18" charset="0"/>
                        </a:rPr>
                        <a:t> 3:1-14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Oui, le Seigneur Dieu, le tout-puissant,  retire de Jérusalem et de Juda toute espèce de soutien, tout subside en pain et en eau,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Isaiah 3:1-14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For behold, the Lord, the Lord of hosts, Takes away from Jerusalem and from Judah The stock and the store, The whole supply of bread and the whole supply of water;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9474" name="Group 18"/>
          <p:cNvGraphicFramePr>
            <a:graphicFrameLocks noGrp="1"/>
          </p:cNvGraphicFramePr>
          <p:nvPr/>
        </p:nvGraphicFramePr>
        <p:xfrm>
          <a:off x="34925" y="115888"/>
          <a:ext cx="9001125" cy="6768720"/>
        </p:xfrm>
        <a:graphic>
          <a:graphicData uri="http://schemas.openxmlformats.org/drawingml/2006/table">
            <a:tbl>
              <a:tblPr rtl="1"/>
              <a:tblGrid>
                <a:gridCol w="4435022">
                  <a:extLst>
                    <a:ext uri="{9D8B030D-6E8A-4147-A177-3AD203B41FA5}">
                      <a16:colId xmlns:a16="http://schemas.microsoft.com/office/drawing/2014/main" val="20000"/>
                    </a:ext>
                  </a:extLst>
                </a:gridCol>
                <a:gridCol w="456610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والمقتدر ورجل الحرب، والقاضي والنَّبي والعرَّافَ والشَّيخَ، وقائد الخمسين والوجيه والمُشير والماهر بين الصُّنَّاعِ وفاهم كلام الأسرار. وأجعلُ صُبياناً رُؤساء لهم والحقيرين يتسلطون عليهم،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le brave et l'homme de guerre, le juge et le prophète, le devin et l'ancien, l'officier et le dignitaire, le conseiller, l'expert en magie et le spécialiste des sortilèges. Je leur donnerai pour chefs des gamins et selon leurs caprices, ils les gouverneront.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The mighty man and the man of war, The judge and the prophet, And the diviner and the elder; 3 The captain of fifty and the honorable man, The counselor and the skillful artisan, And the expert enchanter. 4 I will give children to be their princes, And babes shall rule over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2766" name="Group 14"/>
          <p:cNvGraphicFramePr>
            <a:graphicFrameLocks noGrp="1"/>
          </p:cNvGraphicFramePr>
          <p:nvPr/>
        </p:nvGraphicFramePr>
        <p:xfrm>
          <a:off x="34925" y="115888"/>
          <a:ext cx="9001125" cy="6768720"/>
        </p:xfrm>
        <a:graphic>
          <a:graphicData uri="http://schemas.openxmlformats.org/drawingml/2006/table">
            <a:tbl>
              <a:tblPr rtl="1"/>
              <a:tblGrid>
                <a:gridCol w="4242936">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ويقع الشعب الرَّجُلُ على الرَّجُل لصاحبه، ويتمرَّدُ الصَّبيُّ على الشَّيخ والدَّنِيءُ على الكريم والمرء لصاحبه. ويمسك الرجل بأخيه في بيت أبيه قائلاً لك ثوبٌ فكن رئيساً علينا ويكون طعامي تحت سلطانك</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 Les gens se molestent l'un l'autre, chacun son prochain. Le gamin se dressera contre le vieillard, l'homme de rien contre le notable. L'un accrochera son frère dans la maison paternelle: "Tu as un vêtement, tu seras notre chef, que ces débris soient sous son autorité."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The people will be oppressed, Every one by another and every one by his neighbor; The child will be insolent toward the elder, And the base toward the honorable. 6 When a man takes hold of his brother In the house of his father, saying, </a:t>
                      </a:r>
                      <a:r>
                        <a:rPr kumimoji="0" lang="en-US" sz="2600" b="0" i="0" u="none" strike="noStrike" cap="none" normalizeH="0" baseline="0" dirty="0">
                          <a:ln>
                            <a:noFill/>
                          </a:ln>
                          <a:solidFill>
                            <a:schemeClr val="bg1"/>
                          </a:solidFill>
                          <a:effectLst/>
                          <a:latin typeface="Arial" charset="0"/>
                          <a:cs typeface="Arial" charset="0"/>
                        </a:rPr>
                        <a:t>You have clothing; You be our ruler, And let these ruins be under your power,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3791" name="Group 15"/>
          <p:cNvGraphicFramePr>
            <a:graphicFrameLocks noGrp="1"/>
          </p:cNvGraphicFramePr>
          <p:nvPr/>
        </p:nvGraphicFramePr>
        <p:xfrm>
          <a:off x="34925" y="115888"/>
          <a:ext cx="9001125" cy="676872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فيجيبه في ذلك اليوم قائلاً ليس في بيتي خُبز ولا ثوبَ، ولا أكون رئيساً عليك فلا أكون حاكماً على هذا الشَّعب. لأنَّ أورشليم قد عثرت ويهوذا سقطت ولسانهما آثم غير مطيعين للرب والآن سقط مجدهم.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7 Alors l'autre s'écriera: "Je ne suis pas guérisseur et, dans ma maison, il n'y a ni pain ni vêtement; vous ne pouvez faire de moi un chef du peuple. 8 Jérusalem trébuche et Juda s'écroule. Leurs propos et leurs actes à l'égard du Seigneur ne sont que révolte en face de sa gloire.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In that day he will protest, saying, I cannot cure your ills, For in my house is neither food nor clothing; Do not make me a ruler of the people. 8 For Jerusalem stumbled, And Judah is fallen, Because their tongue and their doings Are against the Lord, To provoke the eyes of His glory.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4814" name="Group 14"/>
          <p:cNvGraphicFramePr>
            <a:graphicFrameLocks noGrp="1"/>
          </p:cNvGraphicFramePr>
          <p:nvPr/>
        </p:nvGraphicFramePr>
        <p:xfrm>
          <a:off x="34925" y="115888"/>
          <a:ext cx="9001125" cy="6342000"/>
        </p:xfrm>
        <a:graphic>
          <a:graphicData uri="http://schemas.openxmlformats.org/drawingml/2006/table">
            <a:tbl>
              <a:tblPr rtl="1"/>
              <a:tblGrid>
                <a:gridCol w="4066498">
                  <a:extLst>
                    <a:ext uri="{9D8B030D-6E8A-4147-A177-3AD203B41FA5}">
                      <a16:colId xmlns:a16="http://schemas.microsoft.com/office/drawing/2014/main" val="20000"/>
                    </a:ext>
                  </a:extLst>
                </a:gridCol>
                <a:gridCol w="493462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وخزي وجوههم غطاهم جاهروا بخطيَّتهم كسدوم، ومثل عمورة أظهروها، فويلٌ لنفوسهم لأنَّهم تشاوروا مشورة سوء قائلين فلنربط البار فإنه لم يصلح لنا الآن فإنهم يأكلون من ثمر طريقهم،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9 L'expression de leur visage témoigne contre eux, ils proclament leur péché comme le fit Sodome, ils ne le cachent pas. Malheureux qui font leur propre malheur. Dites: Le juste est heureux car il jouira du fruit de ses actions.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The look on their countenance witnesses against them, And they declare their sin as Sodom; They do not hide it. Woe to their soul! For they have brought evil upon themselves. 10 Say to the righteous that it shall be well with them, For they shall eat the fruit of their doings.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5838" name="Group 14"/>
          <p:cNvGraphicFramePr>
            <a:graphicFrameLocks noGrp="1"/>
          </p:cNvGraphicFramePr>
          <p:nvPr/>
        </p:nvGraphicFramePr>
        <p:xfrm>
          <a:off x="34925" y="115888"/>
          <a:ext cx="9001125" cy="6342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ويشبعون من نفاقهم. الويل للمنافق السوء، لأنه حسب أعمال يديه تأتي عليه. مسلطوا شعبي سلبوه، والنساء يسدن عليه،</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يا شعبي إن الذين يطوبونك يضلونك وطريق رجليك أفسدوها</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Malheureux le méchant, malheur à lui, car il sera traité comme ses actes le méritent. Ô mon peuple, le tyran de mon peuple, c'est un petit enfant et ce sont des femmes qui gouvernent. Ô mon peuple, ceux qui te conduisent t'égarent et ils inversent la direction de ta route.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Woe to the wicked! It shall be ill with him, For the reward of his hands shall be given him. 12 As for My people, children are their oppressors, And women rule over them. O My people! Those who lead you cause you to err, And destroy the way of your paths.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0493" name="Group 13"/>
          <p:cNvGraphicFramePr>
            <a:graphicFrameLocks noGrp="1"/>
          </p:cNvGraphicFramePr>
          <p:nvPr/>
        </p:nvGraphicFramePr>
        <p:xfrm>
          <a:off x="34925" y="115888"/>
          <a:ext cx="9074150" cy="5978526"/>
        </p:xfrm>
        <a:graphic>
          <a:graphicData uri="http://schemas.openxmlformats.org/drawingml/2006/table">
            <a:tbl>
              <a:tblPr rtl="1"/>
              <a:tblGrid>
                <a:gridCol w="4034521">
                  <a:extLst>
                    <a:ext uri="{9D8B030D-6E8A-4147-A177-3AD203B41FA5}">
                      <a16:colId xmlns:a16="http://schemas.microsoft.com/office/drawing/2014/main" val="20000"/>
                    </a:ext>
                  </a:extLst>
                </a:gridCol>
                <a:gridCol w="503962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الآن سيأتي الرب للمحاكمة مع مشايخ الشعب ورؤسائه.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Le Seigneur se dresse pour le procès, il se tient debout pour juger les peuples. Le Seigneur traduit en jugement les anciens de son peuple et ses chefs..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The Lord stands up to plead, And stands to judge the people. 14 The Lord will enter into judgment With the elders of His people And His princes: For you have eaten up the vineyard; The plunder of the poor is in your houses.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4765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834765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8697" name="Group 25"/>
          <p:cNvGraphicFramePr>
            <a:graphicFrameLocks noGrp="1"/>
          </p:cNvGraphicFramePr>
          <p:nvPr/>
        </p:nvGraphicFramePr>
        <p:xfrm>
          <a:off x="34925" y="44450"/>
          <a:ext cx="9145588" cy="6766624"/>
        </p:xfrm>
        <a:graphic>
          <a:graphicData uri="http://schemas.openxmlformats.org/drawingml/2006/table">
            <a:tbl>
              <a:tblPr rtl="1"/>
              <a:tblGrid>
                <a:gridCol w="4579485">
                  <a:extLst>
                    <a:ext uri="{9D8B030D-6E8A-4147-A177-3AD203B41FA5}">
                      <a16:colId xmlns:a16="http://schemas.microsoft.com/office/drawing/2014/main" val="20000"/>
                    </a:ext>
                  </a:extLst>
                </a:gridCol>
                <a:gridCol w="456610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30:1-2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أُعظِّمُكَ ياربُّ، لأنَّكَ احْتَضَنْتَني ولمْ تُشْمِتْ بي أعدائي. أيُّها الرَّبُّ إلهِي صَرختُ إليْكَ فَشَفَيتَني.     هللويا</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30:1-2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kern="1200" cap="none" normalizeH="0" baseline="0" dirty="0">
                          <a:ln>
                            <a:noFill/>
                          </a:ln>
                          <a:solidFill>
                            <a:schemeClr val="bg1"/>
                          </a:solidFill>
                          <a:effectLst/>
                          <a:latin typeface="Arial" charset="0"/>
                          <a:ea typeface="+mn-ea"/>
                          <a:cs typeface="Arial" charset="0"/>
                        </a:rPr>
                        <a:t>1 </a:t>
                      </a:r>
                      <a:r>
                        <a:rPr kumimoji="0" lang="fr-FR" sz="2800" b="0" i="0" u="none" strike="noStrike" kern="1200" cap="none" normalizeH="0" baseline="0" dirty="0">
                          <a:ln>
                            <a:noFill/>
                          </a:ln>
                          <a:solidFill>
                            <a:schemeClr val="bg1"/>
                          </a:solidFill>
                          <a:effectLst/>
                          <a:latin typeface="Arial" charset="0"/>
                          <a:ea typeface="+mn-ea"/>
                          <a:cs typeface="Arial" charset="0"/>
                        </a:rPr>
                        <a:t>Je t'exalte, Seigneur, car tu m'as repêché; Tu n'as pas réjoui mes ennemis à mes dépens.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 Seigneur, mon Dieu, j'ai crié vers toi, et tu m'as guéri,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30:1-2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30:1 I will extol You, O Lord, for You have lifted me up, And have not let my foes rejoice over me.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O Lord my God, I cried out to You, And You healed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5pm</a:t>
            </a:r>
          </a:p>
        </p:txBody>
      </p:sp>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9715" name="Group 19"/>
          <p:cNvGraphicFramePr>
            <a:graphicFrameLocks noGrp="1"/>
          </p:cNvGraphicFramePr>
          <p:nvPr/>
        </p:nvGraphicFramePr>
        <p:xfrm>
          <a:off x="34925" y="-26988"/>
          <a:ext cx="9145588" cy="6321489"/>
        </p:xfrm>
        <a:graphic>
          <a:graphicData uri="http://schemas.openxmlformats.org/drawingml/2006/table">
            <a:tbl>
              <a:tblPr rtl="1"/>
              <a:tblGrid>
                <a:gridCol w="4697865">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( 5 : 12 – 16 )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دخل إحدى المدُن، فإذا برجل مملوء بَرَصاً. فلمَّا رأى يسوع خَرَّ على وجههِ وسأله قائلاً: " يارب، إنْ شئت تقدر أنْ تُطهِّرني".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Luc 5 : 12 –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12 Or, comme il était dans une de ces villes, un homme couvert de lèpre se trouvait là. A la vue de Jésus, il tomba la face contre terre et lui adressa cette prière: "Seigneur, si tu le veux, tu peux me purifier."</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5:12-16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And it happened when He was in a certain city, that behold, a man who was full of leprosy saw Jesus; and he fell on his face and implored Him, saying, Lord, if You are willing, You can make me clean.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5m</a:t>
            </a:r>
          </a:p>
        </p:txBody>
      </p:sp>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50736" name="Group 16"/>
          <p:cNvGraphicFramePr>
            <a:graphicFrameLocks noGrp="1"/>
          </p:cNvGraphicFramePr>
          <p:nvPr/>
        </p:nvGraphicFramePr>
        <p:xfrm>
          <a:off x="34925" y="115888"/>
          <a:ext cx="9145588" cy="6442710"/>
        </p:xfrm>
        <a:graphic>
          <a:graphicData uri="http://schemas.openxmlformats.org/drawingml/2006/table">
            <a:tbl>
              <a:tblPr rtl="1"/>
              <a:tblGrid>
                <a:gridCol w="4534809">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فَمَدَّ يَدهُ ولمَسَهُ قائلاً: " أُريدُ فَاطهُر ". وللوقتِ ذهبَ عنه البَرَصُ. أمَّا هو فأمره أن لا تقل لأحد. بل " اذهب فأرِ نفسكَ للكاهن، وقدِّم عن تَطهيركَ كما أمر موسى شهادةً لهم ".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a:t>
                      </a:r>
                      <a:r>
                        <a:rPr kumimoji="0" lang="fr-FR" sz="2800" b="0" i="0" u="none" strike="noStrike" kern="1200" cap="none" normalizeH="0" baseline="0" dirty="0">
                          <a:ln>
                            <a:noFill/>
                          </a:ln>
                          <a:solidFill>
                            <a:schemeClr val="bg1"/>
                          </a:solidFill>
                          <a:effectLst/>
                          <a:latin typeface="Arial" charset="0"/>
                          <a:ea typeface="+mn-ea"/>
                          <a:cs typeface="Arial" charset="0"/>
                        </a:rPr>
                        <a:t>Jésus étendit la main, le touche et dit: "Je le veux, sois purifié", et à l'instant la lèpre le quitta. Alors Jésus lui ordonna de n'en parler à personne: "Va-t-en plutôt te montrer au prêtre et fais l'offrande pour ta purification comme Moïse l'a prescrit: ils auront là un témoignage."</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He put out His hand and touched him, saying, I am willing; be cleansed. Immediately the leprosy left him. 14 And He charged him to tell no one, But go and show yourself to the priest, and make an offering for your cleansing, as a testimony to them, just as Moses commanded.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51759" name="Group 15"/>
          <p:cNvGraphicFramePr>
            <a:graphicFrameLocks noGrp="1"/>
          </p:cNvGraphicFramePr>
          <p:nvPr/>
        </p:nvGraphicFramePr>
        <p:xfrm>
          <a:off x="34925" y="115888"/>
          <a:ext cx="9001125" cy="5986272"/>
        </p:xfrm>
        <a:graphic>
          <a:graphicData uri="http://schemas.openxmlformats.org/drawingml/2006/table">
            <a:tbl>
              <a:tblPr rtl="1"/>
              <a:tblGrid>
                <a:gridCol w="4020220">
                  <a:extLst>
                    <a:ext uri="{9D8B030D-6E8A-4147-A177-3AD203B41FA5}">
                      <a16:colId xmlns:a16="http://schemas.microsoft.com/office/drawing/2014/main" val="20000"/>
                    </a:ext>
                  </a:extLst>
                </a:gridCol>
                <a:gridCol w="498090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فذاع الخبرُ عنه شيوعاً. واجتمعت جموع كثيرة ليستمعوا وشفاهم من أمراضهم. فأمَّا هو فكان يمضي إلى البراري ليُصلِّي.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15 </a:t>
                      </a:r>
                      <a:r>
                        <a:rPr kumimoji="0" lang="fr-FR" sz="2800" b="0" i="0" u="none" strike="noStrike" kern="1200" cap="none" normalizeH="0" baseline="0" dirty="0">
                          <a:ln>
                            <a:noFill/>
                          </a:ln>
                          <a:solidFill>
                            <a:schemeClr val="bg1"/>
                          </a:solidFill>
                          <a:effectLst/>
                          <a:latin typeface="Arial" charset="0"/>
                          <a:ea typeface="+mn-ea"/>
                          <a:cs typeface="Arial" charset="0"/>
                        </a:rPr>
                        <a:t>On parlait de lui de plus en plus, et de grandes foules s'assemblaient pour l'entendre et se faire guérir de leurs maladies. Et lui se retirait dans les lieux déserts et il priait.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a:t>
                      </a:r>
                      <a:r>
                        <a:rPr kumimoji="0" lang="fr-CA" sz="2000" b="1" i="0" u="none" strike="noStrike" cap="none" normalizeH="0" baseline="0" dirty="0">
                          <a:ln>
                            <a:noFill/>
                          </a:ln>
                          <a:solidFill>
                            <a:srgbClr val="FF9900"/>
                          </a:solidFill>
                          <a:effectLst/>
                          <a:latin typeface="Arial" charset="0"/>
                          <a:cs typeface="Arial" charset="0"/>
                        </a:rPr>
                        <a:t>Gloire à Dieu éternellement.)</a:t>
                      </a:r>
                      <a:endParaRPr kumimoji="0" lang="ar-EG" sz="20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However, the report went around concerning Him all the more; and great multitudes came together to hear, and to be healed by Him of their infirmities. 16 So He Himself often withdrew into the wilderness and prayed.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277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835277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835277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835277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54832" name="Group 16"/>
          <p:cNvGraphicFramePr>
            <a:graphicFrameLocks noGrp="1"/>
          </p:cNvGraphicFramePr>
          <p:nvPr/>
        </p:nvGraphicFramePr>
        <p:xfrm>
          <a:off x="34925" y="44450"/>
          <a:ext cx="9001125" cy="65786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رسالة بولس الرسول إلى </a:t>
                      </a:r>
                      <a:r>
                        <a:rPr kumimoji="0" lang="ar-EG" sz="2800" b="0" i="0" u="sng" strike="noStrike" cap="none" normalizeH="0" baseline="0" dirty="0">
                          <a:ln>
                            <a:noFill/>
                          </a:ln>
                          <a:solidFill>
                            <a:srgbClr val="FF9933"/>
                          </a:solidFill>
                          <a:effectLst/>
                          <a:latin typeface="Arial" charset="0"/>
                          <a:cs typeface="Arial" charset="0"/>
                        </a:rPr>
                        <a:t>أهل رومية ( 12 : 6 – 21 </a:t>
                      </a:r>
                      <a:r>
                        <a:rPr kumimoji="0" lang="ar-SA" sz="2800" b="0" i="0" u="sng" strike="noStrike" cap="none" normalizeH="0" baseline="0" dirty="0">
                          <a:ln>
                            <a:noFill/>
                          </a:ln>
                          <a:solidFill>
                            <a:srgbClr val="FF9933"/>
                          </a:solidFill>
                          <a:effectLst/>
                          <a:latin typeface="Arial" charset="0"/>
                          <a:cs typeface="Arial" charset="0"/>
                        </a:rPr>
                        <a:t> )</a:t>
                      </a:r>
                      <a:endParaRPr kumimoji="0" lang="ar-EG"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 لنا مواهبُ مُختلِفةٌ بحسب مقدار النعمة المُعطاة لنا: أنُبوَّةٌ فبالنِّسبة إلى الإيمان، وإن كانت خدمةٌ ففي الخدمة، المُعلِّمُ ففي التَّعليم،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33"/>
                          </a:solidFill>
                          <a:effectLst/>
                          <a:latin typeface="Arial" charset="0"/>
                          <a:cs typeface="Times New Roman" pitchFamily="18" charset="0"/>
                        </a:rPr>
                        <a:t>Romains 12 : 6-21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Et nous avons des dons qui diffèrent selon la grâce qui nous a été accordée. Est-ce le don de prophétie? Qu'on l'exerce en accord avec la foi. L'un a-t-il le don du service? Qu'il serve. L'autre celui d'enseigner?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Romans 12:6-21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Having then gifts differing according to the grace that is given to us, let us use them: if prophecy, let us prophesy in proportion to our faith; 7 or ministry, let us use it in our ministering; he who teaches, in teaching;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5p</a:t>
            </a:r>
          </a:p>
        </p:txBody>
      </p:sp>
    </p:spTree>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55858" name="Group 18"/>
          <p:cNvGraphicFramePr>
            <a:graphicFrameLocks noGrp="1"/>
          </p:cNvGraphicFramePr>
          <p:nvPr/>
        </p:nvGraphicFramePr>
        <p:xfrm>
          <a:off x="34925" y="44450"/>
          <a:ext cx="9145588" cy="6766560"/>
        </p:xfrm>
        <a:graphic>
          <a:graphicData uri="http://schemas.openxmlformats.org/drawingml/2006/table">
            <a:tbl>
              <a:tblPr rtl="1"/>
              <a:tblGrid>
                <a:gridCol w="4638009">
                  <a:extLst>
                    <a:ext uri="{9D8B030D-6E8A-4147-A177-3AD203B41FA5}">
                      <a16:colId xmlns:a16="http://schemas.microsoft.com/office/drawing/2014/main" val="20000"/>
                    </a:ext>
                  </a:extLst>
                </a:gridCol>
                <a:gridCol w="4507579">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وإن كان من يعزي فبطيب قلب والمُعطي فبصفاء النية، والمُدَبِّرُ فباجتهادٍ، والرَّاحمُ فبسـُرُورٍ.والمحبَّةُ فلتكُن بلا رياءٍ. وكُونُوا كارهين الشَّرَّ، مُلتصقين بالخير. وادِّينَ بعضُكُم بعضاً بالمحبَّة الأخويَّة، مُقدِّمين بعضُكُم بعضاً في الكرامة</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8 Qu'il enseigne</a:t>
                      </a:r>
                      <a:r>
                        <a:rPr kumimoji="0" lang="fr-FR" sz="2600" b="0" i="0" u="none" strike="noStrike" cap="none" normalizeH="0" baseline="0">
                          <a:ln>
                            <a:noFill/>
                          </a:ln>
                          <a:solidFill>
                            <a:schemeClr val="bg1"/>
                          </a:solidFill>
                          <a:effectLst/>
                          <a:latin typeface="Arial" charset="0"/>
                          <a:cs typeface="Arial" charset="0"/>
                        </a:rPr>
                        <a:t>. Tel </a:t>
                      </a:r>
                      <a:r>
                        <a:rPr kumimoji="0" lang="fr-FR" sz="2600" b="0" i="0" u="none" strike="noStrike" cap="none" normalizeH="0" baseline="0" dirty="0">
                          <a:ln>
                            <a:noFill/>
                          </a:ln>
                          <a:solidFill>
                            <a:schemeClr val="bg1"/>
                          </a:solidFill>
                          <a:effectLst/>
                          <a:latin typeface="Arial" charset="0"/>
                          <a:cs typeface="Arial" charset="0"/>
                        </a:rPr>
                        <a:t>autre celui d'exhorter? Qu'il exhorte. Que celui qui donne le fasse sans calcul, celui qui préside, avec zèle, celui qui exerce la miséricorde, avec joie. Que l'amour soit sincère. Fuyez le mal avec horreur, attachez-vous au bien. Que l'amour fraternel vous lie d'une mutuelle affection; rivalisez d'estime réciproque.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8 he who exhorts, in exhortation; he who gives, with liberality; he who leads, with diligence; he who shows mercy, with cheerfulness. 9 Let love be without hypocrisy. Abhor what is evil</a:t>
                      </a:r>
                      <a:r>
                        <a:rPr kumimoji="0" lang="en-US" sz="2400" b="0" i="0" u="none" strike="noStrike" cap="none" normalizeH="0" baseline="0" dirty="0">
                          <a:ln>
                            <a:noFill/>
                          </a:ln>
                          <a:solidFill>
                            <a:schemeClr val="bg1"/>
                          </a:solidFill>
                          <a:effectLst/>
                          <a:latin typeface="Arial" charset="0"/>
                          <a:cs typeface="Arial" charset="0"/>
                        </a:rPr>
                        <a:t>. </a:t>
                      </a:r>
                      <a:r>
                        <a:rPr kumimoji="0" lang="en-US" sz="2600" b="0" i="0" u="none" strike="noStrike" cap="none" normalizeH="0" baseline="0" dirty="0">
                          <a:ln>
                            <a:noFill/>
                          </a:ln>
                          <a:solidFill>
                            <a:schemeClr val="bg1"/>
                          </a:solidFill>
                          <a:effectLst/>
                          <a:latin typeface="Arial" charset="0"/>
                          <a:cs typeface="Arial" charset="0"/>
                        </a:rPr>
                        <a:t>Cling to what is good. 10 Be kindly affectionate to one another with brotherly love, in honor giving preference to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6862" name="Group 14"/>
          <p:cNvGraphicFramePr>
            <a:graphicFrameLocks noGrp="1"/>
          </p:cNvGraphicFramePr>
          <p:nvPr/>
        </p:nvGraphicFramePr>
        <p:xfrm>
          <a:off x="34925" y="44450"/>
          <a:ext cx="9145588" cy="6492240"/>
        </p:xfrm>
        <a:graphic>
          <a:graphicData uri="http://schemas.openxmlformats.org/drawingml/2006/table">
            <a:tbl>
              <a:tblPr rtl="1"/>
              <a:tblGrid>
                <a:gridCol w="5095419">
                  <a:extLst>
                    <a:ext uri="{9D8B030D-6E8A-4147-A177-3AD203B41FA5}">
                      <a16:colId xmlns:a16="http://schemas.microsoft.com/office/drawing/2014/main" val="20000"/>
                    </a:ext>
                  </a:extLst>
                </a:gridCol>
                <a:gridCol w="4050169">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كونوا غير مُتكاسِلين في الاجتهاد، حارِّين في الرُّوح، عابدين الرَّبَّ، فرحين في الرَّجاء، صابرين في الضِّيق، مُواظبين على الصَّلاة، مُشتركين في احتياجات القدِّيسين، عاكفين على إضافة الغُرباء. باركُوا على الذين يضطهدونكُم. باركُوا ولا تلعنُوا</a:t>
                      </a:r>
                      <a:r>
                        <a:rPr kumimoji="0" lang="en-CA" sz="3200" b="0" i="0" u="none" strike="noStrike" cap="none" normalizeH="0" baseline="0" dirty="0">
                          <a:ln>
                            <a:noFill/>
                          </a:ln>
                          <a:solidFill>
                            <a:schemeClr val="bg1"/>
                          </a:solidFill>
                          <a:effectLst/>
                          <a:latin typeface="Arial" charset="0"/>
                          <a:cs typeface="Arial" charset="0"/>
                        </a:rPr>
                        <a:t>.</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11 D'un zèle sans nonchalance, d'un esprit fervent, servez le Seigneur. Soyez joyeux dans l'espérance, patients dans la détresse, persévérants dans la prière. Soyez solidaires des saints dans le besoin, exercez l'hospitalité avec empressement. Bénissez ceux qui vous persécutent; bénissez et ne maudissez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11 not lagging in diligence, fervent in spirit, serving the Lord; 12 rejoicing in hope, patient in tribulation, continuing steadfastly in prayer; 13 distributing to the needs of the saints, given to hospitality. 14 Bless those who persecute you; bless and do not curse.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7886" name="Group 14"/>
          <p:cNvGraphicFramePr>
            <a:graphicFrameLocks noGrp="1"/>
          </p:cNvGraphicFramePr>
          <p:nvPr/>
        </p:nvGraphicFramePr>
        <p:xfrm>
          <a:off x="34925" y="44450"/>
          <a:ext cx="9145588" cy="6888480"/>
        </p:xfrm>
        <a:graphic>
          <a:graphicData uri="http://schemas.openxmlformats.org/drawingml/2006/table">
            <a:tbl>
              <a:tblPr rtl="1"/>
              <a:tblGrid>
                <a:gridCol w="4813979">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فرحاً مع الفرحين وبُكاءً مع الباكين. مُهتمِّين بعضُكُم لبعضٍ اهتماماً واحداً، غير مفكرين بالأُمُور العالية بل مُنقادين إلى المُتَّضعين. لا تكونوا حُكماء عند أنفُسِكُم. لا تُجازوا أحداً عن شرٍّ بشرٍّ. مهتمين بالصالحات قُدَّام جميع النَّاس.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15 Réjouissez-vous avec ceux qui sont dans la joie, pleurez avec ceux qui pleurent. Soyez bien d'accord entre vous: n'ayez pas le goût des grandeurs, mais laissez-vous attirer par ce qui est humble. Ne vous prenez pas pour des sages. Ne rendez à personne le mal pour le mal; ayez à cœur de faire le bien, devant tous les 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15 Rejoice with those who rejoice, and weep with those who weep. 16 Be of the same mind toward one another. Do not set your mind on high things, but associate with the humble. Do not be wise in your own opinion. 17 Repay no one evil for evil. Have regard for good things in the sight of all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8910" name="Group 14"/>
          <p:cNvGraphicFramePr>
            <a:graphicFrameLocks noGrp="1"/>
          </p:cNvGraphicFramePr>
          <p:nvPr/>
        </p:nvGraphicFramePr>
        <p:xfrm>
          <a:off x="34925" y="44450"/>
          <a:ext cx="9145588" cy="5991214"/>
        </p:xfrm>
        <a:graphic>
          <a:graphicData uri="http://schemas.openxmlformats.org/drawingml/2006/table">
            <a:tbl>
              <a:tblPr rtl="1"/>
              <a:tblGrid>
                <a:gridCol w="5021713">
                  <a:extLst>
                    <a:ext uri="{9D8B030D-6E8A-4147-A177-3AD203B41FA5}">
                      <a16:colId xmlns:a16="http://schemas.microsoft.com/office/drawing/2014/main" val="20000"/>
                    </a:ext>
                  </a:extLst>
                </a:gridCol>
                <a:gridCol w="412387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 أمكن فسالموا جميع النَّاس. قدر ما تستطيعون لا تنتقِمُوا لأنفُسكُم أيُّها الأحبَّاءُ، أعطوا موضعاً للغضب، لأنَّهُ قد كتب لي الانتقام أنا أُجَازِي يقول الرَّبُّ</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18 S'il est possible, pour autant que cela dépend de vous, vivez en paix avec tous les hommes. Ne vous vengez pas vous-mêmes, mes bien-aimés, mais laissez agir la colère de Dieu, car il est écrit: A moi la vengeance, c'est moi qui rétribuerai, dit 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18 If it is possible, as much as depends on you, live peaceably with all men. 19 Beloved, do not avenge yourselves, but rather give place to wrath; for it is written, Vengeance is Mine, I will repay, says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29934" name="Group 14"/>
          <p:cNvGraphicFramePr>
            <a:graphicFrameLocks noGrp="1"/>
          </p:cNvGraphicFramePr>
          <p:nvPr/>
        </p:nvGraphicFramePr>
        <p:xfrm>
          <a:off x="34925" y="44450"/>
          <a:ext cx="9145588" cy="660457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جاع عَدُوُّكَ فَأَطعِمهُ وإن عَطِشَ فَاسِقِه فإنَّكَ إن فعلت هذا تجمع جَمْرَ نارٍ على هامته لا يَغْلِبَنَّكَ الشَّرُّ بل اغلب الشَّرُّ بِالخَيرِ.</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20 Mais si ton ennemi a faim, donne-lui à manger, s'il a soif, donne-lui à boire, car, ce faisant, tu amasseras des charbons ardents sur sa tête. Ne te laisse pas vaincre par le mal, mais sois vainqueur du mal par le bien.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Therefore If your enemy is hungry, feed him; If he is thirsty, give him a drink; For in so doing you will heap coals of fire on his head. 21 Do not be overcome by evil, but overcome evil with good.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686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789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3578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835789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59957" name="Group 21"/>
          <p:cNvGraphicFramePr>
            <a:graphicFrameLocks noGrp="1"/>
          </p:cNvGraphicFramePr>
          <p:nvPr/>
        </p:nvGraphicFramePr>
        <p:xfrm>
          <a:off x="34925" y="71414"/>
          <a:ext cx="9074150" cy="6339840"/>
        </p:xfrm>
        <a:graphic>
          <a:graphicData uri="http://schemas.openxmlformats.org/drawingml/2006/table">
            <a:tbl>
              <a:tblPr rtl="1"/>
              <a:tblGrid>
                <a:gridCol w="5113333">
                  <a:extLst>
                    <a:ext uri="{9D8B030D-6E8A-4147-A177-3AD203B41FA5}">
                      <a16:colId xmlns:a16="http://schemas.microsoft.com/office/drawing/2014/main" val="20000"/>
                    </a:ext>
                  </a:extLst>
                </a:gridCol>
                <a:gridCol w="3960817">
                  <a:extLst>
                    <a:ext uri="{9D8B030D-6E8A-4147-A177-3AD203B41FA5}">
                      <a16:colId xmlns:a16="http://schemas.microsoft.com/office/drawing/2014/main" val="20001"/>
                    </a:ext>
                  </a:extLst>
                </a:gridCol>
              </a:tblGrid>
              <a:tr h="205461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a:t>
                      </a:r>
                      <a:r>
                        <a:rPr kumimoji="0" lang="ar-EG" sz="3600" b="0" i="0" u="sng" strike="noStrike" cap="none" normalizeH="0" baseline="0" dirty="0">
                          <a:ln>
                            <a:noFill/>
                          </a:ln>
                          <a:solidFill>
                            <a:srgbClr val="FF9933"/>
                          </a:solidFill>
                          <a:effectLst/>
                          <a:latin typeface="Arial" charset="0"/>
                          <a:cs typeface="Arial" charset="0"/>
                        </a:rPr>
                        <a:t>يوحنا الثالثة ( 1 : 1 - 14</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الشَّيخ إلى غايُوسَ الحبيبِ الذي أنا أُحبُّهُ بالحقِّ. أيُّها الحبيبُ إني أصلِّي لأجل كل شيءٍ لتستقيم طرقك وتُعافى كما أَنَّ طُرُقَ نَفسِكَ موفقة</a:t>
                      </a:r>
                      <a:r>
                        <a:rPr kumimoji="0" lang="en-CA" sz="3200" b="0" i="0" u="none" strike="noStrike" cap="none" normalizeH="0" baseline="0" dirty="0">
                          <a:ln>
                            <a:noFill/>
                          </a:ln>
                          <a:solidFill>
                            <a:schemeClr val="bg1"/>
                          </a:solidFill>
                          <a:effectLst/>
                          <a:latin typeface="Arial" charset="0"/>
                          <a:cs typeface="Arial" charset="0"/>
                        </a:rPr>
                        <a:t>.</a:t>
                      </a:r>
                      <a:endParaRPr kumimoji="0" lang="ar-S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59338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3 John 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L'ancien, à </a:t>
                      </a:r>
                      <a:r>
                        <a:rPr kumimoji="0" lang="fr-FR" sz="2800" b="0" i="0" u="none" strike="noStrike" cap="none" normalizeH="0" baseline="0" dirty="0" err="1">
                          <a:ln>
                            <a:noFill/>
                          </a:ln>
                          <a:solidFill>
                            <a:schemeClr val="bg1"/>
                          </a:solidFill>
                          <a:effectLst/>
                          <a:latin typeface="Arial" charset="0"/>
                          <a:cs typeface="Arial" charset="0"/>
                        </a:rPr>
                        <a:t>Gaïus</a:t>
                      </a:r>
                      <a:r>
                        <a:rPr kumimoji="0" lang="fr-FR" sz="2800" b="0" i="0" u="none" strike="noStrike" cap="none" normalizeH="0" baseline="0" dirty="0">
                          <a:ln>
                            <a:noFill/>
                          </a:ln>
                          <a:solidFill>
                            <a:schemeClr val="bg1"/>
                          </a:solidFill>
                          <a:effectLst/>
                          <a:latin typeface="Arial" charset="0"/>
                          <a:cs typeface="Arial" charset="0"/>
                        </a:rPr>
                        <a:t>, très aimé, que j'aime dans la lumière de la vérité. Cher ami, je souhaite que tu te portes bien à tous égards, et que ta santé soit bonne; qu'il en aille comme pour ton âme qui, elle, se porte bien.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3 John 1:1-14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THE ELDER, To the beloved Gaius, whom I love in truth: 2 Beloved, I pray that you may prosper in all things and be in health, just as your soul prospers.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5c</a:t>
            </a:r>
          </a:p>
        </p:txBody>
      </p:sp>
    </p:spTree>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1982" name="Group 14"/>
          <p:cNvGraphicFramePr>
            <a:graphicFrameLocks noGrp="1"/>
          </p:cNvGraphicFramePr>
          <p:nvPr/>
        </p:nvGraphicFramePr>
        <p:xfrm>
          <a:off x="34925" y="115888"/>
          <a:ext cx="9074150" cy="6827520"/>
        </p:xfrm>
        <a:graphic>
          <a:graphicData uri="http://schemas.openxmlformats.org/drawingml/2006/table">
            <a:tbl>
              <a:tblPr rtl="1"/>
              <a:tblGrid>
                <a:gridCol w="5245095">
                  <a:extLst>
                    <a:ext uri="{9D8B030D-6E8A-4147-A177-3AD203B41FA5}">
                      <a16:colId xmlns:a16="http://schemas.microsoft.com/office/drawing/2014/main" val="20000"/>
                    </a:ext>
                  </a:extLst>
                </a:gridCol>
                <a:gridCol w="382905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فقد فَرِحتُ جداً لما قدم الإخوةُ وشَهِدوا بصدقكَ كما أنَّت سالُكُ في الحقِّ. وليسَ لي سرور أعظمَ مِن هذا أَنْ أسمعَ عن </a:t>
                      </a:r>
                      <a:r>
                        <a:rPr kumimoji="0" lang="ar-SA" sz="3000" b="0" i="0" u="none" strike="noStrike" cap="none" normalizeH="0" baseline="0" dirty="0">
                          <a:ln>
                            <a:noFill/>
                          </a:ln>
                          <a:solidFill>
                            <a:schemeClr val="bg1"/>
                          </a:solidFill>
                          <a:effectLst/>
                          <a:latin typeface="Arial" charset="0"/>
                          <a:cs typeface="Arial" charset="0"/>
                        </a:rPr>
                        <a:t>أولادي أنهُم سالُكُونَ في الحـقِّ. أيُّها الحبيبُ أنتَ تعمـلُ بالأمانةِ كُلَّ ما تَصنعُهُ بالأخوة والغُرباءِ </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3 J'ai, en effet, éprouvé une très grande joie, car des frères arrivés ici rendent témoignage à la vérité qui transparaît dans ta vie: toi, tu marches dans la lumière de la vérité. Ma plus grande joie, c'est d'apprendre que mes enfants marchent dans la lumière de la vérité. Cher ami, tu agis selon ta foi dans les soins que tu prends pour les frères, et cela pour des étrangers.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3 For I rejoiced greatly when brethren came and testified of the truth that is in you, just as you walk in the truth. 4 I have no greater joy than to hear that my children walk in truth. 5 Beloved, you do faithfully whatever you do for the brethren and for strangers,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0958" name="Group 14"/>
          <p:cNvGraphicFramePr>
            <a:graphicFrameLocks noGrp="1"/>
          </p:cNvGraphicFramePr>
          <p:nvPr/>
        </p:nvGraphicFramePr>
        <p:xfrm>
          <a:off x="34925" y="115888"/>
          <a:ext cx="9074150" cy="5762626"/>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الذين شَهِدوا بِمَحَبَّتِكَ أمامَ الكنيسـةِ، وتفعل حسناً إذا شَيَّعتَهُمْ كما يَحقُّ للَّـهِ لأنهم مِن أجلِ اسمِهِ خَرَجوا ولم يَأخُذوا مِن الأُمَم شيئاً.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Ils ont rendu devant l'Eglise témoignage à ta charité. Tu agiras bien en pourvoyant à leur mission d'une manière digne de Dieu. Car c'est pour le Nom qu'ils se sont mis en route, sans rien recevoir des païens.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who have borne witness of your love before the church. If you send them forward on their journey in a manner worthy of God, you will do well, 7 because they went forth for His name's sake, taking nothing from the Gentiles.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0958" name="Group 14"/>
          <p:cNvGraphicFramePr>
            <a:graphicFrameLocks noGrp="1"/>
          </p:cNvGraphicFramePr>
          <p:nvPr/>
        </p:nvGraphicFramePr>
        <p:xfrm>
          <a:off x="34925" y="115888"/>
          <a:ext cx="9074150" cy="5991214"/>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فيَنبغِي لنا أن نَقْبَلَ أمثالَ هؤُلاءِ لنكونَ مساعدينَ معهُم بالحقِّ.وقد كتبتُ إلى الكنيسةِ ولكِن ديوتريفسَ الذي يُحِبُّ أن يكون الأولَ بينهُم</a:t>
                      </a:r>
                      <a:br>
                        <a:rPr kumimoji="0" lang="ar-SA" sz="3200" b="0" i="0" u="none" strike="noStrike" cap="none" normalizeH="0" baseline="0" dirty="0">
                          <a:ln>
                            <a:noFill/>
                          </a:ln>
                          <a:solidFill>
                            <a:schemeClr val="bg1"/>
                          </a:solidFill>
                          <a:effectLst/>
                          <a:latin typeface="Arial" charset="0"/>
                          <a:cs typeface="Arial" charset="0"/>
                        </a:rPr>
                      </a:br>
                      <a:r>
                        <a:rPr kumimoji="0" lang="ar-SA" sz="3200" b="0" i="0" u="none" strike="noStrike" cap="none" normalizeH="0" baseline="0" dirty="0">
                          <a:ln>
                            <a:noFill/>
                          </a:ln>
                          <a:solidFill>
                            <a:schemeClr val="bg1"/>
                          </a:solidFill>
                          <a:effectLst/>
                          <a:latin typeface="Arial" charset="0"/>
                          <a:cs typeface="Arial" charset="0"/>
                        </a:rPr>
                        <a:t>لا يَقْبَلُنا.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8 Nous donc, nous devons venir en aide à ces hommes, afin de nous montrer coopérateurs de la vérité.  J'ai écrit un mot à l'Eglise. Mais </a:t>
                      </a:r>
                      <a:r>
                        <a:rPr kumimoji="0" lang="fr-FR" sz="2800" b="0" i="0" u="none" strike="noStrike" cap="none" normalizeH="0" baseline="0" dirty="0" err="1">
                          <a:ln>
                            <a:noFill/>
                          </a:ln>
                          <a:solidFill>
                            <a:schemeClr val="bg1"/>
                          </a:solidFill>
                          <a:effectLst/>
                          <a:latin typeface="Arial" charset="0"/>
                          <a:cs typeface="Arial" charset="0"/>
                        </a:rPr>
                        <a:t>Diotréphès</a:t>
                      </a:r>
                      <a:r>
                        <a:rPr kumimoji="0" lang="fr-FR" sz="2800" b="0" i="0" u="none" strike="noStrike" cap="none" normalizeH="0" baseline="0" dirty="0">
                          <a:ln>
                            <a:noFill/>
                          </a:ln>
                          <a:solidFill>
                            <a:schemeClr val="bg1"/>
                          </a:solidFill>
                          <a:effectLst/>
                          <a:latin typeface="Arial" charset="0"/>
                          <a:cs typeface="Arial" charset="0"/>
                        </a:rPr>
                        <a:t>, qui aime à tout régenter, ne nous reconnaît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8 We therefore ought to receive such, that we may become fellow workers for the truth. 9 I wrote to the church, but </a:t>
                      </a:r>
                      <a:r>
                        <a:rPr kumimoji="0" lang="en-CA" sz="2800" b="0" i="0" u="none" strike="noStrike" cap="none" normalizeH="0" baseline="0" dirty="0" err="1">
                          <a:ln>
                            <a:noFill/>
                          </a:ln>
                          <a:solidFill>
                            <a:schemeClr val="bg1"/>
                          </a:solidFill>
                          <a:effectLst/>
                          <a:latin typeface="Arial" charset="0"/>
                          <a:cs typeface="Arial" charset="0"/>
                        </a:rPr>
                        <a:t>Diotrephes</a:t>
                      </a:r>
                      <a:r>
                        <a:rPr kumimoji="0" lang="en-CA" sz="2800" b="0" i="0" u="none" strike="noStrike" cap="none" normalizeH="0" baseline="0" dirty="0">
                          <a:ln>
                            <a:noFill/>
                          </a:ln>
                          <a:solidFill>
                            <a:schemeClr val="bg1"/>
                          </a:solidFill>
                          <a:effectLst/>
                          <a:latin typeface="Arial" charset="0"/>
                          <a:cs typeface="Arial" charset="0"/>
                        </a:rPr>
                        <a:t>, who loves to have the </a:t>
                      </a:r>
                      <a:r>
                        <a:rPr kumimoji="0" lang="en-CA" sz="2800" b="0" i="0" u="none" strike="noStrike" cap="none" normalizeH="0" baseline="0" dirty="0" err="1">
                          <a:ln>
                            <a:noFill/>
                          </a:ln>
                          <a:solidFill>
                            <a:schemeClr val="bg1"/>
                          </a:solidFill>
                          <a:effectLst/>
                          <a:latin typeface="Arial" charset="0"/>
                          <a:cs typeface="Arial" charset="0"/>
                        </a:rPr>
                        <a:t>preeminence</a:t>
                      </a:r>
                      <a:r>
                        <a:rPr kumimoji="0" lang="en-CA" sz="2800" b="0" i="0" u="none" strike="noStrike" cap="none" normalizeH="0" baseline="0" dirty="0">
                          <a:ln>
                            <a:noFill/>
                          </a:ln>
                          <a:solidFill>
                            <a:schemeClr val="bg1"/>
                          </a:solidFill>
                          <a:effectLst/>
                          <a:latin typeface="Arial" charset="0"/>
                          <a:cs typeface="Arial" charset="0"/>
                        </a:rPr>
                        <a:t> among them, does not receive us.</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3006" name="Group 14"/>
          <p:cNvGraphicFramePr>
            <a:graphicFrameLocks noGrp="1"/>
          </p:cNvGraphicFramePr>
          <p:nvPr/>
        </p:nvGraphicFramePr>
        <p:xfrm>
          <a:off x="34925" y="115888"/>
          <a:ext cx="9074150" cy="591312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لذلكَ إذا جئتُ فَسَأُذَكِّرُهُ بأفعالِهِ التي يَفعلُها حيثُ يُهذي بنا بأقوالٍ خبيثةٍ. وما اكتف بهذا ولكنه لا يقبلُ الإخوة ويمنعُ الذين يُريدونَ قبولهم ويَطردُهُم مِن الكنيسةِ</a:t>
                      </a:r>
                      <a:r>
                        <a:rPr kumimoji="0" lang="en-CA" sz="3200" b="0" i="0" u="none" strike="noStrike" cap="none" normalizeH="0" baseline="0" dirty="0">
                          <a:ln>
                            <a:noFill/>
                          </a:ln>
                          <a:solidFill>
                            <a:schemeClr val="bg1"/>
                          </a:solidFill>
                          <a:effectLst/>
                          <a:latin typeface="Arial" charset="0"/>
                          <a:cs typeface="Arial" charset="0"/>
                        </a:rPr>
                        <a:t>.</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Aussi, lorsque je viendrai, je dénoncerai ses procédés, lui qui se répand contre nous en paroles mauvaises: et non content de cela, il refuse lui-même de recevoir les frères, et ceux qui voudraient les recevoir, il les en empêche et les chasse de l'Eglise.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Therefore, if I come, I will call to mind his deeds which he does, prating against us with malicious words. And not content with that, he himself does not receive the brethren, and forbids those who wish to, putting them out of the church.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4030" name="Group 14"/>
          <p:cNvGraphicFramePr>
            <a:graphicFrameLocks noGrp="1"/>
          </p:cNvGraphicFramePr>
          <p:nvPr/>
        </p:nvGraphicFramePr>
        <p:xfrm>
          <a:off x="34925" y="115888"/>
          <a:ext cx="9074150" cy="6455398"/>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أيُّها الحبيبُ لا تتمثَّلْ بالشَّرِّ بل بالخيرِ، لأنَّ مَنْ يصنعُ الخيرَ هو مِنَ اللَّـهِ ومَنْ يصنعُ الشَّرَّ لمْ يرَ اللَّـهَ.أمَّا ديمتريوسُ فمشهودٌ لهُ مِنَ الجميع ومِنَ الحقِّ نَفْسِهِ ونَحنُ أيضاً نشهَدُ له وأنت تَعْلَمُ أنَّ شهادتَنا حقُّ</a:t>
                      </a:r>
                      <a:r>
                        <a:rPr kumimoji="0" lang="en-CA" sz="3200" b="0" i="0" u="none" strike="noStrike" cap="none" normalizeH="0" baseline="0" dirty="0">
                          <a:ln>
                            <a:noFill/>
                          </a:ln>
                          <a:solidFill>
                            <a:schemeClr val="bg1"/>
                          </a:solidFill>
                          <a:effectLst/>
                          <a:latin typeface="Arial" charset="0"/>
                          <a:cs typeface="Arial" charset="0"/>
                        </a:rPr>
                        <a:t>.</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Cher ami, ne prends pas exemple sur le mal mais sur le bien. Celui qui fait le bien est de Dieu. Quant à Démétrius, tout le monde lui rend un bon témoignage. La vérité elle-même témoigne pour lui. Mais nous aussi, nous lui rendons témoignage, et tu sais que notre témoignage est vrai.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Beloved, do not imitate what is evil, but what is good. He who does good is of God, but he who does evil has not seen God. 12 Demetrius has a good testimony from all, and from the truth itself. And we also bear witness, and you know that our testimony is true.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5053" name="Group 13"/>
          <p:cNvGraphicFramePr>
            <a:graphicFrameLocks noGrp="1"/>
          </p:cNvGraphicFramePr>
          <p:nvPr/>
        </p:nvGraphicFramePr>
        <p:xfrm>
          <a:off x="34925" y="115888"/>
          <a:ext cx="9074150" cy="6134090"/>
        </p:xfrm>
        <a:graphic>
          <a:graphicData uri="http://schemas.openxmlformats.org/drawingml/2006/table">
            <a:tbl>
              <a:tblPr rtl="1"/>
              <a:tblGrid>
                <a:gridCol w="5053009">
                  <a:extLst>
                    <a:ext uri="{9D8B030D-6E8A-4147-A177-3AD203B41FA5}">
                      <a16:colId xmlns:a16="http://schemas.microsoft.com/office/drawing/2014/main" val="20000"/>
                    </a:ext>
                  </a:extLst>
                </a:gridCol>
                <a:gridCol w="4021141">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وإن لي كثيرٌ لأكتُبَهُ لكِنَّي لستُ أُريدُ أن أَكتُبَ إليكَ بحبر وقلَم.</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وأرجو أن أَرَاكَ قريباً ونتكلَّمَ معاً فماً لفَمٍ. السلامُ لكَ. يُسَلِّمُ عليكَ الأَحِبَّاءُ. سَلِّمْ على الأَحِبَّاءِ بأَسمائِهِمْ.</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J'aurais bien des choses à t'écrire, mais je ne veux pas le faire avec l'encre et la plume; car j'espère te revoir prochainement, et nous nous entretiendrons de vive voix. La paix soit avec toi! Les amis te saluent. Salue aussi les amis, chacun en particulier.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I had many things to write, but I do not wish to write to you with pen and ink; 14 but I hope to see you shortly, and we shall speak face to face. Peace to you. Our friends greet you. Greet the friends by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6198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8361988"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361988"/>
                                        </p:tgtEl>
                                        <p:attrNameLst>
                                          <p:attrName>style.visibility</p:attrName>
                                        </p:attrNameLst>
                                      </p:cBhvr>
                                      <p:to>
                                        <p:strVal val="visible"/>
                                      </p:to>
                                    </p:set>
                                    <p:anim calcmode="lin" valueType="num">
                                      <p:cBhvr additive="base">
                                        <p:cTn id="7" dur="500" fill="hold"/>
                                        <p:tgtEl>
                                          <p:spTgt spid="8361988"/>
                                        </p:tgtEl>
                                        <p:attrNameLst>
                                          <p:attrName>ppt_x</p:attrName>
                                        </p:attrNameLst>
                                      </p:cBhvr>
                                      <p:tavLst>
                                        <p:tav tm="0">
                                          <p:val>
                                            <p:strVal val="0-#ppt_w/2"/>
                                          </p:val>
                                        </p:tav>
                                        <p:tav tm="100000">
                                          <p:val>
                                            <p:strVal val="#ppt_x"/>
                                          </p:val>
                                        </p:tav>
                                      </p:tavLst>
                                    </p:anim>
                                    <p:anim calcmode="lin" valueType="num">
                                      <p:cBhvr additive="base">
                                        <p:cTn id="8" dur="500" fill="hold"/>
                                        <p:tgtEl>
                                          <p:spTgt spid="836198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6301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83630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836301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836301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65073" name="Group 17"/>
          <p:cNvGraphicFramePr>
            <a:graphicFrameLocks noGrp="1"/>
          </p:cNvGraphicFramePr>
          <p:nvPr/>
        </p:nvGraphicFramePr>
        <p:xfrm>
          <a:off x="107950" y="115888"/>
          <a:ext cx="9036050" cy="6793992"/>
        </p:xfrm>
        <a:graphic>
          <a:graphicData uri="http://schemas.openxmlformats.org/drawingml/2006/table">
            <a:tbl>
              <a:tblPr rtl="1"/>
              <a:tblGrid>
                <a:gridCol w="4837790">
                  <a:extLst>
                    <a:ext uri="{9D8B030D-6E8A-4147-A177-3AD203B41FA5}">
                      <a16:colId xmlns:a16="http://schemas.microsoft.com/office/drawing/2014/main" val="20000"/>
                    </a:ext>
                  </a:extLst>
                </a:gridCol>
                <a:gridCol w="4198260">
                  <a:extLst>
                    <a:ext uri="{9D8B030D-6E8A-4147-A177-3AD203B41FA5}">
                      <a16:colId xmlns:a16="http://schemas.microsoft.com/office/drawing/2014/main" val="20001"/>
                    </a:ext>
                  </a:extLst>
                </a:gridCol>
              </a:tblGrid>
              <a:tr h="202722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00"/>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2:42-3:9</a:t>
                      </a:r>
                      <a:r>
                        <a:rPr kumimoji="0" lang="ar-SA" sz="2800" b="0" i="0" u="sng" strike="noStrike" cap="none" normalizeH="0" baseline="0" dirty="0">
                          <a:ln>
                            <a:noFill/>
                          </a:ln>
                          <a:solidFill>
                            <a:srgbClr val="FF9900"/>
                          </a:solidFill>
                          <a:effectLst/>
                          <a:latin typeface="Arial" charset="0"/>
                          <a:cs typeface="Arial" charset="0"/>
                        </a:rPr>
                        <a:t>)</a:t>
                      </a:r>
                      <a:endParaRPr kumimoji="0" lang="ar-EG"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وكانوا مواظبين على تعليم الرُّسلِ، وشركة كسر الخُبز، والصَّلواتِ. وصارَ خوفٌ في كُلِّ نَفسٍ. وكانت عجائبُ وآياتٌ كثيرةٌ تُجرى على أيدي الرُّسلِ.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28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2:42-3:9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42 Ils étaient assidus à l'enseignement des apôtres et à la communion fraternelle, à la fraction du pain et aux prières. La crainte gagnait tout le monde: beaucoup de prodiges et de signes s'accomplissaient par les apôtres.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2:42-3:9</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kern="1200" cap="none" normalizeH="0" baseline="0" dirty="0">
                          <a:ln>
                            <a:noFill/>
                          </a:ln>
                          <a:solidFill>
                            <a:schemeClr val="bg1"/>
                          </a:solidFill>
                          <a:effectLst/>
                          <a:latin typeface="Arial" charset="0"/>
                          <a:ea typeface="+mn-ea"/>
                          <a:cs typeface="Arial" charset="0"/>
                        </a:rPr>
                        <a:t>42 And they continued steadfastly in the apostles' doctrine and fellowship, in the breaking of bread, and in prayers. 43 Then fear came upon every soul, and many wonders and signs were done through the apostles.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5a</a:t>
            </a:r>
          </a:p>
        </p:txBody>
      </p:sp>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66098" name="Group 18"/>
          <p:cNvGraphicFramePr>
            <a:graphicFrameLocks noGrp="1"/>
          </p:cNvGraphicFramePr>
          <p:nvPr/>
        </p:nvGraphicFramePr>
        <p:xfrm>
          <a:off x="34925" y="44450"/>
          <a:ext cx="9074150" cy="6739242"/>
        </p:xfrm>
        <a:graphic>
          <a:graphicData uri="http://schemas.openxmlformats.org/drawingml/2006/table">
            <a:tbl>
              <a:tblPr rtl="1"/>
              <a:tblGrid>
                <a:gridCol w="4860923">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وجميع الذين آمنوا كانوا معاً، وكان عِندهُم كُلُّ شيءٍ مُشتركاً. وحقولهم ومقتنياتهم كانوا يبيعونها ويقسمونها على الجميع، بحسب احتياج كل واحدٍ. وكانوا كُلَّ يومٍ يواظبون معاً في الهيكل. يكسرون الخُبزَ في كُلِّ بيتٍ، </a:t>
                      </a:r>
                      <a:endParaRPr kumimoji="0" lang="ar-EG"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Tous ceux qui étaient devenus croyants étaient unis et mettaient tout en commun. Ils vendaient leurs propriétés et leurs biens, pour en partager le prix entre tous, selon les besoins de chacun. Unanimes, ils se rendaient chaque jour assidûment au temple; ils rompaient le pain à domicile,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44 Now all who believed were together, and had all things in common, 45 and sold their possessions and goods, and divided them among all, as anyone had need. 46 So continuing daily with one accord in the temple, and breaking bread from house to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6078" name="Group 14"/>
          <p:cNvGraphicFramePr>
            <a:graphicFrameLocks noGrp="1"/>
          </p:cNvGraphicFramePr>
          <p:nvPr/>
        </p:nvGraphicFramePr>
        <p:xfrm>
          <a:off x="34925" y="44450"/>
          <a:ext cx="9074150" cy="6627800"/>
        </p:xfrm>
        <a:graphic>
          <a:graphicData uri="http://schemas.openxmlformats.org/drawingml/2006/table">
            <a:tbl>
              <a:tblPr rtl="1"/>
              <a:tblGrid>
                <a:gridCol w="4816247">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ويتناولون الطَّعام بابتهاجٍ وبساطةِ قلبٍ، مُسبِّحينَ اللَّهَ، ولهُمْ نِعمةٌ لدى جميع الشَّعبِ. أمَّا الرّبّ فكان </a:t>
                      </a:r>
                      <a:r>
                        <a:rPr kumimoji="0" lang="ar-SA" sz="3000" b="0" i="0" u="none" strike="noStrike" cap="none" normalizeH="0" baseline="0" dirty="0">
                          <a:ln>
                            <a:noFill/>
                          </a:ln>
                          <a:solidFill>
                            <a:schemeClr val="bg1"/>
                          </a:solidFill>
                          <a:effectLst/>
                          <a:latin typeface="Arial" charset="0"/>
                          <a:cs typeface="Arial" charset="0"/>
                        </a:rPr>
                        <a:t>يَضُمّ إلى الكنيسةِ الذين يَخلُصونَ كل يوم. وصَعِدَ بطرس ويوحنَّا معاً إلى الهيكل وقت صلاة السَّاعة التَّاسعةِ. </a:t>
                      </a:r>
                      <a:endParaRPr kumimoji="0" lang="ar-EG"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prenant leur nourriture dans l'allégresse et la simplicité de cœur. Ils louaient Dieu et trouvaient un accueil favorable auprès du peuple tout entier. Et le Seigneur adjoignait chaque jour à la communauté ceux qui trouvaient le salut. Pierre et Jean montaient au temple pour la prière de trois heures de l'après-midi.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they ate their food with gladness and simplicity of heart,  47 praising God and having favor with all the people. And the Lord added to the church daily those who were being saved. 3:1 Now Peter and John went up together to the temple at the hour of prayer, the ninth hour.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7102" name="Group 14"/>
          <p:cNvGraphicFramePr>
            <a:graphicFrameLocks noGrp="1"/>
          </p:cNvGraphicFramePr>
          <p:nvPr/>
        </p:nvGraphicFramePr>
        <p:xfrm>
          <a:off x="34925" y="44450"/>
          <a:ext cx="9074150" cy="6827520"/>
        </p:xfrm>
        <a:graphic>
          <a:graphicData uri="http://schemas.openxmlformats.org/drawingml/2006/table">
            <a:tbl>
              <a:tblPr rtl="1"/>
              <a:tblGrid>
                <a:gridCol w="4787219">
                  <a:extLst>
                    <a:ext uri="{9D8B030D-6E8A-4147-A177-3AD203B41FA5}">
                      <a16:colId xmlns:a16="http://schemas.microsoft.com/office/drawing/2014/main" val="20000"/>
                    </a:ext>
                  </a:extLst>
                </a:gridCol>
                <a:gridCol w="4286931">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رجلٌ أعرجُ مِنْ بَطنِ أُمِّهِ. وكان يُحمَلُ ويضعونه كُلَّ يومٍ عند باب الهيكل الملقب بالباب " الجميل " ليسأل صدقةً مِنَ الذين يدخلون الهيكل. فهذا لمَّا رأى بطرس ويوحنَّا مُزمعيْن أنْ يَدخلا الهيكل، سألهما مريداً أنْ يأخذ منهُما صدقةً.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On y portait un homme qui était infirme depuis sa naissance - chaque jour on l'installait à la porte du temple dite "La Belle Porte" pour demander l'aumône à ceux qui pénétraient dans le temple. Quand il vit Pierre et Jean qui allaient entrer dans le temple, il les sollicita pour obtenir une aumône.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And a certain man lame from his mother's womb was carried, whom they laid daily at the gate of the temple which is called Beautiful, to ask alms from those who entered the temple; 3 who, seeing Peter and John about to go into the temple, asked for alms.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8126" name="Group 14"/>
          <p:cNvGraphicFramePr>
            <a:graphicFrameLocks noGrp="1"/>
          </p:cNvGraphicFramePr>
          <p:nvPr/>
        </p:nvGraphicFramePr>
        <p:xfrm>
          <a:off x="34925" y="44450"/>
          <a:ext cx="9074150" cy="6827520"/>
        </p:xfrm>
        <a:graphic>
          <a:graphicData uri="http://schemas.openxmlformats.org/drawingml/2006/table">
            <a:tbl>
              <a:tblPr rtl="1"/>
              <a:tblGrid>
                <a:gridCol w="4360637">
                  <a:extLst>
                    <a:ext uri="{9D8B030D-6E8A-4147-A177-3AD203B41FA5}">
                      <a16:colId xmlns:a16="http://schemas.microsoft.com/office/drawing/2014/main" val="20000"/>
                    </a:ext>
                  </a:extLst>
                </a:gridCol>
                <a:gridCol w="4713513">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فتفرَّسَ فيه بطرس مع يوحنَّا، وقالا: " انظُـر إلينا! " أمَّا هو فتفرَّس فيهما مؤمِّلاً أن يأخذ منهما شيئاً. فقال  بطرس: " ليسَ لي فضَّةٌ ولا ذهبٌ، ولكن الذي لي فإيَّاهُ أُعطيكَ: بِاسم يسوع المسيح النَّاصِريِّ قُمْ وامشِ ".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 Pierre alors, ainsi que Jean, le fixa et lui dit: "Regarde-nous! L'homme les observait, car il s'attendait à obtenir d'eux quelque chose. Pierre lui dit: "De l'or ou de l'argent, je n'en ai pas; mais ce que j'ai, je te le donne: au nom de Jésus Christ, le Nazaréen, marche!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And fixing his eyes on him, with John, Peter said, Look at us. 5 So he gave them his attention, expecting to receive something from them. 6 Then Peter said, Silver and gold I do not have, but what I do have I give you: In the name of Jesus Christ of Nazareth, rise up and walk.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39138" name="Group 2"/>
          <p:cNvGraphicFramePr>
            <a:graphicFrameLocks noGrp="1"/>
          </p:cNvGraphicFramePr>
          <p:nvPr/>
        </p:nvGraphicFramePr>
        <p:xfrm>
          <a:off x="34925" y="44450"/>
          <a:ext cx="9074150" cy="6810680"/>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وأمسَكَهُ بيده اليُمني وأقامهُ، ففي الحال تَشدَّدتْ رِجلاهُ وكعباهُ، فوثبَ ووقف وصارَ يمشي، ودخل معهما إلى الهيكل وهو يمشي ويَطفُرُ ويُسبِّحُ اللَّـهَ. وأبصـرهُ الجميـع ماشياً يُسـبِّح اللَّه.</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7 Et, le prenant par la main droite, il le fit lever. A l'instant même les pieds et les chevilles de l'homme s'affermirent; d'un bond il fut debout et marchait; il entra avec eux dans le temple, marchant, bondissant et louant Dieu. Et tout le peuple le vit marcher et louer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And he took him by the right hand and lifted him up, and immediately his feet and ankle bones received strength. 8 So he, leaping up, stood and walked and entered the temple with them--walking, leaping, and praising God. 9 And all the people saw him walking and praising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6710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68130"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8368132"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368132"/>
                                        </p:tgtEl>
                                        <p:attrNameLst>
                                          <p:attrName>style.visibility</p:attrName>
                                        </p:attrNameLst>
                                      </p:cBhvr>
                                      <p:to>
                                        <p:strVal val="visible"/>
                                      </p:to>
                                    </p:set>
                                    <p:anim calcmode="lin" valueType="num">
                                      <p:cBhvr additive="base">
                                        <p:cTn id="7" dur="500" fill="hold"/>
                                        <p:tgtEl>
                                          <p:spTgt spid="8368132"/>
                                        </p:tgtEl>
                                        <p:attrNameLst>
                                          <p:attrName>ppt_x</p:attrName>
                                        </p:attrNameLst>
                                      </p:cBhvr>
                                      <p:tavLst>
                                        <p:tav tm="0">
                                          <p:val>
                                            <p:strVal val="0-#ppt_w/2"/>
                                          </p:val>
                                        </p:tav>
                                        <p:tav tm="100000">
                                          <p:val>
                                            <p:strVal val="#ppt_x"/>
                                          </p:val>
                                        </p:tav>
                                      </p:tavLst>
                                    </p:anim>
                                    <p:anim calcmode="lin" valueType="num">
                                      <p:cBhvr additive="base">
                                        <p:cTn id="8" dur="500" fill="hold"/>
                                        <p:tgtEl>
                                          <p:spTgt spid="8368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6915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0200" name="Group 24"/>
          <p:cNvGraphicFramePr>
            <a:graphicFrameLocks noGrp="1"/>
          </p:cNvGraphicFramePr>
          <p:nvPr/>
        </p:nvGraphicFramePr>
        <p:xfrm>
          <a:off x="107950" y="44450"/>
          <a:ext cx="9072563" cy="6194426"/>
        </p:xfrm>
        <a:graphic>
          <a:graphicData uri="http://schemas.openxmlformats.org/drawingml/2006/table">
            <a:tbl>
              <a:tblPr rtl="1"/>
              <a:tblGrid>
                <a:gridCol w="4403047">
                  <a:extLst>
                    <a:ext uri="{9D8B030D-6E8A-4147-A177-3AD203B41FA5}">
                      <a16:colId xmlns:a16="http://schemas.microsoft.com/office/drawing/2014/main" val="20000"/>
                    </a:ext>
                  </a:extLst>
                </a:gridCol>
                <a:gridCol w="4669516">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13:5-6</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أمَّا أنا فعلى رَحْمَتِكَ تَوكَّلتُ. يَبتَهِـجُ قلبي بِخلاصِكَ. أُسَبِّحُ الرَّبَّ المُحسِن إليَّ، وأُرَتِّلُ لاِسم الرَّبِّ العالي.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13:5-6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Moi, je compte sur ta fidélité: que mon  cœur jouisse de ton salut,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que je chante au Seigneur pour le bien qu'il m'a fait,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13:5-6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But I have trusted in Your mercy; My heart shall rejoice in Your salvation. </a:t>
                      </a:r>
                      <a:endParaRPr kumimoji="0" lang="ar-EG"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I will sing to the Lord, Because He has dealt bountifully with me.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5pg</a:t>
            </a:r>
          </a:p>
        </p:txBody>
      </p:sp>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1221" name="Group 21"/>
          <p:cNvGraphicFramePr>
            <a:graphicFrameLocks noGrp="1"/>
          </p:cNvGraphicFramePr>
          <p:nvPr/>
        </p:nvGraphicFramePr>
        <p:xfrm>
          <a:off x="34925" y="44450"/>
          <a:ext cx="9145588" cy="6121401"/>
        </p:xfrm>
        <a:graphic>
          <a:graphicData uri="http://schemas.openxmlformats.org/drawingml/2006/table">
            <a:tbl>
              <a:tblPr rtl="1"/>
              <a:tblGrid>
                <a:gridCol w="4387399">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لوقا (</a:t>
                      </a:r>
                      <a:r>
                        <a:rPr kumimoji="0" lang="en-US" sz="3200" b="0" i="0" u="sng" strike="noStrike" cap="none" normalizeH="0" baseline="0" dirty="0">
                          <a:ln>
                            <a:noFill/>
                          </a:ln>
                          <a:solidFill>
                            <a:srgbClr val="FF9933"/>
                          </a:solidFill>
                          <a:effectLst/>
                          <a:latin typeface="Arial" charset="0"/>
                          <a:cs typeface="Arial" charset="0"/>
                        </a:rPr>
                        <a:t>11:1-10</a:t>
                      </a:r>
                      <a:r>
                        <a:rPr kumimoji="0" lang="ar-SA" sz="3200" b="0" i="0" u="sng" strike="noStrike" cap="none" normalizeH="0" baseline="0" dirty="0">
                          <a:ln>
                            <a:noFill/>
                          </a:ln>
                          <a:solidFill>
                            <a:srgbClr val="FF9933"/>
                          </a:solidFill>
                          <a:effectLst/>
                          <a:latin typeface="Arial" charset="0"/>
                          <a:cs typeface="Arial" charset="0"/>
                        </a:rPr>
                        <a:t>)</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وإذ كان يُصلي في موضع قفر، فلمَّا فرغ، قال له واحدٌ من تلاميذه: </a:t>
                      </a:r>
                      <a:br>
                        <a:rPr kumimoji="0" lang="ar-SA" sz="3200" b="0" i="0" u="none" strike="noStrike" cap="none" normalizeH="0" baseline="0" dirty="0">
                          <a:ln>
                            <a:noFill/>
                          </a:ln>
                          <a:solidFill>
                            <a:schemeClr val="bg1"/>
                          </a:solidFill>
                          <a:effectLst/>
                          <a:latin typeface="Arial" charset="0"/>
                          <a:cs typeface="Arial" charset="0"/>
                        </a:rPr>
                      </a:br>
                      <a:r>
                        <a:rPr kumimoji="0" lang="ar-SA" sz="3200" b="0" i="0" u="none" strike="noStrike" cap="none" normalizeH="0" baseline="0" dirty="0">
                          <a:ln>
                            <a:noFill/>
                          </a:ln>
                          <a:solidFill>
                            <a:schemeClr val="bg1"/>
                          </a:solidFill>
                          <a:effectLst/>
                          <a:latin typeface="Arial" charset="0"/>
                          <a:cs typeface="Arial" charset="0"/>
                        </a:rPr>
                        <a:t>" ياربُّ علِّمنا أن نُصلِّي كما علَّم يوحنَّا تلاميذه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Luc 11:1-10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Il était un jour quelque part en prière. Quand il eut fini, un de ses disciples lui dit: "Seigneur, apprends-nous à prier, comme Jean l'a appris à ses disciples."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11:1-10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11:1 Now it came to pass, as He was praying in a certain place, when He ceased, that one of His disciples said to Him, Lord, teach us to pray, as John also taught his disciples.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5g</a:t>
            </a:r>
          </a:p>
        </p:txBody>
      </p:sp>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2241" name="Group 17"/>
          <p:cNvGraphicFramePr>
            <a:graphicFrameLocks noGrp="1"/>
          </p:cNvGraphicFramePr>
          <p:nvPr/>
        </p:nvGraphicFramePr>
        <p:xfrm>
          <a:off x="34925" y="115888"/>
          <a:ext cx="9074150" cy="6659880"/>
        </p:xfrm>
        <a:graphic>
          <a:graphicData uri="http://schemas.openxmlformats.org/drawingml/2006/table">
            <a:tbl>
              <a:tblPr rtl="1"/>
              <a:tblGrid>
                <a:gridCol w="4581751">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فقال لهم: " إذا صلَّيتم فقولوا: أبانا الذي في السَّمَوات، ليتقدَّس اسمُكَ، ليأتِ ملكوتُك، لتكن مشيئتُك كما في السَّماء كذلك على الأرض. خبزنا الآتي أعطنا كلّ يوم، واغفر لنا خطايانا، لأنَّنا نحنُ أيضاً نغفرُ لمن لنا عليه،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2 Il leur dit: "Quand vous priez, dites: Père, fais connaître à tous qui tu es, fais venir ton Règne, donne-nous le pain dont nous avons besoin pour chaque jour, pardonne-nous nos péchés, car nous-mêmes nous pardonnons à tous ceux qui ont des torts envers 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 So He said to them, When you pray, say: Our Father in heaven, Hallowed be Your name. Your kingdom come. Your will be done On earth as it is in heaven. 3 Give us day by day our daily bread. 4 And forgive us our sins, For we also forgive everyone who is indebted to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0174" name="Group 14"/>
          <p:cNvGraphicFramePr>
            <a:graphicFrameLocks noGrp="1"/>
          </p:cNvGraphicFramePr>
          <p:nvPr/>
        </p:nvGraphicFramePr>
        <p:xfrm>
          <a:off x="34925" y="115888"/>
          <a:ext cx="9074150" cy="6383960"/>
        </p:xfrm>
        <a:graphic>
          <a:graphicData uri="http://schemas.openxmlformats.org/drawingml/2006/table">
            <a:tbl>
              <a:tblPr rtl="1"/>
              <a:tblGrid>
                <a:gridCol w="4021141">
                  <a:extLst>
                    <a:ext uri="{9D8B030D-6E8A-4147-A177-3AD203B41FA5}">
                      <a16:colId xmlns:a16="http://schemas.microsoft.com/office/drawing/2014/main" val="20000"/>
                    </a:ext>
                  </a:extLst>
                </a:gridCol>
                <a:gridCol w="505300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ولا تُدخِلنا في تجربةٍ، لكن نجِّنا من الشِّرِّير ". ثُمَّ قال لهم: " من منكم يكون له صديقٌ، فيمضي إليه نصف اللَّيل ويقول له: يا صديقي: أقرضني ثلاثة أرغفةٍ، لأنَّ صديقاً لي قدم عليَّ من سفرٍ، وليس عندي ما أُقدِّم له. </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ne nous conduis pas dans la tentation. Jésus leur dit encore: "Si l'un de vous a un ami et qu'il aille le trouver au milieu de la nuit pour lui dire: "Mon ami, prête-moi trois pains, parce qu'un de mes amis m'est arrivé de voyage et je n'ai rien à lui offrir",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do not lead us into temptation, But deliver us from the evil one. 5 And He said to them, Which of you shall have a friend, and go to him at midnight and say to him, `Friend, lend me three loaves; 6 `for a friend of mine has come to me on his journey, and I have nothing to set before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1201" name="Group 17"/>
          <p:cNvGraphicFramePr>
            <a:graphicFrameLocks noGrp="1"/>
          </p:cNvGraphicFramePr>
          <p:nvPr/>
        </p:nvGraphicFramePr>
        <p:xfrm>
          <a:off x="34925" y="71414"/>
          <a:ext cx="9074150" cy="6873240"/>
        </p:xfrm>
        <a:graphic>
          <a:graphicData uri="http://schemas.openxmlformats.org/drawingml/2006/table">
            <a:tbl>
              <a:tblPr rtl="1"/>
              <a:tblGrid>
                <a:gridCol w="4860923">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35732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فيُجيب ذاك من داخل ويقول: لا تتعبني فإنِّي قد فرغت وأغلقت بابي، وأولادى معي على مرقدي. فلا أستطيع أن أقومَ وأُعطيك. أقول لكم: إن لم يقم ويُعطيه لكونه صديقه، فلأجل لجاجته يقوم ويُعطيه ما يحتاج إليه.</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7 et si l'autre, de l'intérieur, lui répond: "Ne m'ennuie pas! Maintenant la porte est fermée; mes enfants et moi nous sommes couchés; je ne puis me lever pour te donner du pain", je vous le déclare: même s'il ne se lève pas pour lui en donner parce qu'il est son ami, eh bien, parce que l'autre est sans vergogne</a:t>
                      </a:r>
                      <a:r>
                        <a:rPr kumimoji="0" lang="fr-FR" sz="2600" b="0" i="0" u="none" strike="noStrike" cap="none" normalizeH="0" baseline="0" dirty="0">
                          <a:ln>
                            <a:noFill/>
                          </a:ln>
                          <a:solidFill>
                            <a:schemeClr val="bg1"/>
                          </a:solidFill>
                          <a:effectLst/>
                          <a:latin typeface="Arial" charset="0"/>
                          <a:cs typeface="Arial" charset="0"/>
                        </a:rPr>
                        <a:t>, il se lèvera pour lui donner tout ce qu'il lui faut.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7 and he will answer from within and say, `Do not trouble me; the door is now shut, and my children are with me in bed; I cannot rise and give to you'? 8 I say to you, though he will not rise and give to him because he is his friend, yet because of his persistence </a:t>
                      </a:r>
                      <a:r>
                        <a:rPr kumimoji="0" lang="en-US" sz="2600" b="0" i="0" u="none" strike="noStrike" cap="none" normalizeH="0" baseline="0" dirty="0">
                          <a:ln>
                            <a:noFill/>
                          </a:ln>
                          <a:solidFill>
                            <a:schemeClr val="bg1"/>
                          </a:solidFill>
                          <a:effectLst/>
                          <a:latin typeface="Arial" charset="0"/>
                          <a:cs typeface="Arial" charset="0"/>
                        </a:rPr>
                        <a:t>he will rise and give him as many as he needs.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3250" name="Group 2"/>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وأنا أيضاً أقول لكم: اسألوا فتُعطَوا. اُطلبوا فتجدوا. اِقرعوا فيُفتح لكم: لأنَّ كلَّ مَن يسأل يأخذ، ومَن يطلب يجد، ومَن يقرع يُفتح له.</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9 Eh bien, moi je vous dis: Demandez, on vous donnera; cherchez, vous trouverez; frappez, on vous ouvrira. En effet, quiconque demande reçoit, qui cherche trouve, et à qui frappe on ouvrira.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So I say to you, ask, and it will be given to you; seek, and you will find; knock, and it will be opened to you. 10 For everyone who asks receives, and he who seeks finds, and to him who knocks it will be opened.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74275" name="Picture 3" descr="pointing"/>
          <p:cNvPicPr>
            <a:picLocks noChangeAspect="1" noChangeArrowheads="1"/>
          </p:cNvPicPr>
          <p:nvPr/>
        </p:nvPicPr>
        <p:blipFill>
          <a:blip r:embed="rId2" cstate="print"/>
          <a:srcRect/>
          <a:stretch>
            <a:fillRect/>
          </a:stretch>
        </p:blipFill>
        <p:spPr bwMode="auto">
          <a:xfrm>
            <a:off x="1500166" y="4429132"/>
            <a:ext cx="1238250" cy="628650"/>
          </a:xfrm>
          <a:prstGeom prst="rect">
            <a:avLst/>
          </a:prstGeom>
          <a:noFill/>
        </p:spPr>
      </p:pic>
      <p:sp>
        <p:nvSpPr>
          <p:cNvPr id="8374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374275"/>
                                        </p:tgtEl>
                                        <p:attrNameLst>
                                          <p:attrName>style.visibility</p:attrName>
                                        </p:attrNameLst>
                                      </p:cBhvr>
                                      <p:to>
                                        <p:strVal val="visible"/>
                                      </p:to>
                                    </p:set>
                                    <p:anim calcmode="lin" valueType="num">
                                      <p:cBhvr additive="base">
                                        <p:cTn id="7" dur="500" fill="hold"/>
                                        <p:tgtEl>
                                          <p:spTgt spid="8374275"/>
                                        </p:tgtEl>
                                        <p:attrNameLst>
                                          <p:attrName>ppt_x</p:attrName>
                                        </p:attrNameLst>
                                      </p:cBhvr>
                                      <p:tavLst>
                                        <p:tav tm="0">
                                          <p:val>
                                            <p:strVal val="0-#ppt_w/2"/>
                                          </p:val>
                                        </p:tav>
                                        <p:tav tm="100000">
                                          <p:val>
                                            <p:strVal val="#ppt_x"/>
                                          </p:val>
                                        </p:tav>
                                      </p:tavLst>
                                    </p:anim>
                                    <p:anim calcmode="lin" valueType="num">
                                      <p:cBhvr additive="base">
                                        <p:cTn id="8" dur="500" fill="hold"/>
                                        <p:tgtEl>
                                          <p:spTgt spid="8374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5306"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first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الأول من الصوم المقدس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a:t>
                      </a:r>
                      <a:r>
                        <a:rPr kumimoji="0" lang="fr-CA" sz="4000" b="0" i="0" u="none" strike="noStrike" cap="none" normalizeH="0" baseline="0">
                          <a:ln>
                            <a:noFill/>
                          </a:ln>
                          <a:solidFill>
                            <a:srgbClr val="FF9900"/>
                          </a:solidFill>
                          <a:effectLst/>
                          <a:latin typeface="Arial" charset="0"/>
                          <a:cs typeface="Arial" charset="0"/>
                        </a:rPr>
                        <a:t>la première</a:t>
                      </a:r>
                      <a:r>
                        <a:rPr kumimoji="0" lang="fr-FR" sz="4000" b="0" i="0" u="none" strike="noStrike" cap="none" normalizeH="0" baseline="0">
                          <a:ln>
                            <a:noFill/>
                          </a:ln>
                          <a:solidFill>
                            <a:srgbClr val="FF9900"/>
                          </a:solidFill>
                          <a:effectLst/>
                          <a:latin typeface="Arial" charset="0"/>
                          <a:cs typeface="Arial" charset="0"/>
                        </a:rPr>
                        <a:t>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7632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837632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7371" name="Group 27"/>
          <p:cNvGraphicFramePr>
            <a:graphicFrameLocks noGrp="1"/>
          </p:cNvGraphicFramePr>
          <p:nvPr/>
        </p:nvGraphicFramePr>
        <p:xfrm>
          <a:off x="34925" y="44450"/>
          <a:ext cx="9145588" cy="662216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119:57-58</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أنت ياربُّ فَقُلْتُ: أنْ أحْفَظَ وصاياكَ. توسلت إلى وجهك بكُلِّ قلبي. ارْحَمنِي كَقَولِكَ. </a:t>
                      </a:r>
                      <a:r>
                        <a:rPr kumimoji="0" lang="en-CA"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a:t>
                      </a:r>
                      <a:r>
                        <a:rPr kumimoji="0" lang="en-US" sz="3600" b="0" i="0" u="sng" strike="noStrike" cap="none" normalizeH="0" baseline="0" dirty="0">
                          <a:ln>
                            <a:noFill/>
                          </a:ln>
                          <a:solidFill>
                            <a:srgbClr val="FF9933"/>
                          </a:solidFill>
                          <a:effectLst/>
                          <a:latin typeface="Arial" charset="0"/>
                          <a:cs typeface="Times New Roman" pitchFamily="18" charset="0"/>
                        </a:rPr>
                        <a:t>119:57-58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57 Je me rappelle tes décisions de toujours, Seigneur, elles sont ma consolation.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58 J'ai mis tout mon cœur à détendre ton visage, fais moi grâce selon tes ordres,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119:57-58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 You are my portion, O Lord; I have said that I would keep Your words.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58 I entreated Your favor with my whole heart; Be merciful to me according to Your word.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5" name="Title 4"/>
          <p:cNvSpPr>
            <a:spLocks noGrp="1"/>
          </p:cNvSpPr>
          <p:nvPr>
            <p:ph type="ctrTitle"/>
          </p:nvPr>
        </p:nvSpPr>
        <p:spPr/>
        <p:txBody>
          <a:bodyPr/>
          <a:lstStyle/>
          <a:p>
            <a:r>
              <a:rPr lang="en-CA" dirty="0"/>
              <a:t>6pm</a:t>
            </a:r>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8387" name="Group 19"/>
          <p:cNvGraphicFramePr>
            <a:graphicFrameLocks noGrp="1"/>
          </p:cNvGraphicFramePr>
          <p:nvPr/>
        </p:nvGraphicFramePr>
        <p:xfrm>
          <a:off x="34925" y="44450"/>
          <a:ext cx="9074150" cy="685005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24154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kern="1200" cap="none" normalizeH="0" baseline="0" dirty="0">
                          <a:ln>
                            <a:noFill/>
                          </a:ln>
                          <a:solidFill>
                            <a:srgbClr val="FF9933"/>
                          </a:solidFill>
                          <a:effectLst/>
                          <a:latin typeface="Arial" charset="0"/>
                          <a:ea typeface="+mn-ea"/>
                          <a:cs typeface="Arial" charset="0"/>
                        </a:rPr>
                        <a:t>متى ( 5 : 25 – 37 )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كنْ متفاهماً مع خصمكَ سريعاً ما دُمْتَ معه في الطريق، لئلا يُسلِّمَكَ الخَصمُ إلى القَاضِي ويُسلِّمكَ القاضي إلى الشُّرَطيِّ، فتُلقَى في السِّجن.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Mathieu 5 : 25 – 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25 </a:t>
                      </a:r>
                      <a:r>
                        <a:rPr kumimoji="0" lang="fr-FR" sz="2800" b="0" i="0" u="none" strike="noStrike" cap="none" normalizeH="0" baseline="0" dirty="0">
                          <a:ln>
                            <a:noFill/>
                          </a:ln>
                          <a:solidFill>
                            <a:schemeClr val="bg1"/>
                          </a:solidFill>
                          <a:effectLst/>
                          <a:latin typeface="Arial" charset="0"/>
                          <a:cs typeface="Arial" charset="0"/>
                        </a:rPr>
                        <a:t>Mets-toi vite d'accord avec ton adversaire, tant que tu es encore en chemin avec lui, de peur que cet adversaire ne te livre au juge, le juge au gendarme, et que tu ne sois jeté en prison.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Matthew 5:25-37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Agree with your adversary quickly, while you are on the way with him, lest your adversary deliver you to the judge, the judge hand you over to the officer, and you be thrown into prison.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6m</a:t>
            </a:r>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79408" name="Group 16"/>
          <p:cNvGraphicFramePr>
            <a:graphicFrameLocks noGrp="1"/>
          </p:cNvGraphicFramePr>
          <p:nvPr/>
        </p:nvGraphicFramePr>
        <p:xfrm>
          <a:off x="34925" y="115888"/>
          <a:ext cx="9145588" cy="6766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الحقَّ أقولُ لكَ لا تَخرُجُ مِنْ هُناكَ حتى تُوفِيَ الفَلسَ الأخِيرَ! قَدْ سمعتُم أنَّهُ قِيلَ للقُدمَاءِ: لا تَزنِ. وأمَّا أنا فأقُول لكُم: إنَّ كُلَّ مَن ينظرُ إلى امرأةٍ ليشتهيها، فقد زَنَى بها في قَلبهِ.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En vérité, je te le déclare: tu n'en sortiras pas tant que tu n'auras pas payé jusqu'au dernier centime. Vous avez appris qu'il a été dit: Tu ne commettras pas d'adultère. Et moi, je vous dis: quiconque regarde une femme avec convoitise a déjà, dans son cœur, commis l'adultère avec elle.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Assuredly, I say to you, you will by no means get out of there till you have paid the last penny. 27 You have heard that it was said to those of old, `You shall not commit adultery.' 28 But I say to you that whoever looks at a woman to lust for her has already committed adultery with her in his heart.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2223" name="Group 15"/>
          <p:cNvGraphicFramePr>
            <a:graphicFrameLocks noGrp="1"/>
          </p:cNvGraphicFramePr>
          <p:nvPr/>
        </p:nvGraphicFramePr>
        <p:xfrm>
          <a:off x="34925" y="115888"/>
          <a:ext cx="9145588" cy="6526836"/>
        </p:xfrm>
        <a:graphic>
          <a:graphicData uri="http://schemas.openxmlformats.org/drawingml/2006/table">
            <a:tbl>
              <a:tblPr rtl="1"/>
              <a:tblGrid>
                <a:gridCol w="4813979">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كانت عَينُك اليُمنَى تُعثرُكَ فاقلعهَا وألقها عنك، لأنَّهُ خيرٌ لك أن يَهلكَ أحَدُ أعضائِكَ ولا يذهب جسدُك كُلُّه إلى جهنَّمَ. وإنْ كانت يدُك اليُمنَى تُعثرُكَ فاقطعها وألقِهَا عنك،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Si ton œil droit entraîne ta chute, arrache-le et jette-le loin de toi: car il est préférable pour toi que périsse un seul de tes membres et que ton corps tout entier ne soit pas jeté dans la géhenne. Et si ta main droite entraîne ta chute, coupe-la et jette-la loin de toi: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If your right eye causes you to sin, pluck it out and cast it from you; for it is more profitable for you that one of your members perish, than for your whole body to be cast into hell. 30 And if your right hand causes you to sin, cut it off and cast it from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3246" name="Group 14"/>
          <p:cNvGraphicFramePr>
            <a:graphicFrameLocks noGrp="1"/>
          </p:cNvGraphicFramePr>
          <p:nvPr/>
        </p:nvGraphicFramePr>
        <p:xfrm>
          <a:off x="34925" y="115888"/>
          <a:ext cx="9145588" cy="575945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خَيرٌ لك أن يَهلكَ أحدُ أعضائِك ولا يذهب جسدك كُلُّه إلى جهنم.</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قيل: أن مَنْ طلَّقَ امرأتَهُ فليُعطها كتابَ طلاقٍ.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car il est préférable pour toi que périsse un seul de tes membres et que ton corps tout entier ne s'en aille pas dans la géhenne. D'autre part il a été dit: Si quelqu'un répudie sa femme, qu'il lui remette un certificat de répudiation.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it is more profitable for you that one of your members perish, than for your whole body to be cast into hell. 31 Furthermore it has been said, `Whoever divorces his wife, let him give her a certificate of divorce.'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4273" name="Group 17"/>
          <p:cNvGraphicFramePr>
            <a:graphicFrameLocks noGrp="1"/>
          </p:cNvGraphicFramePr>
          <p:nvPr/>
        </p:nvGraphicFramePr>
        <p:xfrm>
          <a:off x="34925" y="115888"/>
          <a:ext cx="9145588" cy="6061063"/>
        </p:xfrm>
        <a:graphic>
          <a:graphicData uri="http://schemas.openxmlformats.org/drawingml/2006/table">
            <a:tbl>
              <a:tblPr rtl="1"/>
              <a:tblGrid>
                <a:gridCol w="4224341">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وأمَّا أنا فأقولُ لكُم: إنَّ مَنْ طلَّقَ امرأتهُ بغير علة زنا فقد جعلها تزني، ومَنْ يَتَزوَّجُ مطلَّقةً فإنَّهُ يزني. أيضاً سمعتُم أنَّهُ قيل للقُدماءِ: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32 Et moi, je vous dis: quiconque répudie sa femme - sauf en cas d'union illégale - la pousse à l'adultère; et si quelqu'un épouse une répudiée, il est adultère. Vous avez encore appris qu'il a été dit aux anciens: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I say to you that whoever divorces his wife for any reason except sexual immorality causes her to commit adultery; and whoever marries a woman who is divorced commits adultery. 33 Again you have heard that it was said to those of old,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5295" name="Group 15"/>
          <p:cNvGraphicFramePr>
            <a:graphicFrameLocks noGrp="1"/>
          </p:cNvGraphicFramePr>
          <p:nvPr/>
        </p:nvGraphicFramePr>
        <p:xfrm>
          <a:off x="34925" y="115888"/>
          <a:ext cx="9145588" cy="594550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تحنث، بل أوف للرَّبِّ أقسامك.</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وأمَّا أنَا فأقُولُ لكُم:لا تحلفُوا البتَّة، فلا تحلفوا بالسَّماء لأنَّها عرش اللَّه، ولا بالأرض لأنها مَوطئُ قدميه، ولا بأورشليم لأنَّها مدينةُ الملك العظيم.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Tu ne parjureras pas, mais tu t'acquitteras envers le Seigneur de tes serments. Et moi je vous dis de ne pas jurer du tout: ni par le ciel car c'est le trône de Dieu, ni par la terre car c'est l'escabeau de ses pieds, ni par Jérusalem car c'est la Ville du grand Roi.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shall not swear falsely, but shall perform your oaths to the Lord.‘</a:t>
                      </a:r>
                      <a:r>
                        <a:rPr kumimoji="0" lang="ar-EG" sz="2800" b="0" i="0" u="none" strike="noStrike" cap="none" normalizeH="0" baseline="0">
                          <a:ln>
                            <a:noFill/>
                          </a:ln>
                          <a:solidFill>
                            <a:schemeClr val="bg1"/>
                          </a:solidFill>
                          <a:effectLst/>
                          <a:latin typeface="Arial" charset="0"/>
                          <a:cs typeface="Arial" charset="0"/>
                        </a:rPr>
                        <a:t> </a:t>
                      </a:r>
                      <a:r>
                        <a:rPr kumimoji="0" lang="en-US" sz="2800" b="0" i="0" u="none" strike="noStrike" cap="none" normalizeH="0" baseline="0">
                          <a:ln>
                            <a:noFill/>
                          </a:ln>
                          <a:solidFill>
                            <a:schemeClr val="bg1"/>
                          </a:solidFill>
                          <a:effectLst/>
                          <a:latin typeface="Arial" charset="0"/>
                          <a:cs typeface="Arial" charset="0"/>
                        </a:rPr>
                        <a:t>34 But I say to you, do not swear at all: neither by heaven, for it is God's throne; 35 nor by the earth, for it is His footstool; nor by Jerusalem, for it is the city of the great King.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80431" name="Group 15"/>
          <p:cNvGraphicFramePr>
            <a:graphicFrameLocks noGrp="1"/>
          </p:cNvGraphicFramePr>
          <p:nvPr/>
        </p:nvGraphicFramePr>
        <p:xfrm>
          <a:off x="34925" y="115888"/>
          <a:ext cx="9145588" cy="6048375"/>
        </p:xfrm>
        <a:graphic>
          <a:graphicData uri="http://schemas.openxmlformats.org/drawingml/2006/table">
            <a:tbl>
              <a:tblPr rtl="1"/>
              <a:tblGrid>
                <a:gridCol w="4313693">
                  <a:extLst>
                    <a:ext uri="{9D8B030D-6E8A-4147-A177-3AD203B41FA5}">
                      <a16:colId xmlns:a16="http://schemas.microsoft.com/office/drawing/2014/main" val="20000"/>
                    </a:ext>
                  </a:extLst>
                </a:gridCol>
                <a:gridCol w="483189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ولا تحلف برأسكَ لأنَّك لا تقدر أن تجعل شَعرةً واحدةً بيضاءَ أو سوداءَ. بل فليكُن كلامُكم نَعَم نَعَم، ولا لا. وما زادَ على ذلك فهو من الشِّرِّير.</a:t>
                      </a:r>
                      <a:r>
                        <a:rPr kumimoji="0" lang="ar-EG" sz="3200" b="1" i="0" u="none" strike="noStrike" cap="none" normalizeH="0" baseline="0" dirty="0">
                          <a:ln>
                            <a:noFill/>
                          </a:ln>
                          <a:solidFill>
                            <a:srgbClr val="FF9900"/>
                          </a:solidFill>
                          <a:effectLst/>
                          <a:latin typeface="Arial" charset="0"/>
                          <a:cs typeface="Arial" charset="0"/>
                        </a:rPr>
                        <a:t>( والمجد للـه دائماً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36 Ne jure pas non plus par ta tête, car tu ne peux en rendre un seul cheveu blanc ou noir. Quand vous parlez, dites: "oui" ou "non": Tout le reste vient du Malin.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fr-FR" sz="23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36 Nor shall you swear by your head, because you cannot make one hair white or black. 37 But let your `Yes' be `Yes,' and your `No,' `No.' For whatever is more than these is from the evil one.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8144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838144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838144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838144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83504" name="Group 16"/>
          <p:cNvGraphicFramePr>
            <a:graphicFrameLocks noGrp="1"/>
          </p:cNvGraphicFramePr>
          <p:nvPr/>
        </p:nvGraphicFramePr>
        <p:xfrm>
          <a:off x="34925" y="44450"/>
          <a:ext cx="9001125" cy="657860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رومية</a:t>
                      </a:r>
                      <a:r>
                        <a:rPr kumimoji="0" lang="ar-EG"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33"/>
                          </a:solidFill>
                          <a:effectLst/>
                          <a:latin typeface="Arial" charset="0"/>
                          <a:cs typeface="Arial" charset="0"/>
                        </a:rPr>
                        <a:t>12:1-21</a:t>
                      </a:r>
                      <a:r>
                        <a:rPr kumimoji="0" lang="ar-SA" sz="3200" b="0" i="0" u="sng" strike="noStrike" cap="none" normalizeH="0" baseline="0" dirty="0">
                          <a:ln>
                            <a:noFill/>
                          </a:ln>
                          <a:solidFill>
                            <a:srgbClr val="FF9933"/>
                          </a:solidFill>
                          <a:effectLst/>
                          <a:latin typeface="Arial" charset="0"/>
                          <a:cs typeface="Arial" charset="0"/>
                        </a:rPr>
                        <a:t>)</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فأطلب إليكم يا إخوتي برأفات اللَّه أن تقدموا أجسادكم ذبيحة حية مقدسة مرضية للَّـه عبادتكم العقلية ترضيه</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ولا تشاكلوا هذا الدهر</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33"/>
                          </a:solidFill>
                          <a:effectLst/>
                          <a:latin typeface="Arial" charset="0"/>
                          <a:cs typeface="Times New Roman" pitchFamily="18" charset="0"/>
                        </a:rPr>
                        <a:t>Romains 12:1-21</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Je vous exhorte donc, frères, au nom de la miséricorde de Dieu, à vous offrir vous-mêmes en sacrifice vivant, saint et agréable à Dieu: ce sera là votre culte spirituel. Ne vous conformez pas au monde présent,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Romans 12:1-21</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12:1 I beseech you therefore, brethren, by the mercies of God, that you present your bodies a living sacrifice, holy, acceptable to God, which is your reasonable service. 2 And do not be conformed to this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6p</a:t>
            </a:r>
          </a:p>
        </p:txBody>
      </p:sp>
    </p:spTree>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84530" name="Group 18"/>
          <p:cNvGraphicFramePr>
            <a:graphicFrameLocks noGrp="1"/>
          </p:cNvGraphicFramePr>
          <p:nvPr/>
        </p:nvGraphicFramePr>
        <p:xfrm>
          <a:off x="34925" y="44450"/>
          <a:ext cx="9074150" cy="6766560"/>
        </p:xfrm>
        <a:graphic>
          <a:graphicData uri="http://schemas.openxmlformats.org/drawingml/2006/table">
            <a:tbl>
              <a:tblPr rtl="1"/>
              <a:tblGrid>
                <a:gridCol w="4668837">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تغيروا عن شكلكم بتجديد أذهانكم لتختبروا ما هى مشيئة اللَّه الصالحة المرضية والكاملة فإني أقول لكم بالنعمة المعطاة لي لكل من هو بينكم ألا يرتئي فوق ما ينبغي أن يرتئي بل يرتئي إلى التعقل</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mais soyez transformés par le renouvellement de votre intelligence, pour discerner quelle est la volonté de Dieu: ce qui est bien, ce qui lui est agréable, ce qui est parfait. Au nom de la grâce qui m'a été donnée, je dis à chacun d'entre vous: n'ayez pas de prétentions au-delà de ce qui est raisonnable, soyez assez raisonnables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but be transformed by the renewing of your mind, that you may prove what is that good and acceptable and perfect will of God. 3 For I say, through the grace given to me, to everyone who is among you, not to think of himself more highly than he ought to think, but to think soberly,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6319" name="Group 15"/>
          <p:cNvGraphicFramePr>
            <a:graphicFrameLocks noGrp="1"/>
          </p:cNvGraphicFramePr>
          <p:nvPr/>
        </p:nvGraphicFramePr>
        <p:xfrm>
          <a:off x="34925" y="44450"/>
          <a:ext cx="9074150" cy="6766560"/>
        </p:xfrm>
        <a:graphic>
          <a:graphicData uri="http://schemas.openxmlformats.org/drawingml/2006/table">
            <a:tbl>
              <a:tblPr rtl="1"/>
              <a:tblGrid>
                <a:gridCol w="5245095">
                  <a:extLst>
                    <a:ext uri="{9D8B030D-6E8A-4147-A177-3AD203B41FA5}">
                      <a16:colId xmlns:a16="http://schemas.microsoft.com/office/drawing/2014/main" val="20000"/>
                    </a:ext>
                  </a:extLst>
                </a:gridCol>
                <a:gridCol w="382905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كما قسم اللَّـه لكل واحـد مقداراً مِنَ الإيمان فإنه كما لنا في جسد واحد أعضاء كثيرة ولكن ليس جميع الأعضاء لها عمل واحد هكذا أيضاً نحن الكثيرين جسد واحد في المسيح وكل واحد منا أعضاء بعضاً</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pour n'être pas prétentieux, chacun selon la mesure de foi que Dieu lui a donnée en partage. En effet, comme nous avons plusieurs membres en un seul corps et que ces membres n'ont pas tous la même fonction, ainsi, à plusieurs, nous sommes un seul corps en  Christ, étant tous membres les uns des autres, chacun pour sa part.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as God has dealt to each one a measure of faith. 4 For as we have many members in one body, but all the members do not have the same function, 5 so we, being many, are one body in Christ, and individually members of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7342" name="Group 14"/>
          <p:cNvGraphicFramePr>
            <a:graphicFrameLocks noGrp="1"/>
          </p:cNvGraphicFramePr>
          <p:nvPr/>
        </p:nvGraphicFramePr>
        <p:xfrm>
          <a:off x="34925" y="44450"/>
          <a:ext cx="9074150" cy="6339840"/>
        </p:xfrm>
        <a:graphic>
          <a:graphicData uri="http://schemas.openxmlformats.org/drawingml/2006/table">
            <a:tbl>
              <a:tblPr rtl="1"/>
              <a:tblGrid>
                <a:gridCol w="4610779">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لبعض فإذ لنا مواهب مختلفة بحسب مقدار النعمة المعطاة لنا: أنُبوَّةٌ فبالنِّسبة إلى الإيمان، وإن كانت خدمةٌ ففي الخدمة، أم المُعلِّمُ ففي التَّعليم، وإن كان من يعزي فبطيب قلب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Et nous avons des dons qui diffèrent selon la grâce qui nous a été accordée. Est-ce le don de prophétie? Qu'on  l'exerce en accord avec la foi. L'un a-t-il le don du Service? Qu'il serve. L'autre celui d'enseigner? Qu'il enseigne. Tel autre celui d'exhorter? Qu'il exhorte.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Having then gifts differing according to the grace that is given to us, let us use them: if prophecy, let us prophesy in proportion to our faith; 7 or ministry, let us use it in our ministering; he who teaches, in teaching; 8 he who exhorts, in exhortation;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8366" name="Group 14"/>
          <p:cNvGraphicFramePr>
            <a:graphicFrameLocks noGrp="1"/>
          </p:cNvGraphicFramePr>
          <p:nvPr/>
        </p:nvGraphicFramePr>
        <p:xfrm>
          <a:off x="34925" y="44450"/>
          <a:ext cx="9074150" cy="6766560"/>
        </p:xfrm>
        <a:graphic>
          <a:graphicData uri="http://schemas.openxmlformats.org/drawingml/2006/table">
            <a:tbl>
              <a:tblPr rtl="1"/>
              <a:tblGrid>
                <a:gridCol w="4434341">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والمُعطي فبصفاء النية، والمُدَبِّرُ فباجتهادٍ، والرَّاحمُ فبسُرُورٍ.والمحبَّةُ فلتكُن بلا رياءٍ. كُونُوا كارهين الشَّرَّ، مُلتصقين بالخير. وادِّينَ بعضُكُم بعضاً بالمحبَّة الأخويَّة، مُقدِّمين بعضُكُم بعضاً في الكرامة.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Que celui qui donne le fasse sans calcul, celui qui préside, avec zèle, celui qui exerce la miséricorde, avec joie.  Que l'amour soit sincère. Fuyez le mal avec horreur, attachez-vous au bien. Que l'amour fraternel vous lie d'une mutuelle affection; rivalisez d'estime réciproque.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who gives, with liberality; he who leads, with diligence; he who shows mercy, with cheerfulness. 9 Let love be without hypocrisy. Abhor what is evil. Cling to what is good. 10 Be kindly affectionate to one another with brotherly love, in honor giving preference to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9390" name="Group 14"/>
          <p:cNvGraphicFramePr>
            <a:graphicFrameLocks noGrp="1"/>
          </p:cNvGraphicFramePr>
          <p:nvPr/>
        </p:nvGraphicFramePr>
        <p:xfrm>
          <a:off x="34925" y="44450"/>
          <a:ext cx="9074150" cy="6537960"/>
        </p:xfrm>
        <a:graphic>
          <a:graphicData uri="http://schemas.openxmlformats.org/drawingml/2006/table">
            <a:tbl>
              <a:tblPr rtl="1"/>
              <a:tblGrid>
                <a:gridCol w="4905599">
                  <a:extLst>
                    <a:ext uri="{9D8B030D-6E8A-4147-A177-3AD203B41FA5}">
                      <a16:colId xmlns:a16="http://schemas.microsoft.com/office/drawing/2014/main" val="20000"/>
                    </a:ext>
                  </a:extLst>
                </a:gridCol>
                <a:gridCol w="4168551">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كونوا غير مُتكاسِلين في الاجتهاد، حارِّين في الرُّوح، عابدين الرَّبَّ، فرحين في الرَّجاء، صابرين في الضِّيق، مُواظبين على الصَّلاة، مُشتركين في احتياجات القدِّيسين، عاكفين على ضيافة الغُرباء. باركُوا على الذين يضطهدونكُم. باركُوا ولا تلعنُوا. </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D'un zèle sans nonchalance, d'un esprit fervent, servez le Seigneur. Soyez joyeux dans l'espérance, patients dans la détresse, persévérants dans la prière. Soyez solidaires des saints dans le besoin, exercez l'hospitalité avec empressement. Bénissez ceux qui vous persécutent; </a:t>
                      </a:r>
                      <a:r>
                        <a:rPr kumimoji="0" lang="fr-FR" sz="2600" b="0" i="0" u="none" strike="noStrike" cap="none" normalizeH="0" baseline="0" dirty="0">
                          <a:ln>
                            <a:noFill/>
                          </a:ln>
                          <a:solidFill>
                            <a:schemeClr val="bg1"/>
                          </a:solidFill>
                          <a:effectLst/>
                          <a:latin typeface="Arial" charset="0"/>
                          <a:cs typeface="Arial" charset="0"/>
                        </a:rPr>
                        <a:t>bénissez et ne maudissez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11 not lagging in diligence, fervent in spirit, serving the Lord; 12 rejoicing in hope, patient in tribulation, continuing steadfastly in prayer; 13 distributing to the needs of the saints, given to hospitality. 14 Bless those who persecute you; bless and do not curse.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0414" name="Group 14"/>
          <p:cNvGraphicFramePr>
            <a:graphicFrameLocks noGrp="1"/>
          </p:cNvGraphicFramePr>
          <p:nvPr/>
        </p:nvGraphicFramePr>
        <p:xfrm>
          <a:off x="34925" y="44450"/>
          <a:ext cx="9074150" cy="66751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فرحاً مع الفرحين وبُكاءً مع الباكين. مُهتمِّين بعضُكُم لبعضٍ اهتماماً واحداً، غير مفكرين بالأُمُور العالية بل مُنقادين إلى المُتَّضعين. لا تكونوا حُكماء عند أنفُسِكُم. لا تُجازوا أحداً عن شرٍّ بشرٍّ. مهتمين بالصالحات قُدَّام جميع النَّاس.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15 </a:t>
                      </a:r>
                      <a:r>
                        <a:rPr kumimoji="0" lang="fr-FR" sz="2400" b="0" i="0" u="none" strike="noStrike" cap="none" normalizeH="0" baseline="0" dirty="0">
                          <a:ln>
                            <a:noFill/>
                          </a:ln>
                          <a:solidFill>
                            <a:schemeClr val="bg1"/>
                          </a:solidFill>
                          <a:effectLst/>
                          <a:latin typeface="Arial" charset="0"/>
                          <a:cs typeface="Arial" charset="0"/>
                        </a:rPr>
                        <a:t>Réjouissez-vous avec ceux qui sont dans la joie, pleurez avec ceux qui pleurent. Soyez bien d'accord entre vous: n'ayez pas le goût des grandeurs, mais laissez-vous attirer par ce qui est humble. Ne vous prenez pas pour des sages. </a:t>
                      </a:r>
                      <a:r>
                        <a:rPr kumimoji="0" lang="fr-FR" sz="2600" b="0" i="0" u="none" strike="noStrike" cap="none" normalizeH="0" baseline="0" dirty="0">
                          <a:ln>
                            <a:noFill/>
                          </a:ln>
                          <a:solidFill>
                            <a:schemeClr val="bg1"/>
                          </a:solidFill>
                          <a:effectLst/>
                          <a:latin typeface="Arial" charset="0"/>
                          <a:cs typeface="Arial" charset="0"/>
                        </a:rPr>
                        <a:t>Ne rendez à personne le mal pour le mal; ayez à cœur de faire le bien devant tous les 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15 Rejoice with those who rejoice, and weep with those who weep. 16 Be of the same mind toward one another. Do not set your mind on high things, but associate with the humble. Do not be wise in your own opinion. 17 Repay no one evil for evil. Have regard for good things in the sight of all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1438" name="Group 14"/>
          <p:cNvGraphicFramePr>
            <a:graphicFrameLocks noGrp="1"/>
          </p:cNvGraphicFramePr>
          <p:nvPr/>
        </p:nvGraphicFramePr>
        <p:xfrm>
          <a:off x="34925" y="44450"/>
          <a:ext cx="9074150" cy="5913120"/>
        </p:xfrm>
        <a:graphic>
          <a:graphicData uri="http://schemas.openxmlformats.org/drawingml/2006/table">
            <a:tbl>
              <a:tblPr rtl="1"/>
              <a:tblGrid>
                <a:gridCol w="5008333">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 أمكن فسالموا جميع النَّاس قدر ما تستطيعون. لا تنتقِمُوا لأنفُسكُم أيُّها الأحبَّاءُ، بل أعطوا موضعاً للغضب، لأنَّهُ قد كتب لي الانتقام أنا أُجَازِي يقول الرَّبُّ</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S'il est possible, pour autant que cela dépend de vous, vivez en paix avec tous les hommes. Ne vous vengez pas vous-mêmes, mes bien-aimés, mais laissez agir la colère de Dieu, car il est écrit: A moi la vengeance, c'est moi qui rétribuerai, dit le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18 If it is possible, as much as depends on you, live peaceably with all men. 19 Beloved, do not avenge yourselves, but rather give place to wrath; for it is written, Vengeance is Mine, I will repay, says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2450" name="Group 2"/>
          <p:cNvGraphicFramePr>
            <a:graphicFrameLocks noGrp="1"/>
          </p:cNvGraphicFramePr>
          <p:nvPr/>
        </p:nvGraphicFramePr>
        <p:xfrm>
          <a:off x="34925" y="142852"/>
          <a:ext cx="9074150" cy="6107126"/>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8573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جاع عَدُوُّكَ فَأَطعِمهُ وإن عَطِشَ فَاسِقِه فإنَّكَ إن فعلت هذا تجمع على هامته جَمْرَ نارٍ لا يَغْلِبَنَّكَ الشَّرُّ بل اغلب الشَّرُّ بِالخَيرِ.</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20 Mais si ton ennemi a faim, donne-lui à manger, s'il a soif, donne-lui à boire, car, ce faisant, tu amasseras des charbons ardents sur sa tête. Ne te laisse pas vaincre par le mal, mais sois vainqueur du mal par le bien.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Therefore If your enemy is hungry, feed him; If he is thirsty, give him a drink; For in so doing you will heap coals of fire on his head. 21 Do not be overcome by evil, but overcome evil with good.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8553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8656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83865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838656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88627" name="Group 19"/>
          <p:cNvGraphicFramePr>
            <a:graphicFrameLocks noGrp="1"/>
          </p:cNvGraphicFramePr>
          <p:nvPr/>
        </p:nvGraphicFramePr>
        <p:xfrm>
          <a:off x="34925" y="44450"/>
          <a:ext cx="9074150" cy="645039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يعقوب الرسول</a:t>
                      </a:r>
                      <a:r>
                        <a:rPr kumimoji="0" lang="en-US"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1:1-12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يعقوبُ، عبدُ اللَّهِ وربِّنا يسوعَ المسيح، يُهدي السَّلامَ إلى الأسباط الاثني عشرَ الذينَ في الشَّـتَاتِ. احسبُوهُ كلِّ فرحٍ يا أخوتي حينما تقَعُون في تجارب مُتَنوِّعةٍ،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Jacques 1:1-12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kern="1200" cap="none" normalizeH="0" baseline="0" dirty="0">
                          <a:ln>
                            <a:noFill/>
                          </a:ln>
                          <a:solidFill>
                            <a:schemeClr val="bg1"/>
                          </a:solidFill>
                          <a:effectLst/>
                          <a:latin typeface="Arial" charset="0"/>
                          <a:ea typeface="+mn-ea"/>
                          <a:cs typeface="Arial" charset="0"/>
                        </a:rPr>
                        <a:t>1 </a:t>
                      </a:r>
                      <a:r>
                        <a:rPr kumimoji="0" lang="fr-FR" sz="2800" b="0" i="0" u="none" strike="noStrike" kern="1200" cap="none" normalizeH="0" baseline="0" dirty="0">
                          <a:ln>
                            <a:noFill/>
                          </a:ln>
                          <a:solidFill>
                            <a:schemeClr val="bg1"/>
                          </a:solidFill>
                          <a:effectLst/>
                          <a:latin typeface="Arial" charset="0"/>
                          <a:ea typeface="+mn-ea"/>
                          <a:cs typeface="Arial" charset="0"/>
                        </a:rPr>
                        <a:t>Jacques, serviteur de Dieu et du Seigneur Jésus Christ, aux douze tribus vivant dans la dispersion, salut.  Prenez de très bon cœur, mes frères, toutes les épreuves par lesquelles vous passez,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James 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James, a bondservant of God and of the Lord Jesus Christ, To the twelve tribes which are scattered abroad: Greetings. 2 My brethren, count it all joy when you fall into various trials,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6c</a:t>
            </a:r>
          </a:p>
        </p:txBody>
      </p:sp>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89648" name="Group 16"/>
          <p:cNvGraphicFramePr>
            <a:graphicFrameLocks noGrp="1"/>
          </p:cNvGraphicFramePr>
          <p:nvPr/>
        </p:nvGraphicFramePr>
        <p:xfrm>
          <a:off x="34925" y="115888"/>
          <a:ext cx="9074150" cy="6542088"/>
        </p:xfrm>
        <a:graphic>
          <a:graphicData uri="http://schemas.openxmlformats.org/drawingml/2006/table">
            <a:tbl>
              <a:tblPr rtl="1"/>
              <a:tblGrid>
                <a:gridCol w="4831895">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عَالمينَ أنَّ امتحان إيمانكُمْ يُنشئ صبراً. وأمَّا الصَّبرُ فليكُن لهِ عملٌ كامل، لكي تكونوا كاملينَ وتامِّين غير ناقصين في شيءٍ. فإن كانَ أحدُكُم تنقصهُ حكمةٌ، فليسألَ اللَّهِ الذي يُعطي الجميعَ بسخاءٍ ولا يُعيِّرُ، فَسيُعْطَى له</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3 </a:t>
                      </a:r>
                      <a:r>
                        <a:rPr kumimoji="0" lang="fr-FR" sz="2700" b="0" i="0" u="none" strike="noStrike" kern="1200" cap="none" normalizeH="0" baseline="0" dirty="0">
                          <a:ln>
                            <a:noFill/>
                          </a:ln>
                          <a:solidFill>
                            <a:schemeClr val="bg1"/>
                          </a:solidFill>
                          <a:effectLst/>
                          <a:latin typeface="Arial" charset="0"/>
                          <a:ea typeface="+mn-ea"/>
                          <a:cs typeface="Arial" charset="0"/>
                        </a:rPr>
                        <a:t>sachant que le test auquel votre foi est soumise produit de l'endurance. Mais que l'endurance soit parfaitement opérante, afin  que vous soyez parfaits et accomplis, exempts de tout défaut. Si la sagesse fait défaut à l'un de vous, qu'il la demande au Dieu qui donne à tous avec simplicité et sans faire de reproche; elle lui sera donnée.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3 knowing that the testing of your faith produces patience. 4 But let patience have its perfect work, that you may be perfect and complete, lacking nothing. 5 If any of you lacks wisdom, let him ask of God, who gives to all liberally and without reproach, and it will be given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3486" name="Group 14"/>
          <p:cNvGraphicFramePr>
            <a:graphicFrameLocks noGrp="1"/>
          </p:cNvGraphicFramePr>
          <p:nvPr/>
        </p:nvGraphicFramePr>
        <p:xfrm>
          <a:off x="34925" y="115888"/>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ليطلب بإيمانٍ غير مُرتابٍ البتة. لأنَّ المُرتابَ يُشبهُ أمواج البحر الذي تسوقه الرِّيحُ وتدفعه. فلا يَظُنَّ ذلك الإنسانُ أنَّهُ يَنَالُ مِنْ الرَّبِّ شيئاً. رجُل ذو رأيين هو مُتَقَلقِلٌ في جَمِيع طُرُقِهِ.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a:t>
                      </a:r>
                      <a:r>
                        <a:rPr kumimoji="0" lang="fr-FR" sz="2800" b="0" i="0" u="none" strike="noStrike" kern="1200" cap="none" normalizeH="0" baseline="0" dirty="0">
                          <a:ln>
                            <a:noFill/>
                          </a:ln>
                          <a:solidFill>
                            <a:schemeClr val="bg1"/>
                          </a:solidFill>
                          <a:effectLst/>
                          <a:latin typeface="Arial" charset="0"/>
                          <a:ea typeface="+mn-ea"/>
                          <a:cs typeface="Arial" charset="0"/>
                        </a:rPr>
                        <a:t>Mais qu'il demande avec foi, sans éprouver le moindre doute; car celui qui doute ressemble à la houle marine que le vent soulève. Que ce personnage ne s'imagine pas que le Seigneur donnera quoi que ce soit à un homme partagé, fluctuant dans toutes ses démarches.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let him ask in faith, with no doubting, for he who doubts is like a wave of the sea driven and tossed by the wind. 7 For let not that man suppose that he will receive anything from the Lord; 8 he is a double-minded man, unstable in all his ways.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4510" name="Group 14"/>
          <p:cNvGraphicFramePr>
            <a:graphicFrameLocks noGrp="1"/>
          </p:cNvGraphicFramePr>
          <p:nvPr/>
        </p:nvGraphicFramePr>
        <p:xfrm>
          <a:off x="0" y="91440"/>
          <a:ext cx="9144000" cy="6339840"/>
        </p:xfrm>
        <a:graphic>
          <a:graphicData uri="http://schemas.openxmlformats.org/drawingml/2006/table">
            <a:tbl>
              <a:tblPr rtl="1"/>
              <a:tblGrid>
                <a:gridCol w="4469266">
                  <a:extLst>
                    <a:ext uri="{9D8B030D-6E8A-4147-A177-3AD203B41FA5}">
                      <a16:colId xmlns:a16="http://schemas.microsoft.com/office/drawing/2014/main" val="20000"/>
                    </a:ext>
                  </a:extLst>
                </a:gridCol>
                <a:gridCol w="4674734">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فَلْيَفتَخِرْ الأخُ المُتواضعُ بارتفاعِهِ، وأمَّا الغَنيُّ فباتِّضاعِهِ، لأنَّهُ كزهرِ العُشبِ يَزولُ. لأنَّ الشَّمسَ أشرَقتْ بالحَرِّ فيَبَّسَتْ العُشبَ، فسقط زهرُهُ وفنيَّ جَمالُ مَنظَرهِ.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9 Que le frère de condition modeste tire fierté de son élévation, et le riche, de son déclassement, parce qu'il passera comme la fleur des prés. Car le soleil s'est levé avec le sirocco et a desséché l'herbe, dont la fleur est tombée et dont la belle apparence a disparu;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Let the lowly brother glory in his exaltation, 10 but the rich in his humiliation, because as a flower of the field he will pass away. 11 For no sooner has the sun risen with a burning heat than it withers the grass; its flower falls, and its beautiful appearance perishes.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5533" name="Group 13"/>
          <p:cNvGraphicFramePr>
            <a:graphicFrameLocks noGrp="1"/>
          </p:cNvGraphicFramePr>
          <p:nvPr/>
        </p:nvGraphicFramePr>
        <p:xfrm>
          <a:off x="34925" y="115888"/>
          <a:ext cx="9074150" cy="5804218"/>
        </p:xfrm>
        <a:graphic>
          <a:graphicData uri="http://schemas.openxmlformats.org/drawingml/2006/table">
            <a:tbl>
              <a:tblPr rtl="1"/>
              <a:tblGrid>
                <a:gridCol w="4418693">
                  <a:extLst>
                    <a:ext uri="{9D8B030D-6E8A-4147-A177-3AD203B41FA5}">
                      <a16:colId xmlns:a16="http://schemas.microsoft.com/office/drawing/2014/main" val="20000"/>
                    </a:ext>
                  </a:extLst>
                </a:gridCol>
                <a:gridCol w="465545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هكذا يَذبُلُ الغَنيُّ في جميع طُرُقِهِ. مغبوط هو الرَّجُل الذي يَصبرُ على التَّجربَةِ، لأنَّه إذا تزكى ينالُ إكليلَ الحياة الذي وعَدَ بِهِ الرَّبُّ للذِينَ يُحبُّونَهُ.</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de la même façon, le riche, dans ses entreprises, se flétrira. Heureux l'homme qui endure l'épreuve, parce que, une fois testé, il recevra la couronne de la vie, promise à ceux qui L'aiment.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 rich man also will fade away in his pursuits. 12 Blessed is the man who endures temptation; for when he has been approved, he will receive the crown of life which the Lord has promised to those who love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065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8390660" name="Picture 4" descr="pointing"/>
          <p:cNvPicPr>
            <a:picLocks noChangeAspect="1" noChangeArrowheads="1"/>
          </p:cNvPicPr>
          <p:nvPr/>
        </p:nvPicPr>
        <p:blipFill>
          <a:blip r:embed="rId2" cstate="print"/>
          <a:srcRect/>
          <a:stretch>
            <a:fillRect/>
          </a:stretch>
        </p:blipFill>
        <p:spPr bwMode="auto">
          <a:xfrm>
            <a:off x="3929058" y="6000768"/>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390660"/>
                                        </p:tgtEl>
                                        <p:attrNameLst>
                                          <p:attrName>style.visibility</p:attrName>
                                        </p:attrNameLst>
                                      </p:cBhvr>
                                      <p:to>
                                        <p:strVal val="visible"/>
                                      </p:to>
                                    </p:set>
                                    <p:anim calcmode="lin" valueType="num">
                                      <p:cBhvr additive="base">
                                        <p:cTn id="7" dur="500" fill="hold"/>
                                        <p:tgtEl>
                                          <p:spTgt spid="8390660"/>
                                        </p:tgtEl>
                                        <p:attrNameLst>
                                          <p:attrName>ppt_x</p:attrName>
                                        </p:attrNameLst>
                                      </p:cBhvr>
                                      <p:tavLst>
                                        <p:tav tm="0">
                                          <p:val>
                                            <p:strVal val="0-#ppt_w/2"/>
                                          </p:val>
                                        </p:tav>
                                        <p:tav tm="100000">
                                          <p:val>
                                            <p:strVal val="#ppt_x"/>
                                          </p:val>
                                        </p:tav>
                                      </p:tavLst>
                                    </p:anim>
                                    <p:anim calcmode="lin" valueType="num">
                                      <p:cBhvr additive="base">
                                        <p:cTn id="8" dur="500" fill="hold"/>
                                        <p:tgtEl>
                                          <p:spTgt spid="83906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168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839168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839168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839168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93746" name="Group 18"/>
          <p:cNvGraphicFramePr>
            <a:graphicFrameLocks noGrp="1"/>
          </p:cNvGraphicFramePr>
          <p:nvPr/>
        </p:nvGraphicFramePr>
        <p:xfrm>
          <a:off x="107950" y="0"/>
          <a:ext cx="9036050" cy="6500834"/>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21701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00"/>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21:27-39</a:t>
                      </a:r>
                      <a:r>
                        <a:rPr kumimoji="0" lang="ar-SA" sz="2800" b="0" i="0" u="sng" strike="noStrike" cap="none" normalizeH="0" baseline="0" dirty="0">
                          <a:ln>
                            <a:noFill/>
                          </a:ln>
                          <a:solidFill>
                            <a:srgbClr val="FF9933"/>
                          </a:solidFill>
                          <a:effectLst/>
                          <a:latin typeface="Arial" charset="0"/>
                          <a:cs typeface="Arial" charset="0"/>
                        </a:rPr>
                        <a:t>)</a:t>
                      </a:r>
                      <a:endParaRPr kumimoji="0" lang="en-US"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قرب انقضاء السَّبعةُ الأيَّامُ رآهُ اليهُودُ الذين من آسيا في الهيكل، فهيجوا الجمع كافة وألقوا عليه أيديهم صارخين قائلين:" يا رجال إسرائيل، أغيثونا!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3073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21:27-39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27 Les sept jours allaient s'achever quand les Juifs d'Asie, qui l'avaient remarqué dans le temple, soulevèrent toute la foule et mirent la main sur lui. Ils criaient: "Israélites, au secours!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21:27-39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Now when the seven days were almost ended, the Jews from Asia, seeing him in the temple, stirred up the whole crowd and laid hands on him, 28 crying out, Men of Israel, help!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6a</a:t>
            </a:r>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94770" name="Group 18"/>
          <p:cNvGraphicFramePr>
            <a:graphicFrameLocks noGrp="1"/>
          </p:cNvGraphicFramePr>
          <p:nvPr/>
        </p:nvGraphicFramePr>
        <p:xfrm>
          <a:off x="34925" y="44450"/>
          <a:ext cx="9074150" cy="6705600"/>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هذا هو الرَّجلُ الذي يُعلِّمُ الجميع في كل مكانٍ ضدًّا للشَّعب والنَّاموس وهذا الموضع حتى أدخل يونانيين إلى الهيكل ودنس هذا الموضع المقدس". لأنَّهم كانوا قد رأوا معهُ تروفيمس الأفسُسيَّ، في المدينة فظنوا أن بولس قد ادخلهُ الهيكل.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cap="none" normalizeH="0" baseline="0" dirty="0">
                          <a:ln>
                            <a:noFill/>
                          </a:ln>
                          <a:solidFill>
                            <a:schemeClr val="bg1"/>
                          </a:solidFill>
                          <a:effectLst/>
                          <a:latin typeface="Arial" charset="0"/>
                          <a:cs typeface="Arial" charset="0"/>
                        </a:rPr>
                        <a:t>Le voilà, l'homme qui combat notre peuple et la Loi et ce Lieu, dans l'enseignement qu'il porte partout et à tous! Il a même amené des Grecs dans le temple et il profane ainsi ce saint Lieu."  Ils avaient déjà vu en effet  </a:t>
                      </a:r>
                      <a:r>
                        <a:rPr kumimoji="0" lang="fr-FR" sz="2500" b="0" i="0" u="none" strike="noStrike" cap="none" normalizeH="0" baseline="0" dirty="0" err="1">
                          <a:ln>
                            <a:noFill/>
                          </a:ln>
                          <a:solidFill>
                            <a:schemeClr val="bg1"/>
                          </a:solidFill>
                          <a:effectLst/>
                          <a:latin typeface="Arial" charset="0"/>
                          <a:cs typeface="Arial" charset="0"/>
                        </a:rPr>
                        <a:t>Trophime</a:t>
                      </a:r>
                      <a:r>
                        <a:rPr kumimoji="0" lang="fr-FR" sz="2500" b="0" i="0" u="none" strike="noStrike" cap="none" normalizeH="0" baseline="0" dirty="0">
                          <a:ln>
                            <a:noFill/>
                          </a:ln>
                          <a:solidFill>
                            <a:schemeClr val="bg1"/>
                          </a:solidFill>
                          <a:effectLst/>
                          <a:latin typeface="Arial" charset="0"/>
                          <a:cs typeface="Arial" charset="0"/>
                        </a:rPr>
                        <a:t> d'Ephèse avec lui dans la ville et ils pensaient que Paul l'avait introduit dans le temple.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a:ln>
                            <a:noFill/>
                          </a:ln>
                          <a:solidFill>
                            <a:schemeClr val="bg1"/>
                          </a:solidFill>
                          <a:effectLst/>
                          <a:latin typeface="Arial" charset="0"/>
                          <a:cs typeface="Arial" charset="0"/>
                        </a:rPr>
                        <a:t>This is the man who teaches all men everywhere against the people, the law, and this place; and furthermore he also brought Greeks into the temple and has defiled this holy place. 29 (For they had previously seen </a:t>
                      </a:r>
                      <a:r>
                        <a:rPr kumimoji="0" lang="en-US" sz="2500" b="0" i="0" u="none" strike="noStrike" cap="none" normalizeH="0" baseline="0" dirty="0" err="1">
                          <a:ln>
                            <a:noFill/>
                          </a:ln>
                          <a:solidFill>
                            <a:schemeClr val="bg1"/>
                          </a:solidFill>
                          <a:effectLst/>
                          <a:latin typeface="Arial" charset="0"/>
                          <a:cs typeface="Arial" charset="0"/>
                        </a:rPr>
                        <a:t>Trophimus</a:t>
                      </a:r>
                      <a:r>
                        <a:rPr kumimoji="0" lang="en-US" sz="2500" b="0" i="0" u="none" strike="noStrike" cap="none" normalizeH="0" baseline="0" dirty="0">
                          <a:ln>
                            <a:noFill/>
                          </a:ln>
                          <a:solidFill>
                            <a:schemeClr val="bg1"/>
                          </a:solidFill>
                          <a:effectLst/>
                          <a:latin typeface="Arial" charset="0"/>
                          <a:cs typeface="Arial" charset="0"/>
                        </a:rPr>
                        <a:t> the </a:t>
                      </a:r>
                      <a:r>
                        <a:rPr kumimoji="0" lang="en-US" sz="2500" b="0" i="0" u="none" strike="noStrike" cap="none" normalizeH="0" baseline="0" dirty="0" err="1">
                          <a:ln>
                            <a:noFill/>
                          </a:ln>
                          <a:solidFill>
                            <a:schemeClr val="bg1"/>
                          </a:solidFill>
                          <a:effectLst/>
                          <a:latin typeface="Arial" charset="0"/>
                          <a:cs typeface="Arial" charset="0"/>
                        </a:rPr>
                        <a:t>Ephesian</a:t>
                      </a:r>
                      <a:r>
                        <a:rPr kumimoji="0" lang="en-US" sz="2500" b="0" i="0" u="none" strike="noStrike" cap="none" normalizeH="0" baseline="0" dirty="0">
                          <a:ln>
                            <a:noFill/>
                          </a:ln>
                          <a:solidFill>
                            <a:schemeClr val="bg1"/>
                          </a:solidFill>
                          <a:effectLst/>
                          <a:latin typeface="Arial" charset="0"/>
                          <a:cs typeface="Arial" charset="0"/>
                        </a:rPr>
                        <a:t> with him in the city, whom they supposed that Paul had brought into the temple.)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6558" name="Group 14"/>
          <p:cNvGraphicFramePr>
            <a:graphicFrameLocks noGrp="1"/>
          </p:cNvGraphicFramePr>
          <p:nvPr/>
        </p:nvGraphicFramePr>
        <p:xfrm>
          <a:off x="34925" y="44450"/>
          <a:ext cx="9074150" cy="6526836"/>
        </p:xfrm>
        <a:graphic>
          <a:graphicData uri="http://schemas.openxmlformats.org/drawingml/2006/table">
            <a:tbl>
              <a:tblPr rtl="1"/>
              <a:tblGrid>
                <a:gridCol w="4595133">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فهاجت المدينة كُلُّها، وتراكضَ الشَّعبُ وأمسكُوا بولس وجرُّوهُ خارج الهيكل. وللوقت أُغلقت الأبوابُ، وفيما هُم يطلُبُون أن يقتُلُوهُ، بلغ الخبر إلى أمير الكتيبة بأنَّ أُورشليم كُلَّها قد اضطربت.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30 La ville entière s'ameuta et le peuple arriva en masse. On se saisit de Paul et on le traîna hors du temple, dont les portes furent aussitôt fermées. On cherchait à le tuer quand cette nouvelle parvint au tribun de la cohorte: "Tout Jérusalem est sens dessus dessous!"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 And all the city was disturbed; and the people ran together, seized Paul, and dragged him out of the temple; and immediately the doors were shut. 31 Now as they were seeking to kill him, news came to the commander of the garrison that all Jerusalem was in an uproar.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7582" name="Group 14"/>
          <p:cNvGraphicFramePr>
            <a:graphicFrameLocks noGrp="1"/>
          </p:cNvGraphicFramePr>
          <p:nvPr/>
        </p:nvGraphicFramePr>
        <p:xfrm>
          <a:off x="34925" y="44450"/>
          <a:ext cx="9074150" cy="6525882"/>
        </p:xfrm>
        <a:graphic>
          <a:graphicData uri="http://schemas.openxmlformats.org/drawingml/2006/table">
            <a:tbl>
              <a:tblPr rtl="1"/>
              <a:tblGrid>
                <a:gridCol w="4374017">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فأخذ من ساعته جنداً وقُوَّاد مِئاتٍ وركض إليهم. أما هم لما رأوا أمير الكتيبة والجند كفُّوا عن ضرب بولس. حينئذٍ أقترب إليه قائد الألف وأمسكهُ، وأمر أن يوثق بسلسلتين، </a:t>
                      </a:r>
                      <a:r>
                        <a:rPr kumimoji="0" lang="ar-SA" sz="2700" b="0" i="0" u="none" strike="noStrike" cap="none" normalizeH="0" baseline="0" dirty="0">
                          <a:ln>
                            <a:noFill/>
                          </a:ln>
                          <a:solidFill>
                            <a:schemeClr val="bg1"/>
                          </a:solidFill>
                          <a:effectLst/>
                          <a:latin typeface="Arial" charset="0"/>
                          <a:cs typeface="Arial" charset="0"/>
                        </a:rPr>
                        <a:t>وطفق يَستخبرُ: تُرى من هو؟ وماذا فعل؟ </a:t>
                      </a:r>
                      <a:endParaRPr kumimoji="0" lang="ar-EG" sz="27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32 Il rassembla immédiatement soldats et centurions et fit charger la foule: à la vue du tribun et des soldats, on cessa de frapper Paul. </a:t>
                      </a:r>
                      <a:r>
                        <a:rPr kumimoji="0" lang="fr-FR" sz="2600" b="0" i="0" u="none" strike="noStrike" cap="none" normalizeH="0" baseline="0" dirty="0">
                          <a:ln>
                            <a:noFill/>
                          </a:ln>
                          <a:solidFill>
                            <a:schemeClr val="bg1"/>
                          </a:solidFill>
                          <a:effectLst/>
                          <a:latin typeface="Arial" charset="0"/>
                          <a:cs typeface="Arial" charset="0"/>
                        </a:rPr>
                        <a:t>S'approchant, </a:t>
                      </a:r>
                      <a:r>
                        <a:rPr kumimoji="0" lang="fr-FR" sz="2700" b="0" i="0" u="none" strike="noStrike" cap="none" normalizeH="0" baseline="0" dirty="0">
                          <a:ln>
                            <a:noFill/>
                          </a:ln>
                          <a:solidFill>
                            <a:schemeClr val="bg1"/>
                          </a:solidFill>
                          <a:effectLst/>
                          <a:latin typeface="Arial" charset="0"/>
                          <a:cs typeface="Arial" charset="0"/>
                        </a:rPr>
                        <a:t>le tribun se saisit alors de lui et donna l'ordre de le lier avec deux chaînes; puis il voulut savoir qui il était et ce qu'il avait fait.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32 He immediately took soldiers and centurions, and ran down to them. And when they saw the commander and the soldiers, they stopped beating Paul. 33 Then the commander came near and took him, and commanded him to be bound with two chains</a:t>
                      </a:r>
                      <a:r>
                        <a:rPr kumimoji="0" lang="en-US" sz="2600" b="0" i="0" u="none" strike="noStrike" cap="none" normalizeH="0" baseline="0" dirty="0">
                          <a:ln>
                            <a:noFill/>
                          </a:ln>
                          <a:solidFill>
                            <a:schemeClr val="bg1"/>
                          </a:solidFill>
                          <a:effectLst/>
                          <a:latin typeface="Arial" charset="0"/>
                          <a:cs typeface="Arial" charset="0"/>
                        </a:rPr>
                        <a:t>; and he asked who he was and what he had 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8607" name="Group 15"/>
          <p:cNvGraphicFramePr>
            <a:graphicFrameLocks noGrp="1"/>
          </p:cNvGraphicFramePr>
          <p:nvPr/>
        </p:nvGraphicFramePr>
        <p:xfrm>
          <a:off x="34925" y="44450"/>
          <a:ext cx="9074150" cy="6242992"/>
        </p:xfrm>
        <a:graphic>
          <a:graphicData uri="http://schemas.openxmlformats.org/drawingml/2006/table">
            <a:tbl>
              <a:tblPr rtl="1"/>
              <a:tblGrid>
                <a:gridCol w="4934627">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البعضُ يصيح بشيءٍ في الجمع. ولمَّا لم يَقدر أن يَعلم اليقين لسبب الشَّغب، أمر أن يحمل إلى المُعسكر. فلمَّا صعد إلى الدَّرج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34 Mais, dans la foule, chacun criait autre chose que son voisin et, comme le tribun, à cause de ce tumulte, ne pouvait  obtenir   aucun  renseignement  certain, il  donna  l'ordre  d'emmener  Paul  dans   la forteresse. Quand ce dernier fut sur les marches de l'escalier,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And some among the multitude cried one thing and some another. So when he could not ascertain the truth because of the tumult, he commanded him to be taken into the barracks. 35 When he reached the stairs,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9630" name="Group 14"/>
          <p:cNvGraphicFramePr>
            <a:graphicFrameLocks noGrp="1"/>
          </p:cNvGraphicFramePr>
          <p:nvPr/>
        </p:nvGraphicFramePr>
        <p:xfrm>
          <a:off x="34925" y="44450"/>
          <a:ext cx="9074150" cy="6851904"/>
        </p:xfrm>
        <a:graphic>
          <a:graphicData uri="http://schemas.openxmlformats.org/drawingml/2006/table">
            <a:tbl>
              <a:tblPr rtl="1"/>
              <a:tblGrid>
                <a:gridCol w="4286931">
                  <a:extLst>
                    <a:ext uri="{9D8B030D-6E8A-4147-A177-3AD203B41FA5}">
                      <a16:colId xmlns:a16="http://schemas.microsoft.com/office/drawing/2014/main" val="20000"/>
                    </a:ext>
                  </a:extLst>
                </a:gridCol>
                <a:gridCol w="4787219">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أتَّفق أنَّ الجند حملوه بسبب عُنف الجمع، فإنَّ جُمهور الشَّعب اتبعوه وهم يصرخون:" ارفعه " ولمَّا قارب بولس أن يدخُل المُعسكر قال للأمير:" أيجُوزُ لي أن أقُول لك شيئاً ؟ " فقال: " هل تعرف اليونانيَّة؟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les soldats durent le porter à cause de la violence de la foule, 36 car le peuple tout entier le suivait en criant: "A mort! Au moment où on allait le faire entrer dans la forteresse, Paul dit au tribun: "Pourrais-je te dire un mot?" - "Tu sais le grec? lui répondit-il.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had to be carried by the soldiers because of the violence of the mob. 36 For the multitude of the people followed after, crying out, Away with him! 37 Then as Paul was about to be led into the barracks, he said to the commander, May I speak to you? He replied, Can you speak Greek?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0653" name="Group 13"/>
          <p:cNvGraphicFramePr>
            <a:graphicFrameLocks noGrp="1"/>
          </p:cNvGraphicFramePr>
          <p:nvPr/>
        </p:nvGraphicFramePr>
        <p:xfrm>
          <a:off x="34925" y="44450"/>
          <a:ext cx="9074150" cy="68275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أفلست أنت المصريَّ الذي صنع قبل هذه الأيَّام هيجاناً، وأخرج إلى البرِّيَّة أربعة آلاف رجل مِنَ القتلة؟ ". فقال بولس: " أنا رجُلٌ يهُوديٌّ طرسُوسيٌّ، من مدينة ليست بحقيرة من كيليكيَّة فأسألك أن تأذن لي أن أُكلِّم هذا الشَّعب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38 Ce n'est donc pas toi l'Egyptien qui, ces derniers temps, a soulevé et emmené au désert quatre mille sicaires?" - "Moi? reprit Paul, je suis Juif, de Tarse en Cilicie, citoyen d'une ville qui n'est pas sans renom. Je t'en prie, autorise-moi à parler au peuple.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Are you not the Egyptian who some time ago stirred up a rebellion and led the four thousand assassins out into the wilderness? 39 But Paul said, I am a Jew from Tarsus, in Cilicia, a citizen of no mean city; and I implore you, permit me to speak to the people.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5778"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802"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8396804" name="Picture 4" descr="pointing"/>
          <p:cNvPicPr>
            <a:picLocks noChangeAspect="1" noChangeArrowheads="1"/>
          </p:cNvPicPr>
          <p:nvPr/>
        </p:nvPicPr>
        <p:blipFill>
          <a:blip r:embed="rId2" cstate="print"/>
          <a:srcRect/>
          <a:stretch>
            <a:fillRect/>
          </a:stretch>
        </p:blipFill>
        <p:spPr bwMode="auto">
          <a:xfrm>
            <a:off x="2714612"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396804"/>
                                        </p:tgtEl>
                                        <p:attrNameLst>
                                          <p:attrName>style.visibility</p:attrName>
                                        </p:attrNameLst>
                                      </p:cBhvr>
                                      <p:to>
                                        <p:strVal val="visible"/>
                                      </p:to>
                                    </p:set>
                                    <p:anim calcmode="lin" valueType="num">
                                      <p:cBhvr additive="base">
                                        <p:cTn id="7" dur="500" fill="hold"/>
                                        <p:tgtEl>
                                          <p:spTgt spid="8396804"/>
                                        </p:tgtEl>
                                        <p:attrNameLst>
                                          <p:attrName>ppt_x</p:attrName>
                                        </p:attrNameLst>
                                      </p:cBhvr>
                                      <p:tavLst>
                                        <p:tav tm="0">
                                          <p:val>
                                            <p:strVal val="0-#ppt_w/2"/>
                                          </p:val>
                                        </p:tav>
                                        <p:tav tm="100000">
                                          <p:val>
                                            <p:strVal val="#ppt_x"/>
                                          </p:val>
                                        </p:tav>
                                      </p:tavLst>
                                    </p:anim>
                                    <p:anim calcmode="lin" valueType="num">
                                      <p:cBhvr additive="base">
                                        <p:cTn id="8" dur="500" fill="hold"/>
                                        <p:tgtEl>
                                          <p:spTgt spid="83968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82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98870" name="Group 22"/>
          <p:cNvGraphicFramePr>
            <a:graphicFrameLocks noGrp="1"/>
          </p:cNvGraphicFramePr>
          <p:nvPr/>
        </p:nvGraphicFramePr>
        <p:xfrm>
          <a:off x="107950" y="44450"/>
          <a:ext cx="9072563"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5:1-2</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أنصِت ياربُّ لكَلمَاتي، وافهم صُرَاخِي. أَصْغِ إلى صَوتِ طلبَتِي يا مَلِكِي وإلَهِي</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5:1-2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 </a:t>
                      </a:r>
                      <a:r>
                        <a:rPr kumimoji="0" lang="fr-FR" sz="2800" b="0" i="0" u="none" strike="noStrike" cap="none" normalizeH="0" baseline="0" dirty="0">
                          <a:ln>
                            <a:noFill/>
                          </a:ln>
                          <a:solidFill>
                            <a:schemeClr val="bg1"/>
                          </a:solidFill>
                          <a:effectLst/>
                          <a:latin typeface="Arial" charset="0"/>
                          <a:cs typeface="Arial" charset="0"/>
                        </a:rPr>
                        <a:t>Prête l'oreille à mes paroles, Seigneur, perçois mes gémissements.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Sois attentif à mes cris, mon roi et mon Dieu,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Give ear to my words, O Lord, Consider my meditation.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Give heed to the voice of my cry, My King and my God, For to You I will pray.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6pg</a:t>
            </a:r>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99890" name="Group 18"/>
          <p:cNvGraphicFramePr>
            <a:graphicFrameLocks noGrp="1"/>
          </p:cNvGraphicFramePr>
          <p:nvPr/>
        </p:nvGraphicFramePr>
        <p:xfrm>
          <a:off x="34925" y="44450"/>
          <a:ext cx="9145588" cy="6389434"/>
        </p:xfrm>
        <a:graphic>
          <a:graphicData uri="http://schemas.openxmlformats.org/drawingml/2006/table">
            <a:tbl>
              <a:tblPr rtl="1"/>
              <a:tblGrid>
                <a:gridCol w="4592865">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متى ( 5 : 38 – 48 )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قد سمعتُم أنَّه قِيلَ: عينٌ بعينٍ وسنٌ بسنٍّ. وأمَّا أنا فأقول لكم: لا تقاوِموا الشَّر، بل مَن لطمكَ على خدِّكَ الأيمن فحوِّل له الآخَر.  ومَن أرادَ أن يقاضيك ليأخذ ثوبك فاترك له رِّداءك.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Mathieu 5:38-48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 38 Vous avez appris qu'il a été dit: </a:t>
                      </a:r>
                      <a:r>
                        <a:rPr kumimoji="0" lang="fr-FR" sz="2800" b="0" i="0" u="none" strike="noStrike" cap="none" normalizeH="0" baseline="0" dirty="0" err="1">
                          <a:ln>
                            <a:noFill/>
                          </a:ln>
                          <a:solidFill>
                            <a:schemeClr val="bg1"/>
                          </a:solidFill>
                          <a:effectLst/>
                          <a:latin typeface="Arial" charset="0"/>
                          <a:cs typeface="Arial" charset="0"/>
                        </a:rPr>
                        <a:t>Oeil</a:t>
                      </a:r>
                      <a:r>
                        <a:rPr kumimoji="0" lang="fr-FR" sz="2800" b="0" i="0" u="none" strike="noStrike" cap="none" normalizeH="0" baseline="0" dirty="0">
                          <a:ln>
                            <a:noFill/>
                          </a:ln>
                          <a:solidFill>
                            <a:schemeClr val="bg1"/>
                          </a:solidFill>
                          <a:effectLst/>
                          <a:latin typeface="Arial" charset="0"/>
                          <a:cs typeface="Arial" charset="0"/>
                        </a:rPr>
                        <a:t> pour œil et dent pour dent. Et moi, je vous dis de ne pas résister au méchant. Au contraire, si quelqu'un te gifle sur la joue droite, tends-lui aussi l'autre.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5:38-48</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You have heard that it was said, `An eye for an eye and a tooth for a tooth.' 39 But I tell you not to resist an evil person. But whoever slaps you on your right cheek, turn the other to him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6g</a:t>
            </a:r>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0912" name="Group 16"/>
          <p:cNvGraphicFramePr>
            <a:graphicFrameLocks noGrp="1"/>
          </p:cNvGraphicFramePr>
          <p:nvPr/>
        </p:nvGraphicFramePr>
        <p:xfrm>
          <a:off x="34925" y="115888"/>
          <a:ext cx="9074150" cy="615886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سخَّركَ ميلاً فامشِ معه اثنين. مَن سألكَ فأَعطِه، ومَن أراد أن يقترض منكَ فلا تَرُدَّهُ.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40 A qui veut te mener devant le juge pour prendre ta tunique, laisse aussi ton manteau. Si quelqu'un te force à faire mille pas, fais-en deux mille avec lui. A qui te demande, donne; à qui veut t'emprunter, ne tourne pas le dos.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40 If anyone wants to sue you and take away your tunic, let him have your cloak also. 41 And whoever compels you to go one mile, go with him two. 42 Give to him who asks you, and from him who wants to borrow from you do not turn away.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1678" name="Group 14"/>
          <p:cNvGraphicFramePr>
            <a:graphicFrameLocks noGrp="1"/>
          </p:cNvGraphicFramePr>
          <p:nvPr/>
        </p:nvGraphicFramePr>
        <p:xfrm>
          <a:off x="34925" y="115888"/>
          <a:ext cx="9074150" cy="6049963"/>
        </p:xfrm>
        <a:graphic>
          <a:graphicData uri="http://schemas.openxmlformats.org/drawingml/2006/table">
            <a:tbl>
              <a:tblPr rtl="1"/>
              <a:tblGrid>
                <a:gridCol w="3902759">
                  <a:extLst>
                    <a:ext uri="{9D8B030D-6E8A-4147-A177-3AD203B41FA5}">
                      <a16:colId xmlns:a16="http://schemas.microsoft.com/office/drawing/2014/main" val="20000"/>
                    </a:ext>
                  </a:extLst>
                </a:gridCol>
                <a:gridCol w="517139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قد سمعتُم أنه قِيلَ: تحب قريبك وتبغِض عدوَّك. وأمَّا أنا فأقول لكم: أحبُّوا أعداءكُم. بارِكوا لاعنيكُم. وصلُّوا عن الذين يطردونكم،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43 Vous avez appris qu'il a été dit: Tu aimeras ton prochain et tu haïras ton ennemi. Et moi, je vous dis: Aimez vos ennemis et priez pour ceux qui vous persécutent,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43 You have heard that it was said, `You shall love your neighbor and hate your enemy.' 44 But I say to you, love your enemies, bless those who curse you, do good to those who hate you, and pray for those who spitefully use you and persecute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2702" name="Group 14"/>
          <p:cNvGraphicFramePr>
            <a:graphicFrameLocks noGrp="1"/>
          </p:cNvGraphicFramePr>
          <p:nvPr/>
        </p:nvGraphicFramePr>
        <p:xfrm>
          <a:off x="34925" y="115888"/>
          <a:ext cx="9074150" cy="6244209"/>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لكي تكونوا أبناء أبيكم الذي في السَّمَواتِ، لأنَّه يُشرِق شمسه على الأشرار والصالحين، ويُمطِر على الأبرار والظَّالمين. فإنكم إنْ أحببتُم الذين يحبُّونكم، فما هو أجركم؟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45 afin d'être vraiment les fils de votre Père qui est aux cieux, car il fait lever son soleil sur les méchants et sur les bons, et tomber la pluie sur les justes et les injustes.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Car si vous aimez ceux qui vous aiment, quelle  récompense allez-vous en avoir?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that you may be sons of your Father in heaven; for He makes His sun rise on the evil and on the good, and sends rain on the just and on the unjust. 46 For if you love those who love you, what reward have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01934" name="Group 14"/>
          <p:cNvGraphicFramePr>
            <a:graphicFrameLocks noGrp="1"/>
          </p:cNvGraphicFramePr>
          <p:nvPr/>
        </p:nvGraphicFramePr>
        <p:xfrm>
          <a:off x="34925" y="44450"/>
          <a:ext cx="9145588" cy="646759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إذ العشَّارون أيضاً يفعلون كذلك. وإن سلَّمتُم على إخوتكم فقط، فأيَّ فضل تفعلون؟ إذ الوثنيون يفعلون كذلك. فكونوا أنتُم كاملينَ كما أنَّ أباكم الذي في السَّمَواتِ كاملٌ.</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Les collecteurs d'impôts eux-mêmes n'en font-ils pas autant? Et si vous saluez seulement vos frères, que faites-vous d'extraordinaire? Les païens n'en font-ils pas autant? Vous donc, vous serez parfaits comme votre Père céleste est parfait.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Do not even the tax collectors do the same? 47 And if you greet your brethren only, what do you do more than others? Do not even the tax collectors do so? 48 Therefore you shall be perfect, just as your Father in heaven is perfect.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02947" name="Picture 3" descr="pointing"/>
          <p:cNvPicPr>
            <a:picLocks noChangeAspect="1" noChangeArrowheads="1"/>
          </p:cNvPicPr>
          <p:nvPr/>
        </p:nvPicPr>
        <p:blipFill>
          <a:blip r:embed="rId2" cstate="print"/>
          <a:srcRect/>
          <a:stretch>
            <a:fillRect/>
          </a:stretch>
        </p:blipFill>
        <p:spPr bwMode="auto">
          <a:xfrm>
            <a:off x="1500166" y="4572008"/>
            <a:ext cx="1238250" cy="628650"/>
          </a:xfrm>
          <a:prstGeom prst="rect">
            <a:avLst/>
          </a:prstGeom>
          <a:noFill/>
        </p:spPr>
      </p:pic>
      <p:sp>
        <p:nvSpPr>
          <p:cNvPr id="840294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402947"/>
                                        </p:tgtEl>
                                        <p:attrNameLst>
                                          <p:attrName>style.visibility</p:attrName>
                                        </p:attrNameLst>
                                      </p:cBhvr>
                                      <p:to>
                                        <p:strVal val="visible"/>
                                      </p:to>
                                    </p:set>
                                    <p:anim calcmode="lin" valueType="num">
                                      <p:cBhvr additive="base">
                                        <p:cTn id="7" dur="500" fill="hold"/>
                                        <p:tgtEl>
                                          <p:spTgt spid="8402947"/>
                                        </p:tgtEl>
                                        <p:attrNameLst>
                                          <p:attrName>ppt_x</p:attrName>
                                        </p:attrNameLst>
                                      </p:cBhvr>
                                      <p:tavLst>
                                        <p:tav tm="0">
                                          <p:val>
                                            <p:strVal val="0-#ppt_w/2"/>
                                          </p:val>
                                        </p:tav>
                                        <p:tav tm="100000">
                                          <p:val>
                                            <p:strVal val="#ppt_x"/>
                                          </p:val>
                                        </p:tav>
                                      </p:tavLst>
                                    </p:anim>
                                    <p:anim calcmode="lin" valueType="num">
                                      <p:cBhvr additive="base">
                                        <p:cTn id="8" dur="500" fill="hold"/>
                                        <p:tgtEl>
                                          <p:spTgt spid="84029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0202" name="Group 42"/>
          <p:cNvGraphicFramePr>
            <a:graphicFrameLocks noGrp="1"/>
          </p:cNvGraphicFramePr>
          <p:nvPr/>
        </p:nvGraphicFramePr>
        <p:xfrm>
          <a:off x="395289" y="404813"/>
          <a:ext cx="8137525" cy="4236720"/>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First Sunday of the Holy Lent</a:t>
                      </a: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a:ln>
                            <a:noFill/>
                          </a:ln>
                          <a:solidFill>
                            <a:srgbClr val="FF9900"/>
                          </a:solidFill>
                          <a:effectLst/>
                          <a:latin typeface="Arial" charset="0"/>
                          <a:cs typeface="Arial" charset="0"/>
                        </a:rPr>
                        <a:t>الأحد الاول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CA" sz="4000" b="1"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a:ln>
                            <a:noFill/>
                          </a:ln>
                          <a:solidFill>
                            <a:srgbClr val="FF9900"/>
                          </a:solidFill>
                          <a:effectLst/>
                          <a:latin typeface="Arial" charset="0"/>
                          <a:cs typeface="Arial" charset="0"/>
                        </a:rPr>
                        <a:t>َ</a:t>
                      </a:r>
                      <a:r>
                        <a:rPr kumimoji="0" lang="fr-FR" sz="4000" b="0" i="0" u="none" strike="noStrike" cap="none" normalizeH="0" baseline="0">
                          <a:ln>
                            <a:noFill/>
                          </a:ln>
                          <a:solidFill>
                            <a:srgbClr val="FF9900"/>
                          </a:solidFill>
                          <a:effectLst/>
                          <a:latin typeface="Arial" charset="0"/>
                          <a:cs typeface="Arial" charset="0"/>
                        </a:rPr>
                        <a:t>Premier Dimanche</a:t>
                      </a:r>
                      <a:r>
                        <a:rPr kumimoji="0" lang="ar-EG" sz="40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Du</a:t>
                      </a:r>
                      <a:r>
                        <a:rPr kumimoji="0" lang="ar-EG" sz="4000" b="0" i="0" u="none" strike="noStrike" cap="none" normalizeH="0" baseline="0">
                          <a:ln>
                            <a:noFill/>
                          </a:ln>
                          <a:solidFill>
                            <a:srgbClr val="FF9900"/>
                          </a:solidFill>
                          <a:effectLst/>
                          <a:latin typeface="Arial" charset="0"/>
                          <a:cs typeface="Arial" charset="0"/>
                        </a:rPr>
                        <a:t> </a:t>
                      </a:r>
                      <a:r>
                        <a:rPr kumimoji="0" lang="fr-FR" sz="4000" b="0" i="0" u="none" strike="noStrike" cap="none" normalizeH="0" baseline="0">
                          <a:ln>
                            <a:noFill/>
                          </a:ln>
                          <a:solidFill>
                            <a:srgbClr val="FF9900"/>
                          </a:solidFill>
                          <a:effectLst/>
                          <a:latin typeface="Arial" charset="0"/>
                          <a:cs typeface="Arial" charset="0"/>
                        </a:rPr>
                        <a:t>Grand Jeune</a:t>
                      </a: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2211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1570" name="Group 34"/>
          <p:cNvGraphicFramePr>
            <a:graphicFrameLocks noGrp="1"/>
          </p:cNvGraphicFramePr>
          <p:nvPr/>
        </p:nvGraphicFramePr>
        <p:xfrm>
          <a:off x="34926" y="44451"/>
          <a:ext cx="9001125" cy="6854064"/>
        </p:xfrm>
        <a:graphic>
          <a:graphicData uri="http://schemas.openxmlformats.org/drawingml/2006/table">
            <a:tbl>
              <a:tblPr rtl="1"/>
              <a:tblGrid>
                <a:gridCol w="4522109">
                  <a:extLst>
                    <a:ext uri="{9D8B030D-6E8A-4147-A177-3AD203B41FA5}">
                      <a16:colId xmlns:a16="http://schemas.microsoft.com/office/drawing/2014/main" val="20000"/>
                    </a:ext>
                  </a:extLst>
                </a:gridCol>
                <a:gridCol w="4479016">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عشية </a:t>
                      </a:r>
                      <a:r>
                        <a:rPr kumimoji="0" lang="en-US" sz="3600" b="0" i="0" u="sng" strike="noStrike" cap="none" normalizeH="0" baseline="0" dirty="0">
                          <a:ln>
                            <a:noFill/>
                          </a:ln>
                          <a:solidFill>
                            <a:srgbClr val="FF9933"/>
                          </a:solidFill>
                          <a:effectLst/>
                          <a:latin typeface="Arial" charset="0"/>
                          <a:cs typeface="Times New Roman" pitchFamily="18" charset="0"/>
                        </a:rPr>
                        <a:t>17:1-2</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استمع يا اللَّه عدلي وأصغ إلى طلبتي، وأنصت إلى صلاتي من شفاه غير غاشة. ليخرج من أمام وجهك قضائي، عيناي لتنظرا الاستقامة</a:t>
                      </a:r>
                      <a:r>
                        <a:rPr kumimoji="0" lang="en-US"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err="1">
                          <a:ln>
                            <a:noFill/>
                          </a:ln>
                          <a:solidFill>
                            <a:srgbClr val="FF9933"/>
                          </a:solidFill>
                          <a:effectLst/>
                          <a:latin typeface="Arial" charset="0"/>
                          <a:cs typeface="Times New Roman" pitchFamily="18" charset="0"/>
                        </a:rPr>
                        <a:t>Psaumes</a:t>
                      </a:r>
                      <a:r>
                        <a:rPr kumimoji="0" lang="en-US" sz="3600" b="0" i="0" u="sng" strike="noStrike" cap="none" normalizeH="0" baseline="0" dirty="0">
                          <a:ln>
                            <a:noFill/>
                          </a:ln>
                          <a:solidFill>
                            <a:srgbClr val="FF9933"/>
                          </a:solidFill>
                          <a:effectLst/>
                          <a:latin typeface="Arial" charset="0"/>
                          <a:cs typeface="Times New Roman" pitchFamily="18" charset="0"/>
                        </a:rPr>
                        <a:t> 17:1-2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Justice Seigneur, Écoute, sois attentif à ma plainte; prête l'oreille à ma prière qui ne vient pas de lèvres trompeuses.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Que mon jugement ressorte de ta face, que tes yeux voient où est le droit,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Hear a just cause, O Lord, Attend to my cry; Give ear to my prayer which is not from deceitful lips. 2 Let my vindication come from Your presence; Let Your eyes look on the things that are upright. 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7pv</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6713" name="Group 73"/>
          <p:cNvGraphicFramePr>
            <a:graphicFrameLocks noGrp="1"/>
          </p:cNvGraphicFramePr>
          <p:nvPr/>
        </p:nvGraphicFramePr>
        <p:xfrm>
          <a:off x="34926" y="-26988"/>
          <a:ext cx="9074150" cy="661035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6 :  34 ـ 7 : 1 ـ </a:t>
                      </a:r>
                      <a:r>
                        <a:rPr kumimoji="0" lang="ar-EG" sz="3600" b="0" i="0" u="sng" strike="noStrike" cap="none" normalizeH="0" baseline="0" dirty="0">
                          <a:ln>
                            <a:noFill/>
                          </a:ln>
                          <a:solidFill>
                            <a:srgbClr val="FF9933"/>
                          </a:solidFill>
                          <a:effectLst/>
                          <a:latin typeface="Arial" charset="0"/>
                          <a:cs typeface="Arial" charset="0"/>
                        </a:rPr>
                        <a:t>12 )</a:t>
                      </a: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تهتمُّوا للغد، فإن الغد يهتمُّ بشأنه يكفي كل يوم شرُّهُ. لا تدينوا لئلا تُدانوا،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67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Times New Roman" pitchFamily="18" charset="0"/>
                        </a:rPr>
                        <a:t>Mathieu 6:34 - 7:1-12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34 Ne vous inquiétez donc pas pour le lendemain: le lendemain s'inquiétera de lui-même. A chaque jour suffit sa peine. Ne vous posez pas en juge, afin de n'être pas jugés;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Matthew 6:34-7:12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34 Therefore do not worry about tomorrow, for tomorrow will worry about its own things. Sufficient for the day is its own trouble. 1 Judge not, that you be not judged.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7v</a:t>
            </a:r>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7700" name="Group 36"/>
          <p:cNvGraphicFramePr>
            <a:graphicFrameLocks noGrp="1"/>
          </p:cNvGraphicFramePr>
          <p:nvPr/>
        </p:nvGraphicFramePr>
        <p:xfrm>
          <a:off x="34926" y="44450"/>
          <a:ext cx="9074150" cy="671353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لأنَّكُم بالدَّينونة التي بها تدينون تُدانون، وبالكيل الذي به تَكيلُون يُكالُ لكُم. ولماذا تنظُر القذَى في عين أخيك، وأمَّا الخشبةُ التي في عينكَ فلا تفطنُ لها؟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2 car c'est de la façon dont vous jugez qu'on vous jugera, et c'est la mesure dont vous vous servez qui servira de mesure pour vous. 3 Qu'as-tu à regarder la paille qui est dans l'œil de ton frère? Et la poutre qui est dans ton œil, tu ne la remarques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2 For with what judgment you judge, you will be judged; and with the measure you use, it will be measured back to you. 3 And why do you look at the speck in your brother's eye, but do not consider the plank in your own eye?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18734" name="Group 46"/>
          <p:cNvGraphicFramePr>
            <a:graphicFrameLocks noGrp="1"/>
          </p:cNvGraphicFramePr>
          <p:nvPr/>
        </p:nvGraphicFramePr>
        <p:xfrm>
          <a:off x="34926" y="44452"/>
          <a:ext cx="9074150" cy="65690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 كيف تقول لأخيك: دعني أُخرج القَذَى من عينكَ، وها هى الخشبة في عينك، يا مُرائي، أخرج أوَّلاً الخشبة من عينكَ، وحينئذٍ تُبصرُ أن تخرج القذى من عين أخيكَ!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4 ou bien, comment vas-tu dire à ton frère: "Attends! que j'ôte la paille de ton œil"? 5  Seulement voilà: la poutre est dans ton œil! Homme au jugement perverti, ôte d'abord la poutre de ton œil, et alors tu verras clair pour ôter la paille de l'œil de ton frère</a:t>
                      </a:r>
                      <a:r>
                        <a:rPr kumimoji="0" lang="fr-FR" sz="2800" b="0" i="0" u="none" strike="noStrike" cap="none" normalizeH="0" baseline="0" dirty="0">
                          <a:ln>
                            <a:noFill/>
                          </a:ln>
                          <a:solidFill>
                            <a:schemeClr val="bg1"/>
                          </a:solidFill>
                          <a:effectLst/>
                          <a:latin typeface="Arial" charset="0"/>
                          <a:cs typeface="Times New Roman" pitchFamily="18" charset="0"/>
                        </a:rPr>
                        <a: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4 Or how can you say to your brother, `Let me remove the speck from your eye'; and look, a plank is in your own eye? 5 Hypocrite! First remove the plank from your own eye, and then you will see clearly to remove the speck from your brother's eye.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2588" name="Group 28"/>
          <p:cNvGraphicFramePr>
            <a:graphicFrameLocks noGrp="1"/>
          </p:cNvGraphicFramePr>
          <p:nvPr/>
        </p:nvGraphicFramePr>
        <p:xfrm>
          <a:off x="34926" y="44450"/>
          <a:ext cx="9074150" cy="66421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تُعطُوا القُدسَ للكلاب، ولا تلقوا جواهركم قُدَّام الخنازيرُ لئلاَّ تدُوسها بأرجُلها وترجع فتُمزَّقكُم. اسألُوا فتُعطوا اُطلُبُوا فتجدوا. اقرعوا فيُفتح لكُم.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6 Ne donnez pas aux chiens ce qui est sacré, ne jetez pas vos perles aux porcs, de peur qu'ils ne les piétinent et que, se retournant, ils ne vous déchirent. 7 Demandez, on vous donnera; cherchez, vous trouverez; frappez, on vous ouvrira.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6 Do not give what is holy to the dogs; nor cast your pearls before swine, lest they trample them under their feet, and turn and tear you in pieces. 7 Ask, and it will be given to you; seek, and you will find; knock, and it will be opened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3606" name="Group 22"/>
          <p:cNvGraphicFramePr>
            <a:graphicFrameLocks noGrp="1"/>
          </p:cNvGraphicFramePr>
          <p:nvPr/>
        </p:nvGraphicFramePr>
        <p:xfrm>
          <a:off x="34926" y="44450"/>
          <a:ext cx="9074150" cy="646779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كُلَّ من يسألُ يأخُذُ، ومن يطلُبُ يجدُ، ومن يقرعُ يُفتحُ لهُ. أم أيُّ إنسانٍ منكُم يسألهُ ابنُهُ خُبزاً، فيُعطيه حجراً؟ أو يسألهُ سمكةً، فيُعطيه حيَّةً؟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8 En effet, quiconque demande reçoit, qui cherche trouve, à qui frappe on ouvrira. 9 Ou encore, qui d'entre vous, si son fils lui demande du pain, lui donnera une pierre? 10 Ou s'il demande un poisson, lui donnera-t-il un serpent</a:t>
                      </a:r>
                      <a:r>
                        <a:rPr kumimoji="0" lang="fr-FR" sz="2800" b="0" i="0" u="none" strike="noStrike" cap="none" normalizeH="0" baseline="0" dirty="0">
                          <a:ln>
                            <a:noFill/>
                          </a:ln>
                          <a:solidFill>
                            <a:schemeClr val="bg1"/>
                          </a:solidFill>
                          <a:effectLst/>
                          <a:latin typeface="Arial" charset="0"/>
                          <a:cs typeface="Times New Roman" pitchFamily="18" charset="0"/>
                        </a:rPr>
                        <a:t>?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8 For everyone who asks receives, and he who seeks finds, and to him who knocks it will be opened. 9 Or what man is there among you who, if his son asks for bread, will give him a stone? 10 Or if he asks for a fish, will he give him a serpent?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0787" name="Group 51"/>
          <p:cNvGraphicFramePr>
            <a:graphicFrameLocks noGrp="1"/>
          </p:cNvGraphicFramePr>
          <p:nvPr/>
        </p:nvGraphicFramePr>
        <p:xfrm>
          <a:off x="34925" y="44452"/>
          <a:ext cx="9145588" cy="688060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كُنتُم وأنتُم أشرارٌ تعرفُون أن تُعطُـوا أبناءكُم العطايـا الجيِّـدةً، فـكم بالحريِّ أبُوكُم الـذي في السَّمَـواتِ،يمنح الصالحات للذين يسألُونهُ</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فكُلُّ ما تُريدُون أن يفعل النَّاسُ بكُم فافعلُوه أنتُم بهم، فإنَّ هذا هو النامُوسُ والأنبياءُ.</a:t>
                      </a:r>
                      <a:r>
                        <a:rPr kumimoji="0" lang="en-US"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11 Si donc vous, qui êtes mauvais, savez donner de bonnes choses à vos enfants, combien plus votre Père qui est aux cieux, donnera-t-il de bonnes choses à ceux qui le lui demandent. 12 Ainsi, tout ce que vous voulez que les hommes fassent pour vous, faites-le vous-mêmes pour eux: c'est la Loi et les Prophètes. </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16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11 If you then, being evil, know how to give good gifts to your children, how much more will your Father who is in heaven give good things to those who ask Him! 12 Therefore, whatever you want men to do to you, do also to them, for this is the Law and the Prophets.</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1762"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2421763"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2836" name="Group 52"/>
          <p:cNvGraphicFramePr>
            <a:graphicFrameLocks noGrp="1"/>
          </p:cNvGraphicFramePr>
          <p:nvPr/>
        </p:nvGraphicFramePr>
        <p:xfrm>
          <a:off x="34925" y="44452"/>
          <a:ext cx="9145588" cy="648017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مز</a:t>
                      </a:r>
                      <a:r>
                        <a:rPr kumimoji="0" lang="ar-EG" sz="3200" b="0" i="0" u="sng" strike="noStrike" cap="none" normalizeH="0" baseline="0" dirty="0">
                          <a:ln>
                            <a:noFill/>
                          </a:ln>
                          <a:solidFill>
                            <a:srgbClr val="FF9933"/>
                          </a:solidFill>
                          <a:effectLst/>
                          <a:latin typeface="Arial" charset="0"/>
                          <a:cs typeface="Arial" charset="0"/>
                        </a:rPr>
                        <a:t>مور باكر </a:t>
                      </a:r>
                      <a:r>
                        <a:rPr kumimoji="0" lang="en-US" sz="3200" b="0" i="0" u="sng" strike="noStrike" cap="none" normalizeH="0" baseline="0" dirty="0">
                          <a:ln>
                            <a:noFill/>
                          </a:ln>
                          <a:solidFill>
                            <a:srgbClr val="FF9933"/>
                          </a:solidFill>
                          <a:effectLst/>
                          <a:latin typeface="Arial" charset="0"/>
                          <a:cs typeface="Times New Roman" pitchFamily="18" charset="0"/>
                        </a:rPr>
                        <a:t>18:1-2</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أحبك يارب يا قوتي، الرب هو ثباتي وملجائي ومخلصي، إلهي عوني وعليه أتكل.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rgbClr val="FF9933"/>
                          </a:solidFill>
                          <a:effectLst/>
                          <a:latin typeface="Arial" charset="0"/>
                          <a:cs typeface="Times New Roman" pitchFamily="18" charset="0"/>
                        </a:rPr>
                        <a:t>Psaume </a:t>
                      </a:r>
                      <a:r>
                        <a:rPr kumimoji="0" lang="en-US" sz="2800" b="0" i="0" u="sng" strike="noStrike" cap="none" normalizeH="0" baseline="0" dirty="0">
                          <a:ln>
                            <a:noFill/>
                          </a:ln>
                          <a:solidFill>
                            <a:srgbClr val="FF9933"/>
                          </a:solidFill>
                          <a:effectLst/>
                          <a:latin typeface="Arial" charset="0"/>
                          <a:cs typeface="Times New Roman" pitchFamily="18" charset="0"/>
                        </a:rPr>
                        <a:t>18:1-2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Je t'aime Seigneur, ma force.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Le Seigneur est  ma forteresse et mon libérateur, Il est mon Dieu, le rocher où je me réfugie,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I will love You, O Lord, my strength.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Lord is my rock and my fortress and my deliverer; My God, my strength, in whom I will trust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3868" name="Group 60"/>
          <p:cNvGraphicFramePr>
            <a:graphicFrameLocks noGrp="1"/>
          </p:cNvGraphicFramePr>
          <p:nvPr/>
        </p:nvGraphicFramePr>
        <p:xfrm>
          <a:off x="34925" y="-26988"/>
          <a:ext cx="9145588" cy="6637338"/>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متى ( 7 :  22 ـ 29 )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كثيرين سيقولون لي في ذلك اليوم يارب يارب أليس باسمِكَ تنبَّأنا، وباسمِكَ أخرجنا الشياطين، وباسمك صنعنا قُوَّاتٍ كثيرةً؟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56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Matthew 7:22-29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22 Beaucoup me diront en ce jour-là: "Seigneur, Seigneur! n'est-ce pas en ton nom que nous avons prophétisé? en ton nom que nous avons chassé les démons? en ton nom que nous avons fait de nombreux miracles?"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Matthew 7:22-29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Many will say to Me in that day, `Lord, Lord, have we not prophesied in Your name, cast out demons in Your name, and done many wonders in Your name?'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7m</a:t>
            </a:r>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6682" name="Group 26"/>
          <p:cNvGraphicFramePr>
            <a:graphicFrameLocks noGrp="1"/>
          </p:cNvGraphicFramePr>
          <p:nvPr/>
        </p:nvGraphicFramePr>
        <p:xfrm>
          <a:off x="34926" y="44450"/>
          <a:ext cx="9074150" cy="66421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فحينئذٍ أُصَرِّحُ لهُم إنِّي لم أعرفكم قطُّ! اذهبوا عنِّي يا فاعلي الإثم!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فكلُّ مَنْ يسمعُ كلامي هذا ويعملُ به، أُشَبِّهُهُ برجُلٍ عاقلٍ، بَنَي بيتهُ علي الصَّخرة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Alors je leur déclarerai: "Je ne vous ai jamais connus; écartez-vous de moi, vous qui commettez l'iniquité! 24 Ainsi tout homme qui entend les paroles que je viens de dire et les met en pratique, peut être comparé à un homme avisé qui a bâti sa maison sur le roc. </a:t>
                      </a:r>
                      <a:endParaRPr kumimoji="0" lang="fr-FR" sz="28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then I will declare to them, `I never knew you; depart from Me, you who practice lawlessness!' 24 Therefore whoever hears these sayings of Mine, and does them, I will liken him to a wise man who built his house on the rock:</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7707" name="Group 27"/>
          <p:cNvGraphicFramePr>
            <a:graphicFrameLocks noGrp="1"/>
          </p:cNvGraphicFramePr>
          <p:nvPr/>
        </p:nvGraphicFramePr>
        <p:xfrm>
          <a:off x="34926" y="44452"/>
          <a:ext cx="9074150" cy="656907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فنزل المطرُ، وجرت الأنهارُ، وهبَّت الرِّياح، صدمت ذلك البيت فلم يسقط، لان أساسه كان ثابتاً علي الصخرة. وكل من يسمع كلامي هذا ولم يعملُ به،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La pluie est tombée, les torrents sont venus, les vents ont soufflé; ils se sont précipités contre cette maison et elle ne s'est pas écroulée, car ses fondations étaient sur le roc. 26 Et tout homme qui entend les paroles que je viens de dire et ne les met pas en pratique,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the rain descended, the floods came, and the winds blew and beat on that house; and it did not fall, for it was founded on the rock. 26 But everyone who hears these sayings of Mine, and does not do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8721" name="Group 17"/>
          <p:cNvGraphicFramePr>
            <a:graphicFrameLocks noGrp="1"/>
          </p:cNvGraphicFramePr>
          <p:nvPr/>
        </p:nvGraphicFramePr>
        <p:xfrm>
          <a:off x="34926" y="44450"/>
          <a:ext cx="9074150" cy="671353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أُشبهه برجلٍ جاهلٍ بني بيتهُ علي الرَّمل. فنزل المطرُ، وجرت الأنهارُ، وهبَّت الرِّياحُ، وصدَمَت ذلك البيت فسقط، وكان سُقُوطُهُ عظيماً!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133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peut être comparé à un homme insensé qui a bâti sa maison sur le sable. 27 La pluie est tombée, les torrents sont venus, les vents ont soufflé; ils sont venus battre cette maison, elle s'est écroulée, et grande fut sa ruine.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be like a foolish man who built his house on the sand: 27 and the rain descended, the floods came, and the winds blew and beat on that house; and it fell. And great was its fall.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6931" name="Group 51"/>
          <p:cNvGraphicFramePr>
            <a:graphicFrameLocks noGrp="1"/>
          </p:cNvGraphicFramePr>
          <p:nvPr/>
        </p:nvGraphicFramePr>
        <p:xfrm>
          <a:off x="34926" y="115890"/>
          <a:ext cx="9074150"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أكمل يسوع هذا الكلام كله بُهِتَ الجمع من تعليمه، لأنَّهُ كان يُعَلِّمُهُم كَمَن لهُ سُلطانٌ وليسَ ككتبتهم.</a:t>
                      </a:r>
                      <a:r>
                        <a:rPr kumimoji="0" lang="en-US"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Or, quand Jésus eut achevé ces instructions, les foules restèrent frappées de son enseignement; car il les enseignait en homme qui a autorité et non pas comme leurs scribes.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And so it was, when Jesus had ended these sayings, that the people were astonished at His teaching, 29 for He taught them as one having authority, and not as the scribes.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7906"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2427907"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24279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2427909"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0012" name="Group 60"/>
          <p:cNvGraphicFramePr>
            <a:graphicFrameLocks noGrp="1"/>
          </p:cNvGraphicFramePr>
          <p:nvPr/>
        </p:nvGraphicFramePr>
        <p:xfrm>
          <a:off x="34926" y="44452"/>
          <a:ext cx="9001125" cy="628967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الرسول إلى أهل رومية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13 : 1 ـ 21 )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لِتخضع كُلُّ نفس للسَّلاطين العالية، فأنه لا سُلطانٌ إلاَّ من اللَّه، والسَّلاطينُ الكائنةُ هي مُرتَّبةٌ من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Romains 13 : 1 </a:t>
                      </a:r>
                      <a:r>
                        <a:rPr kumimoji="0" lang="fr-FR" sz="2800" b="0" i="0" u="sng" strike="noStrike" cap="none" normalizeH="0" baseline="0">
                          <a:ln>
                            <a:noFill/>
                          </a:ln>
                          <a:solidFill>
                            <a:srgbClr val="FF9933"/>
                          </a:solidFill>
                          <a:effectLst/>
                          <a:latin typeface="Times New Roman"/>
                          <a:cs typeface="Times New Roman" pitchFamily="18" charset="0"/>
                        </a:rPr>
                        <a:t>–</a:t>
                      </a:r>
                      <a:r>
                        <a:rPr kumimoji="0" lang="fr-FR" sz="2800" b="0" i="0" u="sng" strike="noStrike" cap="none" normalizeH="0" baseline="0">
                          <a:ln>
                            <a:noFill/>
                          </a:ln>
                          <a:solidFill>
                            <a:srgbClr val="FF9933"/>
                          </a:solidFill>
                          <a:effectLst/>
                          <a:latin typeface="Arial" charset="0"/>
                          <a:cs typeface="Times New Roman" pitchFamily="18" charset="0"/>
                        </a:rPr>
                        <a:t> 14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Que tout homme soit soumis aux autorités qui exercent le pouvoir, car il n'y a d'autorité que par Dieu et celles qui existent sont établies par lui. 2 Ainsi, celui qui s'oppose à l'autorité se rebelle contre l'ordre voulu par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13:1-14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Let every soul be subject to the governing authorities. For there is no authority except from God, and the authorities that exist are appointed by God. 2 Therefore whoever resists the authority resists the ordinance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7p</a:t>
            </a:r>
          </a:p>
        </p:txBody>
      </p:sp>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1020" name="Group 44"/>
          <p:cNvGraphicFramePr>
            <a:graphicFrameLocks noGrp="1"/>
          </p:cNvGraphicFramePr>
          <p:nvPr/>
        </p:nvGraphicFramePr>
        <p:xfrm>
          <a:off x="34926" y="44450"/>
          <a:ext cx="9074150" cy="682752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إنَّ من يُقاومُ السُّلطان يُقاومُ ترتيب اللَّه، والمُقاومُون يأخُذون دينونة. لأن الرؤساء ليسوا خوفاً للأعمال الصَّالحة بل للشِّرِّيرة. أفتبتغي ألا تخاف من السُّلطان؟ افعل الخير فيكُون لكَ مدحٌ منهُ، لأنَّهُ خادم اللَّه لك للصَّلاح!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les rebelles attireront la condamnation sur eux-mêmes. 3 En effet, les magistrats ne sont pas à craindre quand on fait le bien, mais quand on fait le mal. Veux-tu ne pas avoir à craindre l'autorité? Fais le bien et tu recevras ses éloges, car elle est au service de Dieu pour t'inciter au bien.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those who resist will bring judgment on themselves. 3 For rulers are not a terror to good works, but to evil. Do you want to be unafraid of the authority? Do what is good, and you will have praise from the same. 4 For he is God's minister to you for good.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2044" name="Group 44"/>
          <p:cNvGraphicFramePr>
            <a:graphicFrameLocks noGrp="1"/>
          </p:cNvGraphicFramePr>
          <p:nvPr/>
        </p:nvGraphicFramePr>
        <p:xfrm>
          <a:off x="34925" y="44452"/>
          <a:ext cx="9145588" cy="679640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إن فعلت الشَّرَّ فخف، فإنَّهُ لم يتقلد السَّيف عبثاً، لأنه  خادم اللَّه، مُنتقمٌ الغضب من الذي يفعلُ الشَّرَّ. فلذلك يلزمُ أن يُخضعَ لهُ، ليس بسبب الغضب فقط، بل أيضاً من أجل الضَّمير.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133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si tu fais le mal, alors crains. Car ce n'est pas en vain qu'elle porte le glaive: en punissant, elle est au service de Dieu pour manifester sa colère envers le malfaiteur. 5 C'est pourquoi il est nécessaire de se soumettre, non seulement par crainte de la colère, mais encore par motif de conscience.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if you do evil, be afraid; for he does not bear the sword in vain; for he is God's minister, an avenger to execute wrath on him who practices evil. 5 Therefore you must be subject, not only because of wrath but also for conscience' sake.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3060" name="Group 36"/>
          <p:cNvGraphicFramePr>
            <a:graphicFrameLocks noGrp="1"/>
          </p:cNvGraphicFramePr>
          <p:nvPr/>
        </p:nvGraphicFramePr>
        <p:xfrm>
          <a:off x="34925" y="44450"/>
          <a:ext cx="9145588" cy="608742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فإنَّكُم لأجل هذا تُوفُون الجزية أيضاً، إذ هُم خُدَّامُ اللَّه مُواظُبون على ذلك بعينهِ. فأعطوا الجميع حُقُوقهُمُ: الجزية لمن لهُ الجزيةُ. والجباية لمن لهُ الجباية. والمهابة لمن لهُ المهابة. والكرامة لمَنْ لهُ الكرامة.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encore la raison pour laquelle vous payez des impôts: ceux qui les perçoivent sont chargés par Dieu de s'appliquer à cet office. 7 Rendez à chacun ce qui lui est dû: l'impôt, les taxes, la crainte, le respect, à chacun ce que vous lui devez.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because of this you also pay taxes, for they are God's ministers attending continually to this very thing. 7 Render therefore to all their due: taxes to whom taxes are due, customs to whom customs, fear to whom fear, honor to whom honor.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34077" name="Group 29"/>
          <p:cNvGraphicFramePr>
            <a:graphicFrameLocks noGrp="1"/>
          </p:cNvGraphicFramePr>
          <p:nvPr/>
        </p:nvGraphicFramePr>
        <p:xfrm>
          <a:off x="34925" y="44452"/>
          <a:ext cx="9145588" cy="636968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تكُونُوا مديُونين لأحدٍ بشيءٍ إلاَّ بِأن يُحبَّ بعضُكُم بعضاً، فإنَّه مَن أحبَّ قريبه فقد أكمل النَّامُوس. لأنَّ " لا تزنِ، لا تقتُل، لا تسرق لا تشهد بالزُّور، لا تشتهِ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N'ayez aucune dette envers qui que ce soit, sinon celle de vous aimer les uns les autres; car celui qui aime son prochain a pleinement accompli la loi. 9 En effet, les commandements: Tu ne commettras pas d'adultère, tu ne tueras pas, tu ne voleras pas, tu ne convoiteras pas,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Owe no one anything except to love one another, for he who loves another has fulfilled the law. 9 For the commandments, You shall not commit adultery, You shall not murder, You shall not steal, You shall not bear false witness, You shall not covet,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69765" name="Group 37"/>
          <p:cNvGraphicFramePr>
            <a:graphicFrameLocks noGrp="1"/>
          </p:cNvGraphicFramePr>
          <p:nvPr/>
        </p:nvGraphicFramePr>
        <p:xfrm>
          <a:off x="34925" y="44452"/>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كانت وصيَّةً أُخرى، إنما هي متضمنة في هذه الكلمة: " أن تُحبَّ قريبكَ كنفسكَ ". إن المحبَّةُ لا تصنعُ شرًّا بالقريب، فالمحبَّةُ إذاً تكمل النَّامُوس.هذا وإنَّكُم عارفون الوقت، إنَّها الآن ساعةٌ لنستيقظ مِن النَّوم،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que tous les autres, se résument dans cette parole: Tu aimeras ton prochain comme toi-même. 10 L'amour ne fait aucun tort au prochain; l'amour est donc le plein accomplissement de la loi. 11 D'autant que vous savez en quel temps nous sommes: voici l'heure de sortir de votre sommeil;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if there is any other commandment, are all summed up in this saying, namely, You shall love your neighbor as yourself. 10 Love does no harm to a neighbor; therefore love is the fulfillment of the law. 11 And do this, knowing the time, that now it is high time to awake out of 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0779" name="Group 27"/>
          <p:cNvGraphicFramePr>
            <a:graphicFrameLocks noGrp="1"/>
          </p:cNvGraphicFramePr>
          <p:nvPr/>
        </p:nvGraphicFramePr>
        <p:xfrm>
          <a:off x="34925" y="44450"/>
          <a:ext cx="9145588" cy="651414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خلاصنا الآن أقربُ ممَّا كان حين آمنَّا. قد تناهى اللَّيل واقترب النَّهارُ، فلنخلع أعمال الظُّلمة ونلبس أسلحة النُّور. لِنسلكنّ بلياقةٍ كما في النَّهار: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aujourd'hui en effet, le salut est plus près de nous qu'au moment où nous avons cru. 12 La nuit est avancée, le jour est tout proche. Rejetons donc les oeuvres des ténèbres et revêtons les armes de la lumière. 13 Conduisons-nous honnêtement, comme en plein jour,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now our salvation is nearer than when we first believed. 12 The night is far spent, the day is at hand. Therefore let us cast off the works of darkness, and let us put on the armor of light. 13 Let us walk properly, as in the day,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1800" name="Group 24"/>
          <p:cNvGraphicFramePr>
            <a:graphicFrameLocks noGrp="1"/>
          </p:cNvGraphicFramePr>
          <p:nvPr/>
        </p:nvGraphicFramePr>
        <p:xfrm>
          <a:off x="34925" y="115890"/>
          <a:ext cx="9145588" cy="6194426"/>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بالبطر والسُّكر، لا بالمضاجع والعَهر، لا بالخصام والحسد. بل البسُوا الرَّبَّ يسوع المسيح، ولا تهتموا بالجسد للشَّهوات.</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sans ripailles ni beuveries, sans coucheries ni débauches, sans querelles ni jalousies.14 Mais revêtez le Seigneur Jésus Christ et ne vous abandonnez pas aux préoccupations de la chair pour en satisfaire les convoitises.</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not in revelry and drunkenness, not in lewdness and lust, not in strife and envy. 14 But put on the Lord Jesus Christ, and make no provision for the flesh, to fulfill its lusts.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6338"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62"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4473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244736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49474" name="Group 66"/>
          <p:cNvGraphicFramePr>
            <a:graphicFrameLocks noGrp="1"/>
          </p:cNvGraphicFramePr>
          <p:nvPr/>
        </p:nvGraphicFramePr>
        <p:xfrm>
          <a:off x="34926" y="-26988"/>
          <a:ext cx="9217025" cy="6376607"/>
        </p:xfrm>
        <a:graphic>
          <a:graphicData uri="http://schemas.openxmlformats.org/drawingml/2006/table">
            <a:tbl>
              <a:tblPr rtl="1"/>
              <a:tblGrid>
                <a:gridCol w="45354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يعقوب الرسول</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 : 13 ـ 21 )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يقُل أحدٌ إذا جُرِّبَ أن اللَّه قد جرَّبنى، لأنَّ اللَّه غيرُ مُجرَّبٍ بالشُّرور، وهو لا يُجرِّبُ أحداً. بل كلَّ واحدٍ يُجرَّبُ من شهوته الخاصة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Jacques 1 : 13 </a:t>
                      </a:r>
                      <a:r>
                        <a:rPr kumimoji="0" lang="en-US" sz="3200" b="0" i="0" u="sng" strike="noStrike" cap="none" normalizeH="0" baseline="0">
                          <a:ln>
                            <a:noFill/>
                          </a:ln>
                          <a:solidFill>
                            <a:srgbClr val="FF9933"/>
                          </a:solidFill>
                          <a:effectLst/>
                          <a:latin typeface="Times New Roman"/>
                          <a:cs typeface="Times New Roman" pitchFamily="18" charset="0"/>
                        </a:rPr>
                        <a:t>–</a:t>
                      </a:r>
                      <a:r>
                        <a:rPr kumimoji="0" lang="en-US" sz="3200" b="0" i="0" u="sng" strike="noStrike" cap="none" normalizeH="0" baseline="0">
                          <a:ln>
                            <a:noFill/>
                          </a:ln>
                          <a:solidFill>
                            <a:srgbClr val="FF9933"/>
                          </a:solidFill>
                          <a:effectLst/>
                          <a:latin typeface="Arial" charset="0"/>
                          <a:cs typeface="Times New Roman" pitchFamily="18" charset="0"/>
                        </a:rPr>
                        <a:t>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Que nul, quand il est tenté, ne dise: "Ma tentation vient de Dieu." Car Dieu ne peut être tenté de faire le mal et ne tente personne. 14 Chacun est tenté par sa propre convoitise, qui l'entraîne et le séduit.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James 1:13-21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Let no one say when he is tempted, I am tempted by God; for God cannot be tempted by evil, nor does He Himself tempt anyone. 14 But each one is tempted when he is drawn away by his own desires and enticed.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7c</a:t>
            </a:r>
          </a:p>
        </p:txBody>
      </p: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0487" name="Group 55"/>
          <p:cNvGraphicFramePr>
            <a:graphicFrameLocks noGrp="1"/>
          </p:cNvGraphicFramePr>
          <p:nvPr/>
        </p:nvGraphicFramePr>
        <p:xfrm>
          <a:off x="34926" y="44450"/>
          <a:ext cx="9217025" cy="6900672"/>
        </p:xfrm>
        <a:graphic>
          <a:graphicData uri="http://schemas.openxmlformats.org/drawingml/2006/table">
            <a:tbl>
              <a:tblPr rtl="1"/>
              <a:tblGrid>
                <a:gridCol w="46799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انجذبَ وانخدعَ بها ثُمَّ أن الشَّهوةُ إذا حبلتْ تلدُ الخطيَّئةً، والخطيَّئة إذا تمت تنتج الموت. لا تضلُّوا يا أخوتي الأحباء. إن كلُّ عطيَّةٍ صالحةٍ وكلُّ موهبةٍ كاملة هي من فوقُ، نازلةٌ من عند أبى الأنوار، الذي ليسَ عندهُ تغييرٌ ولا شبهُ ظل يزولُ.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Une fois fécondée, la convoitise enfante le péché, et le péché, arrivé à la maturité, engendre la mort. 16 Ne vous y trompez pas, mes frères bien-aimés. 17 Tout don de valeur et tout cadeau parfait descendent d'en haut, du Père des lumières chez lequel il n'y a ni balancement ni ombre due au mouvement.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Then, when desire has conceived, it gives birth to sin; and sin, when it is full-grown, brings forth death. 16 Do not be deceived, my beloved brethren. 17 Every good gift and every perfect gift is from above, and comes down from the Father of lights, with whom there is no variation or shadow of turning.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1505" name="Group 49"/>
          <p:cNvGraphicFramePr>
            <a:graphicFrameLocks noGrp="1"/>
          </p:cNvGraphicFramePr>
          <p:nvPr/>
        </p:nvGraphicFramePr>
        <p:xfrm>
          <a:off x="34926" y="-26988"/>
          <a:ext cx="9217025" cy="6374765"/>
        </p:xfrm>
        <a:graphic>
          <a:graphicData uri="http://schemas.openxmlformats.org/drawingml/2006/table">
            <a:tbl>
              <a:tblPr rtl="1"/>
              <a:tblGrid>
                <a:gridCol w="50403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 شاء فولدنا بكلمةِ الحقِّ لنكون باكورةَ من خلائقه. إذاً اعلموا يا أخوتي الأحبَّاءَ، ليكن كلُّ إنسانٍ سريعاً إلي الاستماع، بطيئاً عن التكلم وبطيئاً عن الغضبِ،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De sa propre volonté, il nous a engendrés par la parole de vérité, afin que nous soyons pour ainsi dire les prémices de ses créatures. 19 Vous êtes savants, mes frères bien-aimés. Pourtant, que nul ne néglige d'être prompt à écouter, lent à parler, lent à se mettre en colère,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Of His own will He brought us forth by the word of truth, that we might be a kind of firstfruits of His creatures. 19 So then, my beloved brethren, let every man be swift to hear, slow to speak, slow to wrath;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2510" name="Group 30"/>
          <p:cNvGraphicFramePr>
            <a:graphicFrameLocks noGrp="1"/>
          </p:cNvGraphicFramePr>
          <p:nvPr/>
        </p:nvGraphicFramePr>
        <p:xfrm>
          <a:off x="34926" y="44452"/>
          <a:ext cx="9217025" cy="6388672"/>
        </p:xfrm>
        <a:graphic>
          <a:graphicData uri="http://schemas.openxmlformats.org/drawingml/2006/table">
            <a:tbl>
              <a:tblPr rtl="1"/>
              <a:tblGrid>
                <a:gridCol w="48244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غضبَ الإنسانِ لا يعمل برَّ اللَّهِ. لذلكَ اطرحوا كل نجاسةٍ وكثرة شر، واقبلوا بوداعةٍ الكلمةَ المغروسةَ القادرة أن تُخلِّصَ نُفوسكُم.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car la colère de l'homme ne réalise pas la justice de Dieu. 21 Aussi, débarrassés de toute souillure et de tout débordement de méchanceté, accueillez avec douceur la parole plantée en vous et capable de vous sauver la vie.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for the wrath of man does not produce the righteousness of God. 21 Therefore lay aside all filthiness and overflow of wickedness, and receive with meekness the implanted word, which is able to save your souls.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657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2456580" name="Picture 4" descr="pointing"/>
          <p:cNvPicPr>
            <a:picLocks noChangeAspect="1" noChangeArrowheads="1"/>
          </p:cNvPicPr>
          <p:nvPr/>
        </p:nvPicPr>
        <p:blipFill>
          <a:blip r:embed="rId2" cstate="print"/>
          <a:srcRect/>
          <a:stretch>
            <a:fillRect/>
          </a:stretch>
        </p:blipFill>
        <p:spPr bwMode="auto">
          <a:xfrm>
            <a:off x="4140200" y="580548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786454"/>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456580"/>
                                        </p:tgtEl>
                                        <p:attrNameLst>
                                          <p:attrName>style.visibility</p:attrName>
                                        </p:attrNameLst>
                                      </p:cBhvr>
                                      <p:to>
                                        <p:strVal val="visible"/>
                                      </p:to>
                                    </p:set>
                                    <p:anim calcmode="lin" valueType="num">
                                      <p:cBhvr additive="base">
                                        <p:cTn id="7" dur="500" fill="hold"/>
                                        <p:tgtEl>
                                          <p:spTgt spid="2456580"/>
                                        </p:tgtEl>
                                        <p:attrNameLst>
                                          <p:attrName>ppt_x</p:attrName>
                                        </p:attrNameLst>
                                      </p:cBhvr>
                                      <p:tavLst>
                                        <p:tav tm="0">
                                          <p:val>
                                            <p:strVal val="0-#ppt_w/2"/>
                                          </p:val>
                                        </p:tav>
                                        <p:tav tm="100000">
                                          <p:val>
                                            <p:strVal val="#ppt_x"/>
                                          </p:val>
                                        </p:tav>
                                      </p:tavLst>
                                    </p:anim>
                                    <p:anim calcmode="lin" valueType="num">
                                      <p:cBhvr additive="base">
                                        <p:cTn id="8" dur="500" fill="hold"/>
                                        <p:tgtEl>
                                          <p:spTgt spid="24565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0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245760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245760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2457605"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59699" name="Group 51"/>
          <p:cNvGraphicFramePr>
            <a:graphicFrameLocks noGrp="1"/>
          </p:cNvGraphicFramePr>
          <p:nvPr/>
        </p:nvGraphicFramePr>
        <p:xfrm>
          <a:off x="71438" y="115889"/>
          <a:ext cx="9072562" cy="6868922"/>
        </p:xfrm>
        <a:graphic>
          <a:graphicData uri="http://schemas.openxmlformats.org/drawingml/2006/table">
            <a:tbl>
              <a:tblPr rtl="1"/>
              <a:tblGrid>
                <a:gridCol w="4211637">
                  <a:extLst>
                    <a:ext uri="{9D8B030D-6E8A-4147-A177-3AD203B41FA5}">
                      <a16:colId xmlns:a16="http://schemas.microsoft.com/office/drawing/2014/main" val="20000"/>
                    </a:ext>
                  </a:extLst>
                </a:gridCol>
                <a:gridCol w="486092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21:40-22:16</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أَذِنَ له، وقف بولس على الدَّرج وأشار بيدهِ إلى الشَّعب، وإذ صار سُكُوتٌ عظيمٌ. صرخ باللغة العبرانيَّة قائلاً: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a:t>
                      </a:r>
                      <a:r>
                        <a:rPr kumimoji="0" lang="en-US" sz="2400" b="0" i="0" u="sng" strike="noStrike" cap="none" normalizeH="0" baseline="0">
                          <a:ln>
                            <a:noFill/>
                          </a:ln>
                          <a:solidFill>
                            <a:srgbClr val="FF9933"/>
                          </a:solidFill>
                          <a:effectLst/>
                          <a:latin typeface="Arial" charset="0"/>
                          <a:cs typeface="Times New Roman" pitchFamily="18" charset="0"/>
                        </a:rPr>
                        <a:t> </a:t>
                      </a:r>
                      <a:r>
                        <a:rPr kumimoji="0" lang="en-US" sz="2800" b="0" i="0" u="sng" strike="noStrike" cap="none" normalizeH="0" baseline="0">
                          <a:ln>
                            <a:noFill/>
                          </a:ln>
                          <a:solidFill>
                            <a:srgbClr val="FF9900"/>
                          </a:solidFill>
                          <a:effectLst/>
                          <a:latin typeface="Arial" charset="0"/>
                          <a:cs typeface="Arial" charset="0"/>
                        </a:rPr>
                        <a:t>21:40-22:16</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L'autorisation accordée, Paul, debout sur les marches, fit signe de la main au peuple. Un grand silence s'établit et il leur adressa la parole en langue hébraïque: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21:40-22:16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So when he had given him permission, Paul stood on the stairs and motioned with his hand to the people. And when there was a great silence, he spoke to them in the Hebrew language,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7a</a:t>
            </a:r>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0721" name="Group 49"/>
          <p:cNvGraphicFramePr>
            <a:graphicFrameLocks noGrp="1"/>
          </p:cNvGraphicFramePr>
          <p:nvPr/>
        </p:nvGraphicFramePr>
        <p:xfrm>
          <a:off x="34925" y="44450"/>
          <a:ext cx="9145588" cy="633603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أيُّها الرِّجال الإخوةُ والآباءُ، اسمعُوا احتجاجي الآن لديكُم". فلمَّا سمعُوا إنَّهُ يُخاطبهم باللغة العبرانيَّة أعطوا سُكُوتاً. فقال:" أنا رجُلٌ يهوديٌّ ولدتُ في طرسوس كيليكيَّة، لكني ربيتُ في هذه المدينة عند قدمي غمالائيل</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 Frères et pères, écoutez donc la défense que j'ai maintenant à vous présenter." 2 Le calme s'accrut encore quand ils entendirent que Paul s'adressait à eux en langue hébraïque. 3 "Je suis Juif, né à Tarse en Cilicie, mais c'est ici, dans cette ville, que j'ai été élevé et que j'ai reçu aux pieds de Gamaliel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22:1 Brethren and fathers, hear my defense before you now. 2 And when they heard that he spoke to them in the Hebrew language, they kept all the more silent. Then he said: 3 I am indeed a Jew, born in Tarsus of Cilicia, but brought up in this city at the feet of </a:t>
                      </a:r>
                      <a:r>
                        <a:rPr kumimoji="0" lang="en-US" sz="2700" b="0" i="0" u="none" strike="noStrike" cap="none" normalizeH="0" baseline="0" dirty="0" err="1">
                          <a:ln>
                            <a:noFill/>
                          </a:ln>
                          <a:solidFill>
                            <a:schemeClr val="bg1"/>
                          </a:solidFill>
                          <a:effectLst/>
                          <a:latin typeface="Arial" charset="0"/>
                          <a:cs typeface="Arial" charset="0"/>
                        </a:rPr>
                        <a:t>Gamaliel</a:t>
                      </a:r>
                      <a:r>
                        <a:rPr kumimoji="0" lang="en-US" sz="2700" b="0" i="0" u="none" strike="noStrike" cap="none" normalizeH="0" baseline="0" dirty="0">
                          <a:ln>
                            <a:noFill/>
                          </a:ln>
                          <a:solidFill>
                            <a:schemeClr val="bg1"/>
                          </a:solidFill>
                          <a:effectLst/>
                          <a:latin typeface="Arial" charset="0"/>
                          <a:cs typeface="Arial" charset="0"/>
                        </a:rPr>
                        <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1735" name="Group 39"/>
          <p:cNvGraphicFramePr>
            <a:graphicFrameLocks noGrp="1"/>
          </p:cNvGraphicFramePr>
          <p:nvPr/>
        </p:nvGraphicFramePr>
        <p:xfrm>
          <a:off x="34925" y="115888"/>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علمني حقائق ناموس آبائنا وكُنت غيوراً للَّـه كما أنتُم جميعُكُمُ اليوم. وقد اضطهدتُ هذه الطَّريقة حتى الموت، مُقيِّداً ومُسلِّماً إلى السُّجُون رجالاً ونساءً، كما يشهدُ لي رئيس الكهنة وجميع الشيوخ،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une formation strictement conforme à la Loi de nos pères. J'étais un partisan farouche de Dieu, comme vous l'êtes tous aujourd'hui, et, persécutant à mort cette voie, j'ai fait enchaîner et jeter en prison des hommes et des femmes. 5 Le Grand Prêtre et tout le collège des anciens peuvent en témoigner: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taught according to the strictness of our fathers' law, and was zealous toward God as you all are today. 4 I persecuted this Way to the death, binding and delivering into prisons both men and women, 5 as also the high priest bears me witness, and all the council of the elders,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2831" name="Group 31"/>
          <p:cNvGraphicFramePr>
            <a:graphicFrameLocks noGrp="1"/>
          </p:cNvGraphicFramePr>
          <p:nvPr/>
        </p:nvGraphicFramePr>
        <p:xfrm>
          <a:off x="34925" y="115890"/>
          <a:ext cx="9145588" cy="68427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1525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أخذت منهُم رسائل إلى الإخوة وانطلقت إلى دمشق، لآتي بمن هناك موثقين إلى أُورشليم ليعاقبوا. فحدث لي وأنا ذاهبٌ وقد اقتربت من دمشق وقت الظهر، بغتةً أبرق حولي نور عظيمٌ من السَّماء.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d'eux en effet que j'avais reçu des lettres pour nos frères lorsque je me suis rendu à Damas avec mission d'enchaîner et d'amener à Jérusalem, pour les faire punir, 6 ceux qui étaient là-bas. Je poursuivais donc ma route et j'approchais de Damas quand soudain, vers midi, une grande lumière venue du ciel m'enveloppe de son éclat.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from whom I also received letters to the brethren, and went to Damascus to bring in chains even those who were there to Jerusalem to be punished. 6 Now it happened, as I journeyed and came near Damascus at about noon, suddenly a great light from heaven shone around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3852" name="Group 28"/>
          <p:cNvGraphicFramePr>
            <a:graphicFrameLocks noGrp="1"/>
          </p:cNvGraphicFramePr>
          <p:nvPr/>
        </p:nvGraphicFramePr>
        <p:xfrm>
          <a:off x="34925" y="115888"/>
          <a:ext cx="9145588" cy="6028309"/>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فسقطتُ على ( الأرض )، وسمعتُ صوتاً يقول لي: شاول شاول! لماذا تضطهدُني؟ فأجبتُ: مَنْ أنت يارب؟ فقال لي: أنا يسُوعُ النَّاصريُّ الذي أنت تضطهدُهُ.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Je tombe à terre et j'entends une voix me dire: "Saoul, Saoul, pourquoi me persécuter? 8 Je réponds: "Qui es-tu, Seigneur?" La voix reprend: "Je suis Jésus le Nazaréen, c'est moi que tu persécutes."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I fell to the ground and heard a voice saying to me, `Saul, Saul, why are you persecuting Me?' 8 So I answered, `Who are You, Lord?' And He said to me, `I am Jesus of Nazareth, whom you are persecuting.'</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4876" name="Group 28"/>
          <p:cNvGraphicFramePr>
            <a:graphicFrameLocks noGrp="1"/>
          </p:cNvGraphicFramePr>
          <p:nvPr/>
        </p:nvGraphicFramePr>
        <p:xfrm>
          <a:off x="34925" y="115888"/>
          <a:ext cx="9145588" cy="644271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والذين كانوا معي رأوا النُّور ولم يسمعوا صوت الذي كلمني. فقُلتُ: ماذا أصنع ياربُّ؟ فقال لي الرَّبُّ: قُم وامضي إلى دمشق، وهُناك يُقالُ لكَ عن جميع ما رسم أن تفعله.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Mes compagnons avaient bien vu la lumière mais ils n'avaient pas entendu la voix qui me parlait. 10 Je demande: "Que dois-je faire, Seigneur?" Et le Seigneur me répond: "Relève-toi, va à Damas, et là on t'indiquera dans le détail la tâche qui t'est assignée."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those who were with me indeed saw the light and were afraid, but they did not hear the voice of Him who spoke to me. 10 So I said, `What shall I do, Lord?' And the Lord said to me, `Arise and go into Damascus, and there you will be told all things which are appointed for you to do.'</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5898" name="Group 26"/>
          <p:cNvGraphicFramePr>
            <a:graphicFrameLocks noGrp="1"/>
          </p:cNvGraphicFramePr>
          <p:nvPr/>
        </p:nvGraphicFramePr>
        <p:xfrm>
          <a:off x="34925" y="115888"/>
          <a:ext cx="9145588" cy="644271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كُنتُ لا أُبصر من أجل مجد ذلك النُّور، فأمسك بيدي أولئك الذين كانوا معي، فجئتُ إلى دمشق.</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وإنَّ واحداً يقال له حنانيَّا رجُلاً تقيّاً بمقتضى الناموس، مشهُوداً لهُ من جميع اليهود القاطنين هناك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Mais, comme l'éclat de cette lumière m'avait ôté la vue, c'est conduit par la main de mes compagnons que j'arrive à Damas. 12 Il y avait là un certain Ananias; c'était un homme pieux, fidèle à la Loi, dont la réputation était bonne auprès de tous les Juifs qui habitaient là.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since I could not see for the glory of that light, being led by the hand of those who were with me, I came into Damascus. 12 Then a certain Ananias, a devout man according to the law, having a good testimony with all the Jews who dwelt there,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6921" name="Group 25"/>
          <p:cNvGraphicFramePr>
            <a:graphicFrameLocks noGrp="1"/>
          </p:cNvGraphicFramePr>
          <p:nvPr/>
        </p:nvGraphicFramePr>
        <p:xfrm>
          <a:off x="34925" y="115888"/>
          <a:ext cx="9145588" cy="6425184"/>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جاء إليَّ، ووقف بي وقال لي: أيُّها الأخ شاول،</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أبصر! وأنا أيضاً في تلك السَّاعة نظرتُ إليه، فقال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 إله آبائنا قد سبق فاختارك لتعرف مشيئتهُ، وتُعاين البارَّ، وتسمع صوتاً من فيه.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 vient me trouver et me dit alors: "Saoul, mon frère, retrouve la vue!" Et, à l'instant même, je la retrouve et je le vois. 14 Il me dit: "Le Dieu de nos pères t'a destiné à connaître sa volonté, à voir le Juste et à entendre sa propre voix.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came to me; and he stood and said to me, `Brother Saul, receive your sight.' And at that same hour I looked up at him. 14 Then he said, `The God of our fathers has chosen you that you should know His will, and see the Just One, and hear the voice of His mouth.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7944" name="Group 24"/>
          <p:cNvGraphicFramePr>
            <a:graphicFrameLocks noGrp="1"/>
          </p:cNvGraphicFramePr>
          <p:nvPr/>
        </p:nvGraphicFramePr>
        <p:xfrm>
          <a:off x="34925" y="115888"/>
          <a:ext cx="9145588" cy="544480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 ستكونُ لهُ شاهداً عند جمَّيع الناس بما رأيت وسمعتَ. والآن ماذا تصنع قم فاعتمد مغتسلاً من خطاياك داعياً باسم الرَّبِّ.</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392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Tu dois en effet être témoin pour lui, devant tous les hommes, de ce que tu auras vu et entendu. Pourquoi donc hésiterais-tu? Allons! Reçois le baptême et la purification  de tes péchés en invoquant son nom.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`For you will be His witness to all men of what you have seen and heard. 16 `And now why are you waiting? Arise and be baptized, and wash away your sins, calling on the name of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5794"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681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466820"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466820"/>
                                        </p:tgtEl>
                                        <p:attrNameLst>
                                          <p:attrName>style.visibility</p:attrName>
                                        </p:attrNameLst>
                                      </p:cBhvr>
                                      <p:to>
                                        <p:strVal val="visible"/>
                                      </p:to>
                                    </p:set>
                                    <p:anim calcmode="lin" valueType="num">
                                      <p:cBhvr additive="base">
                                        <p:cTn id="7" dur="500" fill="hold"/>
                                        <p:tgtEl>
                                          <p:spTgt spid="2466820"/>
                                        </p:tgtEl>
                                        <p:attrNameLst>
                                          <p:attrName>ppt_x</p:attrName>
                                        </p:attrNameLst>
                                      </p:cBhvr>
                                      <p:tavLst>
                                        <p:tav tm="0">
                                          <p:val>
                                            <p:strVal val="0-#ppt_w/2"/>
                                          </p:val>
                                        </p:tav>
                                        <p:tav tm="100000">
                                          <p:val>
                                            <p:strVal val="#ppt_x"/>
                                          </p:val>
                                        </p:tav>
                                      </p:tavLst>
                                    </p:anim>
                                    <p:anim calcmode="lin" valueType="num">
                                      <p:cBhvr additive="base">
                                        <p:cTn id="8" dur="500" fill="hold"/>
                                        <p:tgtEl>
                                          <p:spTgt spid="24668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42"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8901" name="Group 37"/>
          <p:cNvGraphicFramePr>
            <a:graphicFrameLocks noGrp="1"/>
          </p:cNvGraphicFramePr>
          <p:nvPr/>
        </p:nvGraphicFramePr>
        <p:xfrm>
          <a:off x="34925" y="44452"/>
          <a:ext cx="9145588"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Times New Roman" pitchFamily="18" charset="0"/>
                        </a:rPr>
                        <a:t>25:1-2, 4</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إليك ياربُّ رَفعتُ نَفسِي. إلَهي عليكَ تَوَكَّلتُ فلا تُخزني إلى الأبدِ. أظهِر لي ياربُّ طُرقَكَ. وعَلِّمِني سُبُلكَ. أهدِني إلى عَدلكَ.</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25:1-2,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je suis tendu vers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Mon Dieu, je compte sur toi, ne me déçois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Fais-moi cheminer vers ta vérité et enseigne-moi,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25:1-2,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25:1 To You, O Lord, I lift up my soul.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 my God, I trust in You; Let me not be ashamed.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Show me Your ways, O Lord; Teach me Your paths.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69956" name="Group 68"/>
          <p:cNvGraphicFramePr>
            <a:graphicFrameLocks noGrp="1"/>
          </p:cNvGraphicFramePr>
          <p:nvPr/>
        </p:nvGraphicFramePr>
        <p:xfrm>
          <a:off x="34925" y="44451"/>
          <a:ext cx="9145588" cy="683971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متى ( 6 :  19 ـ 33 )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تكنزُوا لكُم كُنُوزاً على الأرض حيث يفسد السوس والآكلة وحيث ينقب السارقون ويسرقون بل اكنزوا لكم كنوزاً في السماء حيث لا يفسدها سوس ولا آكلة ولا ينقب السارقون فيسرقون</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Arial" charset="0"/>
                        </a:rPr>
                        <a:t>Mathieu 6 : 19 - 33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19 Ne vous amassez pas de tr</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sors sur la terre, o</a:t>
                      </a:r>
                      <a:r>
                        <a:rPr kumimoji="0" lang="fr-FR" sz="2800" b="0" i="0" u="none" strike="noStrike" cap="none" normalizeH="0" baseline="0" dirty="0">
                          <a:ln>
                            <a:noFill/>
                          </a:ln>
                          <a:solidFill>
                            <a:schemeClr val="bg1"/>
                          </a:solidFill>
                          <a:effectLst/>
                          <a:latin typeface="Times New Roman"/>
                          <a:cs typeface="Times New Roman" pitchFamily="18" charset="0"/>
                        </a:rPr>
                        <a:t>ù</a:t>
                      </a:r>
                      <a:r>
                        <a:rPr kumimoji="0" lang="fr-FR" sz="2800" b="0" i="0" u="none" strike="noStrike" cap="none" normalizeH="0" baseline="0" dirty="0">
                          <a:ln>
                            <a:noFill/>
                          </a:ln>
                          <a:solidFill>
                            <a:schemeClr val="bg1"/>
                          </a:solidFill>
                          <a:effectLst/>
                          <a:latin typeface="Arial" charset="0"/>
                          <a:cs typeface="Times New Roman" pitchFamily="18" charset="0"/>
                        </a:rPr>
                        <a:t> les mites et les vers font tout dispara</a:t>
                      </a:r>
                      <a:r>
                        <a:rPr kumimoji="0" lang="fr-FR" sz="2800" b="0" i="0" u="none" strike="noStrike" cap="none" normalizeH="0" baseline="0" dirty="0">
                          <a:ln>
                            <a:noFill/>
                          </a:ln>
                          <a:solidFill>
                            <a:schemeClr val="bg1"/>
                          </a:solidFill>
                          <a:effectLst/>
                          <a:latin typeface="Times New Roman"/>
                          <a:cs typeface="Times New Roman" pitchFamily="18" charset="0"/>
                        </a:rPr>
                        <a:t>î</a:t>
                      </a:r>
                      <a:r>
                        <a:rPr kumimoji="0" lang="fr-FR" sz="2800" b="0" i="0" u="none" strike="noStrike" cap="none" normalizeH="0" baseline="0" dirty="0">
                          <a:ln>
                            <a:noFill/>
                          </a:ln>
                          <a:solidFill>
                            <a:schemeClr val="bg1"/>
                          </a:solidFill>
                          <a:effectLst/>
                          <a:latin typeface="Arial" charset="0"/>
                          <a:cs typeface="Times New Roman" pitchFamily="18" charset="0"/>
                        </a:rPr>
                        <a:t>tre, o</a:t>
                      </a:r>
                      <a:r>
                        <a:rPr kumimoji="0" lang="fr-FR" sz="2800" b="0" i="0" u="none" strike="noStrike" cap="none" normalizeH="0" baseline="0" dirty="0">
                          <a:ln>
                            <a:noFill/>
                          </a:ln>
                          <a:solidFill>
                            <a:schemeClr val="bg1"/>
                          </a:solidFill>
                          <a:effectLst/>
                          <a:latin typeface="Times New Roman"/>
                          <a:cs typeface="Times New Roman" pitchFamily="18" charset="0"/>
                        </a:rPr>
                        <a:t>ù</a:t>
                      </a:r>
                      <a:r>
                        <a:rPr kumimoji="0" lang="fr-FR" sz="2800" b="0" i="0" u="none" strike="noStrike" cap="none" normalizeH="0" baseline="0" dirty="0">
                          <a:ln>
                            <a:noFill/>
                          </a:ln>
                          <a:solidFill>
                            <a:schemeClr val="bg1"/>
                          </a:solidFill>
                          <a:effectLst/>
                          <a:latin typeface="Arial" charset="0"/>
                          <a:cs typeface="Times New Roman" pitchFamily="18" charset="0"/>
                        </a:rPr>
                        <a:t> les voleurs percent les murs et d</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robent. 20 Mais amassez-vous des tr</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sors dans le ciel, o</a:t>
                      </a:r>
                      <a:r>
                        <a:rPr kumimoji="0" lang="fr-FR" sz="2800" b="0" i="0" u="none" strike="noStrike" cap="none" normalizeH="0" baseline="0" dirty="0">
                          <a:ln>
                            <a:noFill/>
                          </a:ln>
                          <a:solidFill>
                            <a:schemeClr val="bg1"/>
                          </a:solidFill>
                          <a:effectLst/>
                          <a:latin typeface="Times New Roman"/>
                          <a:cs typeface="Times New Roman" pitchFamily="18" charset="0"/>
                        </a:rPr>
                        <a:t>ù</a:t>
                      </a:r>
                      <a:r>
                        <a:rPr kumimoji="0" lang="fr-FR" sz="2800" b="0" i="0" u="none" strike="noStrike" cap="none" normalizeH="0" baseline="0" dirty="0">
                          <a:ln>
                            <a:noFill/>
                          </a:ln>
                          <a:solidFill>
                            <a:schemeClr val="bg1"/>
                          </a:solidFill>
                          <a:effectLst/>
                          <a:latin typeface="Arial" charset="0"/>
                          <a:cs typeface="Times New Roman" pitchFamily="18" charset="0"/>
                        </a:rPr>
                        <a:t> ni les mites ni les vers ne font de ravages, o</a:t>
                      </a:r>
                      <a:r>
                        <a:rPr kumimoji="0" lang="fr-FR" sz="2800" b="0" i="0" u="none" strike="noStrike" cap="none" normalizeH="0" baseline="0" dirty="0">
                          <a:ln>
                            <a:noFill/>
                          </a:ln>
                          <a:solidFill>
                            <a:schemeClr val="bg1"/>
                          </a:solidFill>
                          <a:effectLst/>
                          <a:latin typeface="Times New Roman"/>
                          <a:cs typeface="Times New Roman" pitchFamily="18" charset="0"/>
                        </a:rPr>
                        <a:t>ù</a:t>
                      </a:r>
                      <a:r>
                        <a:rPr kumimoji="0" lang="fr-FR" sz="2800" b="0" i="0" u="none" strike="noStrike" cap="none" normalizeH="0" baseline="0" dirty="0">
                          <a:ln>
                            <a:noFill/>
                          </a:ln>
                          <a:solidFill>
                            <a:schemeClr val="bg1"/>
                          </a:solidFill>
                          <a:effectLst/>
                          <a:latin typeface="Arial" charset="0"/>
                          <a:cs typeface="Times New Roman" pitchFamily="18" charset="0"/>
                        </a:rPr>
                        <a:t> </a:t>
                      </a:r>
                      <a:r>
                        <a:rPr kumimoji="0" lang="fr-FR" sz="2800" b="0" i="0" u="none" strike="noStrike" kern="1200" cap="none" normalizeH="0" baseline="0" dirty="0">
                          <a:ln>
                            <a:noFill/>
                          </a:ln>
                          <a:solidFill>
                            <a:schemeClr val="bg1"/>
                          </a:solidFill>
                          <a:effectLst/>
                          <a:latin typeface="Arial" charset="0"/>
                          <a:ea typeface="+mn-ea"/>
                          <a:cs typeface="Times New Roman" pitchFamily="18" charset="0"/>
                        </a:rPr>
                        <a:t>les voleurs ne percent ni ne dérobent.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Matthew 6:19-33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Do not lay up for yourselves treasures on earth, where moth and rust destroy and where thieves break in and steal; 20 but lay up for yourselves treasures in heaven, where neither moth nor rust destroys and where thieves do not break in and steal.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7g</a:t>
            </a:r>
          </a:p>
        </p:txBody>
      </p:sp>
    </p:spTree>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0964" name="Group 52"/>
          <p:cNvGraphicFramePr>
            <a:graphicFrameLocks noGrp="1"/>
          </p:cNvGraphicFramePr>
          <p:nvPr/>
        </p:nvGraphicFramePr>
        <p:xfrm>
          <a:off x="34925" y="44450"/>
          <a:ext cx="9145588" cy="6900672"/>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حيث يكون كنزك هناك يكون قلبك أيضاً سراج الجسد هو العين فإن كانت عينك بسيطة فجسدك كله يكـون نيراً وإن كانت عينـك شريرة فجسدك كله يكون مظلماً فـإن كان النور الذي فيك ظلاماً فكم بالحري يكون الظلام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kern="1200" cap="none" normalizeH="0" baseline="0" dirty="0">
                          <a:ln>
                            <a:noFill/>
                          </a:ln>
                          <a:solidFill>
                            <a:schemeClr val="bg1"/>
                          </a:solidFill>
                          <a:effectLst/>
                          <a:latin typeface="Arial" charset="0"/>
                          <a:ea typeface="+mn-ea"/>
                          <a:cs typeface="Times New Roman" pitchFamily="18" charset="0"/>
                        </a:rPr>
                        <a:t>21 Car où est ton trésor, là aussi sera ton cœur. 22 La lampe du corps, c'est l'œil. Si donc ton œil est sain, ton corps tout entier sera dans la lumière. 23 Mais si ton œil est malade, ton corps tout entier sera dans les ténèbres. Si donc la lumière qui est en toi est ténèbres, quelles ténèbres!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For where your treasure is, there your heart will be also. 22 The lamp of the body is the eye. If therefore your eye is good, your whole body will be full of light. 23 But if your eye is bad, your whole body will be full of darkness. If therefore the light that is in you is darkness, how great is that darkness!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1997" name="Group 61"/>
          <p:cNvGraphicFramePr>
            <a:graphicFrameLocks noGrp="1"/>
          </p:cNvGraphicFramePr>
          <p:nvPr/>
        </p:nvGraphicFramePr>
        <p:xfrm>
          <a:off x="34925" y="44452"/>
          <a:ext cx="9145588" cy="644112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يستطيع أحد أن يعبد ربين لأنه أما أن يبغض الواحد ويحب الآخر أو يقبل الواحد ويرفض الآخر لا تقدرون أن تعبدوا اللَّه والمال فلهذا أقول لكم لا تهتموا لأنفسكم بما تأكلون أو بما تشربون</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24 Nul ne peut servir deux ma</a:t>
                      </a:r>
                      <a:r>
                        <a:rPr kumimoji="0" lang="fr-FR" sz="2800" b="0" i="0" u="none" strike="noStrike" cap="none" normalizeH="0" baseline="0" dirty="0">
                          <a:ln>
                            <a:noFill/>
                          </a:ln>
                          <a:solidFill>
                            <a:schemeClr val="bg1"/>
                          </a:solidFill>
                          <a:effectLst/>
                          <a:latin typeface="Times New Roman"/>
                          <a:cs typeface="Times New Roman" pitchFamily="18" charset="0"/>
                        </a:rPr>
                        <a:t>î</a:t>
                      </a:r>
                      <a:r>
                        <a:rPr kumimoji="0" lang="fr-FR" sz="2800" b="0" i="0" u="none" strike="noStrike" cap="none" normalizeH="0" baseline="0" dirty="0">
                          <a:ln>
                            <a:noFill/>
                          </a:ln>
                          <a:solidFill>
                            <a:schemeClr val="bg1"/>
                          </a:solidFill>
                          <a:effectLst/>
                          <a:latin typeface="Arial" charset="0"/>
                          <a:cs typeface="Times New Roman" pitchFamily="18" charset="0"/>
                        </a:rPr>
                        <a:t>tres: ou bien il ha</a:t>
                      </a:r>
                      <a:r>
                        <a:rPr kumimoji="0" lang="fr-FR" sz="2800" b="0" i="0" u="none" strike="noStrike" cap="none" normalizeH="0" baseline="0" dirty="0">
                          <a:ln>
                            <a:noFill/>
                          </a:ln>
                          <a:solidFill>
                            <a:schemeClr val="bg1"/>
                          </a:solidFill>
                          <a:effectLst/>
                          <a:latin typeface="Times New Roman"/>
                          <a:cs typeface="Times New Roman" pitchFamily="18" charset="0"/>
                        </a:rPr>
                        <a:t>ï</a:t>
                      </a:r>
                      <a:r>
                        <a:rPr kumimoji="0" lang="fr-FR" sz="2800" b="0" i="0" u="none" strike="noStrike" cap="none" normalizeH="0" baseline="0" dirty="0">
                          <a:ln>
                            <a:noFill/>
                          </a:ln>
                          <a:solidFill>
                            <a:schemeClr val="bg1"/>
                          </a:solidFill>
                          <a:effectLst/>
                          <a:latin typeface="Arial" charset="0"/>
                          <a:cs typeface="Times New Roman" pitchFamily="18" charset="0"/>
                        </a:rPr>
                        <a:t>ra l'un et aimera l'autre, ou bien il s'attachera </a:t>
                      </a:r>
                      <a:r>
                        <a:rPr kumimoji="0" lang="fr-FR" sz="2800" b="0" i="0" u="none" strike="noStrike" cap="none" normalizeH="0" baseline="0" dirty="0">
                          <a:ln>
                            <a:noFill/>
                          </a:ln>
                          <a:solidFill>
                            <a:schemeClr val="bg1"/>
                          </a:solidFill>
                          <a:effectLst/>
                          <a:latin typeface="Times New Roman"/>
                          <a:cs typeface="Times New Roman" pitchFamily="18" charset="0"/>
                        </a:rPr>
                        <a:t>à</a:t>
                      </a:r>
                      <a:r>
                        <a:rPr kumimoji="0" lang="fr-FR" sz="2800" b="0" i="0" u="none" strike="noStrike" cap="none" normalizeH="0" baseline="0" dirty="0">
                          <a:ln>
                            <a:noFill/>
                          </a:ln>
                          <a:solidFill>
                            <a:schemeClr val="bg1"/>
                          </a:solidFill>
                          <a:effectLst/>
                          <a:latin typeface="Arial" charset="0"/>
                          <a:cs typeface="Times New Roman" pitchFamily="18" charset="0"/>
                        </a:rPr>
                        <a:t> l'un et m</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prisera l'autre. Vous ne pouvez servir Dieu et l'Argent. 25 Voil</a:t>
                      </a:r>
                      <a:r>
                        <a:rPr kumimoji="0" lang="fr-FR" sz="2800" b="0" i="0" u="none" strike="noStrike" cap="none" normalizeH="0" baseline="0" dirty="0">
                          <a:ln>
                            <a:noFill/>
                          </a:ln>
                          <a:solidFill>
                            <a:schemeClr val="bg1"/>
                          </a:solidFill>
                          <a:effectLst/>
                          <a:latin typeface="Times New Roman"/>
                          <a:cs typeface="Times New Roman" pitchFamily="18" charset="0"/>
                        </a:rPr>
                        <a:t>à</a:t>
                      </a:r>
                      <a:r>
                        <a:rPr kumimoji="0" lang="fr-FR" sz="2800" b="0" i="0" u="none" strike="noStrike" cap="none" normalizeH="0" baseline="0" dirty="0">
                          <a:ln>
                            <a:noFill/>
                          </a:ln>
                          <a:solidFill>
                            <a:schemeClr val="bg1"/>
                          </a:solidFill>
                          <a:effectLst/>
                          <a:latin typeface="Arial" charset="0"/>
                          <a:cs typeface="Times New Roman" pitchFamily="18" charset="0"/>
                        </a:rPr>
                        <a:t> pourquoi je vous dis: Ne vous inqui</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tez pas pour votre vie de ce que vous mangerez,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No one can serve two masters; for either he will hate the one and love the other, or else he will be loyal to the one and despise the other. You cannot serve God and mammon. 25 Therefore I say to you, do not worry about your life, what you will eat or what you will drink;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7779" name="Group 35"/>
          <p:cNvGraphicFramePr>
            <a:graphicFrameLocks noGrp="1"/>
          </p:cNvGraphicFramePr>
          <p:nvPr/>
        </p:nvGraphicFramePr>
        <p:xfrm>
          <a:off x="34925" y="44450"/>
          <a:ext cx="9145588" cy="672693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ولا لأجسادكم بما تلبسون أليست النفس أفضل  من الطعام والجسد أفضل من اللباس تأملوا طيور السماء فإنها لا تزرع ولا تحصد ولا تخزن في أهراء وأبوكم الذي في السَّمَوات يقوتها ألستم أنتم بالحري أفضل منها إذاً؟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ni pour votre corps de quoi vous le vêtirez. La vie n'est-elle pas plus que la nourriture, et le corps plus que le vêtement? 26 Regardez les oiseaux du ciel: ils ne s</a:t>
                      </a:r>
                      <a:r>
                        <a:rPr kumimoji="0" lang="fr-FR" sz="2800" b="0" i="0" u="none" strike="noStrike" cap="none" normalizeH="0" baseline="0" dirty="0">
                          <a:ln>
                            <a:noFill/>
                          </a:ln>
                          <a:solidFill>
                            <a:schemeClr val="bg1"/>
                          </a:solidFill>
                          <a:effectLst/>
                          <a:latin typeface="Times New Roman"/>
                          <a:cs typeface="Times New Roman" pitchFamily="18" charset="0"/>
                        </a:rPr>
                        <a:t>è</a:t>
                      </a:r>
                      <a:r>
                        <a:rPr kumimoji="0" lang="fr-FR" sz="2800" b="0" i="0" u="none" strike="noStrike" cap="none" normalizeH="0" baseline="0" dirty="0">
                          <a:ln>
                            <a:noFill/>
                          </a:ln>
                          <a:solidFill>
                            <a:schemeClr val="bg1"/>
                          </a:solidFill>
                          <a:effectLst/>
                          <a:latin typeface="Arial" charset="0"/>
                          <a:cs typeface="Times New Roman" pitchFamily="18" charset="0"/>
                        </a:rPr>
                        <a:t>ment ni ne moissonnent, ils n'amassent </a:t>
                      </a:r>
                      <a:r>
                        <a:rPr kumimoji="0" lang="fr-FR" sz="2500" b="0" i="0" u="none" strike="noStrike" cap="none" normalizeH="0" baseline="0" dirty="0">
                          <a:ln>
                            <a:noFill/>
                          </a:ln>
                          <a:solidFill>
                            <a:schemeClr val="bg1"/>
                          </a:solidFill>
                          <a:effectLst/>
                          <a:latin typeface="Arial" pitchFamily="34" charset="0"/>
                          <a:cs typeface="Arial" pitchFamily="34" charset="0"/>
                        </a:rPr>
                        <a:t>point dans les greniers; et votre Père céleste les nourrit! Ne valez-vous pas beaucoup plus qu'eux?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nor about your body, what you will put on. Is not life more than food and the body more than clothing? 26 Look at the birds of the air, for they neither sow nor reap nor gather into barns; yet your heavenly Father feeds them. Are you not of more value than they?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3001" name="Group 41"/>
          <p:cNvGraphicFramePr>
            <a:graphicFrameLocks noGrp="1"/>
          </p:cNvGraphicFramePr>
          <p:nvPr/>
        </p:nvGraphicFramePr>
        <p:xfrm>
          <a:off x="34925" y="44452"/>
          <a:ext cx="9145588" cy="63398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منكم إذا اهتمَّ يقدر أن يزيد على قامته ذراعاً واحدة ولماذا تهتمون باللباس تأملوا زنابق الحقل كيف تنمو لا تتعب ولا تغزل وأقول لكم أنه ولا سليمان في كل مجده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27 Et qui d'entre vous peut, par son inqui</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tude, prolonger tant soit peu son existence? 28 Et du vêtement, pourquoi vous inqui</a:t>
                      </a:r>
                      <a:r>
                        <a:rPr kumimoji="0" lang="fr-FR" sz="2800" b="0" i="0" u="none" strike="noStrike" cap="none" normalizeH="0" baseline="0" dirty="0">
                          <a:ln>
                            <a:noFill/>
                          </a:ln>
                          <a:solidFill>
                            <a:schemeClr val="bg1"/>
                          </a:solidFill>
                          <a:effectLst/>
                          <a:latin typeface="Times New Roman"/>
                          <a:cs typeface="Times New Roman" pitchFamily="18" charset="0"/>
                        </a:rPr>
                        <a:t>é</a:t>
                      </a:r>
                      <a:r>
                        <a:rPr kumimoji="0" lang="fr-FR" sz="2800" b="0" i="0" u="none" strike="noStrike" cap="none" normalizeH="0" baseline="0" dirty="0">
                          <a:ln>
                            <a:noFill/>
                          </a:ln>
                          <a:solidFill>
                            <a:schemeClr val="bg1"/>
                          </a:solidFill>
                          <a:effectLst/>
                          <a:latin typeface="Arial" charset="0"/>
                          <a:cs typeface="Times New Roman" pitchFamily="18" charset="0"/>
                        </a:rPr>
                        <a:t>ter? Observez les lis des champs, comme ils croissent: ils ne peinent ni ne filent, 29 et je vous le dis, Salomon lui-même, dans toute  sa gloire,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Which of you by worrying can add one cubit to his stature? 28 So why do you worry about clothing? Consider the lilies of the field, how they grow: they neither toil nor spin; 29 and yet I say to you that even Solomon in all his glory was not arrayed like one of these.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78967" name="Group 23"/>
          <p:cNvGraphicFramePr>
            <a:graphicFrameLocks noGrp="1"/>
          </p:cNvGraphicFramePr>
          <p:nvPr/>
        </p:nvGraphicFramePr>
        <p:xfrm>
          <a:off x="34925" y="44452"/>
          <a:ext cx="9145588" cy="6766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كان يلبس كواحدة منها فإن كان عشب الحقل الذي يوجد اليوم ويطرح غداً في التنور يلبسه اللَّه هكذا فكم بالحري أنتم يا قليلي الإيمان فلا تهتموا قائلين ماذا نأكل أو ماذا نشرب أو ماذا نلبس</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30 n'a jamais </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 vêtu comme l'un d'eux! Si Dieu habille ainsi l'herbe des champs, qui est l</a:t>
                      </a:r>
                      <a:r>
                        <a:rPr kumimoji="0" lang="fr-FR" sz="2800" b="0" i="0" u="none" strike="noStrike" cap="none" normalizeH="0" baseline="0">
                          <a:ln>
                            <a:noFill/>
                          </a:ln>
                          <a:solidFill>
                            <a:schemeClr val="bg1"/>
                          </a:solidFill>
                          <a:effectLst/>
                          <a:latin typeface="Times New Roman"/>
                          <a:cs typeface="Times New Roman" pitchFamily="18" charset="0"/>
                        </a:rPr>
                        <a:t>à</a:t>
                      </a:r>
                      <a:r>
                        <a:rPr kumimoji="0" lang="fr-FR" sz="2800" b="0" i="0" u="none" strike="noStrike" cap="none" normalizeH="0" baseline="0">
                          <a:ln>
                            <a:noFill/>
                          </a:ln>
                          <a:solidFill>
                            <a:schemeClr val="bg1"/>
                          </a:solidFill>
                          <a:effectLst/>
                          <a:latin typeface="Arial" charset="0"/>
                          <a:cs typeface="Times New Roman" pitchFamily="18" charset="0"/>
                        </a:rPr>
                        <a:t> aujourd'hui et qui demain sera jet</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e au feu, ne fera-t-il pas bien plus pour vous, gens de peu de foi! 31 Ne vous inqui</a:t>
                      </a:r>
                      <a:r>
                        <a:rPr kumimoji="0" lang="fr-FR" sz="2800" b="0" i="0" u="none" strike="noStrike" cap="none" normalizeH="0" baseline="0">
                          <a:ln>
                            <a:noFill/>
                          </a:ln>
                          <a:solidFill>
                            <a:schemeClr val="bg1"/>
                          </a:solidFill>
                          <a:effectLst/>
                          <a:latin typeface="Times New Roman"/>
                          <a:cs typeface="Times New Roman" pitchFamily="18" charset="0"/>
                        </a:rPr>
                        <a:t>é</a:t>
                      </a:r>
                      <a:r>
                        <a:rPr kumimoji="0" lang="fr-FR" sz="2800" b="0" i="0" u="none" strike="noStrike" cap="none" normalizeH="0" baseline="0">
                          <a:ln>
                            <a:noFill/>
                          </a:ln>
                          <a:solidFill>
                            <a:schemeClr val="bg1"/>
                          </a:solidFill>
                          <a:effectLst/>
                          <a:latin typeface="Arial" charset="0"/>
                          <a:cs typeface="Times New Roman" pitchFamily="18" charset="0"/>
                        </a:rPr>
                        <a:t>tez donc pas, en disant: "Qu'allons-nous manger? qu'allons-nous boire? de quoi allons-nous nous vêtir?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Now if God so clothes the grass of the field, which today is, and tomorrow is thrown into the oven, will He not much more clothe you, O you of little faith? 31 Therefore do not worry, saying, `What shall we eat?' or `What shall we drink?' or `What shall we wear?'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78111" name="Group 31"/>
          <p:cNvGraphicFramePr>
            <a:graphicFrameLocks noGrp="1"/>
          </p:cNvGraphicFramePr>
          <p:nvPr/>
        </p:nvGraphicFramePr>
        <p:xfrm>
          <a:off x="34926" y="115890"/>
          <a:ext cx="9074150" cy="58837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هذه كلها تطلبها الأمم وأبوكم يعلم أنكم تحتاجون إلى هذه كلها فاطلبوا أولاً ملكوته وبره وهذه كلها يزيدها لكم.</a:t>
                      </a:r>
                      <a:r>
                        <a:rPr kumimoji="0" lang="en-US"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32  </a:t>
                      </a:r>
                      <a:r>
                        <a:rPr kumimoji="0" lang="fr-FR" sz="2800" b="0" i="0" u="none" strike="noStrike" kern="1200" cap="none" normalizeH="0" baseline="0" dirty="0">
                          <a:ln>
                            <a:noFill/>
                          </a:ln>
                          <a:solidFill>
                            <a:schemeClr val="bg1"/>
                          </a:solidFill>
                          <a:effectLst/>
                          <a:latin typeface="Arial" charset="0"/>
                          <a:ea typeface="+mn-ea"/>
                          <a:cs typeface="Arial" charset="0"/>
                        </a:rPr>
                        <a:t>tout cela, les païens le recherchent sans répit -, il sait bien, votre Père céleste, que vous avez besoin de toutes ces choses. Cherchez d'abord le Royaume et la justice de Dieu, et tout cela vous sera donné par surcroît.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For after all these things the Gentiles seek. For your heavenly Father knows that you need all these things. 33 But seek first the kingdom of God and His righteousness, and all these things shall be added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79107" name="Picture 3" descr="pointing"/>
          <p:cNvPicPr>
            <a:picLocks noChangeAspect="1" noChangeArrowheads="1"/>
          </p:cNvPicPr>
          <p:nvPr/>
        </p:nvPicPr>
        <p:blipFill>
          <a:blip r:embed="rId2" cstate="print"/>
          <a:srcRect/>
          <a:stretch>
            <a:fillRect/>
          </a:stretch>
        </p:blipFill>
        <p:spPr bwMode="auto">
          <a:xfrm>
            <a:off x="1571604" y="4572008"/>
            <a:ext cx="1238250" cy="628650"/>
          </a:xfrm>
          <a:prstGeom prst="rect">
            <a:avLst/>
          </a:prstGeom>
          <a:noFill/>
        </p:spPr>
      </p:pic>
      <p:sp>
        <p:nvSpPr>
          <p:cNvPr id="2479108"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479107"/>
                                        </p:tgtEl>
                                        <p:attrNameLst>
                                          <p:attrName>style.visibility</p:attrName>
                                        </p:attrNameLst>
                                      </p:cBhvr>
                                      <p:to>
                                        <p:strVal val="visible"/>
                                      </p:to>
                                    </p:set>
                                    <p:anim calcmode="lin" valueType="num">
                                      <p:cBhvr additive="base">
                                        <p:cTn id="7" dur="500" fill="hold"/>
                                        <p:tgtEl>
                                          <p:spTgt spid="2479107"/>
                                        </p:tgtEl>
                                        <p:attrNameLst>
                                          <p:attrName>ppt_x</p:attrName>
                                        </p:attrNameLst>
                                      </p:cBhvr>
                                      <p:tavLst>
                                        <p:tav tm="0">
                                          <p:val>
                                            <p:strVal val="0-#ppt_w/2"/>
                                          </p:val>
                                        </p:tav>
                                        <p:tav tm="100000">
                                          <p:val>
                                            <p:strVal val="#ppt_x"/>
                                          </p:val>
                                        </p:tav>
                                      </p:tavLst>
                                    </p:anim>
                                    <p:anim calcmode="lin" valueType="num">
                                      <p:cBhvr additive="base">
                                        <p:cTn id="8" dur="500" fill="hold"/>
                                        <p:tgtEl>
                                          <p:spTgt spid="247910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9970" name="Rectangle 2"/>
          <p:cNvSpPr>
            <a:spLocks noChangeArrowheads="1"/>
          </p:cNvSpPr>
          <p:nvPr/>
        </p:nvSpPr>
        <p:spPr bwMode="auto">
          <a:xfrm>
            <a:off x="755651" y="1557338"/>
            <a:ext cx="7920038" cy="4832092"/>
          </a:xfrm>
          <a:prstGeom prst="rect">
            <a:avLst/>
          </a:prstGeom>
          <a:noFill/>
          <a:ln w="9525">
            <a:noFill/>
            <a:miter lim="800000"/>
            <a:headEnd/>
            <a:tailEnd/>
          </a:ln>
          <a:effectLst/>
        </p:spPr>
        <p:txBody>
          <a:bodyPr>
            <a:spAutoFit/>
          </a:bodyPr>
          <a:lstStyle/>
          <a:p>
            <a:pPr algn="ctr" rtl="0"/>
            <a:r>
              <a:rPr lang="en-US" sz="4400">
                <a:solidFill>
                  <a:srgbClr val="FF9933"/>
                </a:solidFill>
              </a:rPr>
              <a:t>Evening Psalm and Gospel</a:t>
            </a:r>
            <a:endParaRPr lang="en-CA" sz="4400">
              <a:solidFill>
                <a:srgbClr val="FF9933"/>
              </a:solidFill>
            </a:endParaRPr>
          </a:p>
          <a:p>
            <a:pPr algn="ctr" rtl="0"/>
            <a:endParaRPr lang="en-US" sz="4400">
              <a:solidFill>
                <a:srgbClr val="FF9933"/>
              </a:solidFill>
            </a:endParaRPr>
          </a:p>
          <a:p>
            <a:pPr algn="ctr"/>
            <a:r>
              <a:rPr lang="ar-SA" sz="4400">
                <a:solidFill>
                  <a:srgbClr val="FF9933"/>
                </a:solidFill>
              </a:rPr>
              <a:t>مزمور و أنجيل</a:t>
            </a:r>
            <a:endParaRPr lang="ar-EG" sz="4400">
              <a:solidFill>
                <a:srgbClr val="FF9933"/>
              </a:solidFill>
            </a:endParaRPr>
          </a:p>
          <a:p>
            <a:pPr algn="ctr"/>
            <a:r>
              <a:rPr lang="ar-EG" sz="4400">
                <a:solidFill>
                  <a:srgbClr val="FF9933"/>
                </a:solidFill>
              </a:rPr>
              <a:t>( </a:t>
            </a:r>
            <a:r>
              <a:rPr lang="ar-SA" sz="4400">
                <a:solidFill>
                  <a:srgbClr val="FF9933"/>
                </a:solidFill>
              </a:rPr>
              <a:t>صـلاة المسـاء</a:t>
            </a:r>
            <a:r>
              <a:rPr lang="ar-EG" sz="4400">
                <a:solidFill>
                  <a:srgbClr val="FF9933"/>
                </a:solidFill>
              </a:rPr>
              <a:t> )</a:t>
            </a:r>
          </a:p>
          <a:p>
            <a:pPr algn="ctr"/>
            <a:endParaRPr lang="en-CA" sz="4400">
              <a:solidFill>
                <a:srgbClr val="FF9933"/>
              </a:solidFill>
            </a:endParaRPr>
          </a:p>
          <a:p>
            <a:pPr algn="ctr" rtl="0"/>
            <a:r>
              <a:rPr lang="fr-FR" sz="4400">
                <a:solidFill>
                  <a:srgbClr val="FF9933"/>
                </a:solidFill>
              </a:rPr>
              <a:t>Vêpres </a:t>
            </a:r>
            <a:r>
              <a:rPr lang="fr-CA" sz="4400">
                <a:solidFill>
                  <a:srgbClr val="FF9933"/>
                </a:solidFill>
              </a:rPr>
              <a:t>Psaume et Évangile</a:t>
            </a:r>
          </a:p>
          <a:p>
            <a:pPr algn="ctr" rtl="0"/>
            <a:r>
              <a:rPr lang="fr-CA" sz="4400">
                <a:solidFill>
                  <a:srgbClr val="FF9933"/>
                </a:solidFill>
              </a:rPr>
              <a:t> </a:t>
            </a:r>
          </a:p>
        </p:txBody>
      </p:sp>
    </p:spTree>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1028" name="Group 36"/>
          <p:cNvGraphicFramePr>
            <a:graphicFrameLocks noGrp="1"/>
          </p:cNvGraphicFramePr>
          <p:nvPr/>
        </p:nvGraphicFramePr>
        <p:xfrm>
          <a:off x="34925" y="44452"/>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48:10-11</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يمينك مملؤة عدلاً. فليفرح جبل صهيون ولتتهلل بنات اليهودية من أجل أحكامك يارب</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48:10-11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Ta droite est pleine de justice,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montagne de Sion se réjouit, Les villes de Juda exultent, à cause de tes jugements,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48:10-11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Your right hand is full of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Let Mount Zion rejoice, Let the daughters of Judah be glad, Because of Your judgments.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7ep</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2052" name="Group 36"/>
          <p:cNvGraphicFramePr>
            <a:graphicFrameLocks noGrp="1"/>
          </p:cNvGraphicFramePr>
          <p:nvPr/>
        </p:nvGraphicFramePr>
        <p:xfrm>
          <a:off x="34925" y="44450"/>
          <a:ext cx="9145588" cy="66446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لوقا  ( </a:t>
                      </a:r>
                      <a:r>
                        <a:rPr kumimoji="0" lang="ar-EG" sz="3200" b="0" i="0" u="sng" strike="noStrike" cap="none" normalizeH="0" baseline="0" dirty="0">
                          <a:ln>
                            <a:noFill/>
                          </a:ln>
                          <a:solidFill>
                            <a:srgbClr val="FF9933"/>
                          </a:solidFill>
                          <a:effectLst/>
                          <a:latin typeface="Arial" charset="0"/>
                          <a:cs typeface="Arial" charset="0"/>
                        </a:rPr>
                        <a:t>6</a:t>
                      </a:r>
                      <a:r>
                        <a:rPr kumimoji="0" lang="ar-SA" sz="3200" b="0" i="0" u="sng" strike="noStrike" cap="none" normalizeH="0" baseline="0" dirty="0">
                          <a:ln>
                            <a:noFill/>
                          </a:ln>
                          <a:solidFill>
                            <a:srgbClr val="FF9933"/>
                          </a:solidFill>
                          <a:effectLst/>
                          <a:latin typeface="Arial" charset="0"/>
                          <a:cs typeface="Arial" charset="0"/>
                        </a:rPr>
                        <a:t> :  27 ـ 38 )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لكنِّي أقول لكم أيُّها السَّامعون: أحبُّوا أعداءكم، أحسِنوا إلى مُبغضِيكم، بارِكوا لاعنيكم، وصلُّوا لأجل الذين يطردونكم. مَن لطمك على هذا الخد فأترك له الآخر،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Luc 6:27-38</a:t>
                      </a:r>
                      <a:r>
                        <a:rPr kumimoji="0" lang="fr-FR"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27 Mais je vous dis, à vous qui m'écoutez: Aimez vos ennemis, faites du bien à ceux qui vous haïssent, bénissez ceux qui vous maudissent, priez pour ceux qui vous calomnient. 29 A qui te frappe sur une joue, présente encore l'autre.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6:27-38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But I say to you who hear: Love your enemies, do good to those who hate you, 28 bless those who curse you, and pray for those who spitefully use you. 29 To him who strikes you on the one cheek, offer the other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7e</a:t>
            </a:r>
          </a:p>
        </p:txBody>
      </p:sp>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3059" name="Group 19"/>
          <p:cNvGraphicFramePr>
            <a:graphicFrameLocks noGrp="1"/>
          </p:cNvGraphicFramePr>
          <p:nvPr/>
        </p:nvGraphicFramePr>
        <p:xfrm>
          <a:off x="34925" y="44450"/>
          <a:ext cx="9145588" cy="615886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أخذ ردائك فلا تمنعه أن يأخذ قميصك أيضاً. وكلُّ مَنْ سألك فأعطِه، ومَنْ أخذ ما لكَ فلا تُطالِبه به. وكما تُريدون أن يفعل النَّاس بكم، افعلوا أنتم أيضاً بهم هكذا.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 qui te prend ton manteau, ne refuse pas non plus ta tunique. 30 A quiconque te demande, donne, et à qui te prend ton bien, ne le réclame pas. Et comme vous voulez que les hommes agissent envers vous, agissez de même envers 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from him who takes away your cloak, do not withhold your tunic either. 30 Give to everyone who asks of you. And from him who takes away your goods do not ask them back. 31 And just as you want men to do to you, you also do to them likewise.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4091" name="Group 27"/>
          <p:cNvGraphicFramePr>
            <a:graphicFrameLocks noGrp="1"/>
          </p:cNvGraphicFramePr>
          <p:nvPr/>
        </p:nvGraphicFramePr>
        <p:xfrm>
          <a:off x="34925" y="115890"/>
          <a:ext cx="9145588" cy="591312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كنتم تحبون الذين يحبُّونكم فما هو أجركم؟ فإنَّ الخُطاة أيضاً يُحبُّونَ الذين يُحبونّهم. وإن أحسنتم إلى من يحسن إليكُم فما هو فضلكم؟ لأنَّ الخُطاة أيضاً يفعلون هكذا.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Si vous aimez ceux qui vous aiment, quelle reconnaissance vous en a-t-on?  Car les pécheurs aussi aiment ceux qui les aiment. 33 Et si vous faites du bien à ceux qui vous en font, quelle reconnaissance vous en a-t-on? Les pécheurs eux-mêmes en font autant.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if you love those who love you, what credit is that to you? For even sinners love those who love them. 33 And if you do good to those who do good to you, what credit is that to you? For even sinners do the same.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5120" name="Group 32"/>
          <p:cNvGraphicFramePr>
            <a:graphicFrameLocks noGrp="1"/>
          </p:cNvGraphicFramePr>
          <p:nvPr/>
        </p:nvGraphicFramePr>
        <p:xfrm>
          <a:off x="34925" y="115890"/>
          <a:ext cx="9145588" cy="6547104"/>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أقرضتم الذينَ ترجونَ أنْ تستوفوا منهم، فما هو فضلكم؟ فإنَّ الخُطاة أيضاً يُقرِضون الخُطاة لكي يأخذوا منهم العوضَ. لكن أحبُّوا أعداءكم، وأحسِنوا إليهم وأعطوا ولا تخيبوا رجاء أحد، فيكون أجركم كثيراً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Et si vous prêtez à ceux dont vous espérez qu'ils vous rendent, quelle reconnaissance vous en a-t-on? Même les pécheurs prêtent aux pécheurs pour qu'on leur rende l'équivalent. 35 Mais aimez vos ennemis, faites du bien et prêtez sans rien espérer en retour. Alors votre récompense sera grande,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if you lend to those from whom you hope to receive back, what credit is that to you? For even sinners lend to sinners to receive as much back. 35 But love your enemies, do good, and lend, hoping for nothing in return; and your reward will be great,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6140" name="Group 28"/>
          <p:cNvGraphicFramePr>
            <a:graphicFrameLocks noGrp="1"/>
          </p:cNvGraphicFramePr>
          <p:nvPr/>
        </p:nvGraphicFramePr>
        <p:xfrm>
          <a:off x="34925" y="115890"/>
          <a:ext cx="9145588" cy="6339840"/>
        </p:xfrm>
        <a:graphic>
          <a:graphicData uri="http://schemas.openxmlformats.org/drawingml/2006/table">
            <a:tbl>
              <a:tblPr rtl="1"/>
              <a:tblGrid>
                <a:gridCol w="4519161">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وتكونوا بني العليِّ، فإنَّه منعم على غير الشَّاكرين والأشرار. فكونوا رُحماء كما أن أباكُم هو رحيمٌ.لا تدينوا فلا تُدانوا. لا توجهوا الحكم على أحدٍ فلا يُحكم عليكم. اغفروا يُغفَر لكم.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vous serez les fils du Très Haut, car il est bon, lui, pour les ingrats et les méchants. 36 Soyez généreux comme votre Père est généreux. 37 Ne vous posez pas en juges et vous ne serez pas jugés, ne condamnez pas et vous ne serez pas condamnés,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you will be sons of the Most High. For He is kind to the unthankful and evil. 36 Therefore be merciful, just as your Father also is merciful. 37 Judge not, and you shall not be judged. Condemn not, and you shall not be condemned. Forgive, and you will be forgiven.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7165" name="Group 29"/>
          <p:cNvGraphicFramePr>
            <a:graphicFrameLocks noGrp="1"/>
          </p:cNvGraphicFramePr>
          <p:nvPr/>
        </p:nvGraphicFramePr>
        <p:xfrm>
          <a:off x="34925" y="44452"/>
          <a:ext cx="9145588" cy="588372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أَعطوا تُعطَوا، كيلاً جيِّداً مملوءاً مهزوزاً فائِضاً يُعطى في أحضانِكُم. لأنَّه بالكيل الذي به تَكِيلونَ يُكالُ لكُم.</a:t>
                      </a:r>
                      <a:r>
                        <a:rPr kumimoji="0" lang="en-US"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Donnez et on vous donnera; c'est une bonne mesure, tassée, secouée, débordante qu'on vous versera dans le pan de votre vêtement, car c'est la mesure dont vous vous servez qui servira aussi de mesure pour vous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Give, and it will be given to you: good measure, pressed down, shaken together, and running over will be put into your bosom. For with the same measure that you use, it will be measured back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748" name="Group 44"/>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 الثانى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deuxième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0514"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416051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06129" name="Group 81"/>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الخروج لموسى النبي ( 3 : 6 ـ 14 )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اللَّه لموسى أنا إلهُ آبائك إلهُ إبراهيم وإلهُ إسحق وإلهُ يعقوبَ، فحول موسى وجههُ لأنَّهُ خافَ أن ينظُر إلى اللَّه. فقال الرَّبُّ لموسى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Exode 3 : 6 - 14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Dieu dit à Moïse: "Je suis le Dieu de ton père, Dieu d'Abraham, Dieu d'Isaac, Dieu de Jacob." Moise se voila la face, car il craignait de regarder Dieu. 7 Le Seigneur dit: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Exodus 3:6-14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Moreover He said, I am the God of your father--the God of Abraham, the God of Isaac, and the God of Jacob. And Moses hid his face, for he was afraid to look upon God. 7 And the Lord said: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8f</a:t>
            </a:r>
          </a:p>
        </p:txBody>
      </p:sp>
    </p:spTree>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7653" name="Group 21"/>
          <p:cNvGraphicFramePr>
            <a:graphicFrameLocks noGrp="1"/>
          </p:cNvGraphicFramePr>
          <p:nvPr/>
        </p:nvGraphicFramePr>
        <p:xfrm>
          <a:off x="34925" y="115888"/>
          <a:ext cx="9001125" cy="634200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نظراً نظرت إلى مذلَّة شعبي الذي في مِصر وسمعتُ صُراخهُم مِن قبل مُسخِّريهم، وعلمتُ بتنهدهم، فنزلتُ لأُنقذهُم مِن أيدي المصريِّين وأُصعدهُم مِن تِلكَ الأرضِ إلى أرضٍ جيِّدةٍ وواسعةٍ،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"J'ai vu la misère de mon peuple en Égypte et je l'ai entendu crier sous les coups de ses chefs de corvée. Oui, je </a:t>
                      </a:r>
                      <a:r>
                        <a:rPr kumimoji="0" lang="fr-FR" sz="2400" b="0" i="0" u="none" strike="noStrike" cap="none" normalizeH="0" baseline="0">
                          <a:ln>
                            <a:noFill/>
                          </a:ln>
                          <a:solidFill>
                            <a:schemeClr val="bg1"/>
                          </a:solidFill>
                          <a:effectLst/>
                          <a:latin typeface="Arial" charset="0"/>
                          <a:cs typeface="Arial" charset="0"/>
                        </a:rPr>
                        <a:t>connais ses</a:t>
                      </a:r>
                      <a:r>
                        <a:rPr kumimoji="0" lang="fr-FR" sz="2800" b="0" i="0" u="none" strike="noStrike" cap="none" normalizeH="0" baseline="0">
                          <a:ln>
                            <a:noFill/>
                          </a:ln>
                          <a:solidFill>
                            <a:schemeClr val="bg1"/>
                          </a:solidFill>
                          <a:effectLst/>
                          <a:latin typeface="Arial" charset="0"/>
                          <a:cs typeface="Arial" charset="0"/>
                        </a:rPr>
                        <a:t> souffrances. 8 Je suis descendu pour le délivrer de la main des Égyptiens et le faire monter de ce pays vers un bon et vaste pays,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have surely seen the oppression of My people who are in Egypt, and have heard their cry because of their taskmasters, for I know their sorrows. 8 So I have come down to deliver them out of the hand of the Egyptians, and to bring them up from that land to a good and large land,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6636" name="Group 28"/>
          <p:cNvGraphicFramePr>
            <a:graphicFrameLocks noGrp="1"/>
          </p:cNvGraphicFramePr>
          <p:nvPr/>
        </p:nvGraphicFramePr>
        <p:xfrm>
          <a:off x="34925" y="44450"/>
          <a:ext cx="9145588" cy="6662040"/>
        </p:xfrm>
        <a:graphic>
          <a:graphicData uri="http://schemas.openxmlformats.org/drawingml/2006/table">
            <a:tbl>
              <a:tblPr rtl="1"/>
              <a:tblGrid>
                <a:gridCol w="3813949">
                  <a:extLst>
                    <a:ext uri="{9D8B030D-6E8A-4147-A177-3AD203B41FA5}">
                      <a16:colId xmlns:a16="http://schemas.microsoft.com/office/drawing/2014/main" val="20000"/>
                    </a:ext>
                  </a:extLst>
                </a:gridCol>
                <a:gridCol w="5331639">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أرضٍ تفيضُ لبناً وعسلاً، إلى مكان الكنعانيِّينَ والحِثِّيِّينَ والأمُوريِّينَ والفَرِزِّيِّينَ والحِوِّيِّين والجرجاشيين واليبوسِيِّينَ. والآن هوذا صُراخُ بني إسرائيل قد صعد إليَّ وإني قد رأيتُ  الضَّيق الذي يُضايقُهُم به المصريُّون.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vers un pays ruisselant de lait et de miel, vers le lieu du Cananéen, du Hittite et du </a:t>
                      </a:r>
                      <a:r>
                        <a:rPr kumimoji="0" lang="fr-FR" sz="2700" b="0" i="0" u="none" strike="noStrike" cap="none" normalizeH="0" baseline="0" dirty="0" err="1">
                          <a:ln>
                            <a:noFill/>
                          </a:ln>
                          <a:solidFill>
                            <a:schemeClr val="bg1"/>
                          </a:solidFill>
                          <a:effectLst/>
                          <a:latin typeface="Arial" charset="0"/>
                          <a:cs typeface="Arial" charset="0"/>
                        </a:rPr>
                        <a:t>Jébusite</a:t>
                      </a:r>
                      <a:r>
                        <a:rPr kumimoji="0" lang="fr-FR" sz="2700" b="0" i="0" u="none" strike="noStrike" cap="none" normalizeH="0" baseline="0" dirty="0">
                          <a:ln>
                            <a:noFill/>
                          </a:ln>
                          <a:solidFill>
                            <a:schemeClr val="bg1"/>
                          </a:solidFill>
                          <a:effectLst/>
                          <a:latin typeface="Arial" charset="0"/>
                          <a:cs typeface="Arial" charset="0"/>
                        </a:rPr>
                        <a:t>. 9 Et maintenant, puisque le cri des fils d'Israël est venu jusqu'à moi, puisque j'ai vu le poids que les Égyptiens font peser sur eux,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to a land flowing with milk and honey, to the place of the Canaanites and the Hittites and the Amorites and the </a:t>
                      </a:r>
                      <a:r>
                        <a:rPr kumimoji="0" lang="en-US" sz="2700" b="0" i="0" u="none" strike="noStrike" cap="none" normalizeH="0" baseline="0" dirty="0" err="1">
                          <a:ln>
                            <a:noFill/>
                          </a:ln>
                          <a:solidFill>
                            <a:schemeClr val="bg1"/>
                          </a:solidFill>
                          <a:effectLst/>
                          <a:latin typeface="Arial" charset="0"/>
                          <a:cs typeface="Arial" charset="0"/>
                        </a:rPr>
                        <a:t>Perizzites</a:t>
                      </a:r>
                      <a:r>
                        <a:rPr kumimoji="0" lang="en-US" sz="2700" b="0" i="0" u="none" strike="noStrike" cap="none" normalizeH="0" baseline="0" dirty="0">
                          <a:ln>
                            <a:noFill/>
                          </a:ln>
                          <a:solidFill>
                            <a:schemeClr val="bg1"/>
                          </a:solidFill>
                          <a:effectLst/>
                          <a:latin typeface="Arial" charset="0"/>
                          <a:cs typeface="Arial" charset="0"/>
                        </a:rPr>
                        <a:t> and the </a:t>
                      </a:r>
                      <a:r>
                        <a:rPr kumimoji="0" lang="en-US" sz="2700" b="0" i="0" u="none" strike="noStrike" cap="none" normalizeH="0" baseline="0" dirty="0" err="1">
                          <a:ln>
                            <a:noFill/>
                          </a:ln>
                          <a:solidFill>
                            <a:schemeClr val="bg1"/>
                          </a:solidFill>
                          <a:effectLst/>
                          <a:latin typeface="Arial" charset="0"/>
                          <a:cs typeface="Arial" charset="0"/>
                        </a:rPr>
                        <a:t>Hivites</a:t>
                      </a:r>
                      <a:r>
                        <a:rPr kumimoji="0" lang="en-US" sz="2700" b="0" i="0" u="none" strike="noStrike" cap="none" normalizeH="0" baseline="0" dirty="0">
                          <a:ln>
                            <a:noFill/>
                          </a:ln>
                          <a:solidFill>
                            <a:schemeClr val="bg1"/>
                          </a:solidFill>
                          <a:effectLst/>
                          <a:latin typeface="Arial" charset="0"/>
                          <a:cs typeface="Arial" charset="0"/>
                        </a:rPr>
                        <a:t> and the </a:t>
                      </a:r>
                      <a:r>
                        <a:rPr kumimoji="0" lang="en-US" sz="2700" b="0" i="0" u="none" strike="noStrike" cap="none" normalizeH="0" baseline="0" dirty="0" err="1">
                          <a:ln>
                            <a:noFill/>
                          </a:ln>
                          <a:solidFill>
                            <a:schemeClr val="bg1"/>
                          </a:solidFill>
                          <a:effectLst/>
                          <a:latin typeface="Arial" charset="0"/>
                          <a:cs typeface="Arial" charset="0"/>
                        </a:rPr>
                        <a:t>Jebusites</a:t>
                      </a:r>
                      <a:r>
                        <a:rPr kumimoji="0" lang="en-US" sz="2700" b="0" i="0" u="none" strike="noStrike" cap="none" normalizeH="0" baseline="0" dirty="0">
                          <a:ln>
                            <a:noFill/>
                          </a:ln>
                          <a:solidFill>
                            <a:schemeClr val="bg1"/>
                          </a:solidFill>
                          <a:effectLst/>
                          <a:latin typeface="Arial" charset="0"/>
                          <a:cs typeface="Arial" charset="0"/>
                        </a:rPr>
                        <a:t>. 9 Now therefore, behold, the cry of the children of Israel has come to Me, and I have also seen the oppression with which the Egyptians oppress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8687" name="Group 31"/>
          <p:cNvGraphicFramePr>
            <a:graphicFrameLocks noGrp="1"/>
          </p:cNvGraphicFramePr>
          <p:nvPr/>
        </p:nvGraphicFramePr>
        <p:xfrm>
          <a:off x="34925" y="115888"/>
          <a:ext cx="9001125" cy="651630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هلمَّ فأبعثك إلى فرعون ملك مصر فتخرج شعبي بني إسرائيل مِن أرض مصر. فقال موسى للَّه مَن أنا فأمضي إلى فرعون ملك مصر وأخرج بني إسرائيل من أرض مصر. فقال: إنِّي أكُونُ معكَ</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va, maintenant; je t'envoie vers le Pharaon, fais sortir d'Égypte mon peuple, les fils d'Israël.11 Moïse dit à Dieu: "Qui suis-je pour aller vers le Pharaon et faire sortir d'Égypte les fils d'Israël?" Je Suis avec toi, dit-il.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Come now, therefore, and I will send you to Pharaoh that you may bring My people, the children of Israel, out of Egypt. 11 But Moses said to God, Who am I that I should go to Pharaoh, and that I should bring the children of Israel out of Egypt? 12 So He said, I will certainly be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9700" name="Group 20"/>
          <p:cNvGraphicFramePr>
            <a:graphicFrameLocks noGrp="1"/>
          </p:cNvGraphicFramePr>
          <p:nvPr/>
        </p:nvGraphicFramePr>
        <p:xfrm>
          <a:off x="34925" y="115888"/>
          <a:ext cx="9001125" cy="651630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العلامةُ لك على أني أنا مرسلك، حِينَمَا تُخرجُ شعبى من مصر تَعبُدُونَ اللَّه على هذا الجبل. فقال موسى للَّه: ها أنا ذاهب إلى بني إسرائيل وأقُولُ لهم إلهُ آبائنا أرسلني إليكـم.</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voici le signe que c'est moi qui t'ai envoyé: quand tu auras fait sortir le peuple d'Égypte, vous servirez Dieu sur cette montagne.13 Moïse dit à Dieu: "Voici! Je vais aller vers les fils d'Israël et je leur dirai: Le Dieu de vos pères m'a envoyé vers vous.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this shall be a sign to you that I have sent you: When you have brought the people out of Egypt, you shall serve God on this mountain. 13 Then Moses said to God, Indeed, when I come to the children of Israel and say to them, `The God of your fathers has sent me to you,'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0735" name="Group 31"/>
          <p:cNvGraphicFramePr>
            <a:graphicFrameLocks noGrp="1"/>
          </p:cNvGraphicFramePr>
          <p:nvPr/>
        </p:nvGraphicFramePr>
        <p:xfrm>
          <a:off x="34925" y="115888"/>
          <a:ext cx="9074150" cy="59785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سألوني ما اسمه فماذا أقُولُ لهُم. فقال اللَّه لموسى: أنا هو الكائن. وقال كذا ما تقوله لبني إسرائيل الكائن أرسلني إليكم.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S'ils me disent: Quel est son nom? - que leur dirai-je?" 14 Dieu dit à Moïse: "JE SUIS QUI JE SERAI." Il dit: "Tu parleras ainsi aux fils d'Israël: Je suis m'a envoyé vers vous." </a:t>
                      </a: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say to me, `What is His name?' what shall I say to them? 14 And God said to Moses, I AM WHO I AM. And He said, Thus you shall say to the children of Israel, `I AM has sent me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3815" name="Group 39"/>
          <p:cNvGraphicFramePr>
            <a:graphicFrameLocks noGrp="1"/>
          </p:cNvGraphicFramePr>
          <p:nvPr/>
        </p:nvGraphicFramePr>
        <p:xfrm>
          <a:off x="34925" y="115888"/>
          <a:ext cx="9001125" cy="669226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إشعياء النبي ( 4 : 2 ـ 5 : 1 ـ 7 )</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 ذلك اليوم ينير اللَّه بمشورة ومجد على الأرضِ ليتعالى ويتمجد من يبقى من إسرائيل. ويكون مَن يبقى في صهيون وبقية أورشليم يدعون أطهاراً،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000" b="0" i="0" u="sng" strike="noStrike" cap="none" normalizeH="0" baseline="0" dirty="0">
                          <a:ln>
                            <a:noFill/>
                          </a:ln>
                          <a:solidFill>
                            <a:srgbClr val="FF9933"/>
                          </a:solidFill>
                          <a:effectLst/>
                          <a:latin typeface="Arial" charset="0"/>
                          <a:cs typeface="Times New Roman" pitchFamily="18" charset="0"/>
                        </a:rPr>
                        <a:t>Essaie 4 : 2 - 5 : 7</a:t>
                      </a:r>
                      <a:endParaRPr kumimoji="0" lang="fr-CA" sz="3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En ce jour-là, ce que fera germer le Seigneur sera l'honneur et la gloire, et ce que produira le pays fera la fierté et le prestige des rescapés d'Israël. 3 Alors, le reste de Sion, les survivants de Jérusalem seront appelés saints: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000" b="0" i="0" u="sng" strike="noStrike" kern="1200" cap="none" normalizeH="0" baseline="0" dirty="0">
                          <a:ln>
                            <a:noFill/>
                          </a:ln>
                          <a:solidFill>
                            <a:srgbClr val="FF9933"/>
                          </a:solidFill>
                          <a:effectLst/>
                          <a:latin typeface="Arial" charset="0"/>
                          <a:ea typeface="+mn-ea"/>
                          <a:cs typeface="Times New Roman" pitchFamily="18" charset="0"/>
                        </a:rPr>
                        <a:t>Isaiah 4:2-5:7</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In that day the Branch of the Lord shall be beautiful and glorious; And the fruit of the earth shall be excellent and appealing For those of Israel who have escaped. 3 And it shall come to pass that he who is left in Zion and remains in Jerusalem will be called holy--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4829" name="Group 29"/>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مَن كُتِبَ للحياة في أُورُشليم. لأنَّ الرَّب يغسل دنس بني إسرائيل وأولاد صهيون ويمحو الدماء مِن وسَطِهَا بِرُوح القضاء وروح الإحراقِ.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tous seront inscrits à Jérusalem afin de vivre.4 Quand le Seigneur aura nettoyé les saletés des filles de Sion et lavé Jérusalem du sang qu'on y a répandu, par le souffle du jugement, par un souffle d'incendie,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everyone who is recorded among the living in Jerusalem. 4 When the Lord has washed away the filth of the daughters of Zion, and purged the blood of Jerusalem from her midst, by the spirit of judgment and by the spirit of burning,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5849" name="Group 25"/>
          <p:cNvGraphicFramePr>
            <a:graphicFrameLocks noGrp="1"/>
          </p:cNvGraphicFramePr>
          <p:nvPr/>
        </p:nvGraphicFramePr>
        <p:xfrm>
          <a:off x="34925" y="115888"/>
          <a:ext cx="9001125" cy="66976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كُلّ مكان فى جبل صهيون وما حولها تظلله سحابةً في النهار وكذلك شبه دخان ونور ونارٍ مُلتهبةٍ في الليل، فيكون عليها النهار كله غطاء.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créera en tout lieu de la montagne de Sion, sur les assemblées, une nuée le jour et la nuit une fumée avec l'éclat d'un feu de flamme. Et au-dessus de tout, la gloire du Seigneur sera un dais,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the Lord will create above every dwelling place of Mount Zion, and above her assemblies, a cloud and smoke by day and the shining of a flaming fire by night. For over all the glory there will be a covering.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0971" name="Group 27"/>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وخباء ظلاً من الحر وستراً من السَّيلِ والمطر. أنشدنَّ للحبيب بنشيد الكرم،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une hutte de feuillage, donnant de l'ombre les jours de grande chaleur et servant de refuge et d'abri contre l'orage et la pluie. 5 Que je chante pour mon ami, le chant du bien-aimé et de sa vigne: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there will be a tabernacle for shade in the daytime from the heat, for a place of refuge, and for a shelter from storm and rain. 5:1 Now let me sing to my Well-beloved A song of my Beloved regarding His vineyard: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6879" name="Group 31"/>
          <p:cNvGraphicFramePr>
            <a:graphicFrameLocks noGrp="1"/>
          </p:cNvGraphicFramePr>
          <p:nvPr/>
        </p:nvGraphicFramePr>
        <p:xfrm>
          <a:off x="34925" y="115888"/>
          <a:ext cx="9001125" cy="634200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0810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كان للحبيب كرمُ في رابية في موضع خصب. فأحطه بسياج ورفعته على القصب وغرست كرماً في سورق وبنيت بُرجاً في وسطهِ وحفرت فيه معصرةً وانتظر أن يَصنع عِنباً فأخرج شوكاً.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Mon bien-aimé avait une vigne sur un coteau plantureux. Il y retourna la terre, enleva les pierres, et installa un plant de choix. Au milieu, il bâtit une tour et il creusa aussi un pressoir. Il en attendait de beaux raisins, il n'en eut que de mauvais.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My Well-beloved has a vineyard On a very fruitful hill. 2 He dug it up and cleared out its stones, And planted it with the choicest vine. He built a tower in its midst, And also made a winepress in it; So He expected it to bring forth good grapes, But it brought forth wild grapes.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7902" name="Group 30"/>
          <p:cNvGraphicFramePr>
            <a:graphicFrameLocks noGrp="1"/>
          </p:cNvGraphicFramePr>
          <p:nvPr/>
        </p:nvGraphicFramePr>
        <p:xfrm>
          <a:off x="34925" y="115888"/>
          <a:ext cx="8894793" cy="6371845"/>
        </p:xfrm>
        <a:graphic>
          <a:graphicData uri="http://schemas.openxmlformats.org/drawingml/2006/table">
            <a:tbl>
              <a:tblPr rtl="1"/>
              <a:tblGrid>
                <a:gridCol w="4013868">
                  <a:extLst>
                    <a:ext uri="{9D8B030D-6E8A-4147-A177-3AD203B41FA5}">
                      <a16:colId xmlns:a16="http://schemas.microsoft.com/office/drawing/2014/main" val="20000"/>
                    </a:ext>
                  </a:extLst>
                </a:gridCol>
                <a:gridCol w="488092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يا رجال يهوذا وسُكَّان أُورشليم احكُمُوا بيني وبين كرمي. ماذا يُصنعُ لكرمي ولم أصنعهُ لهُ، لأني رجوت أن يصنع عنباً فأخرج شوكاً.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Et maintenant, habitants de Jérusalem et gens de Juda, soyez donc juges entre moi et ma vigne. 4  Pouvais-je faire pour ma vigne plus que je n'ai fait? J'en attendais de beaux raisins, pourquoi en a-t-elle produit de mauvais?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And now, O inhabitants of Jerusalem and men of Judah, Judge, please, between Me and My vineyard. 4 What more could have been done to My vineyard That I have not done in it? Why then, when I expected it to bring forth good grapes, Did it bring forth wild grapes?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8922" name="Group 26"/>
          <p:cNvGraphicFramePr>
            <a:graphicFrameLocks noGrp="1"/>
          </p:cNvGraphicFramePr>
          <p:nvPr/>
        </p:nvGraphicFramePr>
        <p:xfrm>
          <a:off x="34925" y="115888"/>
          <a:ext cx="9001125"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أعلمكم ماذا أفعل بكرمي، أقلع سِياجهُ فيصيرُ للنهب، وأهدمُ جداره فيكون مدوساً، وأهمل هذا الكرم لا يُقضبُ ولا يفلح وينبت فيه الشوك مثل السلا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Eh bien, je vais vous apprendre ce que je vais faire à ma vigne: enlever la haie pour qu'elle soit dévorée, faire une brèche dans le mur pour qu'elle soit piétinée. 6 J'en ferai une pente désolée, elle ne sera ni taillée ni sarclée, il y poussera des épines et des ronces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now, please let Me tell you what I will do to My vineyard: I will take away its hedge, and it shall be burned; And break down its wall, and it shall be trampled down. 6 I will lay it waste; It shall not be pruned or dug, But there shall come up briers and thorns.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89941" name="Group 21"/>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وأوصي السحاب ألا يمطُر عليه مطراً.لأن كرم رب الصباؤوت هو بيتُ إسرائيل ورجال يهوذا الغرس الجديد المحبوب.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j'interdirai aux nuages d'y faire tomber la pluie.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La vigne du Seigneur, le tout-puissant, c'est la maison d'Israël, et les gens de Juda sont le plant qu'il chérissait.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will also command the clouds That they rain no rain on it. 7 For the vineyard of the Lord of hosts is the house of Israel, And the men of Judah are His pleasant plant.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2194"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231219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07322" name="Group 58"/>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( 39 : 10 )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وأنت أيها الرَّب إلهي لا تبعد رأفتك عني، رحمتك وبرّك هما اللذان</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اقتبلاني في كل حين.</a:t>
                      </a:r>
                      <a:r>
                        <a:rPr kumimoji="0" lang="ar-EG" sz="2800" b="1" i="0" u="none" strike="noStrike" cap="none" normalizeH="0" baseline="0">
                          <a:ln>
                            <a:noFill/>
                          </a:ln>
                          <a:solidFill>
                            <a:schemeClr val="tx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Toi Seigneur, tu ne retiendras pas loin de moi ta miséricorde, ta fidélité et  ta vérité me préserveront toujours, Alléluia.</a:t>
                      </a:r>
                      <a:endParaRPr kumimoji="0" lang="fr-FR" sz="1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Do not withhold Your tender mercies from me, O Lord; Let Your loving-kindness and Your truth continually preserve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5" name="Title 4"/>
          <p:cNvSpPr>
            <a:spLocks noGrp="1"/>
          </p:cNvSpPr>
          <p:nvPr>
            <p:ph type="ctrTitle"/>
          </p:nvPr>
        </p:nvSpPr>
        <p:spPr/>
        <p:txBody>
          <a:bodyPr/>
          <a:lstStyle/>
          <a:p>
            <a:r>
              <a:rPr lang="en-CA" dirty="0"/>
              <a:t>8pm</a:t>
            </a:r>
          </a:p>
        </p:txBody>
      </p:sp>
    </p:spTree>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4326" name="Group 86"/>
          <p:cNvGraphicFramePr>
            <a:graphicFrameLocks noGrp="1"/>
          </p:cNvGraphicFramePr>
          <p:nvPr/>
        </p:nvGraphicFramePr>
        <p:xfrm>
          <a:off x="34925" y="-26988"/>
          <a:ext cx="9145588" cy="6769164"/>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 مرقس ( 9 :  25 ـ 29 )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رأى يسوعُ أنَّ الجمع يتراكضون انتهَرَ الرُّوحَ النَّجسَ قائلاً لهُ: " أيُّها الرُّوح الأبكم الأصَمُّ، أنا آمُرُك: أخرج منه ولا تَدخُلهُ " بعد فصرَخَ وصرعهُ كثيراً وخَرج. </a:t>
                      </a:r>
                      <a:endParaRPr kumimoji="0" lang="ar-EG" sz="3200" b="1"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9 : 25 - 29</a:t>
                      </a:r>
                    </a:p>
                    <a:p>
                      <a:pPr marL="3600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25 Jésus, voyant la foule s'attrouper, menaça l'esprit impur: "Esprit sourd et muet, je te l'ordonne, sors de cet enfant et n'y rentre plus!  26 Avec des cris et de violentes convulsions, l'esprit sortit.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9:25-29</a:t>
                      </a:r>
                    </a:p>
                    <a:p>
                      <a:pPr marL="72000" marR="0" lvl="0" indent="0" algn="l" defTabSz="914400" rtl="0" eaLnBrk="1" fontAlgn="base" latinLnBrk="0" hangingPunct="1">
                        <a:lnSpc>
                          <a:spcPct val="95000"/>
                        </a:lnSpc>
                        <a:spcBef>
                          <a:spcPts val="6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When Jesus saw that the people came running together, He rebuked the unclean spirit, saying to it, Deaf and dumb spirit, I command you, come out of him and enter him no more! 26 Then the spirit cried out, convulsed him greatly, and came out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8m</a:t>
            </a:r>
          </a:p>
        </p:txBody>
      </p:sp>
    </p:spTree>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3138" name="Group 34"/>
          <p:cNvGraphicFramePr>
            <a:graphicFrameLocks noGrp="1"/>
          </p:cNvGraphicFramePr>
          <p:nvPr/>
        </p:nvGraphicFramePr>
        <p:xfrm>
          <a:off x="34925" y="115888"/>
          <a:ext cx="9145588" cy="604837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فصار كميتٍ، حتى قال كثيرون: إنَّهُ ماتَ!. فأمسك يسوع بيدهِ أنهضهُ، فقام. ولمَّا دخل إلى بيته سألهُ تلاميذُهُ على انفرادٍ:" لماذا لم نقدر نحنُ أن نُخرجهُ؟"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L'enfant devint comme mort, si bien que tous disaient: "Il est mort." 27 Mais Jésus, en lui prenant la main, le fit lever et il se mit debout. 28 Quand Jésus fut rentré à la maison, ses disciples lui demandèrent en particulier: "Et nous, pourquoi n'avons-nous pu chasser cet esprit?"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became as one dead, so that many said, He is dead. 27 But Jesus took him by the hand and lifted him up, and he arose. 28 And when He had come into the house, His disciples asked Him privately, Why could we not cast it out?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17373" name="Group 61"/>
          <p:cNvGraphicFramePr>
            <a:graphicFrameLocks noGrp="1"/>
          </p:cNvGraphicFramePr>
          <p:nvPr/>
        </p:nvGraphicFramePr>
        <p:xfrm>
          <a:off x="34925" y="115888"/>
          <a:ext cx="9001125" cy="570668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 إن هذا الجنسُ لا يُمكنُ أن يَخرُج إلاَّ بالصَّلاةِ والصَّوم.</a:t>
                      </a:r>
                    </a:p>
                    <a:p>
                      <a:pPr marL="0" marR="0" lvl="0" indent="0" algn="r" defTabSz="914400" rtl="1" eaLnBrk="1" fontAlgn="base" latinLnBrk="0" hangingPunct="1">
                        <a:lnSpc>
                          <a:spcPct val="90000"/>
                        </a:lnSpc>
                        <a:spcBef>
                          <a:spcPct val="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Il leur dit: "Ce genre d'esprit, rien ne peut le faire sortir, que la prière et le jeûne."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So He said to them, This kind can come out by nothing but prayer and fasting.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833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231833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231834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231834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0467" name="Group 83"/>
          <p:cNvGraphicFramePr>
            <a:graphicFrameLocks noGrp="1"/>
          </p:cNvGraphicFramePr>
          <p:nvPr/>
        </p:nvGraphicFramePr>
        <p:xfrm>
          <a:off x="34925" y="44450"/>
          <a:ext cx="9074150" cy="672515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رومية</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1 : 18 ـ 25 )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غَضَبَ اللَّه مُعلنٌ مِنَ السَّماء على كل نفاق وظلم النَّاس، الذين يحجزون الحقَّ بالظلم. إذ معرفةُ اللَّه ظاهرةٌ فيهم، لأنَّ اللَّه أظهرها لهُم،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Romains 1 : 18 - 25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En effet, la colère de Dieu se révèle du haut du ciel contre toute impiété et toute injustice des hommes, qui retiennent la vérité captive de l'injustice; 19 car ce que l'on peut connaître de Dieu est pour eux manifeste: Dieu le leur a manifesté.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1:18-25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the wrath of God is revealed from heaven against all ungodliness and unrighteousness of men, who suppress the truth in unrighteousness, 19 because what may be known of God is manifest in them, for God has shown it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8p</a:t>
            </a:r>
          </a:p>
        </p:txBody>
      </p:sp>
    </p:spTree>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1474" name="Group 66"/>
          <p:cNvGraphicFramePr>
            <a:graphicFrameLocks noGrp="1"/>
          </p:cNvGraphicFramePr>
          <p:nvPr/>
        </p:nvGraphicFramePr>
        <p:xfrm>
          <a:off x="34925" y="44450"/>
          <a:ext cx="8966231" cy="6194426"/>
        </p:xfrm>
        <a:graphic>
          <a:graphicData uri="http://schemas.openxmlformats.org/drawingml/2006/table">
            <a:tbl>
              <a:tblPr rtl="1"/>
              <a:tblGrid>
                <a:gridCol w="4386552">
                  <a:extLst>
                    <a:ext uri="{9D8B030D-6E8A-4147-A177-3AD203B41FA5}">
                      <a16:colId xmlns:a16="http://schemas.microsoft.com/office/drawing/2014/main" val="20000"/>
                    </a:ext>
                  </a:extLst>
                </a:gridCol>
                <a:gridCol w="457967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أمورهُ غير المنظُورةِ تُرى مُنذُ خَلقَ العالم مُدركةً بالمصنوعات، التي هي قُدرتهُ الأزلية ولاهُوتهُ، حتى إنَّهم بلا عُذر. فإنَّهُم لمَّا عرفوا اللَّه لم يُمجِّدوهُ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En effet, depuis la création du monde, ses perfections invisibles, éternelle puissance et divinité, sont visibles dans ses </a:t>
                      </a:r>
                      <a:r>
                        <a:rPr kumimoji="0" lang="fr-FR" sz="2800" b="0" i="0" u="none" strike="noStrike" cap="none" normalizeH="0" baseline="0" dirty="0" err="1">
                          <a:ln>
                            <a:noFill/>
                          </a:ln>
                          <a:solidFill>
                            <a:schemeClr val="bg1"/>
                          </a:solidFill>
                          <a:effectLst/>
                          <a:latin typeface="Arial" charset="0"/>
                          <a:cs typeface="Arial" charset="0"/>
                        </a:rPr>
                        <a:t>oeuvres</a:t>
                      </a:r>
                      <a:r>
                        <a:rPr kumimoji="0" lang="fr-FR" sz="2800" b="0" i="0" u="none" strike="noStrike" cap="none" normalizeH="0" baseline="0" dirty="0">
                          <a:ln>
                            <a:noFill/>
                          </a:ln>
                          <a:solidFill>
                            <a:schemeClr val="bg1"/>
                          </a:solidFill>
                          <a:effectLst/>
                          <a:latin typeface="Arial" charset="0"/>
                          <a:cs typeface="Arial" charset="0"/>
                        </a:rPr>
                        <a:t> pour l'intelligence; ils sont donc inexcusables, 21 puisque, connaissant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For since the creation of the world His invisible attributes are clearly seen, being understood by the things that are made, even His eternal power and Godhead, so that they are without excuse, 21 because, although they knew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2496" name="Group 64"/>
          <p:cNvGraphicFramePr>
            <a:graphicFrameLocks noGrp="1"/>
          </p:cNvGraphicFramePr>
          <p:nvPr/>
        </p:nvGraphicFramePr>
        <p:xfrm>
          <a:off x="34925" y="44450"/>
          <a:ext cx="9145588" cy="6626226"/>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يشكُروهُ كإلهٍ، بل حمقُوا في أفكارهم، وأظلمَ قلبُهُمُ العديم الفهم. وبينما هُم يزعُمُون أنَّهُم حُكماءُ صَاروا جُهَلاء، واستبدلوا مجدَ اللَّه الذي لا يفنى بشبهِ صُورة الإنسان الذي يفنى،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133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ne lui ont rendu ni la gloire ni l'action de grâce qui reviennent à Dieu; au contraire, ils se sont fourvoyés dans leurs vains raisonnements et leur coeur insensé est devenu la proie des ténèbres: 22 se prétendant sages, ils sont devenus fous; 23 ils ont troqué la gloire du Dieu incorruptible contre des images représentant l'homme corruptible,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did not glorify Him as God, nor were thankful, but became futile in their thoughts, and their foolish hearts were darkened. 22 Professing to be wise, they became fools, 23 and changed the glory of the incorruptible God into an image made like corruptible man--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3513" name="Group 57"/>
          <p:cNvGraphicFramePr>
            <a:graphicFrameLocks noGrp="1"/>
          </p:cNvGraphicFramePr>
          <p:nvPr/>
        </p:nvGraphicFramePr>
        <p:xfrm>
          <a:off x="34925" y="44450"/>
          <a:ext cx="9145588" cy="58340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والطُّيور، والدَّوابّ، والزَّحَّافات. لذلكَ أسلمهُمُ اللَّه في شهواتِ قُلُوبهم إلي النَّجاسةِ، لإهانةِ أجسادِهِم في ذواتِهِم.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des oiseaux, des quadrupèdes, des reptiles. 24 C'est pourquoi Dieu les a livrés, par les convoitises de leurs coeurs, à l'impureté où ils avilissent eux-mêmes leurs propres corps.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birds and four-footed animals and creeping things. 24 Therefore God also gave them up to uncleanness, in the lusts of their hearts, to dishonor their bodies among themselves,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4156" name="Group 28"/>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أبدلوا حَقَّ اللَّه بالكَذِبِ، وسجدوا وعَبَدُوا المخلُوقَ دون الخالِقِ، الذي هو مُباركٌ مدى الدهور. آمين.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Ils ont   échangé  la  vérité de Dieu contre le mensonge, adoré et servi la créature au lieu du Créateur qui est béni éternellement, Amen.  </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who exchanged the truth of God for the lie, and worshiped and served the creature rather than the Creator, who is blessed forever.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755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4" name="Action Button: Custom 3">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857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3285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232858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0720" name="Group 96"/>
          <p:cNvGraphicFramePr>
            <a:graphicFrameLocks noGrp="1"/>
          </p:cNvGraphicFramePr>
          <p:nvPr/>
        </p:nvGraphicFramePr>
        <p:xfrm>
          <a:off x="34925" y="44450"/>
          <a:ext cx="9001125"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يهوذا الرسول</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1 : 1 ـ 8 )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يهوذا، عَبدُ يسوعَ المسيح، وأخُو يعقوبَ، إلي المدعُوِّينَ المحبوبين في اللَّه الآب، والمحفُوظينَ لِيَسوع المسيح: لِتكثُر لكُم الرَّحمةُ والسَّلامُ والمحبَّةُ.</a:t>
                      </a:r>
                      <a:endParaRPr kumimoji="0" lang="en-CA" sz="36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Jude 1 : 1 - 8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Jude, serviteur de Jésus Christ, frère de Jacques, à ceux qui sont appelés, qui sont aimés de Dieu le Père et gardés pour Jésus Christ. 2 Que la miséricorde, la paix et l'amour vous viennent en abondance.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Jude 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Jude, a bondservant of Jesus Christ, and brother of James, To those who are called, sanctified by God the Father, and preserved in Jesus Christ: 2 Mercy, peace, and love be multiplied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8c</a:t>
            </a:r>
          </a:p>
        </p:txBody>
      </p:sp>
    </p:spTree>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1719" name="Group 71"/>
          <p:cNvGraphicFramePr>
            <a:graphicFrameLocks noGrp="1"/>
          </p:cNvGraphicFramePr>
          <p:nvPr/>
        </p:nvGraphicFramePr>
        <p:xfrm>
          <a:off x="34925" y="115888"/>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أحبائي، إذ كُنتُ أضعُ كُلَّ الجهد لأكُتب إليكُم من أجل خلاصكم المُشترك، اضطُررتُ أن اكتُبَ إليكُم واعظاً أن تجتهدوا لأجل الإيمان الذي سلم لكم مرَّةً من القدِّيسين.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Mes amis, alors que je désirais vivement vous écrire au sujet du salut qui nous concerne tous, je me suis vu forcé de le faire afin de vous encourager à combattre pour la foi qui a été transmise aux saints définitivement.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Beloved, while I was very diligent to write to you concerning our common salvation, I found it necessary to write to you exhorting you to contend earnestly for the faith which was once for all delivered to the saints.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2715" name="Group 43"/>
          <p:cNvGraphicFramePr>
            <a:graphicFrameLocks noGrp="1"/>
          </p:cNvGraphicFramePr>
          <p:nvPr/>
        </p:nvGraphicFramePr>
        <p:xfrm>
          <a:off x="34925" y="44450"/>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قد اختلط بنا أُناسٌ الذين سبق فكتبوا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قديماً ) لهذه الدَّينُونةِ، منافقون يُحوِّلون نعمة ربنا إلى الدَّعارة، ويجحدون السَّيّد الوحيد: ربَّنا يسوع المسيح.</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Car il s'est infiltré parmi vous des individus dont la condamnation est depuis longtemps inscrite à l'avance, impies qui travestissent en débauche la grâce de notre Dieu et qui renient notre seul Maître et Seigneur Jésus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certain men have crept in unnoticed, who long ago were marked out for this condemnation, ungodly men, who turn the grace of our God into lewdness and deny the only Lord God and our Lord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3748" name="Group 52"/>
          <p:cNvGraphicFramePr>
            <a:graphicFrameLocks noGrp="1"/>
          </p:cNvGraphicFramePr>
          <p:nvPr/>
        </p:nvGraphicFramePr>
        <p:xfrm>
          <a:off x="34925" y="44450"/>
          <a:ext cx="9217025" cy="6369685"/>
        </p:xfrm>
        <a:graphic>
          <a:graphicData uri="http://schemas.openxmlformats.org/drawingml/2006/table">
            <a:tbl>
              <a:tblPr rtl="1"/>
              <a:tblGrid>
                <a:gridCol w="48958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فأُريدُ أن تذكروا، إذ قد عرفتم كل شيء مرةً، أنَّ يسوع خلَّصَ شعبه من أرض مصرَ، وفي الثانية أهلك الذين لم يُؤمِنُوا. والملائكةُ الذينَ لم يحفظُوا رئاستهم،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Je veux vous rappeler, bien que vous sachiez tout définitivement, que le Seigneur, après avoir sauvé son peuple du pays d'Égypte, a fait périr ensuite ceux qui s'étaient montrés incrédules.6 Les anges qui n'avaient pas gardé leur rang mais qui avaient abandonné leur demeure,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I want to remind you, though you once knew this, that the Lord, having saved the people out of the land of Egypt, afterward destroyed those who did not believe. 6 And the angels who did not keep their proper domain, but left their own abode,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17558" name="Group 54"/>
          <p:cNvGraphicFramePr>
            <a:graphicFrameLocks noGrp="1"/>
          </p:cNvGraphicFramePr>
          <p:nvPr/>
        </p:nvGraphicFramePr>
        <p:xfrm>
          <a:off x="34925" y="44450"/>
          <a:ext cx="9217025" cy="6369685"/>
        </p:xfrm>
        <a:graphic>
          <a:graphicData uri="http://schemas.openxmlformats.org/drawingml/2006/table">
            <a:tbl>
              <a:tblPr rtl="1"/>
              <a:tblGrid>
                <a:gridCol w="45354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تَركُوا مسكنهُم حَفظَهُم تحت الظلمة في قيودٍ أبديَّةٍ إلي دينونة اليوم العظيم. كما أنَّ سَدوم وعمُورة والمُدُنَ التي حولهُما، زنت على مثالهما، ومضت وراء جسدٍ آخر،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les garde éternellement enchaînés dans les ténèbres pour le jugement du grand Jour.7 Quant à Sodome et Gomorrhe et aux villes d'alentour qui s'étaient livrées de semblable manière  à la prostitution et avaient couru après des êtres d'une autre nature,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has reserved in everlasting chains under darkness for the judgment of the great day; 7 as Sodom and Gomorrah, and the cities around them in a similar manner to these, having given themselves over to sexual immorality and gone after strange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18590" name="Group 62"/>
          <p:cNvGraphicFramePr>
            <a:graphicFrameLocks noGrp="1"/>
          </p:cNvGraphicFramePr>
          <p:nvPr/>
        </p:nvGraphicFramePr>
        <p:xfrm>
          <a:off x="34925" y="44450"/>
          <a:ext cx="9074150" cy="638943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جُعلت عبرةً مُكابدَةً عِقابَ نارٍ أبدِيَّةٍ. وكذلك أيضاً هؤُلاء، المُحْتَلِمُونَ، يُنجِّسُون الجسد، ويحتقرون السِّيادةِ، ويجدفون على ذوي الأمجادِ.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elles gisent comme un exemple sous le châtiment du feu éternel. 8 C'est de la même façon que ces gens-là, dans leur délire, souillent la chair, méprisent la Souveraineté, insultent les Gloires.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are set forth as an example, suffering the vengeance of eternal fire. 8 Likewise also these dreamers defile the flesh, reject authority, and speak evil of dignitaries.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2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2334724" name="Picture 4" descr="pointing"/>
          <p:cNvPicPr>
            <a:picLocks noChangeAspect="1" noChangeArrowheads="1"/>
          </p:cNvPicPr>
          <p:nvPr/>
        </p:nvPicPr>
        <p:blipFill>
          <a:blip r:embed="rId2" cstate="print"/>
          <a:srcRect/>
          <a:stretch>
            <a:fillRect/>
          </a:stretch>
        </p:blipFill>
        <p:spPr bwMode="auto">
          <a:xfrm>
            <a:off x="4143372" y="5929330"/>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34724"/>
                                        </p:tgtEl>
                                        <p:attrNameLst>
                                          <p:attrName>style.visibility</p:attrName>
                                        </p:attrNameLst>
                                      </p:cBhvr>
                                      <p:to>
                                        <p:strVal val="visible"/>
                                      </p:to>
                                    </p:set>
                                    <p:anim calcmode="lin" valueType="num">
                                      <p:cBhvr additive="base">
                                        <p:cTn id="7" dur="500" fill="hold"/>
                                        <p:tgtEl>
                                          <p:spTgt spid="2334724"/>
                                        </p:tgtEl>
                                        <p:attrNameLst>
                                          <p:attrName>ppt_x</p:attrName>
                                        </p:attrNameLst>
                                      </p:cBhvr>
                                      <p:tavLst>
                                        <p:tav tm="0">
                                          <p:val>
                                            <p:strVal val="0-#ppt_w/2"/>
                                          </p:val>
                                        </p:tav>
                                        <p:tav tm="100000">
                                          <p:val>
                                            <p:strVal val="#ppt_x"/>
                                          </p:val>
                                        </p:tav>
                                      </p:tavLst>
                                    </p:anim>
                                    <p:anim calcmode="lin" valueType="num">
                                      <p:cBhvr additive="base">
                                        <p:cTn id="8" dur="500" fill="hold"/>
                                        <p:tgtEl>
                                          <p:spTgt spid="23347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574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23357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233574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233574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7890" name="Group 98"/>
          <p:cNvGraphicFramePr>
            <a:graphicFrameLocks noGrp="1"/>
          </p:cNvGraphicFramePr>
          <p:nvPr/>
        </p:nvGraphicFramePr>
        <p:xfrm>
          <a:off x="107950" y="115888"/>
          <a:ext cx="9036050" cy="6676898"/>
        </p:xfrm>
        <a:graphic>
          <a:graphicData uri="http://schemas.openxmlformats.org/drawingml/2006/table">
            <a:tbl>
              <a:tblPr rtl="1"/>
              <a:tblGrid>
                <a:gridCol w="4787900">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 </a:t>
                      </a:r>
                      <a:r>
                        <a:rPr kumimoji="0" lang="ar-SA" sz="2800" b="0" i="0" u="sng" strike="noStrike" cap="none" normalizeH="0" baseline="0">
                          <a:ln>
                            <a:noFill/>
                          </a:ln>
                          <a:solidFill>
                            <a:srgbClr val="FF9933"/>
                          </a:solidFill>
                          <a:effectLst/>
                          <a:latin typeface="Arial" charset="0"/>
                          <a:cs typeface="Arial" charset="0"/>
                        </a:rPr>
                        <a:t>4 : 36 ـ 5 : 1 ـ 11 )</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يوسف الملقب من الرُّسُل برنابا، الذي تفسيره ابن العزاء، اللاويٌّ القُبرُسيُّ الجنس، كان له حقلٌ فباعهُ وأتَى بثمنه وألقاه عند أقدام الرُّسُل.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4:36 - 5:1-11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Ainsi Joseph, surnommé Barnabas par les apôtres - ce qui signifie l'homme du réconfort - possédait un champ. C'était un lévite, originaire de Chypre. 37 Il vendit son champ, en apporta le montant et le déposa aux pieds des apôtres.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4:36-5:11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And Joses, who was also named Barnabas by the apostles (which is translated Son of Encouragement), a Levite of the country of Cyprus, 37 having land, sold it, and brought the money and laid it at the apostles' feet.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8a</a:t>
            </a:r>
          </a:p>
        </p:txBody>
      </p:sp>
    </p:spTree>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8872" name="Group 56"/>
          <p:cNvGraphicFramePr>
            <a:graphicFrameLocks noGrp="1"/>
          </p:cNvGraphicFramePr>
          <p:nvPr/>
        </p:nvGraphicFramePr>
        <p:xfrm>
          <a:off x="34925" y="44450"/>
          <a:ext cx="9074150" cy="57626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 رجلاً اسمُهُ حنانيَّا، مع سفِّيرةُ امرأتُهُ، باعا حقلاً واختلس من ثمن الحقل وامرأتُهُ تعلم ذلك وأتى بجُزءٍ وألقاه عند أقدام الرُّسُل.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Un homme du nom d'Ananias vendit une propriété, d'accord avec Saphira sa femme; puis, de connivence avec elle, 2 il retint une partie du prix, apporta le reste et le déposa aux pieds des apôtres.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But a certain man named Ananias, with Sapphira his wife, sold a possession. 2 And he kept back part of the proceeds, his wife also being aware of it, and brought a certain part and laid it at the apostles' feet.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39891" name="Group 51"/>
          <p:cNvGraphicFramePr>
            <a:graphicFrameLocks noGrp="1"/>
          </p:cNvGraphicFramePr>
          <p:nvPr/>
        </p:nvGraphicFramePr>
        <p:xfrm>
          <a:off x="34925" y="44450"/>
          <a:ext cx="9145588" cy="672496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بُطرُس:" يا حنانيَّا، لماذا ملأ الشَّيطانُ قلبكَ لِتكذب على الرُّوح القُدُس وتختلس من ثمن الحقل؟ أليسَ وهو باقٍ كان يبقى لك، وإذ بعته ألم يكُن في سُلطانِكَ؟ فلماذا جعلت في قلبك هذا الأمر؟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Mais Pierre dit: "Ananias pourquoi Satan a-t-il rempli ton coeur? Tu as menti à l'Esprit Saint et tu as retenu une partie du prix du terrain. 4 Ne pouvais-tu pas le garder sans le vendre, ou, si tu le vendais, disposer du prix à ton gré? Comment ce projet a-t-il pu te venir au coeur?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But Peter said, Ananias, why has Satan filled your heart to lie to the Holy Spirit and keep back part of the price of the land for yourself? 4 While it remained, was it not your own? And after it was sold, was it not in your own control? Why have you conceived this thing in your heart?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0910" name="Group 46"/>
          <p:cNvGraphicFramePr>
            <a:graphicFrameLocks noGrp="1"/>
          </p:cNvGraphicFramePr>
          <p:nvPr/>
        </p:nvGraphicFramePr>
        <p:xfrm>
          <a:off x="34925" y="44450"/>
          <a:ext cx="9145588" cy="658558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أنك لم تكذب على إنسان بل على اللَّه ". فلمَّا سَمِعَ حنانيَّا هذا الكلام سقط فمات. وصار خوفٌ عظيمٌ على جميع الذين سمعوا بذلك. فنهض الأحداثُ ولفُّوهُ وحملُوهُ خارجاً ودفنُوهُ.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n'est pas aux hommes que tu as menti, c'est à Dieu." 5 Quand il entendit ces mots, Ananias tomba et expira. Une grande crainte saisit tous ceux qui l'apprenaient. 6 Les jeunes gens vinrent alors ensevelir le corps et l'emportèrent pour l'enterrer.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have not lied to men but to God. 5 Then Ananias, hearing these words, fell down and breathed his last. So great fear came upon all those who heard these things. 6 And the young men arose and wrapped him up, carried him out, and buried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1946" name="Group 58"/>
          <p:cNvGraphicFramePr>
            <a:graphicFrameLocks noGrp="1"/>
          </p:cNvGraphicFramePr>
          <p:nvPr/>
        </p:nvGraphicFramePr>
        <p:xfrm>
          <a:off x="34925" y="44450"/>
          <a:ext cx="9145588" cy="627696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2722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حدث بعد مُدَّة نحو ثلاث ساعاتٍ، دخلت امرأتهُ، وهي لم تعلم بما جرى. فقال لها بُطرُسُ:" قولي لي: أبعتما الحقل بهذه الفضة؟" فقالت:" نعم، بهذا المقدار".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Trois heures environ s'écoulèrent; sa femme entra, sans savoir ce qui était arrivé. 8 Pierre l'interpella: "Dis-moi, c'est bien tel prix que vous avez vendu le terrain?" Elle dit: "Oui, c'est bien ce prix-là!"</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Now it was about three hours later when his wife came in, not knowing what had happened. 8 And Peter answered her, Tell me whether you sold the land for so much? She said, Yes, for so much.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6227" name="Group 51"/>
          <p:cNvGraphicFramePr>
            <a:graphicFrameLocks noGrp="1"/>
          </p:cNvGraphicFramePr>
          <p:nvPr/>
        </p:nvGraphicFramePr>
        <p:xfrm>
          <a:off x="34925" y="44450"/>
          <a:ext cx="9145588" cy="636357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لها بطرس:" لما اتُفقتما على هذا الأمر بينكما أن تجربا روح الرَّبِّ؟ هوذا أرجُلُ الذين دفنوا زوجك على الأبواب، وسَيحمِلُونَكِ أنت أيضاً ". فسقطت في الحال عند قدميه وماتت.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Alors Pierre reprit: "Comment avez-vous pu vous mettre d'accord pour provoquer l'Esprit du Seigneur? Écoute: les pas de ceux qui viennent d'enterrer ton mari sont à la porte; ils vont t'emporter, toi aussi. 10 Aussitôt elle tomba aux pieds de Pierre et expira.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Then Peter said to her, How is it that you have agreed together to test the Spirit of the Lord? Look, the feet of those who have buried your husband are at the door, and they will carry you out. 10 Then immediately she fell down at his feet and breathed her last.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7253" name="Group 53"/>
          <p:cNvGraphicFramePr>
            <a:graphicFrameLocks noGrp="1"/>
          </p:cNvGraphicFramePr>
          <p:nvPr/>
        </p:nvGraphicFramePr>
        <p:xfrm>
          <a:off x="34925" y="44450"/>
          <a:ext cx="9145588" cy="5905501"/>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دخل الأحداث وجدُوها ميتةً، فحملُوها ودفنوها عند رجُلها. فوقع خوفٌ عَظيمٌ على الكنيسة وعلى كل الذين سمعوا بذلك.</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les jeunes gens rentrèrent, ils la trouvèrent morte et l'emportèrent pour l'enterrer auprès de son mari. 11 Une grande crainte saisit alors toute l'Église et tous ceux qui apprenaient cet événement.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young men came in and found her dead, and carrying her out, buried her by her husband. 11 So great fear came upon all the church and upon all who heard these things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291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714612"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6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6033" name="Group 49"/>
          <p:cNvGraphicFramePr>
            <a:graphicFrameLocks noGrp="1"/>
          </p:cNvGraphicFramePr>
          <p:nvPr/>
        </p:nvGraphicFramePr>
        <p:xfrm>
          <a:off x="107950" y="44450"/>
          <a:ext cx="9072563"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( 28 :  1</a:t>
                      </a:r>
                      <a:r>
                        <a:rPr kumimoji="0" lang="ar-SA" sz="3600" b="0" i="0" u="sng" strike="noStrike" cap="none" normalizeH="0" baseline="0">
                          <a:ln>
                            <a:noFill/>
                          </a:ln>
                          <a:solidFill>
                            <a:srgbClr val="FF9933"/>
                          </a:solidFill>
                          <a:effectLst/>
                          <a:latin typeface="Arial" charset="0"/>
                          <a:cs typeface="Arial" charset="0"/>
                        </a:rPr>
                        <a:t> ـ </a:t>
                      </a:r>
                      <a:r>
                        <a:rPr kumimoji="0" lang="ar-EG" sz="3600" b="0" i="0" u="sng" strike="noStrike" cap="none" normalizeH="0" baseline="0">
                          <a:ln>
                            <a:noFill/>
                          </a:ln>
                          <a:solidFill>
                            <a:srgbClr val="FF9933"/>
                          </a:solidFill>
                          <a:effectLst/>
                          <a:latin typeface="Arial" charset="0"/>
                          <a:cs typeface="Arial" charset="0"/>
                        </a:rPr>
                        <a:t>2 )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قَدِّموا للرَّبِّ يا أبناءَ اللَّهِ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قَدِّموا للرَّبِّ أبناءَ الكِباشِ. قَدِّموا للرَّبِّ مجداً وكرامةً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قَدِّموا للرَّبِّ مجداً لاسمهِ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29 : 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Donnez au Seigneur, vous les enfants du Seigneur, donnez au Seigneur gloire et force. Donnez au Seigneur la gloire de son nom,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29:1 Give unto the Lord, O you mighty ones, Give unto the Lord glory and strength. 2 Give unto the Lord the glory due to His name.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8pg</a:t>
            </a:r>
          </a:p>
        </p:txBody>
      </p:sp>
    </p:spTree>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7101" name="Group 93"/>
          <p:cNvGraphicFramePr>
            <a:graphicFrameLocks noGrp="1"/>
          </p:cNvGraphicFramePr>
          <p:nvPr/>
        </p:nvGraphicFramePr>
        <p:xfrm>
          <a:off x="34925" y="44450"/>
          <a:ext cx="9145588" cy="6376607"/>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a:t>
                      </a:r>
                      <a:r>
                        <a:rPr kumimoji="0" lang="ar-EG" sz="3200" b="0" i="0" u="sng" strike="noStrike" cap="none" normalizeH="0" baseline="0">
                          <a:ln>
                            <a:noFill/>
                          </a:ln>
                          <a:solidFill>
                            <a:srgbClr val="FF9933"/>
                          </a:solidFill>
                          <a:effectLst/>
                          <a:latin typeface="Arial" charset="0"/>
                          <a:cs typeface="Arial" charset="0"/>
                        </a:rPr>
                        <a:t>18</a:t>
                      </a:r>
                      <a:r>
                        <a:rPr kumimoji="0" lang="ar-SA" sz="3200" b="0" i="0" u="sng" strike="noStrike" cap="none" normalizeH="0" baseline="0">
                          <a:ln>
                            <a:noFill/>
                          </a:ln>
                          <a:solidFill>
                            <a:srgbClr val="FF9933"/>
                          </a:solidFill>
                          <a:effectLst/>
                          <a:latin typeface="Arial" charset="0"/>
                          <a:cs typeface="Arial" charset="0"/>
                        </a:rPr>
                        <a:t> :  1 ـ 8 )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لهم مثلاً لكي يصلوا كُلَّ حينٍ ولا يملوا، قائلاً:" كان في مدينةٍ قاضٍ لا يخافُ اللَّه ولا يستحي من الناس. وكان في تلكَ المدينةِ أرملةٌ.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18 : 1 - 8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Jésus leur dit une parabole sur la nécessité pour eux de prier constamment et de ne pas se décourager. 2 Il leur dit: "Il y avait dans une ville un juge qui n'avait ni crainte de Dieu ni respect des hommes. 3 Et il y avait dans cette ville une veuve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18:1-8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18:1 Then He spoke a parable to them, that men always ought to pray and not lose heart, 2 saying: There was in a certain city a judge who did not fear God nor regard man. 3 Now there was a widow in that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8g</a:t>
            </a:r>
          </a:p>
        </p:txBody>
      </p:sp>
    </p:spTree>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8090" name="Group 58"/>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تأتي إليه قائلةً: أنتقم لي ممن ظلمني! ولم يكن يشاءُ إلى زمانٍ. وبعد ذلك قال في نفسِهِ: إن كُنتُ لا أخافُ اللَّه ولا أستحي من الناس، فمن أجل أنَّ هذه الأرملة تُتعبُني، أنتقم لها،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venait lui dire: "Rends-moi justice contre mon adversaire."  4 Il s'y refusa longtemps. Et puis il se dit: "Même si je ne crains pas Dieu ni ne respecte pas les hommes, eh bien! 5 parce que cette veuve m'ennuie, je vais lui rendre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she came to him, saying, `Get justice for me from my adversary.' 4 And he would not for a while; but afterward he said within himself, `Though I do not fear God nor regard man, 5 `yet because this widow troubles me I will avenge 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22695" name="Group 71"/>
          <p:cNvGraphicFramePr>
            <a:graphicFrameLocks noGrp="1"/>
          </p:cNvGraphicFramePr>
          <p:nvPr/>
        </p:nvGraphicFramePr>
        <p:xfrm>
          <a:off x="34925" y="115888"/>
          <a:ext cx="9074150" cy="551497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لا تأتي إليَّ دائماً أو تتعبني! ".ثم قال الرَّبُّ:" اسمعُوا ماذا يقُولُ قاضي الظُّلم. أفلا ينتقم اللَّه لمختاريه، الذين يصرخون إليه النهار والليل، وهو مُتَمَهِّلٌ عَليهم؟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208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qu'elle ne vienne pas sans fin me casser la tête."6 Le Seigneur ajouta: "Écoutez bien ce que dit ce juge sans justice. 7 Et Dieu ne ferait pas justice à ses élus qui crient vers lui jour et nuit? Et il les fait attendre!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lest by her continual coming she weary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the Lord said, Hear what the unjust judge said. 7 And shall God not avenge His own elect who cry out day and night to Him, though He bears long with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9088" name="Group 32"/>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نعم أقولُ لكُم: إنَّهُ ينتقم لهم سريعاً! ولكن إذا جاءَ ابنُ الإنسان، أترى يجدُ الإيمَانَ على الأرضِ؟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vous le déclare: il leur fera justice bien vite.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le Fils de l'homme, quand il viendra, trouvera-t-il la foi sur la terre?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 tell you that He will avenge them speedily.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Nevertheless, when the Son of Man comes, will He really find faith on the earth?.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0083" name="Picture 3" descr="pointing"/>
          <p:cNvPicPr>
            <a:picLocks noChangeAspect="1" noChangeArrowheads="1"/>
          </p:cNvPicPr>
          <p:nvPr/>
        </p:nvPicPr>
        <p:blipFill>
          <a:blip r:embed="rId2" cstate="print"/>
          <a:srcRect/>
          <a:stretch>
            <a:fillRect/>
          </a:stretch>
        </p:blipFill>
        <p:spPr bwMode="auto">
          <a:xfrm>
            <a:off x="1500166" y="4572008"/>
            <a:ext cx="1238250" cy="628650"/>
          </a:xfrm>
          <a:prstGeom prst="rect">
            <a:avLst/>
          </a:prstGeom>
          <a:noFill/>
        </p:spPr>
      </p:pic>
      <p:sp>
        <p:nvSpPr>
          <p:cNvPr id="235008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6"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50083"/>
                                        </p:tgtEl>
                                        <p:attrNameLst>
                                          <p:attrName>style.visibility</p:attrName>
                                        </p:attrNameLst>
                                      </p:cBhvr>
                                      <p:to>
                                        <p:strVal val="visible"/>
                                      </p:to>
                                    </p:set>
                                    <p:anim calcmode="lin" valueType="num">
                                      <p:cBhvr additive="base">
                                        <p:cTn id="7" dur="500" fill="hold"/>
                                        <p:tgtEl>
                                          <p:spTgt spid="2350083"/>
                                        </p:tgtEl>
                                        <p:attrNameLst>
                                          <p:attrName>ppt_x</p:attrName>
                                        </p:attrNameLst>
                                      </p:cBhvr>
                                      <p:tavLst>
                                        <p:tav tm="0">
                                          <p:val>
                                            <p:strVal val="0-#ppt_w/2"/>
                                          </p:val>
                                        </p:tav>
                                        <p:tav tm="100000">
                                          <p:val>
                                            <p:strVal val="#ppt_x"/>
                                          </p:val>
                                        </p:tav>
                                      </p:tavLst>
                                    </p:anim>
                                    <p:anim calcmode="lin" valueType="num">
                                      <p:cBhvr additive="base">
                                        <p:cTn id="8" dur="500" fill="hold"/>
                                        <p:tgtEl>
                                          <p:spTgt spid="23500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4029" name="Group 13"/>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Tuesday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الثانى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Mardi de la deuxième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9504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469504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6102" name="Group 38"/>
          <p:cNvGraphicFramePr>
            <a:graphicFrameLocks noGrp="1"/>
          </p:cNvGraphicFramePr>
          <p:nvPr/>
        </p:nvGraphicFramePr>
        <p:xfrm>
          <a:off x="34925" y="115888"/>
          <a:ext cx="9074150" cy="665899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أيوب الصديق ( 19 : 1 ـ 26 )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أيُّوبُ وقال: إلى متى تتعبون نفسي وتزعجونني بالكلام. لأني أعلم أن الرب فعل بي هكذا. ( هذه عشر مرات ) عيرتموني، ولم تخجلوا من أن تحزنونني. وهبني قد ضَللتُ حقاً، فإليَّ تنتهي ضَلاَلَتي.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Job 19 : 1 - 17</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Et Job prit la parole et dit: 2 Jusque à quand me tourmenterez-vous et me broierez-vous avec des mots? 3 Voilà dix fois que vous m'insultez. N'avez-vous pas honte de me torturer? 4 Même s'il était vrai que j'ai erré, mon erreur ne regarderait que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19:1-27</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Then Job answered and said: 2 How long will you torment my soul, And break me in pieces with words? 3 These ten times you have reproached me; You are not ashamed that you have wronged me. 4 And if indeed I have erred, My error remains with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9f</a:t>
            </a:r>
          </a:p>
        </p:txBody>
      </p:sp>
    </p:spTree>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7120" name="Group 32"/>
          <p:cNvGraphicFramePr>
            <a:graphicFrameLocks noGrp="1"/>
          </p:cNvGraphicFramePr>
          <p:nvPr/>
        </p:nvGraphicFramePr>
        <p:xfrm>
          <a:off x="34925" y="115888"/>
          <a:ext cx="9001125" cy="630542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أقول كلاماً لا يجب أن أقوله وهذا الكلام ضلال لم أقبله في زمانه لماذا تتعظمون عليَّ وتجلبون عليَّ العار. فاعلمُوا أيضاً أنَّ الرب هو الذي أبلاني، وهو الذي رفع قوته عليَّ وهأنذا صرت هزءاً ورذل كلامي وليس من قضاء.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Si vraiment vous voulez vous grandir à mes dépens, en me reprochant ce dont j'ai honte, 6 sachez donc que c'est Dieu qui a violé mon droit et m'a enveloppé dans son filet.7 Si je crie à la violence, pas de réponse, si je fais appel, pas de justice.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If indeed you exalt yourselves against me, And plead my disgrace against me, 6 Know then that God has wronged me, And has surrounded me with His net. 7 If I cry out concerning wrong, I am not heard. If I cry aloud, there is no justice.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6808" name="Group 24"/>
          <p:cNvGraphicFramePr>
            <a:graphicFrameLocks noGrp="1"/>
          </p:cNvGraphicFramePr>
          <p:nvPr/>
        </p:nvGraphicFramePr>
        <p:xfrm>
          <a:off x="34925" y="115888"/>
          <a:ext cx="9001125" cy="58736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سيج حولي فلا أجوز، وعلى وجهي جعل ظلاماً عراني من مجدي، ونزع تاجي عن رأسي. هدمني من كل جوانبي فذهبت، وأستأصل رجائي مثل الشجرة.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 a barré ma route pour que je ne passe pas, et sur mes sentiers, il met des ténèbres. 9 Il m'a dépouillé de ma gloire, il a ôté la couronne de ma tête. 10 Il me sape de toutes parts et je trépasse, il a arraché l'arbre de mon espoir.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He has fenced up my way, so that I cannot pass; And He has set darkness in my paths. 9 He has stripped me of my glory, And taken the crown from my head. 10 He breaks me down on every side, And I am gone; My hope He has uprooted like a tree.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7836" name="Group 28"/>
          <p:cNvGraphicFramePr>
            <a:graphicFrameLocks noGrp="1"/>
          </p:cNvGraphicFramePr>
          <p:nvPr/>
        </p:nvGraphicFramePr>
        <p:xfrm>
          <a:off x="34925" y="115888"/>
          <a:ext cx="9001125" cy="672712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وشد عليَّ غضبه جداً وسد الصيادون عليَّ طريقهم وحسبني له كعدو. جاءت عليَّ غزاته معاً ( ونزلوا حول خيمتي ). تباعد عني إخوتي، وهرب عني معارفي.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Sa colère a flambé contre moi, il m'a traité en ennemi. 12 Ses hordes arrivent en masse, elles se fraient accès jusqu'à moi et mettent le siège autour de ma tente. 13 Mes frères, il les a éloignés de moi, ceux qui me connaissent se veulent étrangers.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He has also kindled His wrath against me, And He counts me as one of His enemies. 12 His troops come together And build up their road against me; They encamp all around my tent. 13 He has removed my brothers far from me, And my acquaintances are completely estranged from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8853" name="Group 21"/>
          <p:cNvGraphicFramePr>
            <a:graphicFrameLocks noGrp="1"/>
          </p:cNvGraphicFramePr>
          <p:nvPr/>
        </p:nvGraphicFramePr>
        <p:xfrm>
          <a:off x="34925" y="115888"/>
          <a:ext cx="9001125" cy="58736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وأقاربي قد خَذَلُوني والذين عرفوني نَسُوني. حسبني أهل بيتي وإمائي غريباً، وصرت أجنبياً في أعينهم. دَعَوتُ عَبدي فلم يُجب، وبِفَمي تَضَرَّعتُ إليه.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Mes proches ont disparu, mes familiers m'ont oublié. 15 Les hôtes de ma maison et mes  servantes me traitent en étranger, je suis devenu un intrus à leurs yeux.16  J'ai appelé mon serviteur, il ne répond pas quand de ma bouche je l'implore.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My relatives have failed, And my close friends have forgotten me. 15 Those who dwell in my house, and my maidservants, Count me as a stranger; I am an alien in their sight. 16 I call my servant, but he gives no answer; I beg him with my mouth.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9878" name="Group 22"/>
          <p:cNvGraphicFramePr>
            <a:graphicFrameLocks noGrp="1"/>
          </p:cNvGraphicFramePr>
          <p:nvPr/>
        </p:nvGraphicFramePr>
        <p:xfrm>
          <a:off x="34925" y="115888"/>
          <a:ext cx="9001125" cy="58736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كرهت امرأتي رائحة فمي وأنتنت عند أبناء أحشائي، حتى الصبيان رذلوني، إذا قُمتُ يتكلَّمُـونَ عليَّ. قـد مقتني</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مشيريَّ والذين أحببتُهُمُ انقَلَبُوا عليّ</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Mon haleine répugne ma femme, et je dégoûte les fils de mes entrailles. 18 Même les gamins me méprisent; quand je me lève, ils jasent sur moi. 19 Tous mes intimes m'ont en horreur, même ceux que j'aime se sont tournés contre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My breath is offensive to my wife, And I am repulsive to the children of my own body. 18 Even young children despise me; I arise, and they speak against me. 19 All my close friends abhor me, And those whom I love have turned against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0905" name="Group 25"/>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لصق جلدي ولحمي بعظمي وتأكل لحم أسناني. ارحموني ارحموني يا أصدقائي لأنَّ يد الرب قد نزلت عليَّ. لماذا تُطَاردُوني أنتم أيضاً مثل الرب ولا تشبعُونَ من لحمي.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Mes os collent à ma peau et à ma chair, et je m'en suis tiré avec la peau de mes dents. 21 Pitié pour moi, pitié pour moi, vous mes amis, car la main de Dieu m'a touché. 22 Pourquoi me pourchassez-vous comme Dieu? Seriez-vous insatiables de ma chair?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My bone clings to my skin and to my flesh, And I have escaped by the skin of my teeth. 21 Have pity on me, have pity on me, O you my friends, For the hand of God has struck me! 22 Why do you persecute me as God does, And are not satisfied with my flesh?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38" name="Group 34"/>
          <p:cNvGraphicFramePr>
            <a:graphicFrameLocks noGrp="1"/>
          </p:cNvGraphicFramePr>
          <p:nvPr/>
        </p:nvGraphicFramePr>
        <p:xfrm>
          <a:off x="34925" y="115888"/>
          <a:ext cx="9001125" cy="5873688"/>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ليت كلمَاتي الآن تُكتبُ، ومن لي بأن ترقم في سفرٍ إلى الأبد بقلم من حديد ورصاص وتنقش في الصخر. أمَّا أنا فإني أعلم أن وليِّي حيٌّ ويظهر على الأرض آخر الزمان</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Ah! si seulement on écrivait mes paroles, si on les gravait en une inscription! 24 Avec un burin de fer et du plomb, si pour toujours dans le roc elles restaient incisées! 25 Je sais bien, moi, que mon rédempteur est vivant, que le dernier, il surgira sur la poussière.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Oh, that my words were written! Oh, that they were inscribed in a book! 24 That they were engraved on a rock With an iron pen and lead, forever! 25 For I know that my Redeemer lives, And He shall stand at last on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8138" name="Group 26"/>
          <p:cNvGraphicFramePr>
            <a:graphicFrameLocks noGrp="1"/>
          </p:cNvGraphicFramePr>
          <p:nvPr/>
        </p:nvGraphicFramePr>
        <p:xfrm>
          <a:off x="34925" y="115888"/>
          <a:ext cx="9074150" cy="5978526"/>
        </p:xfrm>
        <a:graphic>
          <a:graphicData uri="http://schemas.openxmlformats.org/drawingml/2006/table">
            <a:tbl>
              <a:tblPr rtl="1"/>
              <a:tblGrid>
                <a:gridCol w="5089955">
                  <a:extLst>
                    <a:ext uri="{9D8B030D-6E8A-4147-A177-3AD203B41FA5}">
                      <a16:colId xmlns:a16="http://schemas.microsoft.com/office/drawing/2014/main" val="20000"/>
                    </a:ext>
                  </a:extLst>
                </a:gridCol>
                <a:gridCol w="398419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أن يفنى جلدي هذا وبدون جسدي أرى الرب. </a:t>
                      </a:r>
                      <a:endParaRPr kumimoji="0" lang="en-CA" sz="3200" b="1"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Et après qu'on aura détruit cette peau qui est mienne, c'est bien dans ma chair que je contemplerai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And after my skin is destroyed, this I know, That in my flesh I shall see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1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99163" name="Group 27"/>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a:t>
                      </a:r>
                      <a:r>
                        <a:rPr kumimoji="0" lang="en-US" sz="3200" b="0" i="0" u="sng" strike="noStrike" cap="none" normalizeH="0" baseline="0">
                          <a:ln>
                            <a:noFill/>
                          </a:ln>
                          <a:solidFill>
                            <a:srgbClr val="FF9900"/>
                          </a:solidFill>
                          <a:effectLst/>
                          <a:latin typeface="Arial" charset="0"/>
                          <a:cs typeface="Arial" charset="0"/>
                        </a:rPr>
                        <a:t>5 : 7 - 16</a:t>
                      </a:r>
                      <a:r>
                        <a:rPr kumimoji="0" lang="ar-SA" sz="3200" b="0" i="0" u="sng" strike="noStrike" cap="none" normalizeH="0" baseline="0">
                          <a:ln>
                            <a:noFill/>
                          </a:ln>
                          <a:solidFill>
                            <a:srgbClr val="FF9900"/>
                          </a:solidFill>
                          <a:effectLst/>
                          <a:latin typeface="Arial" charset="0"/>
                          <a:cs typeface="Arial" charset="0"/>
                        </a:rPr>
                        <a:t>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كَرمَ ربِّ الجنودِ هو بيتُ إسرائيلَ ورجالُ يهوذَا الغرس الجديد المحبوب، وانتظرت أن يجرى قضاء فصنعوا إثماً وعدلاً فإذا صُراخٌ.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5 : 7-16</a:t>
                      </a:r>
                      <a:endParaRPr kumimoji="0" lang="fr-CA"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La vigne du Seigneur, le tout-puissant, c'est la maison d'Israël, et les gens de Juda sont le plant qu'il chérissait. Il en attendait le droit, et c'est l'injustice. Il en attendait la justice, et il ne trouve que les cris des malheureux.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5:7-16</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the vineyard of the Lord of hosts is the house of Israel, And the men of Judah are His pleasant plant. He looked for justice, but behold, oppression; For righteousness, but behold, a cry for help.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0199" name="Group 39"/>
          <p:cNvGraphicFramePr>
            <a:graphicFrameLocks noGrp="1"/>
          </p:cNvGraphicFramePr>
          <p:nvPr/>
        </p:nvGraphicFramePr>
        <p:xfrm>
          <a:off x="34925" y="115888"/>
          <a:ext cx="9001125" cy="6551424"/>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للَّذين يَصِلُونَ بيتاً ببيتٍ ويقرنونَ حقلاً بحقلٍ ليأخذوا كل شيء لأصحابهم، هل تسكنون في الأرض وحدكم. قد سُمع هذا في أذُنَيَّ رب الصباؤوت لأنه إن كانت لهم بيوتاً كثيرةً عظيمةً وجميلةً تصير للخراب بلا ساكن.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Malheur! Ceux-ci joignent maison à maison, champ à champ, jusqu'à prendre toute la place et à demeurer seuls au milieu du pays. 9 A mes oreilles a retenti le serment du Seigneur, le tout-puissant: De nombreuses maisons, grandes et belles, seront vouées à la désolation faute d'habitants.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Woe to those who join house to house; They add field to field, Till there is no place Where they may dwell alone in the midst of the land! 9 In my hearing the Lord of hosts said, Truly, many houses shall be desolate, Great and beautiful ones, without inhabitant.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2955" name="Group 27"/>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عشرة فدادين ( كرمٍ ) تخرج اجانة واحدة ويبذر ستة ( ثلثين ) مدا فلا يؤخذ إلاَّ ثلثة.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ويلٌ للمبُكِّرينَ صباحاً الساعين وراء المُسكِرَ، المستمرين إلى المساءِ والخمرُ تُلهِبُهُمُ.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Dix arpents de vigne ne donneront qu'une quarantaine de litres, dix mesures de semence n'en produiront qu'une seule. 11 Malheur! Levés de bon matin, ils courent après les boissons fortes et jusque tard dans la soirée, ils s'échauffent avec le vin.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ten acres of vineyard shall yield one bath, And a homer of seed shall yield one ephah. 11 Woe to those who rise early in the morning, That they may follow intoxicating drink; Who continue until night, till wine inflames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3974" name="Group 22"/>
          <p:cNvGraphicFramePr>
            <a:graphicFrameLocks noGrp="1"/>
          </p:cNvGraphicFramePr>
          <p:nvPr/>
        </p:nvGraphicFramePr>
        <p:xfrm>
          <a:off x="34925" y="115888"/>
          <a:ext cx="9001125" cy="630294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القيثار والمزمار والدُّفُّ والنَّايُ وشرب الخَمرُ في ولائِمهُم وإلى فعل الرَّبِّ لا يَنظُرُونَ وعمل يَديِهِ لا يتأملون. والآن سُبيَ هذا الشَّعب لأجل أنهم لا يعرفون الرب</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La harpe et la lyre, le tambourin et la flûte accompagnent leurs beuveries, mais ils ne regardent pas ce que fait le Seigneur et ne voient pas ce que ses mains accomplissent. 13 C'est pourquoi mon peuple sera déporté à cause de ce qu'il a méconnu.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 harp and the strings, The tambourine and flute,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wine are in their feasts; But they do not regard the work of the Lord, Nor consider the operation of His hands. 13 Therefore my people have gone into captivity, Because they have no knowledge;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5002" name="Group 26"/>
          <p:cNvGraphicFramePr>
            <a:graphicFrameLocks noGrp="1"/>
          </p:cNvGraphicFramePr>
          <p:nvPr/>
        </p:nvGraphicFramePr>
        <p:xfrm>
          <a:off x="34925" y="115888"/>
          <a:ext cx="9001125" cy="5978526"/>
        </p:xfrm>
        <a:graphic>
          <a:graphicData uri="http://schemas.openxmlformats.org/drawingml/2006/table">
            <a:tbl>
              <a:tblPr rtl="1"/>
              <a:tblGrid>
                <a:gridCol w="3938880">
                  <a:extLst>
                    <a:ext uri="{9D8B030D-6E8A-4147-A177-3AD203B41FA5}">
                      <a16:colId xmlns:a16="http://schemas.microsoft.com/office/drawing/2014/main" val="20000"/>
                    </a:ext>
                  </a:extLst>
                </a:gridCol>
                <a:gridCol w="506224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وصار فيهم كثيرون أمواتاً من الجوع وظمأ الماء. لذلك وسَّعتِ الهاويةُ نَفسَهَا وفَغَرَت فَاهَا بلا حدٍ فينحدر فيها الوجهاء والأعزاء والكرام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L'élite mourra de faim et la masse se dessèchera de soif. 14 Alors la Fosse  ouvrira la gueule démesurément et enflera la forge; la noblesse et la masse y descendront avec leur joyeux tapage.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Their honorable men are famished, And their multitude dried up with thirst.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Therefore </a:t>
                      </a:r>
                      <a:r>
                        <a:rPr kumimoji="0" lang="en-US" sz="2800" b="0" i="0" u="none" strike="noStrike" cap="none" normalizeH="0" baseline="0" dirty="0" err="1">
                          <a:ln>
                            <a:noFill/>
                          </a:ln>
                          <a:solidFill>
                            <a:schemeClr val="bg1"/>
                          </a:solidFill>
                          <a:effectLst/>
                          <a:latin typeface="Arial" charset="0"/>
                          <a:cs typeface="Arial" charset="0"/>
                        </a:rPr>
                        <a:t>Sheol</a:t>
                      </a:r>
                      <a:r>
                        <a:rPr kumimoji="0" lang="en-US" sz="2800" b="0" i="0" u="none" strike="noStrike" cap="none" normalizeH="0" baseline="0" dirty="0">
                          <a:ln>
                            <a:noFill/>
                          </a:ln>
                          <a:solidFill>
                            <a:schemeClr val="bg1"/>
                          </a:solidFill>
                          <a:effectLst/>
                          <a:latin typeface="Arial" charset="0"/>
                          <a:cs typeface="Arial" charset="0"/>
                        </a:rPr>
                        <a:t> has enlarged itself And opened its mouth beyond measure; Their glory and their multitude and their pomp, And he who is jubilant, shall descend into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1200" name="Group 16"/>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ويُذَلُّ الرَّجُلُ ويهان الشاب والأعين المتعالية تُوضعُ. ويَتَعالىَ ربُّ الجُنُودِ بالحكم ويتمجد الإلهُ القُدُّوسُ بالمجد.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115 Ils devront plier, les humains, l'homme sera abaissé, les orgueilleux devront baisser les yeux. 16 Le Seigneur, le tout-puissant, sera exalté en son jugement et le Dieu saint se montrera saint par sa justice.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People shall be brought down, Each man shall be humbled, And the eyes of the lofty shall be humbled.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But the Lord of hosts shall be exalted in judgment, And God who is holy shall be hallowed in righteousness.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221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470221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3250" name="Group 18"/>
          <p:cNvGraphicFramePr>
            <a:graphicFrameLocks noGrp="1"/>
          </p:cNvGraphicFramePr>
          <p:nvPr/>
        </p:nvGraphicFramePr>
        <p:xfrm>
          <a:off x="34925" y="44450"/>
          <a:ext cx="9145588" cy="625456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41 : 4, 13</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قلتُ ياربُّ ارحَمني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اشفِ نَفسِي، لأنِّي قد أخطَأتُ إليكَ. مُبَارَكٌ الرَّبُّ إلهُ إسرائيلَ، مِنَ الأبد وإلى الأبَدِ يكون. .</a:t>
                      </a:r>
                      <a:r>
                        <a:rPr kumimoji="0" lang="ar-SA" sz="2800" b="1" i="0" u="none" strike="noStrike" cap="none" normalizeH="0" baseline="0">
                          <a:ln>
                            <a:noFill/>
                          </a:ln>
                          <a:solidFill>
                            <a:schemeClr val="tx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41:4,13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Je disais: "Seigneur, par pitié, guéris-moi, car j'ai péché contre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Béni soit le Seigneur, le Dieu d'Israël, depuis toujours et pour toujours, Amen,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41:4, 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said, Lord, be merciful to me; Heal my soul, for I have sinned against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Blessed be the Lord God of Israel From everlasting to everlasting! Amen and Amen.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9pm</a:t>
            </a:r>
          </a:p>
        </p:txBody>
      </p:sp>
    </p:spTree>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4289" name="Group 33"/>
          <p:cNvGraphicFramePr>
            <a:graphicFrameLocks noGrp="1"/>
          </p:cNvGraphicFramePr>
          <p:nvPr/>
        </p:nvGraphicFramePr>
        <p:xfrm>
          <a:off x="34925" y="-26988"/>
          <a:ext cx="9145588" cy="6809169"/>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( 12 :  22 ـ 31 )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لِتلاميذهِ:" مِن أجل هذا أقُولُ لكُم: لا تَهتمُّوا لأنفسكُم ماذا تأكُلُون، ولا لأجسادكم ماذا تَلبَسُون. لأن النفس أفضلُ مِنَ الطَّعام، والجسدُ أفضلُ من اللِّبَاس.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Luc 12:22-31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Jésus dit à ses disciples: "Voilà pourquoi je vous dis: ne vous inquiétez pas pour votre vie de ce que vous mangerez, ni pour votre corps de quoi vous le vêtirez. 23 Car la vie est plus que la nourriture, et le corps plus que le vêtement.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12:22-31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He said to His disciples, Therefore I say to you, do not worry about your life, what you will eat; nor about the body, what you will put on. 23 Life is more than food, and the body is more than clothing.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9m</a:t>
            </a:r>
          </a:p>
        </p:txBody>
      </p:sp>
    </p:spTree>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6028" name="Group 28"/>
          <p:cNvGraphicFramePr>
            <a:graphicFrameLocks noGrp="1"/>
          </p:cNvGraphicFramePr>
          <p:nvPr/>
        </p:nvGraphicFramePr>
        <p:xfrm>
          <a:off x="34925" y="44450"/>
          <a:ext cx="9145588" cy="66976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تأمَّلُوا الغِربانَ: إنَّها لا تَزرعُ ولا تحصُدُ، ولا مخادع لها ولا هراء، واللَّه يعولها. فكم بالحريِّ أنتم أفضلُ مِنَ الطُّيُور!. ومَن مِنكُم إذا اهتمَّ يقدرُ أن يزيد على قامتهِ ذراعاً ( واحدةً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Observez les corbeaux; ils ne sèment ni ne moissonnent, ils n'ont ni cellier ni grenier; et Dieu les nourrit. Combien plus valez-vous que les oiseaux! 25 Et qui d'entre vous peut par son inquiétude prolonger tant soit peu son existence? </a:t>
                      </a:r>
                      <a:endParaRPr kumimoji="0" lang="en-US" sz="3200" b="0" i="0" u="sng" strike="noStrike" cap="none" normalizeH="0" baseline="0">
                        <a:ln>
                          <a:noFill/>
                        </a:ln>
                        <a:solidFill>
                          <a:srgbClr val="FF9933"/>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Consider the ravens, for they neither sow nor reap, which have neither storehouse nor barn; and God feeds them. Of how much more value are you than the birds? 25 And which of you by worrying can add one cubit to his stature?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8075" name="Group 27"/>
          <p:cNvGraphicFramePr>
            <a:graphicFrameLocks noGrp="1"/>
          </p:cNvGraphicFramePr>
          <p:nvPr/>
        </p:nvGraphicFramePr>
        <p:xfrm>
          <a:off x="34925" y="44450"/>
          <a:ext cx="9145588"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كُنتُم لا تقدرُون ولا على صغيرة، فلماذا تهتمُّون بالباقي؟ تأمَّلوا الزهرُ كيف ينمو: وهولا يتعب ولا يعمل، أقولُ لكم: إنَّهُ حتى سُليمانُ في كلِّ مجدهِ ما لبس كواحدةٍ منها.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Si donc vous êtes sans pouvoir même pour si peu, pourquoi vous inquiéter pour tout le reste? 27 Observez les lis: ils ne filent ni ne tissent et, je vous le dis: Salomon lui-même, dans toute sa gloire, n'a jamais été vêtu comme l'un d'eux.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If you then are not able to do the least, why are you anxious for the rest? 27 Consider the lilies, how they grow: they neither toil nor spin; and yet I say to you, even Solomon in all his glory was not arrayed like one of these.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7052" name="Group 28"/>
          <p:cNvGraphicFramePr>
            <a:graphicFrameLocks noGrp="1"/>
          </p:cNvGraphicFramePr>
          <p:nvPr/>
        </p:nvGraphicFramePr>
        <p:xfrm>
          <a:off x="34925" y="44450"/>
          <a:ext cx="9145588" cy="662463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كان العشب يوجد اليوم في الحقل ويطرح غداً في التَّـنُّور يُلبسُهُ اللَّه هكذا، فكيف بالحريِّ أنتم يا قليلي الإيمان؟ فلا تطلبوا أنتم ما تأكلونَ أو ما تشربونَ ولا تهتموا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Si Dieu habille ainsi en pleins champs l'herbe qui est là aujourd'hui et qui demain sera jetée au feu, combien plus le fera-t-il pour vous, gens de peu de foi. 29 Et vous, ne cherchez pas ce que vous mangerez ni ce que vous boirez, et ne vous tourmentez pas.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If then God so clothes the grass, which today is in the field and tomorrow is thrown into the oven, how much more will He clothe you, O you of little faith? 29 And do not seek what you should eat or what you should drink, nor have an anxious mind.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5306" name="Group 26"/>
          <p:cNvGraphicFramePr>
            <a:graphicFrameLocks noGrp="1"/>
          </p:cNvGraphicFramePr>
          <p:nvPr/>
        </p:nvGraphicFramePr>
        <p:xfrm>
          <a:off x="34925" y="115888"/>
          <a:ext cx="9001125" cy="575545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هذه جميعها تَطلُبها أُمم العالم. وأمَّا أنتم فأبوكم يَعلَمُ أنَّكم تحتاجونَ إلى هذه لكن اطلبوا ملكوته، وهذه كلها ستُزادُ لكُم.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Tout cela, les païens de ce monde le recherchent sans répit, mais vous, votre Père sait que vous en avez besoin. Cherchez plutôt son Royaume, et cela vous sera donné par surcroît.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For all these things the nations of the world seek after, and your Father knows that you need these things. 31 But seek the kingdom of God, and all these things shall be added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dirty="0">
                <a:solidFill>
                  <a:schemeClr val="bg1"/>
                </a:solidFill>
              </a:rPr>
              <a:t>تكملة رفع بخور</a:t>
            </a:r>
            <a:endParaRPr lang="en-CA" dirty="0">
              <a:solidFill>
                <a:schemeClr val="bg1"/>
              </a:solidFill>
            </a:endParaRPr>
          </a:p>
        </p:txBody>
      </p:sp>
    </p:spTree>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630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470630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7063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70630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8396" name="Group 44"/>
          <p:cNvGraphicFramePr>
            <a:graphicFrameLocks noGrp="1"/>
          </p:cNvGraphicFramePr>
          <p:nvPr/>
        </p:nvGraphicFramePr>
        <p:xfrm>
          <a:off x="34925" y="44450"/>
          <a:ext cx="9001125" cy="64952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الثانية إلى أهل كورنثوس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9 : 6 ـ 15 )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مَن يزرعُ بالشُّحِّ فَبالشُّحِّ أيضاً يَحصدُ، ومَن يَزرعُ بالبركاتِ فبالبركاتِ أيضاً يَحصدُ. كُلُّ امرئٍ كما نوى في قَلبِهِ، ليسَ عَن حُزنٍ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اضطرارٍ. فإنَّ اللَّـه يُحبُّ المُعطِيَ الفرح.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2 Corinthians 9:6-15</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Sachez-le: Qui sème chichement, chichement aussi moissonnera et qui sème largement, largement aussi moissonnera! 7 Que chacun donne selon la décision de son coeur, sans chagrin ni contrainte,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2 Corinthians 9:6-15</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this I say: He who sows sparingly will also reap sparingly, and he who sows bountifully will also reap bountifully. 7 So let each one give as he purposes in his heart, not grudgingly or of necessity; for God loves a cheerful giver.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9p</a:t>
            </a:r>
          </a:p>
        </p:txBody>
      </p:sp>
    </p:spTree>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09404" name="Group 28"/>
          <p:cNvGraphicFramePr>
            <a:graphicFrameLocks noGrp="1"/>
          </p:cNvGraphicFramePr>
          <p:nvPr/>
        </p:nvGraphicFramePr>
        <p:xfrm>
          <a:off x="34925" y="44450"/>
          <a:ext cx="9145588" cy="630332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واللَّـهُ قادرٌ أن يزيدكُم كُلَّ نِعمةٍ، حتى تكونُ لكُم كُلُّ كفايةٍ كُلَّ حينٍ في كُلِّ شيءٍ، فتزدادوا في كُلِّ عَمَلٍ صالحٍ. كمَا هُو مَكتُوبٌ:" أنهُ فَرَّقَ. أعطَى المسَاكينَ.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car Dieu aime celui qui donne avec joie. Dieu a le pouvoir de vous combler de toutes sortes de grâces, pour que, disposant toujours et en tout du nécessaire, vous ayez encore du superflu pour toute oeuvre bonne. 9 Comme il est écrit: il a distribué, il a donné aux pauvres,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God is able to make all grace abound toward you, that you, always having all sufficiency in all things, may have an abundance for every good work. 9 As it is written: He has dispersed abroad, He has given to the poor;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9099" name="Group 27"/>
          <p:cNvGraphicFramePr>
            <a:graphicFrameLocks noGrp="1"/>
          </p:cNvGraphicFramePr>
          <p:nvPr/>
        </p:nvGraphicFramePr>
        <p:xfrm>
          <a:off x="34925" y="44450"/>
          <a:ext cx="9145588" cy="630332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فبرُّه يدوم إلى الأبَدِ". والَّذي يُرزقُ بذاراً للزرع وخُبزاً للأكل، سيرزقكُم ويُكثِّرُ بِذَاركُم ويُنمي غَّلات بِرِّكُم. حتى تستغنوا في كُلِّ شيءٍ لكُلِّ سخاءٍ</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 justice demeure à jamais.10 Celui qui fournit la semence au semeur et le pain pour la nourriture, vous fournira aussi la semence, la multipliera, et fera croître les fruits de votre justice. 11 Vous serez enrichis de toutes manières par toutes sortes de libéralités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His righteousness endures forever. 10 Now may He who supplies seed to the sower, and bread for food, supply and multiply the seed you have sown and increase the fruits of your righteousness, 11 while you are enriched in everything for all liberality,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0120" name="Group 24"/>
          <p:cNvGraphicFramePr>
            <a:graphicFrameLocks noGrp="1"/>
          </p:cNvGraphicFramePr>
          <p:nvPr/>
        </p:nvGraphicFramePr>
        <p:xfrm>
          <a:off x="34925" y="44450"/>
          <a:ext cx="9145588" cy="630332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يُنشئُ بنا الشكر للَّه. لأنَّ مباشرة هذهِ الخِدمَةِ، لا تسدُّ عوز القدِّيسين فقط، بل تفيض بشُكرٍ كثيرٍ للَّه. فإنهُم باختبَارِ هذه الخدمَةِ،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feront monter par notre intermédiaire l'action  de grâce vers Dieu. 12 Car le service de cette collecte ne doit pas seulement combler les besoins des saints, mais faire abonder les actions de grâce envers Dieu. 13 Appréciant ce service à sa valeur,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which causes thanksgiving through us to God. 12 For the administration of this service not only supplies the needs of the saints, but also is abounding through many thanksgivings to God, 13 while, through the proof of this ministry,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1145" name="Group 25"/>
          <p:cNvGraphicFramePr>
            <a:graphicFrameLocks noGrp="1"/>
          </p:cNvGraphicFramePr>
          <p:nvPr/>
        </p:nvGraphicFramePr>
        <p:xfrm>
          <a:off x="34925" y="44450"/>
          <a:ext cx="9145588" cy="652683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يُمَجِّدونَ اللَّهَ على خضوع اعترَافكُم بإنجيلِ المسيح، وعلى خلوص مشاركتم لهم وللجَميعِ. وبِدُعَائِهم لأجلكُم، مُتشوقين إليكُم مِن أجلِ نعمة اللَّه المتزايدة فيكُم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glorifieront Dieu pour l'obéissance que vous professez envers l'Évangile du Christ et pour votre libéralité dans la mise en commun avec eux et avec tous. 14 Et par leur prière pour vous, ils vous manifesteront leur tendresse, à cause de la grâce surabondante que Dieu vous a accordée.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they glorify God for the obedience of your confession to the gospel of Christ, and for your liberal sharing with them and all men, 14 and by their prayer for you, who long for you because of the exceeding grace of God in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2160" name="Group 16"/>
          <p:cNvGraphicFramePr>
            <a:graphicFrameLocks noGrp="1"/>
          </p:cNvGraphicFramePr>
          <p:nvPr/>
        </p:nvGraphicFramePr>
        <p:xfrm>
          <a:off x="34925" y="44450"/>
          <a:ext cx="9145588"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فشُكراً للَّه على موهبته التي لا توصف.</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Grâce soit rendue à Dieu pour son don ineffable.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Thanks be to God for His indescribable gift!.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0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142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7114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71142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3505" name="Group 33"/>
          <p:cNvGraphicFramePr>
            <a:graphicFrameLocks noGrp="1"/>
          </p:cNvGraphicFramePr>
          <p:nvPr/>
        </p:nvGraphicFramePr>
        <p:xfrm>
          <a:off x="34925" y="44450"/>
          <a:ext cx="9074150" cy="645039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يعقوب الرسول</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1 : 1 ـ 12 )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يعقوبُ، عبدُ اللَّهِ وربِّنا يسوعَ المسيح، يُهدي السَّلامَ إلى الأسباط الاثني عشرَ الذينَ في الشَّـتَاتِ. احتسبوه كلِّ فرحٍ يا إخوتي حينما تقعون في تَجاربَ مُتَنوِّعةٍ،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Jacques 1 : 1 - 12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Jacques, serviteur de Dieu et du Seigneur Jésus Christ, aux douze tribus vivant dans la dispersion, salut.  Prenez de très bon coeur, 2 mes frères, toutes les épreuves par lesquelles vous passez,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James, a bondservant of God and of the Lord Jesus Christ, To the twelve tribes which are scattered abroad: Greetings. 2 My brethren, count it all joy when you fall into various trials,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9c</a:t>
            </a:r>
          </a:p>
        </p:txBody>
      </p:sp>
    </p:spTree>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3192" name="Group 24"/>
          <p:cNvGraphicFramePr>
            <a:graphicFrameLocks noGrp="1"/>
          </p:cNvGraphicFramePr>
          <p:nvPr/>
        </p:nvGraphicFramePr>
        <p:xfrm>
          <a:off x="34925" y="44450"/>
          <a:ext cx="9074150" cy="644779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عَالمينَ أنَّ امتحان إيمانكُمْ يُنشئ صبراً. وأمَّا الصَّبرُ فليكُن لهِ عملٌ تامٌّ، بحيث تكونون كاملينَ موقرين غير نَاقصينَ في شيءٍ. وإن كانَ أحدُكُم تنقصهُ حكمةٌ، فليسأل 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sachant que le test auquel votre foi est soumise, produit de l'endurance.4 Mais que l'endurance soit parfaitement opérante, afin que vous soyez parfaits et accomplis, exempts de tout défaut.5 Si la sagesse fait défaut à l'un de vous, qu'il la demande au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knowing that the testing of your faith produces patience. 4 But let patience have its perfect work, that you may be perfect and complete, lacking nothing. 5 If any of you lacks wisdom, let him ask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4213" name="Group 21"/>
          <p:cNvGraphicFramePr>
            <a:graphicFrameLocks noGrp="1"/>
          </p:cNvGraphicFramePr>
          <p:nvPr/>
        </p:nvGraphicFramePr>
        <p:xfrm>
          <a:off x="34925" y="44450"/>
          <a:ext cx="9074150" cy="6338888"/>
        </p:xfrm>
        <a:graphic>
          <a:graphicData uri="http://schemas.openxmlformats.org/drawingml/2006/table">
            <a:tbl>
              <a:tblPr rtl="1"/>
              <a:tblGrid>
                <a:gridCol w="4900321">
                  <a:extLst>
                    <a:ext uri="{9D8B030D-6E8A-4147-A177-3AD203B41FA5}">
                      <a16:colId xmlns:a16="http://schemas.microsoft.com/office/drawing/2014/main" val="20000"/>
                    </a:ext>
                  </a:extLst>
                </a:gridCol>
                <a:gridCol w="417382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يُعطي الجميعَ بسخاءٍ خالص ولا يُعيِّرُ، فَسيُعْطَى له. ولكن ليسأل بإيمانٍ غير مُرتابٍ في شيء. فإنَّ المُرتابَ يُشبهُ موج البحر الذي تسوقه الرِّيحُ وتخبطه.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donne à tous avec simplicité et sans faire de reproche; elle lui sera donnée. 6 Mais qu'il demande avec foi, sans éprouver le moindre doute; car celui qui doute ressemble à la houle marine que le vent soulève.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who gives to all liberally and without reproach, and it will be given to him. 6 But let him ask in faith, with no doubting, for he who doubts is like a wave of the sea driven and tossed by the wind.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5250" name="Group 34"/>
          <p:cNvGraphicFramePr>
            <a:graphicFrameLocks noGrp="1"/>
          </p:cNvGraphicFramePr>
          <p:nvPr/>
        </p:nvGraphicFramePr>
        <p:xfrm>
          <a:off x="34925" y="44450"/>
          <a:ext cx="9074150" cy="63388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يَظُنَّ مثل هذا أنَّهُ يَنَالُ مِنْ الرَّبِّ شيئاً. إنَّ الرجُل ذا الرأيين مُتَقَلقِلٌ في جَمِيع طُرُقِهِ. وَلْيَفتَخِرْ الأخُ المُتضعُ بارتفاعِهِ،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Que ce personnage ne s'imagine pas que le Seigneur donnera quoi 8 que ce soit à un homme partagé, fluctuant dans toutes ses démarches.9 Que le frère de condition modeste tire fierté de son élévation,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let not that man suppose that he will receive anything from the Lord; 8 he is a double-minded man, unstable in all his ways. 9 Let the lowly brother glory in his exaltation,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6265" name="Group 25"/>
          <p:cNvGraphicFramePr>
            <a:graphicFrameLocks noGrp="1"/>
          </p:cNvGraphicFramePr>
          <p:nvPr/>
        </p:nvGraphicFramePr>
        <p:xfrm>
          <a:off x="34925" y="44450"/>
          <a:ext cx="9074150"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الغَنيُّ فبتواضعِهِ، لأنَّهُ كزهرِ العُشبِ يَزولُ. لأنَّ الشَّمسَ أشرَقتْ بالحَرِّ فيَبَّسَتْ العُشبَ، فسقط زهرُهُ وفنيَ جَمالُ مَنظَرهِ.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et le riche, de son déclassement, parce qu'il passera comme la fleur des prés. 11 Car le soleil s'est levé avec le sirocco et a desséché l'herbe, dont la fleur est tombée et dont la belle apparence a disparu; de la même façon,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the rich in his humiliation, because as a flower of the field he will pass away. 11 For no sooner has the sun risen with a burning heat than it withers the grass; its flower falls, and its beautiful appearance perishes.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7280" name="Group 16"/>
          <p:cNvGraphicFramePr>
            <a:graphicFrameLocks noGrp="1"/>
          </p:cNvGraphicFramePr>
          <p:nvPr/>
        </p:nvGraphicFramePr>
        <p:xfrm>
          <a:off x="34925" y="44450"/>
          <a:ext cx="9074150" cy="6338888"/>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يَذبُلُ الغَنيُّ أيضـاً في جميعِ طُرُقِهِ. مغبوط هو الرَّجُل الذي يَصبرُ على التَّجربَةِ، لأنَّه إذا تزكى ينالُ إكليلَ الحياة الذي وعَدَ بِهِ الرَّبُّ للذِينَ يُحبُّونَهُ.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riche, dans ses entreprises, se flétrira.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Heureux l'homme qui endure l'épreuve, parce que, une fois testé, il recevra la couronne de la vie, promise à ceux qui L'aiment.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 rich man also will fade away in his pursuits. 12 Blessed is the man who endures temptation; for when he has been approved, he will receive the crown of life which the Lord has promised to those who love Him.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449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714500" name="Picture 4" descr="pointing"/>
          <p:cNvPicPr>
            <a:picLocks noChangeAspect="1" noChangeArrowheads="1"/>
          </p:cNvPicPr>
          <p:nvPr/>
        </p:nvPicPr>
        <p:blipFill>
          <a:blip r:embed="rId2" cstate="print"/>
          <a:srcRect/>
          <a:stretch>
            <a:fillRect/>
          </a:stretch>
        </p:blipFill>
        <p:spPr bwMode="auto">
          <a:xfrm>
            <a:off x="4140200" y="580548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786454"/>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714500"/>
                                        </p:tgtEl>
                                        <p:attrNameLst>
                                          <p:attrName>style.visibility</p:attrName>
                                        </p:attrNameLst>
                                      </p:cBhvr>
                                      <p:to>
                                        <p:strVal val="visible"/>
                                      </p:to>
                                    </p:set>
                                    <p:anim calcmode="lin" valueType="num">
                                      <p:cBhvr additive="base">
                                        <p:cTn id="7" dur="500" fill="hold"/>
                                        <p:tgtEl>
                                          <p:spTgt spid="4714500"/>
                                        </p:tgtEl>
                                        <p:attrNameLst>
                                          <p:attrName>ppt_x</p:attrName>
                                        </p:attrNameLst>
                                      </p:cBhvr>
                                      <p:tavLst>
                                        <p:tav tm="0">
                                          <p:val>
                                            <p:strVal val="0-#ppt_w/2"/>
                                          </p:val>
                                        </p:tav>
                                        <p:tav tm="100000">
                                          <p:val>
                                            <p:strVal val="#ppt_x"/>
                                          </p:val>
                                        </p:tav>
                                      </p:tavLst>
                                    </p:anim>
                                    <p:anim calcmode="lin" valueType="num">
                                      <p:cBhvr additive="base">
                                        <p:cTn id="8" dur="500" fill="hold"/>
                                        <p:tgtEl>
                                          <p:spTgt spid="47145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552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47155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71552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71552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7594" name="Group 26"/>
          <p:cNvGraphicFramePr>
            <a:graphicFrameLocks noGrp="1"/>
          </p:cNvGraphicFramePr>
          <p:nvPr/>
        </p:nvGraphicFramePr>
        <p:xfrm>
          <a:off x="107950" y="115888"/>
          <a:ext cx="9036050" cy="6492875"/>
        </p:xfrm>
        <a:graphic>
          <a:graphicData uri="http://schemas.openxmlformats.org/drawingml/2006/table">
            <a:tbl>
              <a:tblPr rtl="1"/>
              <a:tblGrid>
                <a:gridCol w="4787900">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 </a:t>
                      </a:r>
                      <a:r>
                        <a:rPr kumimoji="0" lang="ar-SA" sz="2800" b="0" i="0" u="sng" strike="noStrike" cap="none" normalizeH="0" baseline="0">
                          <a:ln>
                            <a:noFill/>
                          </a:ln>
                          <a:solidFill>
                            <a:srgbClr val="FF9933"/>
                          </a:solidFill>
                          <a:effectLst/>
                          <a:latin typeface="Arial" charset="0"/>
                          <a:cs typeface="Arial" charset="0"/>
                        </a:rPr>
                        <a:t>4 : </a:t>
                      </a:r>
                      <a:r>
                        <a:rPr kumimoji="0" lang="en-US" sz="2800" b="0" i="0" u="sng" strike="noStrike" cap="none" normalizeH="0" baseline="0">
                          <a:ln>
                            <a:noFill/>
                          </a:ln>
                          <a:solidFill>
                            <a:srgbClr val="FF9933"/>
                          </a:solidFill>
                          <a:effectLst/>
                          <a:latin typeface="Arial" charset="0"/>
                          <a:cs typeface="Arial" charset="0"/>
                        </a:rPr>
                        <a:t>22 -13</a:t>
                      </a:r>
                      <a:r>
                        <a:rPr kumimoji="0" lang="ar-SA" sz="2800" b="0" i="0" u="sng" strike="noStrike" cap="none" normalizeH="0" baseline="0">
                          <a:ln>
                            <a:noFill/>
                          </a:ln>
                          <a:solidFill>
                            <a:srgbClr val="FF9933"/>
                          </a:solidFill>
                          <a:effectLst/>
                          <a:latin typeface="Arial" charset="0"/>
                          <a:cs typeface="Arial" charset="0"/>
                        </a:rPr>
                        <a:t> )</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رأوا مُجَاهَرةَ بُطرُسَ ويوحنَّا، وعَلِموا أنَّهُما إنسانان عديما العلم وعامِّيَّانِ، تَعَجَّبوا. وكانوا يعرفونهما أنَّهُما كانا مَعَ يَسوعَ.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4:13-22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Ils constataient l'assurance de Pierre et de Jean et, se rendant compte qu'il s'agissait d'hommes sans instruction et de gens quelconques, ils en étaient étonnés. Ils reconnaissaient en eux des compagnons de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4:13-22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Now when they saw the boldness of Peter and John, and perceived that they were uneducated and untrained men, they marveled. And they realized that they had been with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9a</a:t>
            </a:r>
          </a:p>
        </p:txBody>
      </p:sp>
    </p:spTree>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8619" name="Group 27"/>
          <p:cNvGraphicFramePr>
            <a:graphicFrameLocks noGrp="1"/>
          </p:cNvGraphicFramePr>
          <p:nvPr/>
        </p:nvGraphicFramePr>
        <p:xfrm>
          <a:off x="34925" y="44450"/>
          <a:ext cx="9074150" cy="650645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نَظرُوا الرجل الذي شُفِيَ واقِفاً مَعَهُما، لمْ يكن لهم شيء يُناقضون به. فأمَرُوهما أنْ يَخرِجا خارجَ المحفلِ، وتآمر بعضِهم مع بعض قائلين:" ماذا نَصنعُ بِهذَيْنِ الرَّجُلَينِ؟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ils regardaient l'homme qui se tenait près d'eux, guéri, et ils ne trouvaient pas de riposte. 15 Ils donnèrent donc l'ordre de les faire sortir du Sanhédrin et ils délibérèrent. 16 "Qu'allons-nous faire de ces gens-là, se disaient-ils?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And seeing the man who had been healed standing with them, they could say nothing against it. 15 But when they had commanded them to go aside out of the council, they conferred among themselves, 16 saying, What shall we do to these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8315" name="Group 27"/>
          <p:cNvGraphicFramePr>
            <a:graphicFrameLocks noGrp="1"/>
          </p:cNvGraphicFramePr>
          <p:nvPr/>
        </p:nvGraphicFramePr>
        <p:xfrm>
          <a:off x="34925" y="44450"/>
          <a:ext cx="9074150" cy="6468936"/>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فقد جرت على أيديهما آية ظاهرةٌ، معَلومَة لجميع سكان أورشليم، ولا نستطيعُ إنكارها. ولكن لئلاَّ يزداد هذا الأمرُ شيوعاً بين الشَّعبِ، فلِنُهَدِّدهُمَا ألا يكُلِّما أحداً مِن النَّاسِ بهذا الاسم ". ثم استدعوهما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effet, ils sont bien les auteurs d'un miracle évident: la chose est manifeste pour toute la population de Jérusalem et nous ne pouvons pas la  nier. 17 Il faut néanmoins en limiter les suites parmi le peuple: nous allons donc les menacer pour qu'ils ne mentionnent plus ce nom devant qui que ce soit."</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indeed, that a notable miracle has been done through them is evident to all who dwell in Jerusalem, and we cannot deny it. 17 But so that it spreads no further among the people, let us severely threaten them, that from now on they speak to no man in this name.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9339" name="Group 27"/>
          <p:cNvGraphicFramePr>
            <a:graphicFrameLocks noGrp="1"/>
          </p:cNvGraphicFramePr>
          <p:nvPr/>
        </p:nvGraphicFramePr>
        <p:xfrm>
          <a:off x="34925" y="44450"/>
          <a:ext cx="9074150" cy="587152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وأمروهُما ألا يَنْطِقَا البَتَّةَ، ولا يُعَلِّمَا بِاسم يَسوعَ.</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فأجاب بُطرُسُ ويوحنَّا وقالا لهم:" إن كان عدلاً أمام اللَّه أن نسمع لكُم أكثر من اللَّه، فأحكُمُوا.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les firent alors rappeler et leur interdirent formellement de prononcer ou d'enseigner le nom de Jésus. 19 Mais Pierre et Jean leur répliquèrent: "Qu'est-ce qui est juste aux yeux de Dieu: vous écouter? ou l'écouter, lui? A vous d'en décider!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they called them and commanded them not to speak at all nor teach in the name of Jesus. 19 But Peter and John answered and said to them, Whether it is right in the sight of God to listen to you more than to God, you judge.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1378" name="Group 18"/>
          <p:cNvGraphicFramePr>
            <a:graphicFrameLocks noGrp="1"/>
          </p:cNvGraphicFramePr>
          <p:nvPr/>
        </p:nvGraphicFramePr>
        <p:xfrm>
          <a:off x="34925" y="44450"/>
          <a:ext cx="9074150" cy="5762626"/>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فإننا نحنُ</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يُمكِنُنا أن نتكلَّم إلا بما عايناه وسمعناه ". فهدَّدوهُما وأطلقوهُما،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Nous ne pouvons certes pas, quant à nous, taire ce que nous avons vu et entendu."21 Sur des menaces renouvelées, on les relâcha,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For we cannot but speak the things which we have seen and heard. 21 So when they had further threatened them, they let them go,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0355" name="Group 19"/>
          <p:cNvGraphicFramePr>
            <a:graphicFrameLocks noGrp="1"/>
          </p:cNvGraphicFramePr>
          <p:nvPr/>
        </p:nvGraphicFramePr>
        <p:xfrm>
          <a:off x="34925" y="142852"/>
          <a:ext cx="9074150" cy="5892812"/>
        </p:xfrm>
        <a:graphic>
          <a:graphicData uri="http://schemas.openxmlformats.org/drawingml/2006/table">
            <a:tbl>
              <a:tblPr rtl="1"/>
              <a:tblGrid>
                <a:gridCol w="4889951">
                  <a:extLst>
                    <a:ext uri="{9D8B030D-6E8A-4147-A177-3AD203B41FA5}">
                      <a16:colId xmlns:a16="http://schemas.microsoft.com/office/drawing/2014/main" val="20000"/>
                    </a:ext>
                  </a:extLst>
                </a:gridCol>
                <a:gridCol w="4184199">
                  <a:extLst>
                    <a:ext uri="{9D8B030D-6E8A-4147-A177-3AD203B41FA5}">
                      <a16:colId xmlns:a16="http://schemas.microsoft.com/office/drawing/2014/main" val="20001"/>
                    </a:ext>
                  </a:extLst>
                </a:gridCol>
              </a:tblGrid>
              <a:tr h="164307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إذ لم يَجدُوا حجة عليهم كيف يُعَاقِبُونهُما من أجل الشَّعب، لأنَّ الجميع كانُوا يُمجِّدون اللَّه على ما جَرى، لأنَّ الرجل الذي صارت فيه آيةُ الشِّفاء هذه، كان لهُ أكثرُ من أربعين سنةً.</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faute d'avoir trouvé moyen de les condamner. C'était à cause du peuple; car tout le monde rendait gloire à Dieu de ce qui s'était passé. 22 L'homme qui avait bénéficié de cette guérison miraculeuse avait en effet plus de quarante ans.</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finding no way of punishing them, because of the people, since they all glorified God for what had been done. 22 For the man was over forty years old on whom this miracle of healing had been performed.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9618"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42"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4720644"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720644"/>
                                        </p:tgtEl>
                                        <p:attrNameLst>
                                          <p:attrName>style.visibility</p:attrName>
                                        </p:attrNameLst>
                                      </p:cBhvr>
                                      <p:to>
                                        <p:strVal val="visible"/>
                                      </p:to>
                                    </p:set>
                                    <p:anim calcmode="lin" valueType="num">
                                      <p:cBhvr additive="base">
                                        <p:cTn id="7" dur="500" fill="hold"/>
                                        <p:tgtEl>
                                          <p:spTgt spid="4720644"/>
                                        </p:tgtEl>
                                        <p:attrNameLst>
                                          <p:attrName>ppt_x</p:attrName>
                                        </p:attrNameLst>
                                      </p:cBhvr>
                                      <p:tavLst>
                                        <p:tav tm="0">
                                          <p:val>
                                            <p:strVal val="0-#ppt_w/2"/>
                                          </p:val>
                                        </p:tav>
                                        <p:tav tm="100000">
                                          <p:val>
                                            <p:strVal val="#ppt_x"/>
                                          </p:val>
                                        </p:tav>
                                      </p:tavLst>
                                    </p:anim>
                                    <p:anim calcmode="lin" valueType="num">
                                      <p:cBhvr additive="base">
                                        <p:cTn id="8" dur="500" fill="hold"/>
                                        <p:tgtEl>
                                          <p:spTgt spid="47206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166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2704" name="Group 16"/>
          <p:cNvGraphicFramePr>
            <a:graphicFrameLocks noGrp="1"/>
          </p:cNvGraphicFramePr>
          <p:nvPr/>
        </p:nvGraphicFramePr>
        <p:xfrm>
          <a:off x="107951" y="44450"/>
          <a:ext cx="8893206" cy="6194426"/>
        </p:xfrm>
        <a:graphic>
          <a:graphicData uri="http://schemas.openxmlformats.org/drawingml/2006/table">
            <a:tbl>
              <a:tblPr rtl="1"/>
              <a:tblGrid>
                <a:gridCol w="4587431">
                  <a:extLst>
                    <a:ext uri="{9D8B030D-6E8A-4147-A177-3AD203B41FA5}">
                      <a16:colId xmlns:a16="http://schemas.microsoft.com/office/drawing/2014/main" val="20000"/>
                    </a:ext>
                  </a:extLst>
                </a:gridCol>
                <a:gridCol w="43057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41:1</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طوبَى لمَنْ يَتَفهَّم في أمرِ المسكِين والفقير، في يَوم السوءِ يُنَجِّيهِ الرَّبّ</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41:1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a:t>
                      </a:r>
                      <a:r>
                        <a:rPr kumimoji="0" lang="fr-FR" sz="2800" b="0" i="0" u="none" strike="noStrike" cap="none" normalizeH="0" baseline="0" dirty="0">
                          <a:ln>
                            <a:noFill/>
                          </a:ln>
                          <a:solidFill>
                            <a:schemeClr val="bg1"/>
                          </a:solidFill>
                          <a:effectLst/>
                          <a:latin typeface="Arial" charset="0"/>
                          <a:cs typeface="Arial" charset="0"/>
                        </a:rPr>
                        <a:t>Heureux celui qui pense au faible,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Au jour du malheur, le Seigneur le délivre,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41:1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41:1 Blessed is he who considers the poor; The Lord will deliver him in time of trouble.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9pg</a:t>
            </a:r>
          </a:p>
        </p:txBody>
      </p:sp>
    </p:spTree>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3738" name="Group 26"/>
          <p:cNvGraphicFramePr>
            <a:graphicFrameLocks noGrp="1"/>
          </p:cNvGraphicFramePr>
          <p:nvPr/>
        </p:nvGraphicFramePr>
        <p:xfrm>
          <a:off x="34925" y="44450"/>
          <a:ext cx="9145588" cy="658368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مرقس ( 10 :  17 ـ 27 )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وفيما هو خارجٌ إلى الطَّريق، ركض واحدٌ وجثا على ركبتيه وسألهُ:</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أيُّها المُعَلِّمُ الصَّالِحُ، ماذا أعملُ لأرثَ الحياةَ الأبديَّة؟ " فقال لهُ يسوعُ: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لماذا تقول لي الصالح؟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10:17-27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Comme il se mettait en route, quelqu'un vint en courant et se jeta à genoux devant lui; il lui demandait: "Bon Maître, que dois-je faire pour recevoir la vie éternelle en partage?" 18 Jésus lui dit: "Pourquoi m'appelles-tu bon?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10:17-27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Now as He was going out on the road, one came running, knelt before Him, and asked Him, Good Teacher, what shall I do that I may inherit eternal life? 18 So Jesus said to him, Why do you call Me good?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9g</a:t>
            </a:r>
          </a:p>
        </p:txBody>
      </p:sp>
    </p:spTree>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2408" name="Group 24"/>
          <p:cNvGraphicFramePr>
            <a:graphicFrameLocks noGrp="1"/>
          </p:cNvGraphicFramePr>
          <p:nvPr/>
        </p:nvGraphicFramePr>
        <p:xfrm>
          <a:off x="34925" y="142851"/>
          <a:ext cx="8894793" cy="6131901"/>
        </p:xfrm>
        <a:graphic>
          <a:graphicData uri="http://schemas.openxmlformats.org/drawingml/2006/table">
            <a:tbl>
              <a:tblPr rtl="1"/>
              <a:tblGrid>
                <a:gridCol w="4761593">
                  <a:extLst>
                    <a:ext uri="{9D8B030D-6E8A-4147-A177-3AD203B41FA5}">
                      <a16:colId xmlns:a16="http://schemas.microsoft.com/office/drawing/2014/main" val="20000"/>
                    </a:ext>
                  </a:extLst>
                </a:gridCol>
                <a:gridCol w="4133200">
                  <a:extLst>
                    <a:ext uri="{9D8B030D-6E8A-4147-A177-3AD203B41FA5}">
                      <a16:colId xmlns:a16="http://schemas.microsoft.com/office/drawing/2014/main" val="20001"/>
                    </a:ext>
                  </a:extLst>
                </a:gridCol>
              </a:tblGrid>
              <a:tr h="177326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ليس أحدٌ صالحاً إلاَّ اللَّه وحده. الوصَايا أنت تعرفها: لا تقتُل. لا تزن</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تسرق. لا تشهد بالزُّور. لا تسلُب. أكرم أباك وأُمَّك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Nul n'est bon que Dieu seul. 19 Tu connais les commandements: Tu ne commettras pas de meurtre, tu ne commettras pas d'adultère, tu ne voleras pas, tu ne porteras pas de faux témoignage, tu ne feras de tort à personne, honore ton père et ta mère."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No one is good but One, that is, God. 19 You know the commandments: `Do not commit adultery,' `Do not murder,' `Do not steal,' `Do not bear false witness,' `Do not defraud,' `Honor your father and your mother.'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3432" name="Group 24"/>
          <p:cNvGraphicFramePr>
            <a:graphicFrameLocks noGrp="1"/>
          </p:cNvGraphicFramePr>
          <p:nvPr/>
        </p:nvGraphicFramePr>
        <p:xfrm>
          <a:off x="34925" y="44450"/>
          <a:ext cx="8894793" cy="6230303"/>
        </p:xfrm>
        <a:graphic>
          <a:graphicData uri="http://schemas.openxmlformats.org/drawingml/2006/table">
            <a:tbl>
              <a:tblPr rtl="1"/>
              <a:tblGrid>
                <a:gridCol w="4341635">
                  <a:extLst>
                    <a:ext uri="{9D8B030D-6E8A-4147-A177-3AD203B41FA5}">
                      <a16:colId xmlns:a16="http://schemas.microsoft.com/office/drawing/2014/main" val="20000"/>
                    </a:ext>
                  </a:extLst>
                </a:gridCol>
                <a:gridCol w="455315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هو فقال لهُ: " يا مُعَلِّمُ، هذه كُلَّها حفظتُها مُنذُ حداثتي ". فنظر إليه يسوع وأحبَّهُ، وقال لهُ: " أتريد أن تكون كاملاً يُعوزُك شيءٌ واحدٌ: أذهب وبع كُلَّ مَا لكَ وأعطهِ للفَقراء،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L'homme lui dit: "Maître, tout cela, je l'ai observé dès ma jeunesse." Jésus le regarda et se prit à l'aimer; il lui dit: "Une seule chose te manque; va, ce que tu as, vends-le, donne-le aux pauvres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And he answered and said to Him, Teacher, all these things I have kept from my youth. 21 Then Jesus, looking at him, loved him, and said to him, One thing you lack: Go your way, sell whatever you have and give to the poor,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4458" name="Group 26"/>
          <p:cNvGraphicFramePr>
            <a:graphicFrameLocks noGrp="1"/>
          </p:cNvGraphicFramePr>
          <p:nvPr/>
        </p:nvGraphicFramePr>
        <p:xfrm>
          <a:off x="34925" y="44450"/>
          <a:ext cx="9145588" cy="6410326"/>
        </p:xfrm>
        <a:graphic>
          <a:graphicData uri="http://schemas.openxmlformats.org/drawingml/2006/table">
            <a:tbl>
              <a:tblPr rtl="1"/>
              <a:tblGrid>
                <a:gridCol w="4166469">
                  <a:extLst>
                    <a:ext uri="{9D8B030D-6E8A-4147-A177-3AD203B41FA5}">
                      <a16:colId xmlns:a16="http://schemas.microsoft.com/office/drawing/2014/main" val="20000"/>
                    </a:ext>
                  </a:extLst>
                </a:gridCol>
                <a:gridCol w="4979119">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فتقتني لك كنزاً في السَّماء، وتَعالَ اتبعني وأحمل الصَّليب ". فاغتمَّ على القول ومَضَى حزيناً، لأنَّهُ كان له مقتنيات كثيرةٍ.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tu auras un trésor dans le ciel; puis viens, suis-moi. 22 Mais à cette parole, il s'assombrit et il s'en alla tout triste, car il avait de grands biens.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you will have treasure in heaven; and come, take up the cross, and follow Me. 22 But he was sad at this word, and went away sorrowful, for he had great possessions.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5475" name="Group 19"/>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فنظر يسوع وقال لتلاميذهِ: " كيف أنه يعسر على ذَوي الأموال الدخول إلى ملكُوتِ اللَّه! ". فارتاع التلاميذ للكلام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Regardant autour de lui, Jésus dit à ses disciples: "Qu'il sera difficile à ceux qui ont des richesses d'entrer dans le Royaume de Dieu!" 24 Les disciples étaient déconcertés par ces paroles.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Jesus looked around and said to His disciples, How hard it is for those who have riches to enter the kingdom of God! 24 And the disciples were astonished at His words.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6501" name="Group 21"/>
          <p:cNvGraphicFramePr>
            <a:graphicFrameLocks noGrp="1"/>
          </p:cNvGraphicFramePr>
          <p:nvPr/>
        </p:nvGraphicFramePr>
        <p:xfrm>
          <a:off x="34925" y="44450"/>
          <a:ext cx="9145588"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فأجابهم يسوع أيضاً وقال لهُم: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 بَنِيَّ، ما أعسر دُخُولَ المُتَّكِلِينَ على الأموال إلى ملكُوتِ اللَّه!. إن مُرورُ جملٍ مِن ثَقب إبرةٍ أيسرُ من أن يدخُل غنيٌّ إلى ملكوتِ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Jésus leur répète: "Mes enfants, qu'il est difficile d'entrer dans le Royaume de Dieu! Il est plus facile à un chameau de passer par le trou d'une aiguille qu'à un riche d'entrer dans le Royaume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Jesus answered again and said to them, Children, how hard it is for those who trust in riches to enter the kingdom of God! 25 It is easier for a camel to go through the eye of a needle than for a rich man to enter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25763" name="Picture 3" descr="pointing"/>
          <p:cNvPicPr>
            <a:picLocks noChangeAspect="1" noChangeArrowheads="1"/>
          </p:cNvPicPr>
          <p:nvPr/>
        </p:nvPicPr>
        <p:blipFill>
          <a:blip r:embed="rId2" cstate="print"/>
          <a:srcRect/>
          <a:stretch>
            <a:fillRect/>
          </a:stretch>
        </p:blipFill>
        <p:spPr bwMode="auto">
          <a:xfrm>
            <a:off x="1571604" y="4500570"/>
            <a:ext cx="1238250" cy="628650"/>
          </a:xfrm>
          <a:prstGeom prst="rect">
            <a:avLst/>
          </a:prstGeom>
          <a:noFill/>
        </p:spPr>
      </p:pic>
      <p:sp>
        <p:nvSpPr>
          <p:cNvPr id="472576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6"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725763"/>
                                        </p:tgtEl>
                                        <p:attrNameLst>
                                          <p:attrName>style.visibility</p:attrName>
                                        </p:attrNameLst>
                                      </p:cBhvr>
                                      <p:to>
                                        <p:strVal val="visible"/>
                                      </p:to>
                                    </p:set>
                                    <p:anim calcmode="lin" valueType="num">
                                      <p:cBhvr additive="base">
                                        <p:cTn id="7" dur="500" fill="hold"/>
                                        <p:tgtEl>
                                          <p:spTgt spid="4725763"/>
                                        </p:tgtEl>
                                        <p:attrNameLst>
                                          <p:attrName>ppt_x</p:attrName>
                                        </p:attrNameLst>
                                      </p:cBhvr>
                                      <p:tavLst>
                                        <p:tav tm="0">
                                          <p:val>
                                            <p:strVal val="0-#ppt_w/2"/>
                                          </p:val>
                                        </p:tav>
                                        <p:tav tm="100000">
                                          <p:val>
                                            <p:strVal val="#ppt_x"/>
                                          </p:val>
                                        </p:tav>
                                      </p:tavLst>
                                    </p:anim>
                                    <p:anim calcmode="lin" valueType="num">
                                      <p:cBhvr additive="base">
                                        <p:cTn id="8" dur="500" fill="hold"/>
                                        <p:tgtEl>
                                          <p:spTgt spid="472576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7513" name="Group 9"/>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Wednesday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الثانى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deuxième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853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475853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9589" name="Group 37"/>
          <p:cNvGraphicFramePr>
            <a:graphicFrameLocks noGrp="1"/>
          </p:cNvGraphicFramePr>
          <p:nvPr/>
        </p:nvGraphicFramePr>
        <p:xfrm>
          <a:off x="34925" y="115888"/>
          <a:ext cx="9074150" cy="6450394"/>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الخروج لموسى النبي ( 2 : 11 ـ 20 )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 في تلكَ الأيَّام الكثيرة لمَّا كبرَ موسى أنَّهُ خرجَ إلى أخوتهِ بني إسرائيل لِينظُرَ أثقالِهم، فرأى رجُلاً مِصريّاً يَضربُ رجُلاً عِبرانيَّاً من أخوتهِ بني إسرائيل.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Exodus 2:11-20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Or, en ces jours-là Moïse, qui avait grandi, sortit vers ses frères et vit ce qu'étaient leurs corvées. Il vit un Égyptien frapper un Hébreu, un de ses frères.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Exodus 2:11-20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Now it came to pass in those days, when Moses was grown, that he went out to his brethren and looked at their burdens. And he saw an Egyptian beating a Hebrew, one of his brethren.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10f</a:t>
            </a:r>
          </a:p>
        </p:txBody>
      </p:sp>
    </p:spTree>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0601" name="Group 25"/>
          <p:cNvGraphicFramePr>
            <a:graphicFrameLocks noGrp="1"/>
          </p:cNvGraphicFramePr>
          <p:nvPr/>
        </p:nvGraphicFramePr>
        <p:xfrm>
          <a:off x="34925" y="115888"/>
          <a:ext cx="9001125" cy="637184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فالتفتَ إلى هُنا وهُناك فلم ير أحداً فقتَلَ المِصريَّ وطمرهُ في الرَّمل. ولما خرجَ في اليومِ الثَّاني رأى رجلين عبرانيين يتضاربان، فقال للظالم لماذا تَضربُ صَاحِبكَ.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S'étant tourné de tous côtés et voyant qu'il n'y avait personne, il frappa l'Égyptien et le dissimula dans le sable. 13 Le lendemain, il sortit de nouveau: voici que deux Hébreux s'empoignaient. Il dit au coupable: "Pourquoi frappes-tu ton prochain?"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So he looked this way and that way, and when he saw no one, he killed the Egyptian and hid him in the sand. 13 And when he went out the second day, behold, two Hebrew men were fighting, and he said to the one who did the wrong, Why are you striking your companion?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1325" name="Group 29"/>
          <p:cNvGraphicFramePr>
            <a:graphicFrameLocks noGrp="1"/>
          </p:cNvGraphicFramePr>
          <p:nvPr/>
        </p:nvGraphicFramePr>
        <p:xfrm>
          <a:off x="34925" y="115888"/>
          <a:ext cx="9001125" cy="594512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مَن جَعلكَ رئيساً وقاضياً عَلينا، أتُريدُ أن تقتلني كما قَتلتَ المِصريَّ أمس، فخافَ موسى وقال هكذا ظهر الآمرُ. فَسَمعَ فرُعونُ هذا الخبرُ فَطَلَبَ أن يقتُلَ موسَى،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Qui t'a établi chef et juge sur nous? dit l'homme. Penses-tu me tuer comme tu as tué l'Égyptien?" Et Moïse prit peur et se dit: "L'affaire est donc connue!"  15 Le Pharaon entendit parler de cette affaire et chercha à tuer Moïse.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Then he said, Who made you a prince and a judge over us? Do you intend to kill me as you killed the Egyptian? So Moses feared and said, Surely this thing is known! 15 When Pharaoh heard of this matter, he sought to kill Moses.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2342" name="Group 22"/>
          <p:cNvGraphicFramePr>
            <a:graphicFrameLocks noGrp="1"/>
          </p:cNvGraphicFramePr>
          <p:nvPr/>
        </p:nvGraphicFramePr>
        <p:xfrm>
          <a:off x="34925" y="115888"/>
          <a:ext cx="9001125" cy="58340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فَهَربَ مُوسىَ مِن أمام وجه فِرُعونَ وَسَكَنَ أرضِ مِديَانَ وَجَلسَ على البئرِ.وكَانَ لكَاهِن مِديانَ سبعُ بَنات يرعين غَنَمَ أبيهنَّ يثرون، فلمَّا أتينَ أخذن ماء حتى ملأنَ الأحواض ليسقين غَنَمَ أبيهنَّ.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Moïse s'enfuit de chez le Pharaon; il s'établit en terre de Madiân et s'assit près du puits. 16 Le prêtre de Madiân avait sept filles. Elles vinrent puiser et remplir les auges pour abreuver le troupeau de leur père.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Moses fled from the face of Pharaoh and dwelt in the land of Midian; and he sat down by a well. 16 Now the priest of Midian had seven daughters. And they came and drew water, and they filled the troughs to water their father's flock.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3373" name="Group 29"/>
          <p:cNvGraphicFramePr>
            <a:graphicFrameLocks noGrp="1"/>
          </p:cNvGraphicFramePr>
          <p:nvPr/>
        </p:nvGraphicFramePr>
        <p:xfrm>
          <a:off x="34925" y="115888"/>
          <a:ext cx="9145588" cy="636135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فجاء الرُّعاةُ وطردوهُنَّ، فقام موسَى وأنجَدَهُنَّ واستقَى ماء لهنَّ. فذهبن إلى رعُوئيلَ أبيهنَّ فقال لهن: لماذا أسرعتُنَّ في المجيءِ اليوم. فَقُلنَ لهُ: إن رجلاً مِصرياً أنقذنا مِن أيدي الرُّعَاةِ</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17 Les bergers vinrent les chasser. Alors Moïse se leva pour les secourir et il abreuva leur troupeau.18 Elles revinrent près de </a:t>
                      </a:r>
                      <a:r>
                        <a:rPr kumimoji="0" lang="fr-FR" sz="2700" b="0" i="0" u="none" strike="noStrike" cap="none" normalizeH="0" baseline="0" dirty="0" err="1">
                          <a:ln>
                            <a:noFill/>
                          </a:ln>
                          <a:solidFill>
                            <a:schemeClr val="bg1"/>
                          </a:solidFill>
                          <a:effectLst/>
                          <a:latin typeface="Arial" charset="0"/>
                          <a:cs typeface="Arial" charset="0"/>
                        </a:rPr>
                        <a:t>Réouël</a:t>
                      </a:r>
                      <a:r>
                        <a:rPr kumimoji="0" lang="fr-FR" sz="2700" b="0" i="0" u="none" strike="noStrike" cap="none" normalizeH="0" baseline="0" dirty="0">
                          <a:ln>
                            <a:noFill/>
                          </a:ln>
                          <a:solidFill>
                            <a:schemeClr val="bg1"/>
                          </a:solidFill>
                          <a:effectLst/>
                          <a:latin typeface="Arial" charset="0"/>
                          <a:cs typeface="Arial" charset="0"/>
                        </a:rPr>
                        <a:t>, leur père qui leur dit: "Pourquoi êtes-vous revenues si tôt, aujourd'hui? 19 Elles dirent: "Un Égyptien nous a délivrées de la main des bergers;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17 Then the shepherds came and drove them away; but Moses stood up and helped them, and watered their flock. 18 When they came to </a:t>
                      </a:r>
                      <a:r>
                        <a:rPr kumimoji="0" lang="en-US" sz="2700" b="0" i="0" u="none" strike="noStrike" cap="none" normalizeH="0" baseline="0" dirty="0" err="1">
                          <a:ln>
                            <a:noFill/>
                          </a:ln>
                          <a:solidFill>
                            <a:schemeClr val="bg1"/>
                          </a:solidFill>
                          <a:effectLst/>
                          <a:latin typeface="Arial" charset="0"/>
                          <a:cs typeface="Arial" charset="0"/>
                        </a:rPr>
                        <a:t>Reuel</a:t>
                      </a:r>
                      <a:r>
                        <a:rPr kumimoji="0" lang="en-US" sz="2700" b="0" i="0" u="none" strike="noStrike" cap="none" normalizeH="0" baseline="0" dirty="0">
                          <a:ln>
                            <a:noFill/>
                          </a:ln>
                          <a:solidFill>
                            <a:schemeClr val="bg1"/>
                          </a:solidFill>
                          <a:effectLst/>
                          <a:latin typeface="Arial" charset="0"/>
                          <a:cs typeface="Arial" charset="0"/>
                        </a:rPr>
                        <a:t> their father, he said, How is it that you have come so soon today? 19 And they said, An Egyptian delivered us from the hand of the shepherds,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1615" name="Group 15"/>
          <p:cNvGraphicFramePr>
            <a:graphicFrameLocks noGrp="1"/>
          </p:cNvGraphicFramePr>
          <p:nvPr/>
        </p:nvGraphicFramePr>
        <p:xfrm>
          <a:off x="34925" y="115888"/>
          <a:ext cx="9074150" cy="59785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واستقَى ماء لنا وسَقى الغَنم. فقال لبناتهِ: وأينَ ذاكَ، لماذا تركتن الرَّجل؟ ادعونهُ ليأتي ويأكُلَ خبزاً.</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même lui qui a puisé pour nous et qui a abreuvé le troupeau!"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Il dit à ses filles: "Mais, où est-il? Pourquoi avez-vous laissé là cet homme? Appelez-le! Qu'il mange!"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also drew enough water for us and watered the flock. 20 So he said to his daughters, And where is he? Why is it that you have left the man? Call him, that he may eat bread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2650" name="Group 26"/>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إشعياء النبي ( </a:t>
                      </a:r>
                      <a:r>
                        <a:rPr kumimoji="0" lang="en-US" sz="3200" b="0" i="0" u="sng" strike="noStrike" cap="none" normalizeH="0" baseline="0" dirty="0">
                          <a:ln>
                            <a:noFill/>
                          </a:ln>
                          <a:solidFill>
                            <a:srgbClr val="FF9900"/>
                          </a:solidFill>
                          <a:effectLst/>
                          <a:latin typeface="Arial" charset="0"/>
                          <a:cs typeface="Arial" charset="0"/>
                        </a:rPr>
                        <a:t>5 : 17 - 25</a:t>
                      </a:r>
                      <a:r>
                        <a:rPr kumimoji="0" lang="ar-SA" sz="3200" b="0" i="0" u="sng" strike="noStrike" cap="none" normalizeH="0" baseline="0" dirty="0">
                          <a:ln>
                            <a:noFill/>
                          </a:ln>
                          <a:solidFill>
                            <a:srgbClr val="FF9900"/>
                          </a:solidFill>
                          <a:effectLst/>
                          <a:latin typeface="Arial" charset="0"/>
                          <a:cs typeface="Arial" charset="0"/>
                        </a:rPr>
                        <a:t> )</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وترعى الخراف كالثيران </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حيث ما تُساقُ ) والبراري التي صارت خصبة تأكلها الحملان. ويلٌ للجاذبينَ خطاياهم عليهم مثل حبل باطل وإثمهم مثل نير العجلةِ،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5 : 17-25</a:t>
                      </a:r>
                      <a:endParaRPr kumimoji="0" lang="fr-CA"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Des agneaux paîtront là comme en leur pâturage et des chevreaux à l'engrais brouteront sur les ruines. 18 Malheur! Ils traînent le péché avec les cordes de l'imposture et la faute avec des traits de chariot.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Isaiah 5:17-25</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Then the lambs shall feed in their pasture, And in the waste places of the fat ones strangers shall eat. 18 Woe to those who draw iniquity with cords of vanity, And sin as if with a cart rope;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3670" name="Group 22"/>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القائلينَ فليقترب سريعاً ما عملهُ لكي نراه ولتأتي ( وتحضر ) مشورة قدوسِ إسرائيل حتى نَعلمَ.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Et ils disent: "Qu'il se dépêche, qu'il hâte son oeuvre pour que nous la voyions. Que se présente et se réalise le plan du Saint d'Israël et nous en prendrons connaissance."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That say, Let Him make speed and hasten His work, That we may see it; And let the counsel of the Holy One of Israel draw near and come, That we may know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5417" name="Group 25"/>
          <p:cNvGraphicFramePr>
            <a:graphicFrameLocks noGrp="1"/>
          </p:cNvGraphicFramePr>
          <p:nvPr/>
        </p:nvGraphicFramePr>
        <p:xfrm>
          <a:off x="34925" y="115888"/>
          <a:ext cx="9001125" cy="6281612"/>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للقائلينَ لِلشَّرِّ خيراً وللخيرِ شراً والقائلين للظَّلامَ نُوراً والنُّورَ ظَلاماً والقائلين للمُرَّ حُلواً وللحُلو مُرّاً. ويلٌ للذين هم حُكماءِ في أعيُنِ أنفُسِهِم، والفُهماء عند ذَواتهِم.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Malheur! Ils déclarent bien le mal et mal le bien. Ils font de l'obscurité la lumière et de la lumière l'obscurité. Ils font passer pour amer ce qui est doux et pour doux ce qui est amer. 21 Malheur! A leurs propres yeux, ils sont sages, de leur point de vue, ils sont intelligents.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Woe to those who call evil good, and good evil; Who put darkness for light, and light for darkness; Who put bitter for sweet, and sweet for bitter! 21 Woe to those who are wise in their own eyes, And prudent in their own sight!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6440" name="Group 24"/>
          <p:cNvGraphicFramePr>
            <a:graphicFrameLocks noGrp="1"/>
          </p:cNvGraphicFramePr>
          <p:nvPr/>
        </p:nvGraphicFramePr>
        <p:xfrm>
          <a:off x="34925" y="115888"/>
          <a:ext cx="9001125" cy="59785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للأقوياء الذين يشربون الخمر وللأبطال الذين يمزجون المُسكِر، الذين يُبرِّرون المنافق لأجل الرُّشوة وينزعون حقُّ البار.</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Malheur! Ce sont des héros de beuveries, des champions de cocktails. 23 Ils justifient le coupable pour un présent et refusent à l'innocent sa justification.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Woe to men mighty at drinking wine, Woe to men valiant for mixing intoxicating drink, 23 Who justify the wicked for a bribe, And take away justice from the righteous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7469" name="Group 29"/>
          <p:cNvGraphicFramePr>
            <a:graphicFrameLocks noGrp="1"/>
          </p:cNvGraphicFramePr>
          <p:nvPr/>
        </p:nvGraphicFramePr>
        <p:xfrm>
          <a:off x="34925" y="115888"/>
          <a:ext cx="9001125" cy="6371845"/>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فلذلك كما يحترق البروبي بجمر النَّار ويلتهب بلهيبه المشتعل فهكذا يكون أصلهم كالهباء وزهرهم كالغُبار لأنَّهم رذَلوا شريعة ربِّ الجُنُودِ واستهانوا بكلمة قُدُّوس إسرائيل.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Aussi, comme la paille est dévorée par le feu et comme le chaume disparaît dans la flamme, ils pourriront par la racine et leur fleur s'en ira en poussière, car ils ont rejeté l'instruction du Seigneur le tout-puissant, ils ont méprisé la parole du Saint d'Israël.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Therefore, as the fire devours the stubble, And the flame consumes the chaff, So their root will be as rottenness, And their blossom will ascend like dust; Because they have rejected the law of the Lord of hosts, And despised the word of the Holy One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8499" name="Group 35"/>
          <p:cNvGraphicFramePr>
            <a:graphicFrameLocks noGrp="1"/>
          </p:cNvGraphicFramePr>
          <p:nvPr/>
        </p:nvGraphicFramePr>
        <p:xfrm>
          <a:off x="34925" y="44450"/>
          <a:ext cx="9001125" cy="664743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فحمى غضبُ رب الصباؤوت على شعبِهِ ورفع يدهُ عليهم وضربهم فارتعدت الجبالُ وصارت موتاهم مثل الزِّبلِ في وسط الطريق، ومع هذا كُلِّه لم يرتدَّ غضبهُ بَل يدُهُ مَمدُودَةٌ بَعدُ.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25 C'est pourquoi la colère du Seigneur s'enflamme contre son peuple, il étend la main pour le frapper, les montagnes tremblent et leurs cadavres sont comme des ordures au milieu des rues. Mais avec tout cela, sa colère ne s'est pas détournée et sa main est encore étendue.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25 Therefore the anger of the Lord is aroused against His people; He has stretched out His hand against them And stricken them, And the hills trembled. Their carcasses were as refuse in the midst of the streets. For all this His anger is not turned away, But His hand </a:t>
                      </a:r>
                      <a:r>
                        <a:rPr kumimoji="0" lang="en-US" sz="2800" b="0" i="0" u="none" strike="noStrike" cap="none" normalizeH="0" baseline="0" dirty="0">
                          <a:ln>
                            <a:noFill/>
                          </a:ln>
                          <a:solidFill>
                            <a:schemeClr val="bg1"/>
                          </a:solidFill>
                          <a:effectLst/>
                          <a:latin typeface="Arial" charset="0"/>
                          <a:cs typeface="Arial" charset="0"/>
                        </a:rPr>
                        <a:t>is stretched out still.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9510" name="Group 22"/>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a:t>
                      </a:r>
                      <a:r>
                        <a:rPr kumimoji="0" lang="ar-EG" sz="3200" b="0" i="0" u="sng" strike="noStrike" cap="none" normalizeH="0" baseline="0">
                          <a:ln>
                            <a:noFill/>
                          </a:ln>
                          <a:solidFill>
                            <a:srgbClr val="FF9900"/>
                          </a:solidFill>
                          <a:effectLst/>
                          <a:latin typeface="Arial" charset="0"/>
                          <a:cs typeface="Arial" charset="0"/>
                        </a:rPr>
                        <a:t>ملاخى</a:t>
                      </a:r>
                      <a:r>
                        <a:rPr kumimoji="0" lang="ar-SA" sz="3200" b="0" i="0" u="sng" strike="noStrike" cap="none" normalizeH="0" baseline="0">
                          <a:ln>
                            <a:noFill/>
                          </a:ln>
                          <a:solidFill>
                            <a:srgbClr val="FF9900"/>
                          </a:solidFill>
                          <a:effectLst/>
                          <a:latin typeface="Arial" charset="0"/>
                          <a:cs typeface="Arial" charset="0"/>
                        </a:rPr>
                        <a:t> النبي ( </a:t>
                      </a:r>
                      <a:r>
                        <a:rPr kumimoji="0" lang="ar-EG" sz="3200" b="0" i="0" u="sng" strike="noStrike" cap="none" normalizeH="0" baseline="0">
                          <a:ln>
                            <a:noFill/>
                          </a:ln>
                          <a:solidFill>
                            <a:srgbClr val="FF9900"/>
                          </a:solidFill>
                          <a:effectLst/>
                          <a:latin typeface="Arial" charset="0"/>
                          <a:cs typeface="Arial" charset="0"/>
                        </a:rPr>
                        <a:t>1 : 6 – 3 :6 </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الابن يكرم اباه والعبد يكرم سيده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فان كنت انا ابا فاين كرامتي وان كنت سيدا فاين هيبتي قال لكم رب الجنود ايها الكهنة المحتقرون اسمي.</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Malachie 1:6-3:6</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Un fils honore son père, Et un serviteur son maître. Si je suis Père, Où est l’honneur qui m’est dû ? Si je suis Maître, Où est le respect qu’on me doit ? Dit l’Éternel des armées, A vous, sacrificateurs, Qui dédaignez mon nom.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Malachi 1:6-3:6</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 son honors his father, And a servant his master. If then I am the Father, Where is My honor? And if I am a Master, Where is My reverence? Says the Lord of hosts To you priests who despise My name.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0535" name="Group 23"/>
          <p:cNvGraphicFramePr>
            <a:graphicFrameLocks noGrp="1"/>
          </p:cNvGraphicFramePr>
          <p:nvPr/>
        </p:nvGraphicFramePr>
        <p:xfrm>
          <a:off x="34925" y="115888"/>
          <a:ext cx="9001125" cy="6324284"/>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وتقولون بما احتقرنا اسمك. تقربون خبزا نجسا على مذبحي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وتقولون بم نجّسناك.بقولكم ان مائدة الرب محتقرة. وان قربتم الاعمى ذبيحة أفليس ذلك شرا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dites : En quoi avons–nous dédaigné ton nom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Vous apportez sur mon autel de la nourriture souillée, Et vous dites : En quoi t’avons–nous souillé ? C’est en disant : La table de l’Éternel est à dédaigner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Quand vous amenez en sacrifice une (bête) aveugle, N’est–ce pas mal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Yet you say, `In what way have we despised Your name?' 7 You offer defiled food on My altar. But say, `In what way have we defiled You?' By saying, `The table of the Lord is contemptible.' 8 And when you offer the blind as a sacrifice, Is it not evil?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1554" name="Group 18"/>
          <p:cNvGraphicFramePr>
            <a:graphicFrameLocks noGrp="1"/>
          </p:cNvGraphicFramePr>
          <p:nvPr/>
        </p:nvGraphicFramePr>
        <p:xfrm>
          <a:off x="34925" y="115888"/>
          <a:ext cx="9001125" cy="5978526"/>
        </p:xfrm>
        <a:graphic>
          <a:graphicData uri="http://schemas.openxmlformats.org/drawingml/2006/table">
            <a:tbl>
              <a:tblPr rtl="1"/>
              <a:tblGrid>
                <a:gridCol w="4692188">
                  <a:extLst>
                    <a:ext uri="{9D8B030D-6E8A-4147-A177-3AD203B41FA5}">
                      <a16:colId xmlns:a16="http://schemas.microsoft.com/office/drawing/2014/main" val="20000"/>
                    </a:ext>
                  </a:extLst>
                </a:gridCol>
                <a:gridCol w="430893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 قربتم الاعرج والسقيم أفليس ذلك شرا.قرّبه لواليك أفيرضى عليك او يرفع وجهك قال رب الجنود.</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vous en amenez une boiteuse ou malade, N’est–ce pas mal ? Offre–la donc à ton gouverneur ! Te recevra–t–il bien ? Te fera–t–il bon accueil ? Dit l’Éternel des armées.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when you offer the lame and sick, Is it not evil? Offer it then to your governor! Would he be pleased with you? Would he accept you favorably? Says the Lord of hosts.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2582" name="Group 22"/>
          <p:cNvGraphicFramePr>
            <a:graphicFrameLocks noGrp="1"/>
          </p:cNvGraphicFramePr>
          <p:nvPr/>
        </p:nvGraphicFramePr>
        <p:xfrm>
          <a:off x="34925" y="115888"/>
          <a:ext cx="9001125" cy="628161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ترضّوا وجه الله فيتراءف علينا.هذه كانت من يدكم.هل يرفع وجهكم قال رب الجنود من فيكم يغلق الباب بل لا توقدون على مذبحي مجانا.</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maintenant, implorez donc Dieu, Pour qu’il nous fasse grâce ! C’est de vous que cela vient : Est–ce qu’il va vous faire bon accueil ? Dit l’Éternel des armées. 10 Allons ! lequel de vous Fermera donc les portes, Pour que vous n’allumiez pas En vain (le feu sur) mon autel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But now entreat God's favor, That He may be gracious to us. While this is being done by your hands, Will He accept you favorably? Says the Lord of hosts. 10 Who is there even among you who would shut the doors, So that you would not kindle fire on My altar in vain?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3606" name="Group 22"/>
          <p:cNvGraphicFramePr>
            <a:graphicFrameLocks noGrp="1"/>
          </p:cNvGraphicFramePr>
          <p:nvPr/>
        </p:nvGraphicFramePr>
        <p:xfrm>
          <a:off x="34925" y="115888"/>
          <a:ext cx="9001125" cy="654253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ليست لي مسرّة بكم قال رب الجنود ولا اقبل تقدمة من يدكم. لانه من مشرق الشمس الى مغربها اسمي عظيم بين الامم وفي كل مكان يقرب لاسمي بخور وتقدمة طاهرة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ne prends aucun plaisir en vous, Dit l’Éternel des armées, Et je ne veux pas recevoir d’offrande de votre main !11 Car depuis le lever du soleil jusqu’à son couchant, Mon nom est grand parmi les nations. En tout lieu on brûle de l’encens en l’honneur de mon nom Et l’on apporte une offrande pure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have no pleasure in you, Says the Lord of hosts, Nor will I accept an offering from your hands. 11 For from the rising of the sun, even to its going down, My name shall be great among the Gentiles; In every place incense shall be offered to My name, And a pure offering;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4635" name="Group 27"/>
          <p:cNvGraphicFramePr>
            <a:graphicFrameLocks noGrp="1"/>
          </p:cNvGraphicFramePr>
          <p:nvPr/>
        </p:nvGraphicFramePr>
        <p:xfrm>
          <a:off x="34925" y="115888"/>
          <a:ext cx="9001125" cy="575761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اسمي عظيم بين الامم قال رب الجنود.اما انتم فمنجسوه بقولكم ان مائدة الرب تنجّست وثمرتها محتقر طعامها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grand est mon nom parmi les nations, Dit l’Éternel des armées. 12 Mais c’est vous qui le profanez, En disant : La table du Seigneur est souillée, Et ce qu’on retire est un aliment à dédaigner.</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My name shall be great among the nations, Says the Lord of hosts. 12 But you profane it, In that you say, `The table of the Lord is defiled; And its fruit, its food, is contemptible.'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5344" name="Group 16"/>
          <p:cNvGraphicFramePr>
            <a:graphicFrameLocks noGrp="1"/>
          </p:cNvGraphicFramePr>
          <p:nvPr/>
        </p:nvGraphicFramePr>
        <p:xfrm>
          <a:off x="34925" y="115888"/>
          <a:ext cx="9001125" cy="56911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وقلتم ما هذه المشقّة وتأففتم عليه قال رب الجنود وجئتم بالمغتصب والاعرج والسقيم فاتيتم بالتقدمة.</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ar-EG" sz="2800" b="0" i="0" u="none" strike="noStrike" cap="none" normalizeH="0" baseline="0">
                          <a:ln>
                            <a:noFill/>
                          </a:ln>
                          <a:solidFill>
                            <a:schemeClr val="bg1"/>
                          </a:solidFill>
                          <a:effectLst/>
                          <a:latin typeface="Arial" charset="0"/>
                          <a:cs typeface="Arial" charset="0"/>
                        </a:rPr>
                        <a:t>13</a:t>
                      </a:r>
                      <a:r>
                        <a:rPr kumimoji="0" lang="fr-FR" sz="2800" b="0" i="0" u="none" strike="noStrike" cap="none" normalizeH="0" baseline="0">
                          <a:ln>
                            <a:noFill/>
                          </a:ln>
                          <a:solidFill>
                            <a:schemeClr val="bg1"/>
                          </a:solidFill>
                          <a:effectLst/>
                          <a:latin typeface="Arial" charset="0"/>
                          <a:cs typeface="Arial" charset="0"/>
                        </a:rPr>
                        <a:t> Vous dites : Quelle fatigue ! Et vous en faites fi, Dit l’Éternel des armées ; Et cependant vous amenez ce qui est dérobé, Boiteux ou infirme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You also say, `Oh, what a weariness!' And you sneer at it, Says the Lord of hosts. And you bring the stolen, the lame, and the sick;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6687" name="Group 31"/>
          <p:cNvGraphicFramePr>
            <a:graphicFrameLocks noGrp="1"/>
          </p:cNvGraphicFramePr>
          <p:nvPr/>
        </p:nvGraphicFramePr>
        <p:xfrm>
          <a:off x="34925" y="115888"/>
          <a:ext cx="9074150" cy="644169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فهل اقبلها من يدكم قال الرب. وملعون الماكر الذي يوجد في قطيعه ذكر وينذر ويذبح للسيد عائبا.لاني انا ملك عظيم قال رب الجنود واسمي مهيب بين الامم</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Voilà l’offrande que vous amenez ! Vais–je la recevoir de vos mains ? Dit l’Éternel.14  Maudit soit le perfide Qui a dans son troupeau un mâle, Et qui voue et sacrifie Au Seigneur une bête mutilée ! Car je suis un grand roi, Dit l’Éternel des armées, Et mon nom est redoutable parmi les nations.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Thus you bring an offering! Should I accept this from your hand? Says the Lord. 14 But cursed be the deceiver Who has in his flock a male, And takes a vow, But sacrifices to the Lord what is blemished--For I am a great King, Says the Lord of hosts, And My name is to be feared among the nations.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7708" name="Group 28"/>
          <p:cNvGraphicFramePr>
            <a:graphicFrameLocks noGrp="1"/>
          </p:cNvGraphicFramePr>
          <p:nvPr/>
        </p:nvGraphicFramePr>
        <p:xfrm>
          <a:off x="34925" y="115888"/>
          <a:ext cx="9001125" cy="649656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اليكم هذه الوصية ايها الكهنة.ان كنتم لا تسمعون ولا تجعلون في القلب لتعطوا مجدا لاسمي قال رب الجنود فاني ارسل عليكم اللعن وألعن بركاتكم بل قد لعنتها لانكم لستم جاعلين في القلب.</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Maintenant, à vous ce commandement, sacrificateurs !2 Si vous n’écoutez pas, Si vous ne prenez pas à coeur De donner gloire à mon nom, Dit l’Éternel des armées, J’enverrai parmi vous la malédiction Et je maudirai vos bénédictions : Oui, je maudis votre bénédiction, Parce que vous ne la prenez pas à coeur.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now, O priests, this commandment is for you. 2 If you will not hear, And if you will not take it to heart, To give glory to My name, Says the Lord of hosts, I will send a curse upon you, And I will curse your blessings. Yes, I have cursed them already, Because you do not take it to heart.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8731" name="Group 27"/>
          <p:cNvGraphicFramePr>
            <a:graphicFrameLocks noGrp="1"/>
          </p:cNvGraphicFramePr>
          <p:nvPr/>
        </p:nvGraphicFramePr>
        <p:xfrm>
          <a:off x="34925" y="115888"/>
          <a:ext cx="9001125" cy="6471096"/>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هانذا انتهر لكم الزرع وامدّ الفرث على وجوهكم فرث اعيادكم فتنزعون معه. فتعلمون اني ارسلت اليكم هذه الوصية لكون عهدي مع لاوي</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Me voici ! Je menace (de détruire) votre descendance, Et je vous jetterai des excréments au visage, Les excréments (des victimes) de vos fêtes, Et l’on vous emportera avec eux. 4 Vous reconnaîtrez alors Que je vous ai adressé ce commandement, Afin que mon alliance avec Lévi demeure.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Behold, I will rebuke your descendants And spread refuse on your faces, The refuse of your solemn feasts; And one will take you away with it. 4 Then you shall know that I have sent this commandment to you, That My covenant with Levi may continue,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9756" name="Group 28"/>
          <p:cNvGraphicFramePr>
            <a:graphicFrameLocks noGrp="1"/>
          </p:cNvGraphicFramePr>
          <p:nvPr/>
        </p:nvGraphicFramePr>
        <p:xfrm>
          <a:off x="34925" y="115888"/>
          <a:ext cx="9001125" cy="630294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رب الجنود</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كان عهدي معه للحياة والسلام واعطيته اياهما للتقوى فاتقاني ومن اسمي ارتاع هو. شريعة الحق كانت في فيه واثم لم يوجد في شفتيه.</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Dit l’Éternel des armées.</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Mon alliance demeurait avec lui, C’était la vie et la paix. Je les lui ai données pour qu’il me craigne, Et il a eu pour moi de la crainte. Il a tremblé devant mon nom.6 Une loi véridique était dans sa bouche, Et la fraude ne s’est pas trouvée sur ses lèvres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Says the Lord of hosts. 5 My covenant was with him, one of life and peace, And I gave them to him that he might fear Me; So he feared Me And was reverent before My name. 6 The law of truth was in his mouth, And injustice was not found on his lips.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6368" name="Group 16"/>
          <p:cNvGraphicFramePr>
            <a:graphicFrameLocks noGrp="1"/>
          </p:cNvGraphicFramePr>
          <p:nvPr/>
        </p:nvGraphicFramePr>
        <p:xfrm>
          <a:off x="34925" y="115888"/>
          <a:ext cx="9001125" cy="622090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سلك معي في السلام والاستقامة وارجع كثيرين عن الاثم. لان شفتي الكاهن تحفظان معرفة ومن فمه يطلبون الشريعة لانه رسول رب الجنود.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a marché avec moi dans la paix et dans la droiture, Et il a détourné du mal beaucoup d’hommes. 7 Car les lèvres du sacrificateur Gardent la connaissance, Et c’est à sa bouche qu’on demande la loi, Parce qu’il est un messager De l’Éternel des armées.</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walked with Me in peace and equity, And turned many away from iniquity. 7 For the lips of a priest should keep knowledge, And people should seek the law from his mouth; For he is the messenger of the Lord of hosts.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0786" name="Group 34"/>
          <p:cNvGraphicFramePr>
            <a:graphicFrameLocks noGrp="1"/>
          </p:cNvGraphicFramePr>
          <p:nvPr/>
        </p:nvGraphicFramePr>
        <p:xfrm>
          <a:off x="34925" y="115888"/>
          <a:ext cx="9001125" cy="5978526"/>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انتم فحدتم عن الطريق واعثرتم كثيرين بالشريعة.افسدتم عهد لاوي قال رب الجنود.  فانا ايضا صيّرتكم محتقرين ودنيئين عند كل الشعب</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vous, vous vous êtes écartés de la voie, Vous avez fait trébucher beaucoup d’hommes au moyen de la loi. Vous avez violé l’alliance de Lévi, Dit l’Éternel des armées. 9 Et moi, je vous livrerai Au dédain et à l’abaissement Devant tout le peuple,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you have departed from the way; You have caused many to stumble at the law. You have corrupted the covenant of Levi, Says the Lord of hosts. 9 Therefore I also have made you contemptible and base Before all the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1801" name="Group 25"/>
          <p:cNvGraphicFramePr>
            <a:graphicFrameLocks noGrp="1"/>
          </p:cNvGraphicFramePr>
          <p:nvPr/>
        </p:nvGraphicFramePr>
        <p:xfrm>
          <a:off x="34925" y="115888"/>
          <a:ext cx="9001125" cy="6281612"/>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انكم لم تحفظوا طرقي بل حابيتم في الشريعة أليس اب واحد لكلنا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أليس اله واحد خلقنا.فلم نغدر الرجل باخيه لتدنيس عهد آبائنا.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Parce que vous ne gardez point mes voies, Et que vous faites des considérations de personnes Dans (l’application de) la loi.10  N’avons–nous pas tous un seul père ? N’est–ce pas un seul Dieu qui nous a créés ? Pourquoi donc nous trahissons–nous les uns les autres, En profanant l’alliance de nos pères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you have not kept My ways But have shown partiality in the law. 10 Have we not all one Father? Has not one God created us? Why do we deal treacherously with one another By profaning the covenant of the fathers?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2823" name="Group 23"/>
          <p:cNvGraphicFramePr>
            <a:graphicFrameLocks noGrp="1"/>
          </p:cNvGraphicFramePr>
          <p:nvPr/>
        </p:nvGraphicFramePr>
        <p:xfrm>
          <a:off x="34925" y="115888"/>
          <a:ext cx="9001125" cy="5978526"/>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غدر يهوذا وعمل الرجس في اسرائيل وفي اورشليم.لان يهوذا قد نجّس قدس الرب الذي احبه وتزوج بنت اله غريب.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Juda a trahi, Et une horreur a été commise En Israël et à Jérusalem ; Car Juda a profané Ce qui est consacré à l’Éternel, Ce qu’aime l’Éternel, Il s’est marié à la fille d’un dieu étranger.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Judah has dealt treacherously, And an abomination has been committed in Israel and in Jerusalem, For Judah has profaned The Lord's holy institution which He loves: He has married the daughter of a foreign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3850" name="Group 26"/>
          <p:cNvGraphicFramePr>
            <a:graphicFrameLocks noGrp="1"/>
          </p:cNvGraphicFramePr>
          <p:nvPr/>
        </p:nvGraphicFramePr>
        <p:xfrm>
          <a:off x="34925" y="115888"/>
          <a:ext cx="8894793" cy="6471096"/>
        </p:xfrm>
        <a:graphic>
          <a:graphicData uri="http://schemas.openxmlformats.org/drawingml/2006/table">
            <a:tbl>
              <a:tblPr rtl="1"/>
              <a:tblGrid>
                <a:gridCol w="4930281">
                  <a:extLst>
                    <a:ext uri="{9D8B030D-6E8A-4147-A177-3AD203B41FA5}">
                      <a16:colId xmlns:a16="http://schemas.microsoft.com/office/drawing/2014/main" val="20000"/>
                    </a:ext>
                  </a:extLst>
                </a:gridCol>
                <a:gridCol w="3964512">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يقطع الرب الرجل الذي يفعل هذا الساهر والمجيب من خيام يعقوب ومن يقرّب تقدمة لرب الجنود. وقد فعلتم هذا ثانية مغطين مذبح الرب بالدموع بالبكاء والصراخ</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L’Éternel retranchera l’homme qui fait cela, Celui qui veille et qui répond, (Il le retranchera) des tentes de Jacob, (Et il retranchera) celui qui apporte une offrande A l’Éternel des armées.13 Voici en second lieu ce que vous faites : Vous couvrez l’autel de l’Éternel de larmes, De pleurs et de gémissements,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May the Lord cut off from the tents of Jacob The man who does this, being awake and aware, Yet who brings an offering to the Lord of hosts! 13 And this is the second thing you do: You cover the altar of the Lord with tears, With weeping and crying;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4871" name="Group 23"/>
          <p:cNvGraphicFramePr>
            <a:graphicFrameLocks noGrp="1"/>
          </p:cNvGraphicFramePr>
          <p:nvPr/>
        </p:nvGraphicFramePr>
        <p:xfrm>
          <a:off x="34925" y="115888"/>
          <a:ext cx="9001125" cy="644169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فلا تراعى التقدمة بعد ولا يقبل المرضي من يدكم. فقلتم لماذا.من اجل ان الرب هو الشاهد بينك وبين امرأة شبابك التي انت غدرت بها وهي قرينتك وامرأة عهدك.</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sorte qu’il ne se tourne plus vers l’offrande Et qu’il n’agrée rien de vos mains.14 Et vous dites : Pourquoi ?… Parce que l’Éternel a été témoin Entre toi et la femme de ta jeunesse Que tu as trahie, Bien qu’elle soit ta compagne Et la femme de ton alliance.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So He does not regard the offering anymore, Nor receive it with goodwill from your hands. 14 Yet you say, For what reason? Because the Lord has been witness Between you and the wife of your youth, With whom you have dealt treacherously; Yet she is your companion And your wife by covenant.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5896" name="Group 24"/>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أفلم يفعل واحد وله بقية الروح</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ولماذا الواحد.طالبا زرع الله.فاحذروا لروحكم ولا يغدر احد بامرأة شبابه.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Nul n’a fait cela, Avec un reste de bon sens en lui. Un seul l’a fait, et pourquoi ? Parce qu’il cherchait La descendance que Dieu lui avait promise. Prenez donc garde en votre esprit : Que personne ne trahisse la femme de sa jeunesse !</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did He not make them one, Having a remnant of the Spirit? And why one? He seeks godly offspring. Therefore take heed to your spirit, And let none deal treacherously with the wife of his youth.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7392" name="Group 16"/>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يكره الطلاق قال الرب اله اسرائيل وان يغطي احد الظلم بثوبه قال رب الجنود.فاحذروا لروحكم لئلا تغدروا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Car haïssable est la répudiation, Dit l’Éternel, le Dieu d’Israël. Ainsi que celui qui couvre de violence son vêtement, Dit l’Éternel des armées. Vous prendrez donc garde en votre esprit : Vous ne serez pas des traitres.</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the Lord God of Israel says That He hates divorce, For it covers one's garment with violence, Says the Lord of hosts. Therefore take heed to your spirit, That you do not deal treacherously.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6920" name="Group 24"/>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لقد اتعبتم الرب بكلامكم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وقلتم بم اتعبناه.بقولكم كل من يفعل الشر فهو صالح في عيني الرب وهو يسرّ بهم.او اين اله العدل</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Vous fatiguez l’Éternel par vos paroles, Et vous dites : En quoi le fatiguons–nous ? C’est en disant : Quiconque fait le mal Est bon aux yeux de l’Éternel Et c’est en de tels hommes qu’il prendrait plaisir ! Ou bien : Où est le Dieu du jugement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You have wearied the Lord with your words; Yet you say, In what way have we wearied Him? In that you say, Everyone who does evil Is good in the sight of the Lord, And He delights in them, Or, Where is the God of justice?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7948" name="Group 28"/>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هانذا ارسل ملاكي فيهيء الطريق امامي ويأتي بغتة الى هيكله السيد الذي تطلبونه وملاك العهد الذي تسرّون به هوذا يأتي قال رب الجنود</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Voici que j’enverrai mon messager ; Il ouvrira un chemin devant moi. Et soudain entrera dans son temple Le Seigneur que vous cherchez ; Et le messager de l’alliance Que vous désirez, voici qu’il vient, Dit l’Éternel des armées.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Behold, I send My messenger, And he will prepare the way before Me. And the Lord, whom you seek, Will suddenly come to His temple, Even the Messenger of the covenant, In whom you delight. Behold, He is coming, Says the Lord of hosts.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8966" name="Group 22"/>
          <p:cNvGraphicFramePr>
            <a:graphicFrameLocks noGrp="1"/>
          </p:cNvGraphicFramePr>
          <p:nvPr/>
        </p:nvGraphicFramePr>
        <p:xfrm>
          <a:off x="34925" y="115888"/>
          <a:ext cx="9001125" cy="644036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يحتمل يوم مجيئه ومن يثبت عند ظهوره.لانه مثل نار الممحص ومثل اشنان القصّار.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Qui pourra soutenir le jour de sa venue ? Quel est celui qui tiendra debout quand il paraîtra ? Car il est comme le feu du fondeur, Comme la potasse des blanchisseurs.</a:t>
                      </a:r>
                      <a:r>
                        <a:rPr kumimoji="0" lang="ar-EG" sz="2800" b="0" i="0" u="none"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But who can endure the day of His coming? And who can stand when He appears? For He is like a refiner's fire And like launderer's soap.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8415" name="Group 15"/>
          <p:cNvGraphicFramePr>
            <a:graphicFrameLocks noGrp="1"/>
          </p:cNvGraphicFramePr>
          <p:nvPr/>
        </p:nvGraphicFramePr>
        <p:xfrm>
          <a:off x="34925" y="115888"/>
          <a:ext cx="9001125" cy="59785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فيجلس ممحصا ومنقيا للفضة فينقي بني لاوي ويصفيهم كالذهب والفضة ليكونوا مقربين للرب تقدمة بالبر.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 siégera, tel celui qui fond et purifie l’argent ; Il purifiera les fils de Lévi, Il les épurera comme (on épure) l’or et l’argent, Et ils seront pour l’Éternel Ceux qui amènent l’offrande avec justice.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He will sit as a refiner and a purifier of silver; He will purify the sons of Levi, And purge them as gold and silver, That they may offer to the Lord An offering in righteousness.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9992" name="Group 24"/>
          <p:cNvGraphicFramePr>
            <a:graphicFrameLocks noGrp="1"/>
          </p:cNvGraphicFramePr>
          <p:nvPr/>
        </p:nvGraphicFramePr>
        <p:xfrm>
          <a:off x="34925" y="115888"/>
          <a:ext cx="9001125" cy="628161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فتكون تقدمة يهوذا واورشليم مرضية للرب كما في ايام القدم وكما في السنين القديمة. واقترب اليكم للحكم واكون شاهدا سريعا على السحرة وعلى الفاسقين وعلى الحالفين زورا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Alors l’offrande de Juda et de Jérusalem Sera agréable à l’Éternel, Comme aux jours d’autrefois, Comme aux années précédentes 5 Je m’approcherai de vous pour le jugement, Et je me hâterai de témoigner Contre les sorciers et les adultères, Contre ceux qui font de faux serments,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Then the offering of Judah and Jerusalem Will be pleasant to the Lord, As in the days of old, As in former years. 5 And I will come near you for judgment; I will be a swift witness Against sorcerers, Against adulterers, Against perjurers,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5657" name="Group 25"/>
          <p:cNvGraphicFramePr>
            <a:graphicFrameLocks noGrp="1"/>
          </p:cNvGraphicFramePr>
          <p:nvPr/>
        </p:nvGraphicFramePr>
        <p:xfrm>
          <a:off x="34925" y="115888"/>
          <a:ext cx="9001125" cy="637121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وعلى السالبين اجرة الاجير والارملة واليتيم ومن يصدّ الغريب ولا يخشاني قال رب الجنود.لاني انا الرب لا اتغيّر فانتم يا بني يعقوب لم تفنوا</a:t>
                      </a:r>
                      <a:r>
                        <a:rPr kumimoji="0" lang="en-CA"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Contre ceux qui oppriment le salarié, La veuve et l’orphelin, Qui font tort à l’immigrant Et ne me craignent pas, Dit l’Éternel des armées.6 Car c’est moi l’Éternel, Et je n’ai pas changé ; Et vous, fils de Jacob, Vous n’avez pas été exterminés.</a:t>
                      </a:r>
                      <a:r>
                        <a:rPr kumimoji="0" lang="fr-FR" sz="2000" b="1" i="0" u="none" strike="noStrike" cap="none" normalizeH="0" baseline="0" dirty="0">
                          <a:ln>
                            <a:noFill/>
                          </a:ln>
                          <a:solidFill>
                            <a:srgbClr val="FF9900"/>
                          </a:solidFill>
                          <a:effectLst/>
                          <a:latin typeface="Arial" charset="0"/>
                          <a:cs typeface="Arial" charset="0"/>
                        </a:rPr>
                        <a:t>(Gloire à la Trinité Sainte).</a:t>
                      </a:r>
                      <a:endParaRPr kumimoji="0" lang="fr-FR"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Against those who exploit wage earners and widows and orphans, And against those who turn away an alien--Because they do not fear Me, Says the Lord of hosts. 6 For I am the Lord, I do not change; Therefore you are not consumed, O sons of Jacob.</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5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4765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6743" name="Group 23"/>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( 18 : 17-18</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لأنهم تقووا أكثر مني، أدركوني في يوم ضري</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وكان الرب سندي</a:t>
                      </a:r>
                      <a:r>
                        <a:rPr kumimoji="0" lang="ar-SA" sz="2800" b="1" i="0" u="none" strike="noStrike" cap="none" normalizeH="0" baseline="0" dirty="0">
                          <a:ln>
                            <a:noFill/>
                          </a:ln>
                          <a:solidFill>
                            <a:schemeClr val="bg1"/>
                          </a:solidFill>
                          <a:effectLst/>
                          <a:latin typeface="Arial" charset="0"/>
                          <a:cs typeface="Arial" charset="0"/>
                        </a:rPr>
                        <a:t>.</a:t>
                      </a:r>
                      <a:r>
                        <a:rPr kumimoji="0" lang="ar-EG" sz="2800" b="1"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18:17-18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et qui sont plus forts que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Le jour de ma défaite, ils m'affrontaient, mais le Seigneur s'est fait mon appui,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18:17-18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For they were too strong for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They confronted me in the day of my calamity, But the Lord was my support.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10pm</a:t>
            </a:r>
          </a:p>
        </p:txBody>
      </p:sp>
    </p:spTree>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7786" name="Group 42"/>
          <p:cNvGraphicFramePr>
            <a:graphicFrameLocks noGrp="1"/>
          </p:cNvGraphicFramePr>
          <p:nvPr/>
        </p:nvGraphicFramePr>
        <p:xfrm>
          <a:off x="34925" y="44450"/>
          <a:ext cx="9145588" cy="661111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متى ( 5 :  17 ـ 24 )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تظُنُّوا إنِّي جئتُ لأنقُض النامُوس أو الأنبياء</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ما جئتُ لأنقُضَ بل لأُكمِّل. فإنِّي الحقَّ أقولُ لكُم: إلي أن تزول السَّمَاءُ والأرضُ لا تزولُ نُقطةٌ أو حرفٌ من النَّاموس حتَّى يكون ذلك كله.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Mathieu 5 : 17 - 24</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N'allez pas croire que je sois venu abroger la Loi ou les Prophètes: je ne suis pas venu abroger, mais accomplir. 18 Car, en vérité je vous le déclare, avant que ne passent le ciel et la terre, pas un "i", pas un point sur l'"i", ne passera de la loi, que tout ne soit arrivé.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5:17-24</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Do not think that I came to destroy the Law or the Prophets. I did not come to destroy but to fulfill. 18 For assuredly, I say to you, till heaven and earth pass away, one jot or one tittle will by no means pass from the law till all is fulfilled.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10m</a:t>
            </a:r>
          </a:p>
        </p:txBody>
      </p:sp>
    </p:spTree>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1018" name="Group 26"/>
          <p:cNvGraphicFramePr>
            <a:graphicFrameLocks noGrp="1"/>
          </p:cNvGraphicFramePr>
          <p:nvPr/>
        </p:nvGraphicFramePr>
        <p:xfrm>
          <a:off x="34925" y="44450"/>
          <a:ext cx="9074150" cy="629824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ينقض إحدى هذه الوصايا الصُّغرَى ويعلم النَّاس هكذا، يُدعى صغيراً في ملكُوت السَّموات. وأمَّا الذي يعمل ويعلم، فهذا يُدعى عظيماً في ملكوت السَّموات.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Dès lors celui qui transgressera un seul de ces plus petits commandements et enseignera aux hommes à faire de même sera déclaré le plus petit dans le Royaume des cieux; au contraire, celui qui les mettra en pratique et les enseignera, celui-là sera déclaré grand dans le Royaume des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Whoever therefore breaks one of the least of these commandments, and teaches men so, shall be called least in the kingdom of heaven; but whoever does and teaches them, he shall be called great in the kingdom of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2045" name="Group 29"/>
          <p:cNvGraphicFramePr>
            <a:graphicFrameLocks noGrp="1"/>
          </p:cNvGraphicFramePr>
          <p:nvPr/>
        </p:nvGraphicFramePr>
        <p:xfrm>
          <a:off x="34925" y="44450"/>
          <a:ext cx="9074150" cy="662025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فإنِّي أقولُ لكُم: إن لم يزد برُّكُم علي الكَتَبَةِ والفرِّيسيِّين فلا تدخلوا ملكوت السموات.قد سمعتُم أنَّهُ قيل للأولين: لا تقتُل، ومَن قتلَ يكونُ مُستوجباً الحُكم.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Car je vous le dis: si votre justice ne surpasse pas celle des scribes et des Pharisiens, non, vous n'entrerez pas dans le Royaume des cieux.21 Vous avez appris qu'il a été dit aux anciens: Tu ne commettras pas de meurtre; celui qui commettra un meurtre en répondra au tribunal.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For I say to you, that unless your righteousness exceeds the righteousness of the scribes and Pharisees, you will by no means enter the kingdom of heaven. 21 You have heard that it was said to those of old, `You shall not murder, and whoever murders will be in danger of the judgment.'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3064" name="Group 24"/>
          <p:cNvGraphicFramePr>
            <a:graphicFrameLocks noGrp="1"/>
          </p:cNvGraphicFramePr>
          <p:nvPr/>
        </p:nvGraphicFramePr>
        <p:xfrm>
          <a:off x="34925" y="115888"/>
          <a:ext cx="9001125" cy="6505576"/>
        </p:xfrm>
        <a:graphic>
          <a:graphicData uri="http://schemas.openxmlformats.org/drawingml/2006/table">
            <a:tbl>
              <a:tblPr rtl="1"/>
              <a:tblGrid>
                <a:gridCol w="4223330">
                  <a:extLst>
                    <a:ext uri="{9D8B030D-6E8A-4147-A177-3AD203B41FA5}">
                      <a16:colId xmlns:a16="http://schemas.microsoft.com/office/drawing/2014/main" val="20000"/>
                    </a:ext>
                  </a:extLst>
                </a:gridCol>
                <a:gridCol w="4777795">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أنا فأقولُ لكُم: إنَّ كُلَّ مَن يَغضبُ علي أخيهِ باطلاً يكونُ مُستوجباً للقضاء، ومَن قال لأخيهِ: رَقَا، يكونُ مُستوجباً للمَجمَعِ، ومَن قال لأخيهِ: يا أحمقُ، يكونُ مستوجباً نار جهنَّمَ.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78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moi je vous le dis: quiconque se met en colère contre son frère en répondra au tribunal; celui qui dira à son frère: "imbécile" sera justiciable du Sanhédrin; celui qui dira "Fou" sera passible de la géhenne de feu.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But I say to you that whoever is angry with his brother without a cause shall be in danger of the judgment. And whoever says to his brother, `</a:t>
                      </a:r>
                      <a:r>
                        <a:rPr kumimoji="0" lang="en-US" sz="2800" b="0" i="0" u="none" strike="noStrike" cap="none" normalizeH="0" baseline="0" dirty="0" err="1">
                          <a:ln>
                            <a:noFill/>
                          </a:ln>
                          <a:solidFill>
                            <a:schemeClr val="bg1"/>
                          </a:solidFill>
                          <a:effectLst/>
                          <a:latin typeface="Arial" charset="0"/>
                          <a:cs typeface="Arial" charset="0"/>
                        </a:rPr>
                        <a:t>Raca</a:t>
                      </a:r>
                      <a:r>
                        <a:rPr kumimoji="0" lang="en-US" sz="2800" b="0" i="0" u="none" strike="noStrike" cap="none" normalizeH="0" baseline="0" dirty="0">
                          <a:ln>
                            <a:noFill/>
                          </a:ln>
                          <a:solidFill>
                            <a:schemeClr val="bg1"/>
                          </a:solidFill>
                          <a:effectLst/>
                          <a:latin typeface="Arial" charset="0"/>
                          <a:cs typeface="Arial" charset="0"/>
                        </a:rPr>
                        <a:t>!' shall be in danger of the council. But whoever says, `You fool!' shall be in danger of hell fire.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8791" name="Group 23"/>
          <p:cNvGraphicFramePr>
            <a:graphicFrameLocks noGrp="1"/>
          </p:cNvGraphicFramePr>
          <p:nvPr/>
        </p:nvGraphicFramePr>
        <p:xfrm>
          <a:off x="34925" y="115888"/>
          <a:ext cx="9001125" cy="6352032"/>
        </p:xfrm>
        <a:graphic>
          <a:graphicData uri="http://schemas.openxmlformats.org/drawingml/2006/table">
            <a:tbl>
              <a:tblPr rtl="1"/>
              <a:tblGrid>
                <a:gridCol w="4599090">
                  <a:extLst>
                    <a:ext uri="{9D8B030D-6E8A-4147-A177-3AD203B41FA5}">
                      <a16:colId xmlns:a16="http://schemas.microsoft.com/office/drawing/2014/main" val="20000"/>
                    </a:ext>
                  </a:extLst>
                </a:gridCol>
                <a:gridCol w="440203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قدَّمت قُربَانَكَ علي المذبح، وتذكَّرتَ أنَّ بينك وبين أخيكَ لوماً، فاترُك قُربانكَ هناك قُدَّام المذبح، واذهب أوَّلاً اصطلح مع أخيكَ، وحينئذٍ تعال وقَدِّم قُربانكَ.</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Quand donc tu vas présenter ton offrande à l'autel, si là tu te souviens que ton frère a quelque chose contre toi, laisse là ton offrande, devant l'autel, et va d'abord te réconcilier avec ton frère; viens alors présenter ton offrande.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ar-EG" sz="23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Therefore if you bring your gift to the altar, and there remember that your brother has something against you, 24 leave your gift there before the altar, and go your way. First be reconciled to your brother, and then come and offer your gift.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979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4769795"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76979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76979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1882" name="Group 42"/>
          <p:cNvGraphicFramePr>
            <a:graphicFrameLocks noGrp="1"/>
          </p:cNvGraphicFramePr>
          <p:nvPr/>
        </p:nvGraphicFramePr>
        <p:xfrm>
          <a:off x="34925" y="44450"/>
          <a:ext cx="9145588" cy="654710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رومية</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1 ـ 17 )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 فضل اليهوديِّ إذاً، أو ما هو نفع الختان؟ إنه كثير على كل وجهٍ! أولاً لأنَّهم اؤتمنوا على أقوال اللَّـه. فماذا إن كان بعضهم لم يؤمنوا؟ ألعلَّ عدم أمانتهُم تُبطِل أمانة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3 : 1 - 18</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Quelle est donc la supériorité du Juif?  Quelle est l'utilité de la circoncision?2 Grande à tous égards! 3 Et d'abord, c'est à eux que les révélations de Dieu ont été confiées. Quoi donc? Si certains furent infidèles, leur infidélité va-t-elle annuler la fidélité de Dieu?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3:1-17</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What advantage then has the Jew, or what is the profit of circumcision? 2 Much in every way! Chiefly because to them were committed the oracles of God. 3 For what if some did not believe? Will their unbelief make the faithfulness of God without effect?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10p</a:t>
            </a:r>
          </a:p>
        </p:txBody>
      </p:sp>
    </p:spTree>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2900" name="Group 36"/>
          <p:cNvGraphicFramePr>
            <a:graphicFrameLocks noGrp="1"/>
          </p:cNvGraphicFramePr>
          <p:nvPr/>
        </p:nvGraphicFramePr>
        <p:xfrm>
          <a:off x="34925" y="44450"/>
          <a:ext cx="9145588" cy="644112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حاشا! بل فليكُن اللَّه صادقاً وكل إنسانٍ كاذباً. كما كتب: " لكي تتبرَّرَ في كلامك، وتغلب إذا حُوكِمْتَ ". ولكن إن كان إثمنا يثبِّت برَّ اللَّه، فماذا نقول؟ ألعلَّ اللَّه الذي يجلِب الغضب ظالمٌ؟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Certes non! Dieu doit être reconnu véridique et tout homme menteur, selon qu'il est écrit: Il faut que tu sois reconnu juste dans tes paroles, et que tu triomphes lorsqu'on te juge.5 Mais si notre injustice met en relief la justice de Dieu, que dire? Dieu n'est-il pas injuste en nous frappant de sa colère?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Certainly not! Indeed, let God be true but every man a liar. As it is written: That You may be justified in Your words, And may overcome when You are judged. 5 But if our unrighteousness demonstrates the righteousness of God, what shall we say?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4089" name="Group 25"/>
          <p:cNvGraphicFramePr>
            <a:graphicFrameLocks noGrp="1"/>
          </p:cNvGraphicFramePr>
          <p:nvPr/>
        </p:nvGraphicFramePr>
        <p:xfrm>
          <a:off x="34925" y="44450"/>
          <a:ext cx="9145588" cy="619442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إنما أتكلم بحسب البشرية. حاشا! وإلا فكيفَ يدينُ اللَّه العالمَ؟ ولكن إن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كان بكذبي قد ازداد صدقُ اللَّه لمجدِهِ، فلماذا أُدان أنا بعد كخاطـئٍ؟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parle selon la logique humaine. Certes, non! 6 Car alors, comment Dieu jugera-t-il le monde? Mais si, par mon mensonge, la vérité de Dieu éclate d'autant plus pour sa gloire, pourquoi donc, moi, suis-je encore condamné comme pécheur?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Is God unjust who inflicts wrath? (I speak as a man.) 6 Certainly not! For then how will God judge the world? 7 For if the truth of God has increased through my lie to His glory, why am I also still judged as a sinner?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5129" name="Group 41"/>
          <p:cNvGraphicFramePr>
            <a:graphicFrameLocks noGrp="1"/>
          </p:cNvGraphicFramePr>
          <p:nvPr/>
        </p:nvGraphicFramePr>
        <p:xfrm>
          <a:off x="34925" y="44450"/>
          <a:ext cx="9145588" cy="5905501"/>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كما يُفتَرى علينا، وكما يزعم قومٌ إنَّنا نقول: " لنفعل السَّيِّآتِ لكي تأتي الخيراتُ ". أولئك الذين دينونتهم عادلةٌ.</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Et alors, pourquoi ne ferions-nous pas le mal afin qu'il en résulte du bien, comme certains calomniateurs nous le font dire? Ces gens-là méritent leur condamnation!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why not say, Let us do evil that good may come?--as we are slanderously reported and as some affirm that we say. Their condemnation is just.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0462" name="Group 14"/>
          <p:cNvGraphicFramePr>
            <a:graphicFrameLocks noGrp="1"/>
          </p:cNvGraphicFramePr>
          <p:nvPr/>
        </p:nvGraphicFramePr>
        <p:xfrm>
          <a:off x="34925" y="44450"/>
          <a:ext cx="8894793" cy="5905501"/>
        </p:xfrm>
        <a:graphic>
          <a:graphicData uri="http://schemas.openxmlformats.org/drawingml/2006/table">
            <a:tbl>
              <a:tblPr rtl="1"/>
              <a:tblGrid>
                <a:gridCol w="4902095">
                  <a:extLst>
                    <a:ext uri="{9D8B030D-6E8A-4147-A177-3AD203B41FA5}">
                      <a16:colId xmlns:a16="http://schemas.microsoft.com/office/drawing/2014/main" val="20000"/>
                    </a:ext>
                  </a:extLst>
                </a:gridCol>
                <a:gridCol w="399269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فماذا إذاً؟ أنحنُ أفضل؟ كلا البتَّة! فأنَّنا قد سبقنا فشكونا أنَّ اليهودَ واليونانيِّينَ أجمعينَ تحتَ الخطيَّةِ،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9</a:t>
                      </a:r>
                      <a:r>
                        <a:rPr kumimoji="0" lang="fr-FR" sz="2800" b="0" i="0" u="none" strike="noStrike" cap="none" normalizeH="0" baseline="0" dirty="0">
                          <a:ln>
                            <a:noFill/>
                          </a:ln>
                          <a:solidFill>
                            <a:schemeClr val="bg1"/>
                          </a:solidFill>
                          <a:effectLst/>
                          <a:latin typeface="Arial" charset="0"/>
                          <a:cs typeface="Arial" charset="0"/>
                        </a:rPr>
                        <a:t> Mais quoi? avons-nous encore, nous Juifs, quelque supériorité? Absolument pas! Car nous l'avons déjà établi: tous, Juifs comme Grecs, sont sous l'empire du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What then? Are we better than they? Not at all. For we have previously charged both Jews and Greeks that they are all under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6131" name="Group 19"/>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هو مكتوبٌ: " أنَّه ليسَ بارٌّ</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ولا واحدٌ. وليسَ من يفهم. ولا مَن يبتغي اللَّه. الجميع زاغوا وفسدوا معاً. وليسَ مَن يَعمل صلاحاً ليسَ ولا واحدٌ.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Comme il est écrit: Il n'y a pas de juste, pas même un seul. Il n'y a pas d'homme sensé, par un qui cherche Dieu.12 Ils sont tous dévoyés, ensemble pervertis, pas un qui fasse le bien, pas même un seul.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As it is written: There is none righteous, no, not one; 11 There is none who understands; There is none who seeks after God. 12 They have all turned aside; They have together become unprofitable; There is none who does good, no, not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7169" name="Group 33"/>
          <p:cNvGraphicFramePr>
            <a:graphicFrameLocks noGrp="1"/>
          </p:cNvGraphicFramePr>
          <p:nvPr/>
        </p:nvGraphicFramePr>
        <p:xfrm>
          <a:off x="34925" y="44450"/>
          <a:ext cx="9145588" cy="6668389"/>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حنجرتُهُم قبرٌ مَفتوحٌ. وبألسنتهم قد غشوا. وسِمُّ الأفاعي تحت شفاهِهم. الذين فمهم مملوء لعنةً ومرارةً. وأرجُلهم سريعةٌ إلى سفكِ الدَّم. في طُرقهم شقاء وسحق وطريقَ السَّلام لم يعرفوه.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Leur gosier est un sépulcre béant; de leur langue ils sèment la tromperie; un venin d'aspic est sous leurs lèvres; 14 leur bouche est pleine de malédictions et d'amertume; 15 leurs pieds sont prompts à verser le sang; 16 la ruine et le malheur sont sur leurs chemins; 17 et le chemin de la paix, ils ne le connaissent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Their throat is an open tomb; With their tongues they have practiced deceit; The poison of asps is under their lips; 14 Whose mouth is full of cursing and bitterness. 15 Their feet are swift to shed blood; 16 Destruction and misery are in their ways; 17 And the way of peace they have not known.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3890"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4914"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7749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77491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6998" name="Group 38"/>
          <p:cNvGraphicFramePr>
            <a:graphicFrameLocks noGrp="1"/>
          </p:cNvGraphicFramePr>
          <p:nvPr/>
        </p:nvGraphicFramePr>
        <p:xfrm>
          <a:off x="34925" y="44450"/>
          <a:ext cx="9074150" cy="665505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يوحنا الثانية</a:t>
                      </a:r>
                      <a:r>
                        <a:rPr kumimoji="0" lang="en-CA" sz="3600" b="0" i="0" u="sng" strike="noStrike" cap="none" normalizeH="0" baseline="0" dirty="0">
                          <a:ln>
                            <a:noFill/>
                          </a:ln>
                          <a:solidFill>
                            <a:srgbClr val="FF9933"/>
                          </a:solidFill>
                          <a:effectLst/>
                          <a:latin typeface="Arial" charset="0"/>
                          <a:cs typeface="Arial" charset="0"/>
                        </a:rPr>
                        <a:t>)</a:t>
                      </a:r>
                      <a:r>
                        <a:rPr kumimoji="0" lang="ar-EG"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1 : 8 ـ 13 )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فانظروا لأنفُسِكم لئلاَّ تفقِدوا ما قد عملتموه، بل تنالوا أجراً تاماً</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كلُّ مَن تعدَّى ولم يثبت فى تعليم المسيح فليس له اللَّه.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2 Jean 1:8-13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Prenez garde à vous-mêmes, afin de ne pas perdre le fruit de vos oeuvres, mais de recevoir pleine récompense. Quiconque va trop avant et ne demeure pas dans la doctrine du Christ, n'a pas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2 John 1:8-13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Look to yourselves, that we do not lose those things we worked for, but that we may receive a full reward. 9 Whoever transgresses and does not abide in the doctrine of Christ does not have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10c</a:t>
            </a:r>
          </a:p>
        </p:txBody>
      </p:sp>
    </p:spTree>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8006" name="Group 22"/>
          <p:cNvGraphicFramePr>
            <a:graphicFrameLocks noGrp="1"/>
          </p:cNvGraphicFramePr>
          <p:nvPr/>
        </p:nvGraphicFramePr>
        <p:xfrm>
          <a:off x="34925" y="44450"/>
          <a:ext cx="9074150" cy="644779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يثبُت فى تعليم المسيح فله الآبُ والابنُ كليهما. إن كان أحد يأتيكم، ولم يأت بهذا التَّعليم، فلا تقبلوه في بيت، ولا تقولوا له سلامٌ. فأنه من قال له سلامٌ فقد أشترك في أعمالهِ الشِّرِّيرةِ.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demeure dans la doctrine, il a, lui, et le Père et le Fils. 10 Si quelqu'un vient à vous sans être porteur de cette doctrine, ne l'accueillez pas chez vous et ne lui souhaitez pas la bienvenue. Qui lui souhaite la bienvenue communie à ses oeuvres mauvaises.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abides in the doctrine of Christ has both the Father and the Son. 10 If anyone comes to you and does not bring this doctrine, do not receive him into your house nor greet him; 11 for he who greets him shares in his evil deeds.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29207" name="Group 23"/>
          <p:cNvGraphicFramePr>
            <a:graphicFrameLocks noGrp="1"/>
          </p:cNvGraphicFramePr>
          <p:nvPr/>
        </p:nvGraphicFramePr>
        <p:xfrm>
          <a:off x="34925" y="44450"/>
          <a:ext cx="9074150" cy="640873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لي كثيرٌ لأكتب إليكم، لم أُرِد أن يكون بورقٍ وحبرٍ، لأنني أرجو أن أراكم أتكلَّم معكم فماً لفم، كي يكونَ فرحكم كاملاً. يُسلِّمُ عليكِ أولاد أُختكِ المُختارةِ.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J'ai bien des choses à vous écrire, pourtant je n'ai pas voulu le faire avec du papier et de l'encre. Car j'espère me rendre chez vous et vous parler de vive voix, afin que notre joie soit complète. 13 Te saluent les enfants de ta Soeur l'élue.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Having many things to write to you, I did not wish to do so with paper and ink; but I hope to come to you and speak face to face, that our joy may be full. 13 The children of your elect sister greet you.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9010"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779012"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779012"/>
                                        </p:tgtEl>
                                        <p:attrNameLst>
                                          <p:attrName>style.visibility</p:attrName>
                                        </p:attrNameLst>
                                      </p:cBhvr>
                                      <p:to>
                                        <p:strVal val="visible"/>
                                      </p:to>
                                    </p:set>
                                    <p:anim calcmode="lin" valueType="num">
                                      <p:cBhvr additive="base">
                                        <p:cTn id="7" dur="500" fill="hold"/>
                                        <p:tgtEl>
                                          <p:spTgt spid="4779012"/>
                                        </p:tgtEl>
                                        <p:attrNameLst>
                                          <p:attrName>ppt_x</p:attrName>
                                        </p:attrNameLst>
                                      </p:cBhvr>
                                      <p:tavLst>
                                        <p:tav tm="0">
                                          <p:val>
                                            <p:strVal val="0-#ppt_w/2"/>
                                          </p:val>
                                        </p:tav>
                                        <p:tav tm="100000">
                                          <p:val>
                                            <p:strVal val="#ppt_x"/>
                                          </p:val>
                                        </p:tav>
                                      </p:tavLst>
                                    </p:anim>
                                    <p:anim calcmode="lin" valueType="num">
                                      <p:cBhvr additive="base">
                                        <p:cTn id="8" dur="500" fill="hold"/>
                                        <p:tgtEl>
                                          <p:spTgt spid="47790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0034"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47800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78003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78003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2114" name="Group 34"/>
          <p:cNvGraphicFramePr>
            <a:graphicFrameLocks noGrp="1"/>
          </p:cNvGraphicFramePr>
          <p:nvPr/>
        </p:nvGraphicFramePr>
        <p:xfrm>
          <a:off x="107950" y="115888"/>
          <a:ext cx="9036050" cy="6734810"/>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الإبركسيس فصل من أعمال آبائنا الرسل 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5:3-11</a:t>
                      </a:r>
                      <a:r>
                        <a:rPr kumimoji="0" lang="ar-SA" sz="3200" b="0" i="0" u="sng" strike="noStrike" cap="none" normalizeH="0" baseline="0">
                          <a:ln>
                            <a:noFill/>
                          </a:ln>
                          <a:solidFill>
                            <a:srgbClr val="FF9900"/>
                          </a:solidFill>
                          <a:effectLst/>
                          <a:latin typeface="Arial" charset="0"/>
                          <a:cs typeface="Arial" charset="0"/>
                        </a:rPr>
                        <a:t>)</a:t>
                      </a:r>
                      <a:endParaRPr kumimoji="0" lang="en-US"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بُطرُس: " يا حنانيَّا، لماذا ملأ الشَّيطانُ قلبكَ حتى تكذب على الرُّوح القُدُس وتختلس من ثمن الحقل؟ أليسَ وهو باق كان يبقى لك، ولما بيع ألم يكُن في سُلطانِكَ؟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5:3-11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Mais Pierre dit: "Ananias pourquoi Satan a-t-il rempli ton coeur? Tu as menti à l'Esprit Saint et tu as retenu une partie du prix du terrain. Ne pouvais-tu  pas le garder sans le vendre, ou, si tu le vendais, disposer du prix à ton gré?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5:3-11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But Peter said, Ananias, why has Satan filled your heart to lie to the Holy Spirit and keep back part of the price of the land for yourself? 4 While it remained, was it not your own? And after it was sold, was it not in your own control?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10a</a:t>
            </a:r>
          </a:p>
        </p:txBody>
      </p:sp>
    </p:spTree>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3127" name="Group 23"/>
          <p:cNvGraphicFramePr>
            <a:graphicFrameLocks noGrp="1"/>
          </p:cNvGraphicFramePr>
          <p:nvPr/>
        </p:nvGraphicFramePr>
        <p:xfrm>
          <a:off x="34925" y="44450"/>
          <a:ext cx="9074150" cy="68427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فلماذا جعلت في قلبك هذا الأمر؟ أنك لم تكذب على الناس بل على اللَّه ". فلمَّا سَمِعَ حنانيَّا هذا الكلام سقط ومات. فوقع خوفٌ عظيمٌ على جميع الذين سمعوا بذلك. فنهض الأحداثُ وكفَّنوهُ وحملُوهُ ودفنُوهُ.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84775">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Comment ce projet a-t-il pu te venir au coeur? Ce n'est pas aux hommes que tu as menti, c'est à Dieu." 5 Quand il entendit ces mots, Ananias tomba et expira. Une grande crainte saisit tous ceux qui l'apprenaient. Les jeunes gens vinrent alors ensevelir le corps et l'emportèrent pour l'enterrer.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Why have you conceived this thing in your heart? You have not lied to men but to God. 5 Then Ananias, hearing these words, fell down and breathed his last. So great fear came upon all those who heard these things. 6 And the young men arose and wrapped him up, carried him out, and buried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0235" name="Group 27"/>
          <p:cNvGraphicFramePr>
            <a:graphicFrameLocks noGrp="1"/>
          </p:cNvGraphicFramePr>
          <p:nvPr/>
        </p:nvGraphicFramePr>
        <p:xfrm>
          <a:off x="34925" y="44450"/>
          <a:ext cx="9074150" cy="606265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حدث بعد مُدَّة نحو ثلاث ساعاتٍ، أن امرأتهُ دخلت، و لم تعلم بما جرى. فأجابها بُطرُسُ: " قولي لي: أبهذا المقدار بعتما الحقل؟ " فقالت:</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نعم، بهذا المقدار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Trois heures s'écoulèrent; sa femme entra, sans savoir ce qui était arrivé. 8 Pierre l'interpella: "Dis-moi, c'est bien tel prix que vous avez vendu le terrain?" Elle dit "Oui, c'est bien ce prix-là!"</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Now it was about three hours later when his wife came in, not knowing what had happened. 8 And Peter answered her, Tell me whether you sold the land for so much? She said, Yes, for so much.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1255" name="Group 23"/>
          <p:cNvGraphicFramePr>
            <a:graphicFrameLocks noGrp="1"/>
          </p:cNvGraphicFramePr>
          <p:nvPr/>
        </p:nvGraphicFramePr>
        <p:xfrm>
          <a:off x="34925" y="44450"/>
          <a:ext cx="9074150" cy="5762626"/>
        </p:xfrm>
        <a:graphic>
          <a:graphicData uri="http://schemas.openxmlformats.org/drawingml/2006/table">
            <a:tbl>
              <a:tblPr rtl="1"/>
              <a:tblGrid>
                <a:gridCol w="5006827">
                  <a:extLst>
                    <a:ext uri="{9D8B030D-6E8A-4147-A177-3AD203B41FA5}">
                      <a16:colId xmlns:a16="http://schemas.microsoft.com/office/drawing/2014/main" val="20000"/>
                    </a:ext>
                  </a:extLst>
                </a:gridCol>
                <a:gridCol w="40673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لها بطرس: " ما بالكما اتُفقتما على تجربة روح الرَّبِّ؟ ها إن أرجُلُ الذين دفنوا زوجك على الأبواب، وسَيحمِلُونَكِ أنت أيضاً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Alors Pierre reprit: "Comment avez-vous pu vous mettre d'accord pour provoquer l'Esprit du Seigneur? Écoute: les pas de ceux qui viennent d'enterrer ton mari sont à la porte; ils vont t'emporter, toi aussi."</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Then Peter said to her, How is it that you have agreed together to test the Spirit of the Lord? Look, the feet of those who have buried your husband are at the door, and they will carry you out.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2274" name="Group 18"/>
          <p:cNvGraphicFramePr>
            <a:graphicFrameLocks noGrp="1"/>
          </p:cNvGraphicFramePr>
          <p:nvPr/>
        </p:nvGraphicFramePr>
        <p:xfrm>
          <a:off x="34925" y="142852"/>
          <a:ext cx="9074150" cy="635203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1448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فسقطت في الحال عند قدميه وماتت. فلما دخل الأحداث وجدُوها ميتةً، فحملُوها ودفنوها عند رجُلها. فوقع خوفٌ عَظيمٌ على الكنيسة وعلى كل الذين سمعوا بذلك.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Aussitôt elle tomba aux pieds de Pierre et expira. Quand les jeunes gens rentrèrent, ils la trouvèrent morte et l'emportèrent pour l'enterrer auprès de son mari. Une grande crainte saisit alors toute l'Eglise et tous ceux qui apprenaient cet événement.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Then immediately she fell down at his feet and breathed her last. And the young men came in and found her dead, and carrying her out, buried her by her husband. 11 So great fear came upon all the church and upon all who heard these things.</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4130"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133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31331" name="Picture 3" descr="pointing"/>
          <p:cNvPicPr>
            <a:picLocks noChangeAspect="1" noChangeArrowheads="1"/>
          </p:cNvPicPr>
          <p:nvPr/>
        </p:nvPicPr>
        <p:blipFill>
          <a:blip r:embed="rId2" cstate="print"/>
          <a:srcRect/>
          <a:stretch>
            <a:fillRect/>
          </a:stretch>
        </p:blipFill>
        <p:spPr bwMode="auto">
          <a:xfrm>
            <a:off x="3000364"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31331"/>
                                        </p:tgtEl>
                                        <p:attrNameLst>
                                          <p:attrName>style.visibility</p:attrName>
                                        </p:attrNameLst>
                                      </p:cBhvr>
                                      <p:to>
                                        <p:strVal val="visible"/>
                                      </p:to>
                                    </p:set>
                                    <p:anim calcmode="lin" valueType="num">
                                      <p:cBhvr additive="base">
                                        <p:cTn id="7" dur="500" fill="hold"/>
                                        <p:tgtEl>
                                          <p:spTgt spid="2531331"/>
                                        </p:tgtEl>
                                        <p:attrNameLst>
                                          <p:attrName>ppt_x</p:attrName>
                                        </p:attrNameLst>
                                      </p:cBhvr>
                                      <p:tavLst>
                                        <p:tav tm="0">
                                          <p:val>
                                            <p:strVal val="0-#ppt_w/2"/>
                                          </p:val>
                                        </p:tav>
                                        <p:tav tm="100000">
                                          <p:val>
                                            <p:strVal val="#ppt_x"/>
                                          </p:val>
                                        </p:tav>
                                      </p:tavLst>
                                    </p:anim>
                                    <p:anim calcmode="lin" valueType="num">
                                      <p:cBhvr additive="base">
                                        <p:cTn id="8" dur="500" fill="hold"/>
                                        <p:tgtEl>
                                          <p:spTgt spid="25313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515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6197" name="Group 21"/>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18: 1-2</a:t>
                      </a:r>
                      <a:r>
                        <a:rPr kumimoji="0" lang="ar-EG" sz="3600" b="0" i="0" u="sng" strike="noStrike" cap="none" normalizeH="0" baseline="0">
                          <a:ln>
                            <a:noFill/>
                          </a:ln>
                          <a:solidFill>
                            <a:srgbClr val="FF9933"/>
                          </a:solidFill>
                          <a:effectLst/>
                          <a:latin typeface="Arial" charset="0"/>
                          <a:cs typeface="Arial" charset="0"/>
                        </a:rPr>
                        <a:t>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أحبك يارب قوتي، الرب هو ثباتي وملجأي ومُخلِّصي، إلَهي عوني وعليه أتَّكِل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18: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Je t'aime, Seigneur, ma force,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 Seigneur est mon roc, ma forteresse et mon libérateur. Il est mon Dieu, le rocher où je me réfugie,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18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I will love You, O Lord, my strength.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Lord is my rock and my fortress and my deliverer; My God, my strength, in whom I will trust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10pg</a:t>
            </a:r>
          </a:p>
        </p:txBody>
      </p:sp>
    </p:spTree>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7232" name="Group 32"/>
          <p:cNvGraphicFramePr>
            <a:graphicFrameLocks noGrp="1"/>
          </p:cNvGraphicFramePr>
          <p:nvPr/>
        </p:nvGraphicFramePr>
        <p:xfrm>
          <a:off x="34925" y="44450"/>
          <a:ext cx="9145588"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مرقس ( 10 :  17 ـ 27 )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دعا يسوعُ تلاميذهُ وقال لهم: " إنني أتحننُ على هذا الجمع، لأن لهم ثلاثةَ أيَّامٍ يَمكثونَ مَعي وليسَ لهُم مَا يأكُلُونَ.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10:17-27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Jésus appela ses disciples et leur dit: "J'ai pitié de cette foule, car voilà déjà trois jours qu'ils restent auprès de moi, et ils n'ont pas de quoi manger.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15:32-38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Now Jesus called His disciples to Himself and said, I have compassion on the multitude, because they have now continued with Me three days and have nothing to 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10g</a:t>
            </a:r>
          </a:p>
        </p:txBody>
      </p:sp>
    </p:spTree>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8247" name="Group 23"/>
          <p:cNvGraphicFramePr>
            <a:graphicFrameLocks noGrp="1"/>
          </p:cNvGraphicFramePr>
          <p:nvPr/>
        </p:nvGraphicFramePr>
        <p:xfrm>
          <a:off x="34925" y="142852"/>
          <a:ext cx="9145588" cy="602299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7326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ولستُ أُريدُ أن أصرفهُم صائِمين لئلاَّ يخَوِّرُوا في الطَّريق " فقال تلاميذُهُ: " أين نجد خبزاً بهذا المقدار في هذا المكان القفر، حتى يُشبعَ هذا الجمع؟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ne veux pas les renvoyer à jeun:ils pourraient défaillir en chemin." Les disciples lui disent: "D'où  nous viendra-t-il dans un désert assez de pains pour rassasier une telle foule?"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I do not want to send them away hungry, lest they faint on the way. 33 Then His disciples said to Him, Where could we get enough bread in the wilderness to fill such a great multitude?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3305" name="Group 25"/>
          <p:cNvGraphicFramePr>
            <a:graphicFrameLocks noGrp="1"/>
          </p:cNvGraphicFramePr>
          <p:nvPr/>
        </p:nvGraphicFramePr>
        <p:xfrm>
          <a:off x="34925" y="44450"/>
          <a:ext cx="8894793" cy="6455398"/>
        </p:xfrm>
        <a:graphic>
          <a:graphicData uri="http://schemas.openxmlformats.org/drawingml/2006/table">
            <a:tbl>
              <a:tblPr rtl="1"/>
              <a:tblGrid>
                <a:gridCol w="4211814">
                  <a:extLst>
                    <a:ext uri="{9D8B030D-6E8A-4147-A177-3AD203B41FA5}">
                      <a16:colId xmlns:a16="http://schemas.microsoft.com/office/drawing/2014/main" val="20000"/>
                    </a:ext>
                  </a:extLst>
                </a:gridCol>
                <a:gridCol w="4682979">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يسوعُ: " كم عِندكُم من الخبز؟ " فقالوا: " سَبعةٌ ويسير من السَّمك ". فأمرَ الجمع أن يتَّكِئُوا على الأرضِ، ثم أخذَ الأرغفة السبعة والسَّمك، وباركها وكسَّرها وأعطاها لتلاميذهُ،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34 Jésus leur dit: "Combien de pains avez-vous?" - "Sept, dirent-ils, et quelques poissons. 35  Il ordonna à la foule de s'étendre par terre, 36 prit les sept pains et les poissons, et, après avoir rendu grâce, ils les rompit et les donnait aux disciples,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Jesus said to them, How many loaves do you have? And they said, Seven, and a few little fish. 35 So He commanded the multitude to sit down on the ground. 36 And He took the seven loaves and the fish and gave thanks, broke them and gave them to His disciples;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34332" name="Group 28"/>
          <p:cNvGraphicFramePr>
            <a:graphicFrameLocks noGrp="1"/>
          </p:cNvGraphicFramePr>
          <p:nvPr/>
        </p:nvGraphicFramePr>
        <p:xfrm>
          <a:off x="34925" y="44450"/>
          <a:ext cx="9145588" cy="6669215"/>
        </p:xfrm>
        <a:graphic>
          <a:graphicData uri="http://schemas.openxmlformats.org/drawingml/2006/table">
            <a:tbl>
              <a:tblPr rtl="1"/>
              <a:tblGrid>
                <a:gridCol w="4541405">
                  <a:extLst>
                    <a:ext uri="{9D8B030D-6E8A-4147-A177-3AD203B41FA5}">
                      <a16:colId xmlns:a16="http://schemas.microsoft.com/office/drawing/2014/main" val="20000"/>
                    </a:ext>
                  </a:extLst>
                </a:gridCol>
                <a:gridCol w="460418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وناول التلاميذُ الجموع. فأكلوا جميعاً وشَبعُوا. ثُمَّ رَفعُوا فضلات الكِسرِ فملأت سبعةَ سِلالٍ، وكان الآكِلُون أربعة آلاف ما عدا الأولاد والنِّساءَ.</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les disciples aux foules. 37 Et ils mangèrent tous et furent rassasiés; on emporta ce qui restait des morceaux: sept corbeilles pleines. 38 Or, ceux qui avaient mangé étaient au nombre de quatre mille hommes, sans compter les femmes et les enfants.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 disciples gave to the multitude. 37 So they all ate and were filled, and they took up seven large baskets full of the fragments that were left. 38 Now those who ate were four thousand men, besides women and children.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90275" name="Picture 3" descr="pointing"/>
          <p:cNvPicPr>
            <a:picLocks noChangeAspect="1" noChangeArrowheads="1"/>
          </p:cNvPicPr>
          <p:nvPr/>
        </p:nvPicPr>
        <p:blipFill>
          <a:blip r:embed="rId2" cstate="print"/>
          <a:srcRect/>
          <a:stretch>
            <a:fillRect/>
          </a:stretch>
        </p:blipFill>
        <p:spPr bwMode="auto">
          <a:xfrm>
            <a:off x="1571604" y="4429132"/>
            <a:ext cx="1238250" cy="628650"/>
          </a:xfrm>
          <a:prstGeom prst="rect">
            <a:avLst/>
          </a:prstGeom>
          <a:noFill/>
        </p:spPr>
      </p:pic>
      <p:sp>
        <p:nvSpPr>
          <p:cNvPr id="4790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790275"/>
                                        </p:tgtEl>
                                        <p:attrNameLst>
                                          <p:attrName>style.visibility</p:attrName>
                                        </p:attrNameLst>
                                      </p:cBhvr>
                                      <p:to>
                                        <p:strVal val="visible"/>
                                      </p:to>
                                    </p:set>
                                    <p:anim calcmode="lin" valueType="num">
                                      <p:cBhvr additive="base">
                                        <p:cTn id="7" dur="500" fill="hold"/>
                                        <p:tgtEl>
                                          <p:spTgt spid="4790275"/>
                                        </p:tgtEl>
                                        <p:attrNameLst>
                                          <p:attrName>ppt_x</p:attrName>
                                        </p:attrNameLst>
                                      </p:cBhvr>
                                      <p:tavLst>
                                        <p:tav tm="0">
                                          <p:val>
                                            <p:strVal val="0-#ppt_w/2"/>
                                          </p:val>
                                        </p:tav>
                                        <p:tav tm="100000">
                                          <p:val>
                                            <p:strVal val="#ppt_x"/>
                                          </p:val>
                                        </p:tav>
                                      </p:tavLst>
                                    </p:anim>
                                    <p:anim calcmode="lin" valueType="num">
                                      <p:cBhvr additive="base">
                                        <p:cTn id="8" dur="500" fill="hold"/>
                                        <p:tgtEl>
                                          <p:spTgt spid="4790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1481" name="Group 9"/>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Thursday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الخميس من الإسبوع الثانى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Jeudi de la deuxième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249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484249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3555" name="Group 35"/>
          <p:cNvGraphicFramePr>
            <a:graphicFrameLocks noGrp="1"/>
          </p:cNvGraphicFramePr>
          <p:nvPr/>
        </p:nvGraphicFramePr>
        <p:xfrm>
          <a:off x="34925" y="115888"/>
          <a:ext cx="9074150" cy="67077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التثنية لموسى النبي ( 5 : 15 ـ 22 )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واذكُر أنَّكَ كُنتَ عَبداً في أرض مِصر فأخرجكَ الرَّبُّ إلهُك من مصر  بيدٍ عزيزةٍ وذراعٍ رفيعةٍ، لذلك أمرك الرَّبُّ إلهُك بأن تحفظ يوم السَّبت لتقدسه.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Deut</a:t>
                      </a:r>
                      <a:r>
                        <a:rPr kumimoji="0" lang="fr-CA" sz="2800" b="0" i="0" u="sng" strike="noStrike" cap="none" normalizeH="0" baseline="0">
                          <a:ln>
                            <a:noFill/>
                          </a:ln>
                          <a:solidFill>
                            <a:srgbClr val="FF9933"/>
                          </a:solidFill>
                          <a:effectLst/>
                          <a:latin typeface="Times New Roman"/>
                          <a:cs typeface="Times New Roman" pitchFamily="18" charset="0"/>
                        </a:rPr>
                        <a:t>é</a:t>
                      </a:r>
                      <a:r>
                        <a:rPr kumimoji="0" lang="fr-CA" sz="2800" b="0" i="0" u="sng" strike="noStrike" cap="none" normalizeH="0" baseline="0">
                          <a:ln>
                            <a:noFill/>
                          </a:ln>
                          <a:solidFill>
                            <a:srgbClr val="FF9933"/>
                          </a:solidFill>
                          <a:effectLst/>
                          <a:latin typeface="Arial" charset="0"/>
                          <a:cs typeface="Times New Roman" pitchFamily="18" charset="0"/>
                        </a:rPr>
                        <a:t>ronome 5 : 15 - 33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Tu te souviendras qu'au pays d'Égypte tu étais esclave, et que le Seigneur ton Dieu t'a fait sortir de là d'une main forte et le bras étendu; c'est pourquoi le Seigneur ton Dieu t'a ordonné de pratiquer le jour du sabbat.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Deuteronomy 5:15-22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And remember that you were a slave in the land of Egypt, and the Lord your God brought you out from there by a mighty hand and by an outstretched arm; therefore the Lord your God commanded you to keep the Sabbath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11f</a:t>
            </a:r>
          </a:p>
        </p:txBody>
      </p:sp>
    </p:spTree>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4574" name="Group 30"/>
          <p:cNvGraphicFramePr>
            <a:graphicFrameLocks noGrp="1"/>
          </p:cNvGraphicFramePr>
          <p:nvPr/>
        </p:nvGraphicFramePr>
        <p:xfrm>
          <a:off x="34925" y="115888"/>
          <a:ext cx="9001125" cy="65532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أكرم أباك وأُمك كما أوصاك الرَّبُّ إلهك لكي يكون لك الخير وتطول أيَّامك على الأرض التي يُعطيك الرَّبُّ إلهُك. لا تقتُل، لا تزنِ، لا تسرق،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Honore ton père et ta mère, comme le Seigneur ton Dieu l'a ordonné, afin que tes jours se prolongent et que tu sois heureux sur la terre que te donne le Seigneur ton Dieu.17 Tu ne commettras pas de meurtre. 18 Tu ne commettras pas d'adultère. 19 Tu ne commettras pas de rapt.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`Honor your father and your mother, as the Lord your God has commanded you, that your days may be long, and that it may be well with you in the land which the Lord your God is giving you. 17 `You shall not murder. 18 `You shall not commit adultery. 19 `You shall not steal.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6313" name="Group 25"/>
          <p:cNvGraphicFramePr>
            <a:graphicFrameLocks noGrp="1"/>
          </p:cNvGraphicFramePr>
          <p:nvPr/>
        </p:nvGraphicFramePr>
        <p:xfrm>
          <a:off x="34925" y="115888"/>
          <a:ext cx="9001125" cy="6371845"/>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تشهد زوراً على صاحبك، لا تشتهِ امرأة قريبكَ ولا حقلهُ ولا عبدهُ ولا ثورهُ ولا حمارهُ ولا جميعُ ماشيتهُ ولا شيئاً مما لصاحبك.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Tu ne témoigneras pas à tort contre ton prochain. 21 Tu n'auras pas de visées sur la femme de ton prochain. Tu ne convoiteras ni la maison de ton prochain, ni ses champs, son serviteur, sa servante, son bœuf ou son âne, ni rien qui appartienne à ton prochain."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`You shall not bear false witness against your neighbor. 21 `You shall not covet your neighbor's wife; and you shall not desire your neighbor's house, his field, his male servant, his female servant, his ox, his donkey, or anything that is your neighbor's.'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5591" name="Group 23"/>
          <p:cNvGraphicFramePr>
            <a:graphicFrameLocks noGrp="1"/>
          </p:cNvGraphicFramePr>
          <p:nvPr/>
        </p:nvGraphicFramePr>
        <p:xfrm>
          <a:off x="34925" y="115888"/>
          <a:ext cx="9074150" cy="652850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هذه الكلماتُ كلَّم بها الرَّبُّ كُلَّ الجماعة في الجبل من وسط النَّار والظلمة والضَّباب والعاصف بصوت عظيم ولم يزد، وكتبها على لوحين من حجرٍ ودفعها إليَّ الرَّبّ.</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Ces paroles, le Seigneur les a dites à toute votre assemblée sur la montagne, du milieu du feu, des nuages et de la nuit épaisse, avec une voix puissante, et il n'a rien ajouté; il les a écrites sur deux tables de pierre, qu'il m'a données.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These words the Lord spoke to all your assembly, in the mountain from the midst of the fire, the cloud, and the thick darkness, with a loud voice; and He added no more. And He wrote them on two tablets of stone and gave them to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6617" name="Group 25"/>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a:t>
                      </a:r>
                      <a:r>
                        <a:rPr kumimoji="0" lang="en-US" sz="3200" b="0" i="0" u="sng" strike="noStrike" cap="none" normalizeH="0" baseline="0">
                          <a:ln>
                            <a:noFill/>
                          </a:ln>
                          <a:solidFill>
                            <a:srgbClr val="FF9900"/>
                          </a:solidFill>
                          <a:effectLst/>
                          <a:latin typeface="Arial" charset="0"/>
                          <a:cs typeface="Arial" charset="0"/>
                        </a:rPr>
                        <a:t>6 : 1 - 12</a:t>
                      </a:r>
                      <a:r>
                        <a:rPr kumimoji="0" lang="ar-SA" sz="3200" b="0" i="0" u="sng" strike="noStrike" cap="none" normalizeH="0" baseline="0">
                          <a:ln>
                            <a:noFill/>
                          </a:ln>
                          <a:solidFill>
                            <a:srgbClr val="FF9900"/>
                          </a:solidFill>
                          <a:effectLst/>
                          <a:latin typeface="Arial" charset="0"/>
                          <a:cs typeface="Arial" charset="0"/>
                        </a:rPr>
                        <a:t> )</a:t>
                      </a:r>
                      <a:endParaRPr kumimoji="0" lang="en-US"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في السنة التي مات فيها المَلِك عُزِّيَّا رأيتُ رب الجنود جَالساً على عرش عالٍ رفيع ورأيت البيت مملوءً من مجده.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a:t>
                      </a:r>
                      <a:r>
                        <a:rPr kumimoji="0" lang="en-US" sz="3200" b="0" i="0" u="sng" strike="noStrike" cap="none" normalizeH="0" baseline="0">
                          <a:ln>
                            <a:noFill/>
                          </a:ln>
                          <a:solidFill>
                            <a:srgbClr val="FF9933"/>
                          </a:solidFill>
                          <a:effectLst/>
                          <a:latin typeface="Arial" charset="0"/>
                          <a:cs typeface="Times New Roman" pitchFamily="18" charset="0"/>
                        </a:rPr>
                        <a:t>6:1-12</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L'année de la mort du roi Ozias, je vis le Seigneur assis sur un trône très élevé. Sa traîne remplissait le Temple.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6:1-12</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In the year that King Uzziah died, I saw the Lord sitting on a throne, high and lifted up, and the train of His robe filled the temple.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47635" name="Group 19"/>
          <p:cNvGraphicFramePr>
            <a:graphicFrameLocks noGrp="1"/>
          </p:cNvGraphicFramePr>
          <p:nvPr/>
        </p:nvGraphicFramePr>
        <p:xfrm>
          <a:off x="34925" y="115888"/>
          <a:ext cx="9001125" cy="6281612"/>
        </p:xfrm>
        <a:graphic>
          <a:graphicData uri="http://schemas.openxmlformats.org/drawingml/2006/table">
            <a:tbl>
              <a:tblPr rtl="1"/>
              <a:tblGrid>
                <a:gridCol w="4704770">
                  <a:extLst>
                    <a:ext uri="{9D8B030D-6E8A-4147-A177-3AD203B41FA5}">
                      <a16:colId xmlns:a16="http://schemas.microsoft.com/office/drawing/2014/main" val="20000"/>
                    </a:ext>
                  </a:extLst>
                </a:gridCol>
                <a:gridCol w="429635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والسَّرافيمُ قياماً حوله وستَّةُ أجنحةٍ لكلِّ واحدٍ، باثنين يستر وجههُ وباثنين يستر رجليهِ وباثنين يطيرُ. ويهتف بعضهم إلى بعض قائلين قُدُّوسٌ قُدُّوسٌ قُدُّوسٌ رب الصباؤوت الأرض كلها مملوءة من مجدك.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Des séraphins se tenaient au-dessus de lui. Ils avaient chacun six ailes: deux pour se couvrir le visage, deux pour se couvrir les pieds et deux pour voler. 3 Ils se criaient l'un à l'autre: "Saint, saint, saint, le Seigneur, le tout-puissant, sa gloire remplit toute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Above it stood seraphim; each one had six wings: with two he covered his face, with two he covered his feet, and with two he flew. 3 And one cried to another and said: Holy, holy, holy is the Lord of hosts; The whole earth is full of His glory!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8364" name="Group 28"/>
          <p:cNvGraphicFramePr>
            <a:graphicFrameLocks noGrp="1"/>
          </p:cNvGraphicFramePr>
          <p:nvPr/>
        </p:nvGraphicFramePr>
        <p:xfrm>
          <a:off x="34925" y="115888"/>
          <a:ext cx="9001125" cy="608958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فارتفعت معاقم الأبواب من صَوتِ الصَّارخ وامتلأ البيتُ دُخَاناً.</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فقُلتُ إني شقي ( ويلٌ لي قد هَلَكتُ ) لأنِّي رجل دنسُ الشَّفتَين وأنا ساكنٌ بين شعبٍ نجس الشَّفتَين</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Les pivots des portes se mirent à trembler à la voix de celui qui criait, et le Temple se remplissait de fumée. 5 Je dis alors: "Malheur à moi! Je suis perdu, car je suis un homme aux lèvres impures, j'habite au milieu d'un peuple aux lèvres impures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the posts of the door were shaken by the voice of him who cried out, and the house was filled with smoke. 5 So I said: Woe is me, for I am undone! Because I am a man of unclean lips, And I dwell in the midst of a people of unclean lips;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9388" name="Group 28"/>
          <p:cNvGraphicFramePr>
            <a:graphicFrameLocks noGrp="1"/>
          </p:cNvGraphicFramePr>
          <p:nvPr/>
        </p:nvGraphicFramePr>
        <p:xfrm>
          <a:off x="34925" y="115888"/>
          <a:ext cx="9145588" cy="654253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رأت عيناي الملك ربَّ الجُنُود جالساً على كرسي عال. فطارَ إليَّ أحد السَّرافيم وبيدهِ جمرةٌ قد أخذها بملقطٍ مِن فوق المذبحِ ومسَّ بها فَمي وقال لي ها إنَّ هذه قد مسَّت شفتيكَ فينتزع إثمُكَ وتنقى خطِيَّتِكَ.</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mes yeux ont vu le roi, le Seigneur, le tout-puissant."  L'un des séraphins vola vers moi, tenant dans sa main une braise qu'il avait prise avec des pinces sur l'autel. 7 Il m'en toucha la bouche et dit: "Dès lors que ceci a touché tes lèvres, ta faute est écartée, ton péché est effacé."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my eyes have seen the King, The Lord of hosts. 6 Then one of the seraphim flew to me, having in his hand a live coal which he had taken with the tongs from the altar. 7 And he touched my mouth with it, and said: Behold, this has touched your lips; Your iniquity is taken away, And your sin purged.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0409" name="Group 25"/>
          <p:cNvGraphicFramePr>
            <a:graphicFrameLocks noGrp="1"/>
          </p:cNvGraphicFramePr>
          <p:nvPr/>
        </p:nvGraphicFramePr>
        <p:xfrm>
          <a:off x="34925" y="115888"/>
          <a:ext cx="9001125" cy="6281612"/>
        </p:xfrm>
        <a:graphic>
          <a:graphicData uri="http://schemas.openxmlformats.org/drawingml/2006/table">
            <a:tbl>
              <a:tblPr rtl="1"/>
              <a:tblGrid>
                <a:gridCol w="4542846">
                  <a:extLst>
                    <a:ext uri="{9D8B030D-6E8A-4147-A177-3AD203B41FA5}">
                      <a16:colId xmlns:a16="http://schemas.microsoft.com/office/drawing/2014/main" val="20000"/>
                    </a:ext>
                  </a:extLst>
                </a:gridCol>
                <a:gridCol w="445827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وسمعتُ صوتَ الرب قائلاً</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مَنْ أُرسلُ ومَن يَنطلقُ إلى هذا الشعب ". فقُلتُ هأنذا فأرسِلْنِي. فقال: انطلق وقل لهذا الشَّعبِ اسمعوا سماعاً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تفهموا وانظروا نظراً ولا تبصروا.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J'entendis alors la voix du Seigneur qui disait: "Qui enverrai-je? Qui donc ira pour nous?" et je dis: "Me voici, envoie-moi!" 9 Il dit: "Va, tu diras à ce peuple: Écoutez bien, mais sans comprendre, regardez bien, mais sans reconnaître.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Also I heard the voice of the Lord, saying: Whom shall I send, And who will go for Us? Then I said, Here am I! Send me. 9 And He said, Go, and tell this people: `Keep on hearing, but do not understand; Keep on seeing, but do not perceive.'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1429" name="Group 21"/>
          <p:cNvGraphicFramePr>
            <a:graphicFrameLocks noGrp="1"/>
          </p:cNvGraphicFramePr>
          <p:nvPr/>
        </p:nvGraphicFramePr>
        <p:xfrm>
          <a:off x="34925" y="115888"/>
          <a:ext cx="9001125" cy="59785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غَلِّظ قلبَ هذا الشَّعب وثقِّلت أذناه عن السمع وأغمض عينيه لِئلاَّ يُبصر بعينيهِ ويسمع بأُذنيهِ ويَفهم بقلبهِ ويرجعَ إلىَّ فأشفيه.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Engourdis le coeur de ce peuple, appesantis ses oreilles, colle-lui les yeux! Que de ses yeux il ne voit pas, ni n'entende de ses oreilles! Que son coeur ne comprenne pas! Qu'il ne puisse se convertir et être guéri!"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Make the heart of this people dull, And their ears heavy, And shut their eyes; Lest they see with their eyes, And hear with their ears, And understand with their heart, And return and be healed.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2455" name="Group 23"/>
          <p:cNvGraphicFramePr>
            <a:graphicFrameLocks noGrp="1"/>
          </p:cNvGraphicFramePr>
          <p:nvPr/>
        </p:nvGraphicFramePr>
        <p:xfrm>
          <a:off x="34925" y="115888"/>
          <a:ext cx="9001125" cy="672717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55573">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فقُلتُ: إلى متى يارب؟، فقال: " إلى أن تخرب المدن بلا ساكنٍ والبيوتُ بلا إنسانٍ والأرض تبقى خراباًويقصى اللَّه البشر وما يبقى على الأرض يكثر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24368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Je dis alors: "Jusque à quand, Seigneur?" Il dit: "Jusqu'à ce que les villes soient dévastées, sans habitants, les maisons sans personne, la terre dévastée et désolée."12 Le Seigneur enverra des gens au loin et il y aura beaucoup de terre abandonnée à l'intérieur du pays.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Then I said, Lord, how long? And He answered: Until the cities are laid waste and without inhabitant, The houses are without a man, The land is utterly desolate, </a:t>
                      </a:r>
                      <a:r>
                        <a:rPr kumimoji="0" lang="en-US" sz="2700" b="0" i="0" u="none" strike="noStrike" cap="none" normalizeH="0" baseline="0" dirty="0">
                          <a:ln>
                            <a:noFill/>
                          </a:ln>
                          <a:solidFill>
                            <a:schemeClr val="bg1"/>
                          </a:solidFill>
                          <a:effectLst/>
                          <a:latin typeface="Arial" charset="0"/>
                          <a:cs typeface="Arial" charset="0"/>
                        </a:rPr>
                        <a:t>12 The Lord has removed men far away, And the forsaken places are many in the midst of the land.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3482" name="Group 26"/>
          <p:cNvGraphicFramePr>
            <a:graphicFrameLocks noGrp="1"/>
          </p:cNvGraphicFramePr>
          <p:nvPr/>
        </p:nvGraphicFramePr>
        <p:xfrm>
          <a:off x="34925" y="115888"/>
          <a:ext cx="9001125" cy="63388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a:t>
                      </a:r>
                      <a:r>
                        <a:rPr kumimoji="0" lang="ar-EG" sz="3200" b="0" i="0" u="sng" strike="noStrike" cap="none" normalizeH="0" baseline="0">
                          <a:ln>
                            <a:noFill/>
                          </a:ln>
                          <a:solidFill>
                            <a:srgbClr val="FF9900"/>
                          </a:solidFill>
                          <a:effectLst/>
                          <a:latin typeface="Arial" charset="0"/>
                          <a:cs typeface="Arial" charset="0"/>
                        </a:rPr>
                        <a:t>يشوع</a:t>
                      </a:r>
                      <a:r>
                        <a:rPr kumimoji="0" lang="ar-SA" sz="3200" b="0" i="0" u="sng" strike="noStrike" cap="none" normalizeH="0" baseline="0">
                          <a:ln>
                            <a:noFill/>
                          </a:ln>
                          <a:solidFill>
                            <a:srgbClr val="FF9900"/>
                          </a:solidFill>
                          <a:effectLst/>
                          <a:latin typeface="Arial" charset="0"/>
                          <a:cs typeface="Arial" charset="0"/>
                        </a:rPr>
                        <a:t> ( </a:t>
                      </a:r>
                      <a:r>
                        <a:rPr kumimoji="0" lang="ar-EG" sz="3200" b="0" i="0" u="sng" strike="noStrike" cap="none" normalizeH="0" baseline="0">
                          <a:ln>
                            <a:noFill/>
                          </a:ln>
                          <a:solidFill>
                            <a:srgbClr val="FF9900"/>
                          </a:solidFill>
                          <a:effectLst/>
                          <a:latin typeface="Arial" charset="0"/>
                          <a:cs typeface="Arial" charset="0"/>
                        </a:rPr>
                        <a:t>2 : 1 – 6 : 27</a:t>
                      </a:r>
                      <a:r>
                        <a:rPr kumimoji="0" lang="ar-SA" sz="3200" b="0" i="0" u="sng" strike="noStrike" cap="none" normalizeH="0" baseline="0">
                          <a:ln>
                            <a:noFill/>
                          </a:ln>
                          <a:solidFill>
                            <a:srgbClr val="FF9900"/>
                          </a:solidFill>
                          <a:effectLst/>
                          <a:latin typeface="Arial" charset="0"/>
                          <a:cs typeface="Arial" charset="0"/>
                        </a:rPr>
                        <a:t> )</a:t>
                      </a:r>
                      <a:endParaRPr kumimoji="0" lang="en-US"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فارسل يشوع بن نون من شطّيم رجلين جاسوسين سرّا قائلا اذهبا انظرا الارض واريحا.فذهبا ودخلا بيت امرأة زانية اسمها راحاب واضطجعا هناك.</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Josué </a:t>
                      </a:r>
                      <a:r>
                        <a:rPr kumimoji="0" lang="en-US" sz="3200" b="0" i="0" u="sng" strike="noStrike" cap="none" normalizeH="0" baseline="0">
                          <a:ln>
                            <a:noFill/>
                          </a:ln>
                          <a:solidFill>
                            <a:srgbClr val="FF9933"/>
                          </a:solidFill>
                          <a:effectLst/>
                          <a:latin typeface="Arial" charset="0"/>
                          <a:cs typeface="Arial" charset="0"/>
                        </a:rPr>
                        <a:t>2:1-6:27</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Josué, fils de Noun, envoya secrètement de Chittim deux espions, en disant : Allez voir le pays et Jéricho ! Ils partirent et entrèrent dans la maison d’une prostituée dont le nom était Rahab, et ils y couchèrent.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Joshua 2:1-6:27</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Now Joshua the son of Nun sent out two men from Acacia Grove to spy secretly, saying, Go, view the land, especially Jericho. So they went, and came to the house of a harlot named Rahab, and lodged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4507" name="Group 27"/>
          <p:cNvGraphicFramePr>
            <a:graphicFrameLocks noGrp="1"/>
          </p:cNvGraphicFramePr>
          <p:nvPr/>
        </p:nvGraphicFramePr>
        <p:xfrm>
          <a:off x="34925" y="115888"/>
          <a:ext cx="9074150" cy="655142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فقيل لملك اريحا هوذا قد دخل الى هنا الليلة رجلان من بني اسرائيل لكي يتجسّسا الارض. فارسل ملك اريحا الى راحاب يقول اخرجي الرجلين اللذين أتيا اليك ودخلا بيتك لانهما قد أتيا لكي يتجسّسا الارض كلها.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On dit au roi de Jéricho : Voici que des Israélites sont arrivés ici cette nuit pour explorer le pays.</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Alors le roi de Jéricho envoya dire à Rahab : Fais sortir les hommes venus chez toi, ceux qui sont entrés dans ta maison, car c’est pour explorer tout le pays qu’ils sont venus.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it was told the king of Jericho, saying, Behold, men have come here tonight from the children of Israel to search out the country. 3 So the king of Jericho sent to Rahab, saying, Bring out the men who have come to you, who have entered your house, for they have come to search out all the country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6559" name="Group 31"/>
          <p:cNvGraphicFramePr>
            <a:graphicFrameLocks noGrp="1"/>
          </p:cNvGraphicFramePr>
          <p:nvPr/>
        </p:nvGraphicFramePr>
        <p:xfrm>
          <a:off x="34925" y="115888"/>
          <a:ext cx="9145588" cy="6670549"/>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فاخذت المرأة الرجلين وخبّأتهما وقالت نعم جاء اليّ الرجلان ولم اعلم من اين هما.وكان نحو انغلاق الباب في الظلام انه خرج الرجلان.لست اعلم اين ذهب الرجلان.اسعوا سريعا وراءهما حتى تدركوهما.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Mais la femme emmena les deux hommes, les cacha et dit : Oui, ces hommes sont venus chez moi, mais je ne savais pas d’où ils étaient. 5 Au moment où l’on allait fermer la porte, au crépuscule, ces hommes sont sortis sans que je sache où ils allaient ; hâtez–vous de les poursuivre et vous les rattraperez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Then the woman took the two men and hid them. So she said, Yes, the men came to me, but I did not know where they were from. 5 And it happened as the gate was being shut, when it was dark, that the men went out. Where the men went I do not know; pursue them quickly, for you may overtake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7580" name="Group 28"/>
          <p:cNvGraphicFramePr>
            <a:graphicFrameLocks noGrp="1"/>
          </p:cNvGraphicFramePr>
          <p:nvPr/>
        </p:nvGraphicFramePr>
        <p:xfrm>
          <a:off x="34925" y="115888"/>
          <a:ext cx="9001125" cy="6281612"/>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واما هي فاطلعتهما على السطح ووارتهما بين عيدان كتان لها منضّدة على السطح. فسعى القوم وراءهما في طريق الاردن الى المخاوض.</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وحالما خرج الذين سعوا وراءهما اغلقوا الباب.</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En fait, elle les avait fait monter sur le toit et les avait dissimulés dans les tiges de lin arrangées pour elle sur le toit. 7 Ces gens les poursuivirent sur la route du Jourdain, jusqu’aux gués et l’on ferma la porte après la sortie des poursuivants.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she had brought them up to the roof and hidden them with the stalks of flax, which she had laid in order on the roof.) 7 Then the men pursued them by the road to the Jordan, to the fords. And as soon as those who pursued them had gone out, they shut the gate.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8599" name="Group 23"/>
          <p:cNvGraphicFramePr>
            <a:graphicFrameLocks noGrp="1"/>
          </p:cNvGraphicFramePr>
          <p:nvPr/>
        </p:nvGraphicFramePr>
        <p:xfrm>
          <a:off x="34925" y="115888"/>
          <a:ext cx="9001125" cy="630294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هما فقبل ان يضطجعا صعدت اليهما الى السطح وقالت للرجلين علمت ان الرب قد اعطاكم الارض وان رعبكم قد وقع علينا وان جميع سكان الارض ذابوا من اجلكم.</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Avant le coucher des espions, elle monta auprès d’eux sur le toit.</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Elle dit à ces hommes : L’Éternel, je le reconnais, vous a donné ce pays, la terreur que vous inspirez s’est abattue sur nous, et tous les habitants de ce pays défaillent devant vous.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Now before they lay down, she came up to them on the roof, 9 and said to the men: I know that the Lord has given you the land, that the terror of you has fallen on us, and that all the inhabitants of the land are fainthearted because of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9627" name="Group 27"/>
          <p:cNvGraphicFramePr>
            <a:graphicFrameLocks noGrp="1"/>
          </p:cNvGraphicFramePr>
          <p:nvPr/>
        </p:nvGraphicFramePr>
        <p:xfrm>
          <a:off x="34925" y="115888"/>
          <a:ext cx="9001125" cy="6281612"/>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لاننا قد سمعنا كيف يبّس الرب مياه بحر سوف قدامكم عند خروجكم من مصر وما عملتموه بملكي الاموريين اللذين في عبر الاردن سيحون وعوج اللذين حرّمتموهما.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nous avons appris que l’Éternel a mis à sec devant vous les eaux de la mer des Joncs, lors de votre sortie d’Égypte, et comment vous avez traité les deux rois amoréens qui (régnaient) en Transjordanie, Sihôn et Og, que vous avez voués à l’interdit.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we have heard how the Lord dried up the water of the Red Sea for you when you came out of Egypt, and what you did to the two kings of the Amorites who were on the other side of the Jordan, Sihon and Og, whom you utterly destroyed.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2868" name="Group 20"/>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سمعنا فذابت قلوبنا ولم تبق بعد روح في انسان بسببكم.لان الرب الهكم هو الله في السماء من فوق وعلى الارض من تحت. فالآن احلفا لي بالرب واعطياني علامة امانة.</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Nous l’avons appris, le coeur nous a manqué, et chacun a perdu le souffle devant vous, car l’Éternel, votre Dieu, est Dieu dans les cieux, là–haut, et sur terre, ici–bas. 12  Et maintenant, faites–moi donc un serment, par l’Éternel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as soon as we heard these things, our hearts melted; neither did there remain any more courage in anyone because of you, for the Lord your God, He is God in heaven above and on earth beneath. 12 Now therefore, I beg you, swear to me by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0661" name="Group 37"/>
          <p:cNvGraphicFramePr>
            <a:graphicFrameLocks noGrp="1"/>
          </p:cNvGraphicFramePr>
          <p:nvPr/>
        </p:nvGraphicFramePr>
        <p:xfrm>
          <a:off x="34925" y="115888"/>
          <a:ext cx="9145588" cy="608958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لاني قد عملت معكما معروفا.بان تعملا انتما ايضا مع بيت ابي معروفا. وتستحييا ابي وامي واخوتي واخواتي وكل ما لهم وتخلّصا انفسنا من الموت.</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1200"/>
                        </a:spcBef>
                        <a:spcAft>
                          <a:spcPts val="120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Comme j’ai usé de loyauté envers vous, vous aussi, vous userez de loyauté envers ma famille. Vous me donnerez un signe qui soit certain.13  Vous laisserez vivre mon père, ma mère, mes frères, mes </a:t>
                      </a:r>
                      <a:r>
                        <a:rPr kumimoji="0" lang="fr-FR" sz="2800" b="0" i="0" u="none" strike="noStrike" kern="1200" cap="none" normalizeH="0" baseline="0" dirty="0" err="1">
                          <a:ln>
                            <a:noFill/>
                          </a:ln>
                          <a:solidFill>
                            <a:schemeClr val="bg1"/>
                          </a:solidFill>
                          <a:effectLst/>
                          <a:latin typeface="Arial" charset="0"/>
                          <a:ea typeface="+mn-ea"/>
                          <a:cs typeface="Arial" charset="0"/>
                        </a:rPr>
                        <a:t>soeurs</a:t>
                      </a:r>
                      <a:r>
                        <a:rPr kumimoji="0" lang="fr-FR" sz="2800" b="0" i="0" u="none" strike="noStrike" kern="1200" cap="none" normalizeH="0" baseline="0" dirty="0">
                          <a:ln>
                            <a:noFill/>
                          </a:ln>
                          <a:solidFill>
                            <a:schemeClr val="bg1"/>
                          </a:solidFill>
                          <a:effectLst/>
                          <a:latin typeface="Arial" charset="0"/>
                          <a:ea typeface="+mn-ea"/>
                          <a:cs typeface="Arial" charset="0"/>
                        </a:rPr>
                        <a:t> et tout ce qui est à eux, et vous nous ferez échapper à la mort.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1200"/>
                        </a:spcBef>
                        <a:spcAft>
                          <a:spcPts val="120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since I have shown you kindness, that you also will show kindness to my father's house, and give me a true token, 13 and spare my father, my mother, my brothers, my sisters, and all that they have, and deliver our lives from death.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1671" name="Group 23"/>
          <p:cNvGraphicFramePr>
            <a:graphicFrameLocks noGrp="1"/>
          </p:cNvGraphicFramePr>
          <p:nvPr/>
        </p:nvGraphicFramePr>
        <p:xfrm>
          <a:off x="34925" y="115888"/>
          <a:ext cx="9001125" cy="5978526"/>
        </p:xfrm>
        <a:graphic>
          <a:graphicData uri="http://schemas.openxmlformats.org/drawingml/2006/table">
            <a:tbl>
              <a:tblPr rtl="1"/>
              <a:tblGrid>
                <a:gridCol w="4882714">
                  <a:extLst>
                    <a:ext uri="{9D8B030D-6E8A-4147-A177-3AD203B41FA5}">
                      <a16:colId xmlns:a16="http://schemas.microsoft.com/office/drawing/2014/main" val="20000"/>
                    </a:ext>
                  </a:extLst>
                </a:gridCol>
                <a:gridCol w="411841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لها الرجلان نفسنا عوضكم للموت ان لم تفشوا امرنا هذا.ويكون اذا اعطانا الرب الارض اننا نعمل معك معروفا وامانة.</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5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14 Ces hommes lui dirent : Nous sommes prêts à mourir pour vous pourvu que vous ne divulguiez pas cet engagement entre nous. Quand l’Éternel nous donnera le pays, nous userons envers toi de loyauté et de fidélité.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So the men answered her, Our lives for yours, if none of you tell this business of ours. And it shall be, when the Lord has given us the land, that we will deal kindly and truly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9250" name="Group 18"/>
          <p:cNvGraphicFramePr>
            <a:graphicFrameLocks noGrp="1"/>
          </p:cNvGraphicFramePr>
          <p:nvPr/>
        </p:nvGraphicFramePr>
        <p:xfrm>
          <a:off x="34925" y="115888"/>
          <a:ext cx="9001125" cy="5978526"/>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فانزلتهما بحبل من الكوّة لان بيتها بحائط السور وهي سكنت بالسور.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وقالت لهما اذهبا الى الجبل لئلا يصادفكما السعاة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Elle les fit descendre avec une corde par la fenêtre, car sa maison était dans le mur même du rempart. C’est dans le rempart qu’elle habitait. 16 Elle leur dit : Allez vers la montagne, sinon les poursuivants vous rejoindront.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Then she let them down by a rope through the window, for her house was on the city wall; she dwelt on the wall. 16 And she said to them, Get to the mountain, lest the pursuers meet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2699" name="Group 27"/>
          <p:cNvGraphicFramePr>
            <a:graphicFrameLocks noGrp="1"/>
          </p:cNvGraphicFramePr>
          <p:nvPr/>
        </p:nvGraphicFramePr>
        <p:xfrm>
          <a:off x="34925" y="115888"/>
          <a:ext cx="9001125" cy="5978526"/>
        </p:xfrm>
        <a:graphic>
          <a:graphicData uri="http://schemas.openxmlformats.org/drawingml/2006/table">
            <a:tbl>
              <a:tblPr rtl="1"/>
              <a:tblGrid>
                <a:gridCol w="5082718">
                  <a:extLst>
                    <a:ext uri="{9D8B030D-6E8A-4147-A177-3AD203B41FA5}">
                      <a16:colId xmlns:a16="http://schemas.microsoft.com/office/drawing/2014/main" val="20000"/>
                    </a:ext>
                  </a:extLst>
                </a:gridCol>
                <a:gridCol w="391840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واختبئا هناك ثلاثة ايام حتى يرجع السعاة ثم اذهبا في طريقكما.  فقال لها الرجلان نحن بريئان من يمينك هذا الذي حلّفتنا به.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Mettez–vous à l’abri là–bas, pendant trois jours, jusqu’au retour de ceux qui (vous) poursuivent, après quoi vous poursuivrez votre chemin.17 Ces hommes lui dirent : Voici de quelle manière nous serons quittes de ce serment que tu nous as fait faire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Hide there three days, until the pursuers have returned. Afterward you may go your way. 17 So the men said to her: We will be blameless of this oath of yours which you have made us swear,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3725" name="Group 29"/>
          <p:cNvGraphicFramePr>
            <a:graphicFrameLocks noGrp="1"/>
          </p:cNvGraphicFramePr>
          <p:nvPr/>
        </p:nvGraphicFramePr>
        <p:xfrm>
          <a:off x="34925" y="115888"/>
          <a:ext cx="9145588" cy="6551424"/>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نحن نأتي الى الارض فاربطي هذا الحبل من خيوط القرمز في الكوّة التي انزلتنا منها واجمعي اليك في البيت اباك وامّك واخوتك وسائر بيت ابيك. فيكون ان كل من يخرج من ابواب بيتك الى خارج فدمه على راسه ونحن نكون بريئين.واما كل من يكون معك في البيت</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à notre arrivée dans le pays, attache ce cordon de fil écarlate à la fenêtre par laquelle tu nous as fait descendre et groupe auprès de toi, dans la maison, ton père, ta mère, tes frères et toute ta famille. 19 Quiconque franchira les portes de ta maison pour sortir,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unless, when we come into the land, you bind this line of scarlet cord in the window through which you let us down, and unless you bring your father, your mother, your brothers, and all your father's household to your own home. 19 So it shall be that whoever goes outside the doors of your house into the street,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3898" name="Group 26"/>
          <p:cNvGraphicFramePr>
            <a:graphicFrameLocks noGrp="1"/>
          </p:cNvGraphicFramePr>
          <p:nvPr/>
        </p:nvGraphicFramePr>
        <p:xfrm>
          <a:off x="34925" y="115888"/>
          <a:ext cx="9001125" cy="65163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فدمه على راسنا اذا وقعت عليه يد. وان افشيت امرنا هذا نكون بريئين من حلفك الذي حلّفتنا.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son sang (sera) sur sa tête et nous autres (serons) quittes ! Mais si l’on met la main sur l’un de ceux qui seront avec toi dans la maison, son sang (sera) sur notre tête !20 Si tu divulgues cet engagement entre nous, nous serons quittes du serment que tu nous as fait faire.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his blood shall be on his own head, and we will be guiltless. And whoever is with you in the house, his blood shall be on our head if a hand is laid on him. 20 And if you tell this business of ours, then we will be free from your oath which you made us swear.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4747" name="Group 27"/>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هو هكذا حسب كلامكما.وصرفتهما فذهبا.وربطت حبل القرمز في الكوّة. فانطلقا وجاءا الى الجبل ولبثا هناك ثلاثة ايام حتى رجع السعاة.</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Elle dit : Qu’il en soit selon vos engagements ! Elle les laissa partir, et ils s’en allèrent. Elle attacha le cordon écarlate à la fenêtre. 22 Ils partirent, arrivèrent à la montagne et y restèrent trois jours jusqu’au retour de ceux qui les poursuivaient.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she said, According to your words, so be it. And she sent them away, and they departed. And she bound the scarlet cord in the window. 22 They departed and went to the mountain, and stayed there three days until the pursuers returned.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0273" name="Group 17"/>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وفتش السعاة في كل الطريق فلم يجدوهما.  ثم رجع الرجلان ونزلا عن الجبل وعبرا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poursuivants cherchèrent tout au long du chemin, sans (les) trouver. 23 Les deux hommes redescendirent alors de la montagne et traversèrent (le Jourdain).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pursuers sought them all along the way, but did not find them. 23 So the two men returned, descended from the mountain, and crossed over;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7815" name="Group 23"/>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وأتيا الى يشوع بن نون وقصّا عليه كل ما اصابهما.  وقالا ليشوع ان الرب قد دفع بيدنا الارض كلها وقد ذاب كل سكان الارض بسببن</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arrivèrent auprès de Josué, fils de Noun et lui racontèrent tout ce qui leur était arrivé.24 Ils dirent à Josué : Certainement, l’Éternel a livré tout le pays entre nos mains, même tous les habitants du pays défaillent devant nous</a:t>
                      </a:r>
                      <a:r>
                        <a:rPr kumimoji="0" lang="fr-FR" sz="3200" b="0" i="0" u="none" strike="noStrike" cap="none" normalizeH="0" baseline="0">
                          <a:ln>
                            <a:noFill/>
                          </a:ln>
                          <a:solidFill>
                            <a:schemeClr val="bg1"/>
                          </a:solidFill>
                          <a:effectLst/>
                          <a:latin typeface="Arial" charset="0"/>
                          <a:cs typeface="Times New Roman" pitchFamily="18" charset="0"/>
                        </a:rPr>
                        <a:t>.</a:t>
                      </a:r>
                      <a:endParaRPr kumimoji="0" lang="en-US" sz="3200" b="0" i="0" u="none" strike="noStrike" cap="none" normalizeH="0" baseline="0">
                        <a:ln>
                          <a:noFill/>
                        </a:ln>
                        <a:solidFill>
                          <a:schemeClr val="bg1"/>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came to Joshua the son of Nun, and told him all that had befallen them. 24 And they said to Joshua, Truly the Lord has delivered all the land into our hands, for indeed all the inhabitants of the country are fainthearted because of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8842" name="Group 26"/>
          <p:cNvGraphicFramePr>
            <a:graphicFrameLocks noGrp="1"/>
          </p:cNvGraphicFramePr>
          <p:nvPr/>
        </p:nvGraphicFramePr>
        <p:xfrm>
          <a:off x="34925" y="115888"/>
          <a:ext cx="9001125" cy="633196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فبكر يشوع في الغد وارتحلوا من شطيم واتوا الى الاردن هو وكل بني اسرائيل وباتوا هناك قبل ان عبروا. وكان بعد ثلاثة ايام ان العرفاء جازوا في وسط المحلّة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Josué se leva de bon matin. Partis de Chittim, ils arrivèrent au Jourdain, lui et tous les Israélites, et là ils passèrent la nuit avant la traversée.2 Au bout de trois jours, les officiers parcoururent le camp</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Joshua rose early in the morning; and they set out from Acacia Grove and came to the Jordan, he and all the children of Israel, and lodged there before they crossed over. 2 So it was, after three days, that the officers went through the camp;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4916" name="Group 20"/>
          <p:cNvGraphicFramePr>
            <a:graphicFrameLocks noGrp="1"/>
          </p:cNvGraphicFramePr>
          <p:nvPr/>
        </p:nvGraphicFramePr>
        <p:xfrm>
          <a:off x="34925" y="115888"/>
          <a:ext cx="8894793" cy="5978526"/>
        </p:xfrm>
        <a:graphic>
          <a:graphicData uri="http://schemas.openxmlformats.org/drawingml/2006/table">
            <a:tbl>
              <a:tblPr rtl="1"/>
              <a:tblGrid>
                <a:gridCol w="4649458">
                  <a:extLst>
                    <a:ext uri="{9D8B030D-6E8A-4147-A177-3AD203B41FA5}">
                      <a16:colId xmlns:a16="http://schemas.microsoft.com/office/drawing/2014/main" val="20000"/>
                    </a:ext>
                  </a:extLst>
                </a:gridCol>
                <a:gridCol w="424533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وأمروا الشعب قائلين عندما ترون تابوت عهد الرب الهكم والكهنة اللاويين حاملين اياه فارتحلوا من اماكنكم وسيروا وراءه.</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et donnèrent cet ordre au peuple : Au moment où vous verrez l’arche de l’alliance de l’Éternel, votre Dieu, avec les </a:t>
                      </a:r>
                      <a:r>
                        <a:rPr kumimoji="0" lang="fr-FR" sz="2800" b="0" i="0" u="none" strike="noStrike" cap="none" normalizeH="0" baseline="0" dirty="0" err="1">
                          <a:ln>
                            <a:noFill/>
                          </a:ln>
                          <a:solidFill>
                            <a:schemeClr val="bg1"/>
                          </a:solidFill>
                          <a:effectLst/>
                          <a:latin typeface="Arial" charset="0"/>
                          <a:cs typeface="Arial" charset="0"/>
                        </a:rPr>
                        <a:t>sacrificateurs–Lévites</a:t>
                      </a:r>
                      <a:r>
                        <a:rPr kumimoji="0" lang="fr-FR" sz="2800" b="0" i="0" u="none" strike="noStrike" cap="none" normalizeH="0" baseline="0" dirty="0">
                          <a:ln>
                            <a:noFill/>
                          </a:ln>
                          <a:solidFill>
                            <a:schemeClr val="bg1"/>
                          </a:solidFill>
                          <a:effectLst/>
                          <a:latin typeface="Arial" charset="0"/>
                          <a:cs typeface="Arial" charset="0"/>
                        </a:rPr>
                        <a:t> qui la portent, vous partirez du lieu où vous êtes et vous marcherez à sa suite.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and they commanded the people, saying, When you see the ark of the covenant of the Lord your God, and the priests, the Levites, bearing it, then you shall set out from your place and go after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99866" name="Group 26"/>
          <p:cNvGraphicFramePr>
            <a:graphicFrameLocks noGrp="1"/>
          </p:cNvGraphicFramePr>
          <p:nvPr/>
        </p:nvGraphicFramePr>
        <p:xfrm>
          <a:off x="34925" y="115888"/>
          <a:ext cx="9001125" cy="6220906"/>
        </p:xfrm>
        <a:graphic>
          <a:graphicData uri="http://schemas.openxmlformats.org/drawingml/2006/table">
            <a:tbl>
              <a:tblPr rtl="1"/>
              <a:tblGrid>
                <a:gridCol w="4665372">
                  <a:extLst>
                    <a:ext uri="{9D8B030D-6E8A-4147-A177-3AD203B41FA5}">
                      <a16:colId xmlns:a16="http://schemas.microsoft.com/office/drawing/2014/main" val="20000"/>
                    </a:ext>
                  </a:extLst>
                </a:gridCol>
                <a:gridCol w="433575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يكون بينكم وبينه مسافة نحو الفي ذراع بالقياس.لا تقربوا منه لكي تعرفوا الطريق الذي تسيرون فيه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لانكم لم تعبروا هذا الطريق من قبل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Mais il y aura entre vous et elle une distance d’environ deux mille coudées : n’en approchez pas. Ainsi vous connaîtrez le chemin par lequel vous irez, car vous n’êtes jamais passés par ce chemin auparavant.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Yet there shall be a space between you and it, about two thousand cubits by measure. Do not come near it, that you may know the way by which you must go, for you have not passed this way before.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7205" name="Group 21"/>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يشوع للشعب تقدسوا لان الرب يعمل غدا في وسطكم عجائب.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يشوع للكهنة احملوا تابوت العهد واعبروا امام الشعب.</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Josué dit au peuple : Sanctifiez–vous, car demain l’Éternel accomplira des prodiges au milieu de vous. 6 Josué dit aux sacrificateurs : Portez l’arche de l’alliance et passez devant le peuple.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Joshua said to the people, Sanctify yourselves, for tomorrow the Lord will do wonders among you. 6 Then Joshua spoke to the priests, saying, Take up the ark of the covenant and cross over before the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0891" name="Group 27"/>
          <p:cNvGraphicFramePr>
            <a:graphicFrameLocks noGrp="1"/>
          </p:cNvGraphicFramePr>
          <p:nvPr/>
        </p:nvGraphicFramePr>
        <p:xfrm>
          <a:off x="34925" y="115888"/>
          <a:ext cx="9001125" cy="6220906"/>
        </p:xfrm>
        <a:graphic>
          <a:graphicData uri="http://schemas.openxmlformats.org/drawingml/2006/table">
            <a:tbl>
              <a:tblPr rtl="1"/>
              <a:tblGrid>
                <a:gridCol w="4748500">
                  <a:extLst>
                    <a:ext uri="{9D8B030D-6E8A-4147-A177-3AD203B41FA5}">
                      <a16:colId xmlns:a16="http://schemas.microsoft.com/office/drawing/2014/main" val="20000"/>
                    </a:ext>
                  </a:extLst>
                </a:gridCol>
                <a:gridCol w="425262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فحملوا تابوت العهد وساروا امام الشعب فقال الرب ليشوع.اليوم ابتدئ أعظمك في اعين جميع اسرائيل لكي يعلموا اني كما كنت مع موسى اكون معك.</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Ils portèrent l’arche de l’alliance et marchèrent devant le peuple.7 L’Éternel dit à Josué : Aujourd’hui je commence à te rendre grand aux yeux de tout Israël, afin qu’ils sachent que je suis avec toi comme je l’ai été avec Moïse.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So they took up the ark of the covenant and went before the people. 7 And the Lord said to Joshua, This day I will begin to exalt you in the sight of all Israel, that they may know that, as I was with Moses, so I will be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2942" name="Group 30"/>
          <p:cNvGraphicFramePr>
            <a:graphicFrameLocks noGrp="1"/>
          </p:cNvGraphicFramePr>
          <p:nvPr/>
        </p:nvGraphicFramePr>
        <p:xfrm>
          <a:off x="34925" y="115888"/>
          <a:ext cx="9001125" cy="6516308"/>
        </p:xfrm>
        <a:graphic>
          <a:graphicData uri="http://schemas.openxmlformats.org/drawingml/2006/table">
            <a:tbl>
              <a:tblPr rtl="1"/>
              <a:tblGrid>
                <a:gridCol w="4599090">
                  <a:extLst>
                    <a:ext uri="{9D8B030D-6E8A-4147-A177-3AD203B41FA5}">
                      <a16:colId xmlns:a16="http://schemas.microsoft.com/office/drawing/2014/main" val="20000"/>
                    </a:ext>
                  </a:extLst>
                </a:gridCol>
                <a:gridCol w="440203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انت فأمر الكهنة حاملي تابوت العهد قائلا.عندما تأتون الى ضفة مياه الاردن تقفون في الاردن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فقال يشوع لبني اسرائيل تقدموا الى هنا واسمعوا كلام الرب الهكم.</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Et toi, donne cet ordre aux sacrificateurs qui portent l’arche de l’alliance : Vous arriverez au bord des eaux du Jourdain et alors vous vous tiendrez dans le Jourdain.9 Josué dit aux Israélites : Approchez ici et écoutez les paroles de l’Éternel, votre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You shall command the priests who bear the ark of the covenant, saying, `When you have come to the edge of the water of the Jordan, you shall stand in the Jordan.' 9 So Joshua said to the children of Israel, Come here, and hear the words of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4982" name="Group 22"/>
          <p:cNvGraphicFramePr>
            <a:graphicFrameLocks noGrp="1"/>
          </p:cNvGraphicFramePr>
          <p:nvPr/>
        </p:nvGraphicFramePr>
        <p:xfrm>
          <a:off x="34925" y="115888"/>
          <a:ext cx="9001125" cy="652399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يشوع بهذا تعلمون ان الله الحي في وسطكم وطردا يطرد من امامكم الكنعانيين والحثّيين والحويين والفرزّيين والجرجاشيين والاموريين واليبوسيين.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Josué dit : A ceci vous reconnaîtrez que le Dieu vivant est au milieu de vous et qu’il dépossédera vraiment devant vous les Cananéens, les Hittites, les Phéréziens, les Guirgasiens, les Amoréens et les Yebousiens.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Joshua said, By this you shall know that the living God is among you, and that He will without fail drive out from before you the Canaanites and the Hittites and the Hivites and the Perizzites and the Girgashites and the Amorites and the Jebusites: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7031" name="Group 23"/>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تابوت عهد سيد كل الارض عابر امامكم في الاردن. فالآن انتخبوا اثني عشر رجلا من اسباط اسرائيل رجلا واحدا من كل سبط.</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Voici que l’arche de l’alliance du Seigneur de toute la terre traverse le Jourdain devant vous.12  Maintenant, prenez douze hommes parmi les tribus d’Israël, un homme par tribu.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Behold, the ark of the covenant of the Lord of all the earth is crossing over before you into the Jordan. 12 Now therefore, take for yourselves twelve men from the tribes of Israel, one man from every tribe.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9081" name="Group 25"/>
          <p:cNvGraphicFramePr>
            <a:graphicFrameLocks noGrp="1"/>
          </p:cNvGraphicFramePr>
          <p:nvPr/>
        </p:nvGraphicFramePr>
        <p:xfrm>
          <a:off x="34925" y="115888"/>
          <a:ext cx="9001125" cy="647109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حينما تستقر بطون اقدام الكهنة حاملي تابوت الرب سيد الارض كلها في مياه الاردن ان مياه الاردن المياه المنحدرة من فوق تنفلق وتقف ندا واحدا.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Dès que les sacrificateurs qui portent l’arche de l’Éternel, le Seigneur de toute la terre, poseront la plante des pieds dans les eaux du Jourdain, les eaux du Jourdain seront coupées, les eaux qui viennent d’amont, et elles s’arrêteront en une seule masse.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it shall come to pass, as soon as the soles of the feet of the priests who bear the ark of the Lord, the Lord of all the earth, shall rest in the waters of the Jordan, that the waters of the Jordan shall be cut off, the waters that come down from upstream, and they shall stand as a heap.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1127" name="Group 23"/>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ارتحل الشعب من خيامهم لكي يعبروا الاردن والكهنة حاملو تابوت العهد امام الشعب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Lorsque le peuple sortit de ses tentes pour traverser le Jourdain, les sacrificateurs porteurs de l’arche de l’alliance (marchèrent) devant le peuple.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So it was, when the people set out from their camp to cross over the Jordan, with the priests bearing the ark of the covenant before the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5159" name="Group 23"/>
          <p:cNvGraphicFramePr>
            <a:graphicFrameLocks noGrp="1"/>
          </p:cNvGraphicFramePr>
          <p:nvPr/>
        </p:nvGraphicFramePr>
        <p:xfrm>
          <a:off x="34925" y="115888"/>
          <a:ext cx="9001125" cy="5978526"/>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فعند أتيان حاملي التابوت الى الاردن وانغماس ارجل الكهنة حاملي التابوت في ضفة المياه.والاردن ممتلئ الى جميع شطوطه كل ايام الحصاد.</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Et lorsque les porteurs de l’arche arrivèrent au Jourdain, et que les pieds des sacrificateurs qui portaient l’arche baignèrent au bord de l’eau –– le Jourdain regorge par–dessus toutes ses berges tout le temps de la moisson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and as those who bore the ark came to the Jordan, and the feet of the priests who bore the ark dipped in the edge of the water (for the Jordan overflows all its banks during the whole time of harvest), </a:t>
                      </a:r>
                    </a:p>
                    <a:p>
                      <a:pPr marL="0" marR="0" lvl="0" indent="0" algn="l" defTabSz="914400" rtl="0" eaLnBrk="1" fontAlgn="base" latinLnBrk="0" hangingPunct="1">
                        <a:lnSpc>
                          <a:spcPct val="95000"/>
                        </a:lnSpc>
                        <a:spcBef>
                          <a:spcPct val="5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3182" name="Group 30"/>
          <p:cNvGraphicFramePr>
            <a:graphicFrameLocks noGrp="1"/>
          </p:cNvGraphicFramePr>
          <p:nvPr/>
        </p:nvGraphicFramePr>
        <p:xfrm>
          <a:off x="34925" y="115888"/>
          <a:ext cx="9001125" cy="644169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وقفت المياه المنحدرة من فوق وقامت ندا واحدا بعيدا جدا عن ادام المدينة التي الى جانب صرتان.والمنحدرة الى بحر العربة بحر الملح انقطعت تماما وعبر الشعب مقابل اريحا.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les eaux qui viennent d’amont s’arrêtèrent et s’élevèrent en une seule masse à une très grande distance d’Adam, la ville qui est à côté de Tsartân, et celles qui descendent vers la mer de la Araba, la mer Salée, furent complètement coupées. Le peuple traversa vis–à–vis de Jéricho.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that the waters which came down from upstream stood still, and rose in a heap very far away at Adam, the city that is beside </a:t>
                      </a:r>
                      <a:r>
                        <a:rPr kumimoji="0" lang="en-US" sz="2800" b="0" i="0" u="none" strike="noStrike" cap="none" normalizeH="0" baseline="0" dirty="0" err="1">
                          <a:ln>
                            <a:noFill/>
                          </a:ln>
                          <a:solidFill>
                            <a:schemeClr val="bg1"/>
                          </a:solidFill>
                          <a:effectLst/>
                          <a:latin typeface="Arial" charset="0"/>
                          <a:cs typeface="Arial" charset="0"/>
                        </a:rPr>
                        <a:t>Zaretan</a:t>
                      </a:r>
                      <a:r>
                        <a:rPr kumimoji="0" lang="en-US" sz="2800" b="0" i="0" u="none" strike="noStrike" cap="none" normalizeH="0" baseline="0" dirty="0">
                          <a:ln>
                            <a:noFill/>
                          </a:ln>
                          <a:solidFill>
                            <a:schemeClr val="bg1"/>
                          </a:solidFill>
                          <a:effectLst/>
                          <a:latin typeface="Arial" charset="0"/>
                          <a:cs typeface="Arial" charset="0"/>
                        </a:rPr>
                        <a:t>. So the waters that went down into the Sea of the </a:t>
                      </a:r>
                      <a:r>
                        <a:rPr kumimoji="0" lang="en-US" sz="2800" b="0" i="0" u="none" strike="noStrike" cap="none" normalizeH="0" baseline="0" dirty="0" err="1">
                          <a:ln>
                            <a:noFill/>
                          </a:ln>
                          <a:solidFill>
                            <a:schemeClr val="bg1"/>
                          </a:solidFill>
                          <a:effectLst/>
                          <a:latin typeface="Arial" charset="0"/>
                          <a:cs typeface="Arial" charset="0"/>
                        </a:rPr>
                        <a:t>Arabah</a:t>
                      </a:r>
                      <a:r>
                        <a:rPr kumimoji="0" lang="en-US" sz="2800" b="0" i="0" u="none" strike="noStrike" cap="none" normalizeH="0" baseline="0" dirty="0">
                          <a:ln>
                            <a:noFill/>
                          </a:ln>
                          <a:solidFill>
                            <a:schemeClr val="bg1"/>
                          </a:solidFill>
                          <a:effectLst/>
                          <a:latin typeface="Arial" charset="0"/>
                          <a:cs typeface="Arial" charset="0"/>
                        </a:rPr>
                        <a:t>, the Salt Sea, failed, and were cut off; and the people crossed over opposite Jericho.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5224" name="Group 24"/>
          <p:cNvGraphicFramePr>
            <a:graphicFrameLocks noGrp="1"/>
          </p:cNvGraphicFramePr>
          <p:nvPr/>
        </p:nvGraphicFramePr>
        <p:xfrm>
          <a:off x="34925" y="115888"/>
          <a:ext cx="9001125" cy="633196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فوقف الكهنة حاملو تابوت عهد الرب على اليابسة في وسط الاردن راسخين وجميع اسرائيل عابرون على اليابسة حتى انتهى جميع الشعب من عبور الاردن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Les sacrificateurs qui portaient l’arche de l’alliance de l’Éternel se tinrent au sec, de (pied) ferme, au milieu du Jourdain –– et tout Israël passait à sec –– jusqu’à ce que toute la nation eût achevé de traverser le Jourdain.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the priests who bore the ark of the covenant of the Lord stood firm on dry ground in the midst of the Jordan; and all Israel crossed over on dry ground, until all the people had crossed completely over the Jordan.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5944" name="Group 24"/>
          <p:cNvGraphicFramePr>
            <a:graphicFrameLocks noGrp="1"/>
          </p:cNvGraphicFramePr>
          <p:nvPr/>
        </p:nvGraphicFramePr>
        <p:xfrm>
          <a:off x="34925" y="115888"/>
          <a:ext cx="9001125" cy="6281612"/>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لما انتهى جميع الشعب من عبور الاردن ان الرب كلم يشوع قائلا. انتخبوا من الشعب اثني عشر رجلا.رجلا واحدا من كل سبط</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وامروهم قائلين.</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Lorsque toute la nation eut achevé de traverser le Jourdain, l’Éternel dit à Josué :2  Prenez douze hommes parmi le peuple, un homme par tribu.3 Donnez–leur cet ordre : Enlevez d’ici, du milieu du Jourdain,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And it came to pass, when all the people had completely crossed over the Jordan, that the Lord spoke to Joshua, saying: 2 Take for yourselves twelve men from the people, one man from every tribe, 3 and command them, saying, `Take for yourselves twelve stones from 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7280" name="Group 32"/>
          <p:cNvGraphicFramePr>
            <a:graphicFrameLocks noGrp="1"/>
          </p:cNvGraphicFramePr>
          <p:nvPr/>
        </p:nvGraphicFramePr>
        <p:xfrm>
          <a:off x="34925" y="115888"/>
          <a:ext cx="9145588" cy="66489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احملوا من هنا من وسط الاردن من موقف ارجل الكهنة راسخة اثني عشر حجرا وعبّروها معكم وضعوها في المبيت الذي تبيتون فيه الليلة  فدعا يشوع الاثني عشر رجلا الذين عيّنهم من بني اسرائيل رجلا واحدا من كل سبط</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de la place où les sacrificateurs se sont arrêtés de pied ferme, douze pierres que vous ferez passer avec vous et que vous déposerez au campement où vous passerez cette nuit. 4  Josué appela les douze hommes qu’il avait fait désigner parmi les Israélites, un homme de chaque tribu.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out of the midst of the Jordan, from the place where the priests' feet stood firm. You shall carry them over with you and leave them in the lodging place where you lodge tonight.' 4 Then Joshua called the twelve men whom he had appointed from the children of Israel, one man from every tribe;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9320" name="Group 24"/>
          <p:cNvGraphicFramePr>
            <a:graphicFrameLocks noGrp="1"/>
          </p:cNvGraphicFramePr>
          <p:nvPr/>
        </p:nvGraphicFramePr>
        <p:xfrm>
          <a:off x="34925" y="115888"/>
          <a:ext cx="9001125" cy="622090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يشوع اعبروا امام تابوت الرب الهكم الى وسط الاردن وارفعوا كل رجل حجرا واحدا على كتفه حسب عدد اسباط بني اسرائيل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Josué leur dit : Passez devant l’arche de l’Éternel, votre Dieu, en direction du milieu du Jourdain, et que chacun de vous charge une pierre sur son épaule, selon le nombre des tribus des Israélites,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Joshua said to them: Cross over before the ark of the Lord your God into the midst of the Jordan, and each one of you take up a stone on his shoulder, according to the number of the tribes of the children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6175" name="Group 15"/>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تكون هذه علامة في وسطكم اذا سأل غدا بنوكم قائلين ما لكم وهذه الحجارة.</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afin que cela soit un signe au milieu de vous. Lorsque vos fils vous demanderont demain : Que sont ces pierres pour vous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that this may be a sign among you when your children ask in time to come, saying, `What do these stones mean to you?'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0339" name="Group 19"/>
          <p:cNvGraphicFramePr>
            <a:graphicFrameLocks noGrp="1"/>
          </p:cNvGraphicFramePr>
          <p:nvPr/>
        </p:nvGraphicFramePr>
        <p:xfrm>
          <a:off x="34925" y="115888"/>
          <a:ext cx="9001125" cy="6281612"/>
        </p:xfrm>
        <a:graphic>
          <a:graphicData uri="http://schemas.openxmlformats.org/drawingml/2006/table">
            <a:tbl>
              <a:tblPr rtl="1"/>
              <a:tblGrid>
                <a:gridCol w="4519468">
                  <a:extLst>
                    <a:ext uri="{9D8B030D-6E8A-4147-A177-3AD203B41FA5}">
                      <a16:colId xmlns:a16="http://schemas.microsoft.com/office/drawing/2014/main" val="20000"/>
                    </a:ext>
                  </a:extLst>
                </a:gridCol>
                <a:gridCol w="448165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تقولون لهم ان مياه الاردن قد انفلقت امام تابوت عهد الرب.عند عبوره الاردن انفلقت مياه الاردن.فتكون هذه الحجارة تذكارا لبني اسرائيل الى الدهر.</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vous leur direz : C’est que les eaux du Jourdain ont été coupées devant l’arche de l’alliance de l’Éternel. Lorsqu’elle traversa le Jourdain, les eaux du Jourdain ont été coupées. Ces pierres serviront de mémorial aux Israélites, à jamais.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Then you shall answer them that the waters of the Jordan were cut off before the ark of the covenant of the Lord; when it crossed over the Jordan, the waters of the Jordan were cut off. And these stones shall be for a memorial to the children of Israel forever.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1363" name="Group 19"/>
          <p:cNvGraphicFramePr>
            <a:graphicFrameLocks noGrp="1"/>
          </p:cNvGraphicFramePr>
          <p:nvPr/>
        </p:nvGraphicFramePr>
        <p:xfrm>
          <a:off x="34925" y="115888"/>
          <a:ext cx="9001125" cy="644169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ففعل بنو اسرائيل هكذا كما امر يشوع وحملوا اثني عشر حجرا من وسط الاردن كما قال الرب ليشوع حسب عدد اسباط بني اسرائيل وعبّروها معهم الى المبيت ووضعوها هناك.</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Les Israélites firent ce que Josué avait ordonné. Ils enlevèrent douze pierres du milieu du Jourdain, comme l’Éternel l’avait dit à Josué, selon le nombre des tribus des Israélites. Ils les firent passer avec eux au campement et les y déposèrent.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And the children of Israel did so, just as Joshua commanded, and took up twelve stones from the midst of the Jordan, as the Lord had spoken to Joshua, according to the number of the tribes of the children of Israel, and carried them over with them to the place where they lodged, and laid them down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2395" name="Group 27"/>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ونصب يشوع اثني عشر حجرا في وسط الاردن تحت موقف ارجل الكهنة حاملي تابوت العهد وهي هناك الى هذا اليوم</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Josué dressa douze pierres au milieu du Jourdain, à la place où s’étaient arrêtés les pieds des sacrificateurs qui portaient l’arche de l’alliance, et elles y demeurent jusqu’à aujourd’hui.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Joshua set up twelve stones in the midst of the Jordan, in the place where the feet of the priests who bore the ark of the covenant stood; and they are there to this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3413" name="Group 21"/>
          <p:cNvGraphicFramePr>
            <a:graphicFrameLocks noGrp="1"/>
          </p:cNvGraphicFramePr>
          <p:nvPr/>
        </p:nvGraphicFramePr>
        <p:xfrm>
          <a:off x="34925" y="115888"/>
          <a:ext cx="9001125" cy="6516308"/>
        </p:xfrm>
        <a:graphic>
          <a:graphicData uri="http://schemas.openxmlformats.org/drawingml/2006/table">
            <a:tbl>
              <a:tblPr rtl="1"/>
              <a:tblGrid>
                <a:gridCol w="4436340">
                  <a:extLst>
                    <a:ext uri="{9D8B030D-6E8A-4147-A177-3AD203B41FA5}">
                      <a16:colId xmlns:a16="http://schemas.microsoft.com/office/drawing/2014/main" val="20000"/>
                    </a:ext>
                  </a:extLst>
                </a:gridCol>
                <a:gridCol w="456478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والكهنة حاملو التابوت وقفوا في وسط الاردن حتى انتهى كل شيء امر الرب يشوع ان يكلم به الشعب حسب كل ما أمر به موسى يشوع.واسرع الشعب فعبروا.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Les sacrificateurs qui portaient l’arche continuaient à se tenir au milieu du Jourdain, jusqu’à l’entière exécution de ce que l’Éternel avait ordonné à Josué de dire au peuple, selon tout ce que Moïse avait prescrit à Josué. Et le peuple se hâta de passer.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So the priests who bore the ark stood in the midst of the Jordan until everything was finished that the Lord had commanded Joshua to speak to the people, according to all that Moses had commanded Joshua; and the people hurried and crossed over.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4442" name="Group 26"/>
          <p:cNvGraphicFramePr>
            <a:graphicFrameLocks noGrp="1"/>
          </p:cNvGraphicFramePr>
          <p:nvPr/>
        </p:nvGraphicFramePr>
        <p:xfrm>
          <a:off x="34925" y="115888"/>
          <a:ext cx="9001125" cy="6542533"/>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لما انتهى كل الشعب من العبور انه عبر تابوت الرب والكهنة في حضرة الشعب. وعبر بنو رأوبين وبنو جاد ونصف سبط منسّى متجهزين امام بني اسرائيل كما كلمهم موسى</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Lorsque tout le peuple eut achevé de passer, l’arche de l’Éternel et les sacrificateurs passèrent devant le peuple.12 Les Rubénites, les Gadites et la demi–tribu de Manassé passèrent en ordre de bataille, devant les Israélites, comme Moïse le leur avait dit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Then it came to pass, when all the people had completely crossed over, that the ark of the Lord and the priests crossed over in the presence of the people. 12 And the men of Reuben, the men of Gad, and half the tribe of Manasseh crossed over armed before the children of Israel, as Moses had spoken to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5471" name="Group 31"/>
          <p:cNvGraphicFramePr>
            <a:graphicFrameLocks noGrp="1"/>
          </p:cNvGraphicFramePr>
          <p:nvPr/>
        </p:nvGraphicFramePr>
        <p:xfrm>
          <a:off x="34925" y="115888"/>
          <a:ext cx="9001125" cy="6523992"/>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نحو اربعين الفا متجردين للجند عبروا امام الرب للحرب الى عربات اريحا  في ذلك اليوم عظّم الرب يشوع في اعين جميع اسرائيل فهابوه كما هابوا موسى كل ايام حياته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environ quarante mille guerriers en armes passèrent devant l’Éternel (prêts) au combat, en direction des plaines de Jéricho.14 Ce jour–là, l’Éternel rendit Josué grand aux yeux de tout Israël, et ils le respectèrent comme ils avaient respecté Moïse, tous les jours de sa vie.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About forty thousand prepared for war crossed over before the Lord for battle, to the plains of Jericho. 14 On that day the Lord exalted Joshua in the sight of all Israel; and they feared him, as they had feared Moses, all the days of his life.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6963" name="Group 19"/>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وكلم الرب يشوع قائلا  مر الكهنة حاملي تابوت الشهادة ان يصعدوا من الاردن. فامر يشوع الكهنة قائلا اصعدوا من الاردن.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L’Éternel dit à Josué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Ordonne aux sacrificateurs qui portent l’arche du témoignage de remonter du Jourdain.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Alors Josué donna cet ordre aux sacrificateurs : Remontez du Jourdain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Then the Lord spoke to Joshua, saying, 16 Command the priests who bear the ark of the Testimony to come up from the Jordan. 17 Joshua therefore commanded the priests, saying, Come up from the Jordan.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6490" name="Group 26"/>
          <p:cNvGraphicFramePr>
            <a:graphicFrameLocks noGrp="1"/>
          </p:cNvGraphicFramePr>
          <p:nvPr/>
        </p:nvGraphicFramePr>
        <p:xfrm>
          <a:off x="34925" y="115888"/>
          <a:ext cx="9001125" cy="6430964"/>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فكان لما صعد الكهنة حاملو تابوت عهد الرب من وسط الاردن واجتذبت بطون اقدام الكهنة الى اليابسة ان مياه الاردن رجعت الى مكانها وجرت كما من قبل الى كل شطوطه</a:t>
                      </a:r>
                      <a:r>
                        <a:rPr kumimoji="0" lang="ar-EG" sz="3200" b="0" i="0" u="none" strike="noStrike" cap="none" normalizeH="0" baseline="0" dirty="0">
                          <a:ln>
                            <a:noFill/>
                          </a:ln>
                          <a:solidFill>
                            <a:schemeClr val="bg1"/>
                          </a:solidFill>
                          <a:effectLst/>
                          <a:latin typeface="Arial" charset="0"/>
                          <a:cs typeface="Arial" charset="0"/>
                        </a:rPr>
                        <a:t>.</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18 Lorsque les sacrificateurs qui portaient l’arche de l’alliance de l’Éternel remontèrent du milieu du Jourdain, (au moment où) ils détachèrent </a:t>
                      </a:r>
                      <a:r>
                        <a:rPr kumimoji="0" lang="fr-FR" sz="2700" b="0" i="0" u="none" strike="noStrike" cap="none" normalizeH="0" baseline="0" dirty="0">
                          <a:ln>
                            <a:noFill/>
                          </a:ln>
                          <a:solidFill>
                            <a:schemeClr val="bg1"/>
                          </a:solidFill>
                          <a:effectLst/>
                          <a:latin typeface="Arial" charset="0"/>
                          <a:cs typeface="Arial" charset="0"/>
                        </a:rPr>
                        <a:t>la plante de leurs pieds pour se diriger vers la terre ferme, les eaux du Jourdain retournèrent à leur place et coulèrent comme auparavant, tout le long de ses berges.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it came to pass, when the priests who bore the ark of the covenant of the Lord had come from the midst of the Jordan, and the soles of the priests' feet touched the dry land, that the waters of the Jordan returned to their place and overflowed all its banks as before.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7515" name="Group 27"/>
          <p:cNvGraphicFramePr>
            <a:graphicFrameLocks noGrp="1"/>
          </p:cNvGraphicFramePr>
          <p:nvPr/>
        </p:nvGraphicFramePr>
        <p:xfrm>
          <a:off x="34925" y="115888"/>
          <a:ext cx="9001125" cy="61229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وصعد الشعب من الاردن في اليوم العاشر من الشهر الاول وحلّوا في الجلجال في تخم اريحا الشرقي. والاثنا عشر حجرا التي اخذوها من الاردن نصبها يشوع في الجلجال</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 peuple remonta du Jourdain le dixième jour du premier mois et il campa à Guilgal à l’extrémité orientale de Jéricho. 20 Ces douze pierres qu’ils avaient prises du Jourdain, Josué les dressa à Guilgal.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Now the people came up from the Jordan on the tenth day of the first month, and they camped in Gilgal on the east border of Jericho. 20 And those twelve stones which they took out of the Jordan, Joshua set up in Gilgal.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7984" name="Group 16"/>
          <p:cNvGraphicFramePr>
            <a:graphicFrameLocks noGrp="1"/>
          </p:cNvGraphicFramePr>
          <p:nvPr/>
        </p:nvGraphicFramePr>
        <p:xfrm>
          <a:off x="34925" y="115888"/>
          <a:ext cx="9001125" cy="5978526"/>
        </p:xfrm>
        <a:graphic>
          <a:graphicData uri="http://schemas.openxmlformats.org/drawingml/2006/table">
            <a:tbl>
              <a:tblPr rtl="1"/>
              <a:tblGrid>
                <a:gridCol w="3902232">
                  <a:extLst>
                    <a:ext uri="{9D8B030D-6E8A-4147-A177-3AD203B41FA5}">
                      <a16:colId xmlns:a16="http://schemas.microsoft.com/office/drawing/2014/main" val="20000"/>
                    </a:ext>
                  </a:extLst>
                </a:gridCol>
                <a:gridCol w="509889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وكلم بني اسرائيل قائلا اذا سأل بنوكم غدا آباءهم قائلين ما هذه الحجارة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 dit aux Israélites : Lorsque, demain, vos fils demanderont à leurs pères : Que sont ces pierres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Then he spoke to the children of Israel, saying: When your children ask their fathers in time to come, saying, `What are these stones?'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8541" name="Group 29"/>
          <p:cNvGraphicFramePr>
            <a:graphicFrameLocks noGrp="1"/>
          </p:cNvGraphicFramePr>
          <p:nvPr/>
        </p:nvGraphicFramePr>
        <p:xfrm>
          <a:off x="34925" y="115888"/>
          <a:ext cx="9001125" cy="6430964"/>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تعلمون بنيكم قائلين.على اليابسة عبر اسرائيل هذا الاردن. لان الرب الهكم قد يبّس مياه الاردن من امامكم حتى عبرتم كما فعل الرب الهكم ببحر سوف الذي يبّسه من امامنا حتى عبرنا.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vous en instruirez vos fils et vous direz : Israël a traversé ce Jourdain à sec.23 Car l’Éternel, votre Dieu, a mis à sec devant vous le cours du Jourdain, jusqu’à ce que vous ayez passé comme l’Éternel, votre Dieu, l’avait fait à la mer des Joncs qu’il a mise à sec devant nous jusqu’à ce que nous ayons passé.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you shall let your children know, saying, `Israel crossed over this Jordan on dry land'; 23 for the Lord your God dried up the waters of the Jordan before you until you had crossed over, as the Lord your God did to the Red Sea, which He dried up before us until we had crossed over,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29565" name="Group 29"/>
          <p:cNvGraphicFramePr>
            <a:graphicFrameLocks noGrp="1"/>
          </p:cNvGraphicFramePr>
          <p:nvPr/>
        </p:nvGraphicFramePr>
        <p:xfrm>
          <a:off x="34925" y="115888"/>
          <a:ext cx="9001125" cy="608958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تعلم جميع شعوب الارض يد الرب انها قوية لكي تخافوا الرب الهكم كل الايام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وعندما سمع جميع ملوك الاموريين الذين في عبر الاردن غربا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C’est afin que tous les peuples de la terre connaissent que la main de l’Éternel est une main puissante, et afin que vous ayez toujours la crainte de l’Éternel, votre Dieu. 5:1 Lorsque tous les rois des Amoréens qui sont au–delà du Jourdain, à l’ouest,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that all the peoples of the earth may know the hand of the Lord, that it is mighty, that you may fear the Lord your God forever.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So it was, when all the kings of the Amorites who were on the west side of the Jordan,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0585" name="Group 25"/>
          <p:cNvGraphicFramePr>
            <a:graphicFrameLocks noGrp="1"/>
          </p:cNvGraphicFramePr>
          <p:nvPr/>
        </p:nvGraphicFramePr>
        <p:xfrm>
          <a:off x="34925" y="115888"/>
          <a:ext cx="9001125" cy="628161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وجميع ملوك الكنعانيين الذين على البحر ان الرب قد يبّس مياه الاردن من امام بني اسرائيل حتى عبرنا ذابت قلوبهم ولم تبق فيهم روح بعد من جراء بني اسرائيل</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tous les rois des Cananéens, près de la mer, apprirent que l’Éternel avait mis à sec le cours du Jourdain devant les Israélites, jusqu’à ce qu’ils aient passé, le coeur leur manqua et ils perdirent le souffle devant les Israélites.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all the kings of the Canaanites who were by the sea, heard that the Lord had dried up the waters of the Jordan from before the children of Israel until we had crossed over, that their heart melted; and there was no spirit in them any longer because of the children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1605" name="Group 21"/>
          <p:cNvGraphicFramePr>
            <a:graphicFrameLocks noGrp="1"/>
          </p:cNvGraphicFramePr>
          <p:nvPr/>
        </p:nvGraphicFramePr>
        <p:xfrm>
          <a:off x="34925" y="115888"/>
          <a:ext cx="9001125" cy="622090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ذلك الوقت قال الرب ليشوع اصنع لنفسك سكاكين من صوّان وعد فاختن بني اسرائيل ثانية. فصنع يشوع سكاكين من صوّان وختن بني اسرائيل في تل القلف.</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En ce temps–là, l’Éternel dit à Josué : Fais–toi des couteaux de pierre et, pour la seconde fois, circoncis de nouveau les Israélites. 3 Josué se fit des couteaux de pierre et circoncit les Israélites, près de la colline des Araloth.</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At that time the Lord said to Joshua, Make flint knives for yourself, and circumcise the sons of Israel again the second time. 3 So Joshua made flint knives for himself, and circumcised the sons of Israel at the hill of the foreskins.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2634" name="Group 26"/>
          <p:cNvGraphicFramePr>
            <a:graphicFrameLocks noGrp="1"/>
          </p:cNvGraphicFramePr>
          <p:nvPr/>
        </p:nvGraphicFramePr>
        <p:xfrm>
          <a:off x="34925" y="115888"/>
          <a:ext cx="9001125" cy="6516308"/>
        </p:xfrm>
        <a:graphic>
          <a:graphicData uri="http://schemas.openxmlformats.org/drawingml/2006/table">
            <a:tbl>
              <a:tblPr rtl="1"/>
              <a:tblGrid>
                <a:gridCol w="4721684">
                  <a:extLst>
                    <a:ext uri="{9D8B030D-6E8A-4147-A177-3AD203B41FA5}">
                      <a16:colId xmlns:a16="http://schemas.microsoft.com/office/drawing/2014/main" val="20000"/>
                    </a:ext>
                  </a:extLst>
                </a:gridCol>
                <a:gridCol w="427944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هو سبب ختن يشوع اياهم.ان جميع الشعب الخارجين من مصر الذكور جميع رجال الحرب ماتوا في البرية على الطريق بخروجهم من مصر.لان جميع الشعب الذين خرجوا كانوا مختونين.</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Voici la raison pour laquelle Josué les circoncit : tout le peuple qui était sorti d’Égypte, les mâles, tous les hommes de guerre, étaient morts dans le désert pendant la route, après leur sortie d’Égypte. 5 Tout le peuple qui était sorti (d’Égypte) avait été circoncis,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And this is the reason why Joshua circumcised them: All the people who came out of Egypt who were males, all the men of war, had died in the wilderness on the way, after they had come out of Egypt. 5 For all the people who came out had been circumcised,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3657" name="Group 25"/>
          <p:cNvGraphicFramePr>
            <a:graphicFrameLocks noGrp="1"/>
          </p:cNvGraphicFramePr>
          <p:nvPr/>
        </p:nvGraphicFramePr>
        <p:xfrm>
          <a:off x="34925" y="115888"/>
          <a:ext cx="9001125" cy="65163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جميع الشعب الذين ولدوا في القفر على الطريق بخروجهم من مصر فلم يختنوا. لان بني اسرائيل ساروا اربعين سنة في القفر حتى فني جميع الشعب رجال الحرب الخارجين من مصر</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de tout le peuple né dans le désert pendant la route, après la sortie d’Égypte, on n’avait circoncis personne.6 En effet, les Israélites avaient marché quarante ans dans le désert, jusqu’à la disparition du contingent des hommes de guerre sortis d’Égypte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all the people born in the wilderness, on the way as they came out of Egypt, had not been circumcised. 6 For the children of Israel walked forty years in the wilderness, till all the people who were men of war, who came out of Egypt, were consumed,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4675" name="Group 19"/>
          <p:cNvGraphicFramePr>
            <a:graphicFrameLocks noGrp="1"/>
          </p:cNvGraphicFramePr>
          <p:nvPr/>
        </p:nvGraphicFramePr>
        <p:xfrm>
          <a:off x="34925" y="115888"/>
          <a:ext cx="9001125" cy="6220906"/>
        </p:xfrm>
        <a:graphic>
          <a:graphicData uri="http://schemas.openxmlformats.org/drawingml/2006/table">
            <a:tbl>
              <a:tblPr rtl="1"/>
              <a:tblGrid>
                <a:gridCol w="4252964">
                  <a:extLst>
                    <a:ext uri="{9D8B030D-6E8A-4147-A177-3AD203B41FA5}">
                      <a16:colId xmlns:a16="http://schemas.microsoft.com/office/drawing/2014/main" val="20000"/>
                    </a:ext>
                  </a:extLst>
                </a:gridCol>
                <a:gridCol w="474816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لم يسمعوا لقول الرب الذين حلف الرب لهم انه لا يريهم الارض التي حلف الرب لآبائهم ان يعطينا اياها الارض التي تفيض لبنا وعسلا.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n’avaient pas écouté la voix de l’Éternel ; l’Éternel leur avait juré de ne pas leur faire voir le pays que l’Éternel avait juré à leurs pères de nous donner, pays découlant de lait et de miel.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because they did not obey the voice of the Lord--to whom the Lord swore that He would not show them the land which the Lord had sworn to their fathers that He would give us, a land flowing with milk and honey.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5706" name="Group 26"/>
          <p:cNvGraphicFramePr>
            <a:graphicFrameLocks noGrp="1"/>
          </p:cNvGraphicFramePr>
          <p:nvPr/>
        </p:nvGraphicFramePr>
        <p:xfrm>
          <a:off x="34925" y="115888"/>
          <a:ext cx="9001125" cy="651630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بنوهم فاقامهم مكانهم.فاياهم ختن يشوع لانهم كانوا قلفا اذ لم يختنوهم في الطريق. وكان بعدما انتهى جميع الشعب من الاختتان انهم اقاموا في اماكنهم في المحلّة حتى برئوا.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Ce sont leurs fils qu’il établit à leur place. Josué les circoncit, car ils étaient incirconcis du fait qu’on ne les avait pas circoncis en route.8 Lorsqu’on eut achevé de circoncire toute la nation, ils restèrent sur place dans le camp jusqu’à leur guérison.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Then Joshua circumcised their sons whom He raised up in their place; for they were uncircumcised, because they had not been circumcised on the way. 8 So it was, when they had finished circumcising all the people, that they stayed in their places in the camp till they were healed.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6729" name="Group 25"/>
          <p:cNvGraphicFramePr>
            <a:graphicFrameLocks noGrp="1"/>
          </p:cNvGraphicFramePr>
          <p:nvPr/>
        </p:nvGraphicFramePr>
        <p:xfrm>
          <a:off x="34925" y="115888"/>
          <a:ext cx="9001125"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الرب ليشوع اليوم قد دحرجت عنكم عار مصر.فدعي اسم ذلك المكان الجلجال الى هذا اليوم  فحلّ بنو اسرائيل في الجلجال وعملوا الفصح</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L’Éternel dit à Josué : Aujourd’hui, j’ai roulé loin de vous la honte de l’Égypte. Aussi a–t–on appelé ce lieu du nom de Guilgal jusqu’à aujourd’hui.10 Les Israélites campèrent à Guilgal et ils célébrèrent la Pâque,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the Lord said to Joshua, This day I have rolled away the reproach of Egypt from you. Therefore the name of the place is called Gilgal to this day. 10 Now the children of Israel camped in Gilgal, and kept the Passover</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1298" name="Group 18"/>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اليوم الرابع عشر من الشهر مساء في عربات اريحا. وأكلوا من غلة الارض في الغد بعد الفصح فطيرا وفريكا في نفس ذلك اليوم.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quatorzième jour du mois, au soir, dans les plaines de Jéricho. 11Ils mangèrent des productions du pays, des pains sans levain et du (grain) rôti, le lendemain de la Pâque, en ce jour–même.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on the fourteenth day of the month at twilight on the plains of Jericho. 11 And they ate of the produce of the land on the day after the Passover, unleavened bread and parched grain, on the very same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7754" name="Group 26"/>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وانقطع المنّ في الغد عند اكلهم من غلّة الارض ولم يكن بعد لبني اسرائيل منّ.فاكلوا من محصول ارض كنعان في تلك السنة</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La manne cessa le lendemain, quand ils mangèrent des productions du pays. Pour les Israélites, il n’y eut plus de manne et ils mangèrent des produits du pays de Canaan cette année–là.</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the manna ceased on the day after they had eaten the produce of the land; and the children of Israel no longer had manna, but they ate the food of the land of Canaan that year.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85542" name="Group 38"/>
          <p:cNvGraphicFramePr>
            <a:graphicFrameLocks noGrp="1"/>
          </p:cNvGraphicFramePr>
          <p:nvPr/>
        </p:nvGraphicFramePr>
        <p:xfrm>
          <a:off x="34925" y="44450"/>
          <a:ext cx="9001125" cy="6049963"/>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لما كان يشوع عند اريحا انه رفع عينيه ونظر واذا برجل واقف قبالته وسيفه مسلول بيده.فسار يشوع اليه وقال له هل لنا انت او لاعدائنا.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Comme Josué se trouvait à Jéricho, il leva les yeux et regarda : voici qu’un homme se tenait en face de lui, son épée nue à la main. Josué marcha vers lui et lui dit : Es–tu pour nous ou pour nos ennemis ?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it came to pass, when Joshua was by Jericho, that he lifted his eyes and looked, and behold, a Man stood opposite him with His sword drawn in His hand. And Joshua went to Him and said to Him, Are You for us or for our adversaries?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9022" name="Group 30"/>
          <p:cNvGraphicFramePr>
            <a:graphicFrameLocks noGrp="1"/>
          </p:cNvGraphicFramePr>
          <p:nvPr/>
        </p:nvGraphicFramePr>
        <p:xfrm>
          <a:off x="34925" y="44450"/>
          <a:ext cx="9001125" cy="604996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كلا بل انا رئيس جند الرب.الآن أتيت.فسقط يشوع على وجهه الى الارض وسجد وقال له بماذا يكلم سيدي عبده.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dit : Non, mais je suis le chef de l’armée de l’Éternel, j’arrive maintenant. Josué tomba le visage contre terre, se prosterna et lui dit : Qu’est–ce que mon seigneur dit à son serviteur ?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So He said, No, but as Commander of the army of the Lord I have now come. And Joshua fell on his face to the earth and worshiped, and said to Him, What does my Lord say to His servant?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2320" name="Group 16"/>
          <p:cNvGraphicFramePr>
            <a:graphicFrameLocks noGrp="1"/>
          </p:cNvGraphicFramePr>
          <p:nvPr/>
        </p:nvGraphicFramePr>
        <p:xfrm>
          <a:off x="34925" y="44450"/>
          <a:ext cx="9001125"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رئيس جند الرب ليشوع اخلع نعلك من رجلك لان المكان الذي انت واقف عليه هو مقدس.ففعل يشوع كذلك</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Le chef de l’armée de l’Éternel dit à Josué : Ote tes sandales de tes pieds, car le lieu sur lequel tu te tiens est saint. Josué fit ainsi.</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Then the Commander of the Lord's army said to Joshua, Take your sandal off your foot, for the place where you stand is holy. And Joshua did so.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8315" name="Group 43"/>
          <p:cNvGraphicFramePr>
            <a:graphicFrameLocks noGrp="1"/>
          </p:cNvGraphicFramePr>
          <p:nvPr/>
        </p:nvGraphicFramePr>
        <p:xfrm>
          <a:off x="34925" y="44450"/>
          <a:ext cx="9001125" cy="658774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اريحا مغلقة مقفّلة بسبب بني اسرائيل.لا احد يخرج ولا احد يدخل. فقال الرب ليشوع.انظر.قد دفعت بيدك اريحا وملكها جبابرة البأس. تدورون دائرة المدينة جميع رجال الحرب.</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:1Jéricho était barrée et barricadée à cause des Israélites. Personne ne sortait et personne n’entrait.2 L’Éternel dit à Josué : Vois, je livre entre tes mains Jéricho et son roi, les vaillants guerriers. 3 Vous ferez le tour de la ville, tous les hommes de guerre ;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Now Jericho was securely shut up because of the children of Israel; none went out, and none came in. 2 And the Lord said to Joshua: See! I have given Jericho into your hand, its king, and the mighty men of valor. 3 You shall march around the city, all you men of war;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0048" name="Group 32"/>
          <p:cNvGraphicFramePr>
            <a:graphicFrameLocks noGrp="1"/>
          </p:cNvGraphicFramePr>
          <p:nvPr/>
        </p:nvGraphicFramePr>
        <p:xfrm>
          <a:off x="34925" y="44450"/>
          <a:ext cx="9001125" cy="652399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حول المدينة مرة واحدة.هكذا تفعلون ستة ايام.وسبعة كهنة يحملون ابواق الهتاف السبعة امام التابوت.وفي اليوم السابع تدورون دائرة المدينة سبع مرّات والكهنة يضربون بالابواق.</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38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tournerez autour de la ville une fois. Tu feras ainsi pendant six jours.4 Sept sacrificateurs porteront sept cors de bélier devant l’arche. Le septième jour, vous ferez sept fois le tour de la ville, et les sacrificateurs sonneront du cor.</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shall go all around the city once. This you shall do six days. 4 And seven priests shall bear seven trumpets of rams' horns before the ark. But the seventh day you shall march around the city seven times, and the priests shall blow the trumpets.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6254" name="Group 30"/>
          <p:cNvGraphicFramePr>
            <a:graphicFrameLocks noGrp="1"/>
          </p:cNvGraphicFramePr>
          <p:nvPr/>
        </p:nvGraphicFramePr>
        <p:xfrm>
          <a:off x="34925" y="44450"/>
          <a:ext cx="9001125" cy="6523992"/>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عند امتداد صوت قرن الهتاف عند استماعكم صوت البوق ان جميع الشعب يهتف هتافا عظيما فيسقط سور المدينة في مكانه ويصعد الشعب كل رجل مع وجهه.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Quand on fera retentir la corne de bélier, quand vous entendrez le son du cor, tout le peuple poussera une grande clameur. Alors, le rempart de la ville s’écroulera sur lui–même et le peuple montera, chacun devant soi.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It shall come to pass, when they make a long blast with the ram's horn, and when you hear the sound of the trumpet, that all the people shall shout with a great shout; then the wall of the city will fall down flat. And the people shall go up every man straight before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4211" name="Group 35"/>
          <p:cNvGraphicFramePr>
            <a:graphicFrameLocks noGrp="1"/>
          </p:cNvGraphicFramePr>
          <p:nvPr/>
        </p:nvGraphicFramePr>
        <p:xfrm>
          <a:off x="34925" y="44450"/>
          <a:ext cx="9001125" cy="6161025"/>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فدعا يشوع بن نون الكهنة وقال لهم.احملوا تابوت العهد.وليحمل سبعة كهنة سبعة ابواق هتاف امام تابوت الرب. وقالوا للشعب اجتازوا ودوروا دائرة المدينة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Josué, fils de Noun, appela les sacrificateurs et leur dit : Portez l’arche de l’alliance et que sept sacrificateurs portent sept cors de bélier devant l’arche de l’Éternel.7  Puis il dit au peuple : Passez, faites le tour de la ville, </a:t>
                      </a:r>
                      <a:endParaRPr kumimoji="0" lang="fr-FR"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Joshua the son of Nun called the priests and said to them, Take up the ark of the covenant, and let seven priests bear seven trumpets of rams' horns before the ark of the Lord. 7 And he said to the people, Proceed, and march around the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1852" name="Group 28"/>
          <p:cNvGraphicFramePr>
            <a:graphicFrameLocks noGrp="1"/>
          </p:cNvGraphicFramePr>
          <p:nvPr/>
        </p:nvGraphicFramePr>
        <p:xfrm>
          <a:off x="34925" y="44450"/>
          <a:ext cx="9001125" cy="658774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وليجتز المتجرد امام تابوت الرب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وكان كما قال يشوع للشعب.اجتاز السبعة الكهنة حاملين ابواق الهتاف السبعة امام الرب وضربوا بالابواق.وتابوت عهد الرب سائر وراءهم</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que l’avant–garde passe devant l’arche de l’Éternel. 8  Il en fut comme Josué l’avait dit au peuple. Les sept sacrificateurs qui portaient les sept cors de bélier devant l’Éternel passèrent et sonnèrent du cor. L’arche de l’alliance de l’Éternel les suivait.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let him who is armed advance before the ark of the Lord. 8 So it was, when Joshua had spoken to the people, that the seven priests bearing the seven trumpets of rams' horns before the Lord advanced and blew the trumpets, and the ark of the covenant of the Lord followed them.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2152" name="Group 24"/>
          <p:cNvGraphicFramePr>
            <a:graphicFrameLocks noGrp="1"/>
          </p:cNvGraphicFramePr>
          <p:nvPr/>
        </p:nvGraphicFramePr>
        <p:xfrm>
          <a:off x="34925" y="44450"/>
          <a:ext cx="9001125" cy="6353049"/>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متجرد سائر امام الكهنة الضاربين بالابواق.والساقة سائرة وراء التابوت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كانوا يسيرون ويضربون بالابواق.  وأمر يشوع الشعب قائلا لا تهتفوا ولا تسمعوا صوتكم</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L’avant–garde marchait devant les sacrificateurs qui sonnaient du cor, et l’arrière–garde suivait l’arche. On marchait au son du cor.10 Josué avait donné cet ordre au peuple : Vous ne crierez pas, vous ne ferez pas entendre votre voix,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 armed men went before the priests who blew the trumpets, and the rear guard came after the ark, while the priests continued blowing the trumpets. 10 Now Joshua had commanded the people, saying, You shall not shout or make any noise with your voice,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40826" name="Group 26"/>
          <p:cNvGraphicFramePr>
            <a:graphicFrameLocks noGrp="1"/>
          </p:cNvGraphicFramePr>
          <p:nvPr/>
        </p:nvGraphicFramePr>
        <p:xfrm>
          <a:off x="34925" y="44450"/>
          <a:ext cx="9001125" cy="6353049"/>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تخرج من افواهكم كلمة حتى يوم اقول لكم اهتفوا.فتهتفون. فدار تابوت الرب حول المدينة مرّة واحدة.ثم دخلوا المحلّة وباتوا في المحلّة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 ne sortira pas une parole de votre bouche, jusqu’au jour où je vous dirai : Poussez des clameurs ! Alors, vous pousserez des clameurs. 11 L’arche de l’Éternel fit le tour de la ville ; elle tourna une fois, puis ils rentrèrent au camp et y passèrent la nuit.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nor shall a word proceed out of your mouth, until the day I say to you, `Shout!' Then you shall shout. 11 So he had the ark of the Lord circle the city, going around it once. Then they came into the camp and lodged in the camp.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3349" name="Group 21"/>
          <p:cNvGraphicFramePr>
            <a:graphicFrameLocks noGrp="1"/>
          </p:cNvGraphicFramePr>
          <p:nvPr/>
        </p:nvGraphicFramePr>
        <p:xfrm>
          <a:off x="34925" y="44450"/>
          <a:ext cx="9001125" cy="60499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فبكر يشوع في الغد وحمل الكهنة تابوت الرب والسبعة الكهنة الحاملون ابواق الهتاف السبعة امام تابوت الرب سائرون سيرا وضاربون بالابواق</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Josué se leva de bon matin et les sacrificateurs portèrent l’arche de l’Éternel. 13 Les sept sacrificateurs qui portaient les sept cors de bélier devant l’arche de l’Éternel se remirent en marche et sonnèrent du cor.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Joshua rose early in the morning, and the priests took up the ark of the Lord. 13 Then seven priests bearing seven trumpets of rams' horns before the ark of the Lord went on continually and blew with the trumpets.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0107" name="Group 27"/>
          <p:cNvGraphicFramePr>
            <a:graphicFrameLocks noGrp="1"/>
          </p:cNvGraphicFramePr>
          <p:nvPr/>
        </p:nvGraphicFramePr>
        <p:xfrm>
          <a:off x="34925" y="44450"/>
          <a:ext cx="9001125" cy="60499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والمتجرّدون سائرون امامهم والساقة سائرة وراء تابوت الرب.كانوا يسيرون ويضربون بالابواق.  وداروا بالمدينة في اليوم الثاني مرّة واحدة ثم رجعوا الى المحلّة.</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L’avant–garde les précédait, et l’arrière–garde suivait l’arche de l’Éternel. On marchait au son du cor. 14 Ils firent une fois le tour de la ville, le second jour ; puis ils retournèrent dans le camp.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armed men went before them. But the rear guard came after the ark of the Lord, while the priests continued blowing the trumpets. 14 And the second day they marched around the city once and returned to the camp.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39799" name="Group 23"/>
          <p:cNvGraphicFramePr>
            <a:graphicFrameLocks noGrp="1"/>
          </p:cNvGraphicFramePr>
          <p:nvPr/>
        </p:nvGraphicFramePr>
        <p:xfrm>
          <a:off x="34925" y="44450"/>
          <a:ext cx="9001125" cy="622090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فعلوا ستة ايام. وكان في اليوم السابع انهم بكروا عند طلوع الفجر وداروا دائرة المدينة على هذا المنوال سبع مرّات.في ذلك اليوم فقط داروا دائرة المدينة سبع مرّات.</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firent de même pendant six jours.15  Le septième jour, ils se levèrent avec l’aurore et firent le tour de la ville dans le même ordre, sept fois. Ce fut le seul jour où ils firent sept fois le tour de la ville.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they did six days. 15 But it came to pass on the seventh day that they rose early, about the dawning of the day, and marched around the city seven times in the same manner. On that day only they marched around the city seven times.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8069" name="Group 37"/>
          <p:cNvGraphicFramePr>
            <a:graphicFrameLocks noGrp="1"/>
          </p:cNvGraphicFramePr>
          <p:nvPr/>
        </p:nvGraphicFramePr>
        <p:xfrm>
          <a:off x="34925" y="44450"/>
          <a:ext cx="9074150" cy="676910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في المرّة السابعة عندما ضرب الكهنة بالابواق ان يشوع قال للشعب اهتفوا لان الرب قد اعطاكم المدينة. فتكون المدينة وكل ما فيها محرّما للرب.راحاب الزانية فقط تحيا هي وكل من معها في البيت</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84775">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Alors, à la septième fois, les sacrificateurs sonnèrent du cor et Josué dit au peuple : Poussez des clameurs, car l’Éternel vous a donné la ville ! 17 La ville sera vouée à l’Éternel par interdit, elle et tout ce qui s’y trouve. Seule Rahab, la prostituée, aura la vie sauve, elle et tout ce qui est avec elle dans la maison,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the seventh time it happened, when the priests blew the trumpets, that Joshua said to the people: Shout, for the Lord has given you the city! 17 Now the city shall be doomed by the Lord to destruction, it and all who are in it. Only Rahab the harlot shall live, she and all who are with her in the house,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1069" name="Group 29"/>
          <p:cNvGraphicFramePr>
            <a:graphicFrameLocks noGrp="1"/>
          </p:cNvGraphicFramePr>
          <p:nvPr/>
        </p:nvGraphicFramePr>
        <p:xfrm>
          <a:off x="34925" y="44450"/>
          <a:ext cx="9001125" cy="6161025"/>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لانها قد خبأت المرسلين اللذين ارسلناهما. واما انتم فاحترزوا من الحرام لئلا تحرّموا وتأخذوا من الحرام وتجعلوا محلّة اسرائيل محرّمة وتكدّروها.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elle a donné abri aux messagers que nous avions envoyés.18  Mais attention ! Gardez–vous de l’interdit, de peur qu’ayant déclaré l’interdit, vous ne preniez de ce qui est interdit et ne mettiez ainsi le camp d’Israël sous l’interdit en y jetant le trouble.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she hid the messengers that we sent. 18 And you, by all means abstain from the accursed things, lest you become accursed when you take of the accursed things, and make the camp of Israel a curse, and trouble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4369" name="Group 17"/>
          <p:cNvGraphicFramePr>
            <a:graphicFrameLocks noGrp="1"/>
          </p:cNvGraphicFramePr>
          <p:nvPr/>
        </p:nvGraphicFramePr>
        <p:xfrm>
          <a:off x="34925" y="44450"/>
          <a:ext cx="9001125"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الفضة والذهب وآنية النحاس والحديد تكون قدسا للرب وتدخل في خزانة الرب.</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Tout l’argent, l’or et les objets de bronze et de fer sont consacrés à l’Éternel : ils entreront dans le trésor de l’Éternel.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But all the silver and gold, and vessels of bronze and iron, are consecrated to the Lord; they shall come into the treasury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6010" name="Group 26"/>
          <p:cNvGraphicFramePr>
            <a:graphicFrameLocks noGrp="1"/>
          </p:cNvGraphicFramePr>
          <p:nvPr/>
        </p:nvGraphicFramePr>
        <p:xfrm>
          <a:off x="34925" y="44450"/>
          <a:ext cx="9001125" cy="60499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فهتف الشعب وضربوا بالابواق.وكان حين سمع الشعب صوت البوق ان الشعب هتف هتافا عظيما فسقط السور في مكانه</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 peuple poussa des clameurs et l’on sonna du cor. Lorsque le peuple entendit le son du cor, il poussa une grande clameur, le rempart s’écroula sur lui–même,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So the people shouted when the priests blew the trumpets. And it happened when the people heard the sound of the trumpet, and the people shouted with a great shout, that the wall fell down flat.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2086" name="Group 22"/>
          <p:cNvGraphicFramePr>
            <a:graphicFrameLocks noGrp="1"/>
          </p:cNvGraphicFramePr>
          <p:nvPr/>
        </p:nvGraphicFramePr>
        <p:xfrm>
          <a:off x="34925" y="44450"/>
          <a:ext cx="9001125" cy="61186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وصعد الشعب الى المدينة كل رجل مع وجهه واخذوا المدينة.  وحرّموا كل ما في المدينة من رجل وامرأة من طفل وشيخ حتى البقر والغنم والحمير بحد السيف.</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5843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peuple monta vers la ville, chacun devant soi. Ils s’emparèrent de la ville.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Ils vouèrent à l’interdit, au fil de l’épée, tout ce qui était dans la ville, hommes et femmes, enfants et vieillards, boeufs, moutons et ânes.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the people went up into the city, every man straight before him, and they took the city. 21 And they utterly destroyed all that was in the city, both man and woman, young and old, ox and sheep and donkey, with the edge of the sword.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3118" name="Group 30"/>
          <p:cNvGraphicFramePr>
            <a:graphicFrameLocks noGrp="1"/>
          </p:cNvGraphicFramePr>
          <p:nvPr/>
        </p:nvGraphicFramePr>
        <p:xfrm>
          <a:off x="34925" y="44450"/>
          <a:ext cx="9001125" cy="530758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يشوع للرجلين اللذين تجسّسا الارض ادخلا بيت المرأة الزانية واخرجا من هناك المرأة وكل ما لها كما حلفتما لها.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5843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Josué avait dit aux deux hommes qui avaient espionné le pays : Allez à la maison de la prostituée et faites–en sortir cette femme et tout ce qui lui appartient, comme vous lui en avez fait le serment.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Joshua had said to the two men who had spied out the country, Go into the harlot's house, and from there bring out the woman and all that she has, as you swore to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5394" name="Group 18"/>
          <p:cNvGraphicFramePr>
            <a:graphicFrameLocks noGrp="1"/>
          </p:cNvGraphicFramePr>
          <p:nvPr/>
        </p:nvGraphicFramePr>
        <p:xfrm>
          <a:off x="34925" y="44450"/>
          <a:ext cx="9001125" cy="4326129"/>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فدخل الغلامان الجاسوسان واخرجا راحاب واباها وامها واخوتها وكل ما لها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5843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Les jeunes espions y allèrent et firent sortir Rahab, son père, sa mère, ses frères et tout ce qui lui appartenait ;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the young men who had been spies went in and brought out Rahab, her father, her mother, her brothers, and all that she had.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3956" name="Group 20"/>
          <p:cNvGraphicFramePr>
            <a:graphicFrameLocks noGrp="1"/>
          </p:cNvGraphicFramePr>
          <p:nvPr/>
        </p:nvGraphicFramePr>
        <p:xfrm>
          <a:off x="34925" y="44450"/>
          <a:ext cx="9001125" cy="616102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واخرجا كل عشائرها وتركاهم خارج محلّة اسرائيل. واحرقوا المدينة بالنار مع كل ما بها.انما الفضة والذهب وآنية النحاس والحديد جعلوها في خزانة بيت الرب.</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firent sortir tous ses parents. Ils les mirent en sûreté en dehors du camp d’Israël.24  Ils brûlèrent la ville et tout ce qui s’y trouvait, sauf l’argent, l’or et les objets de bronze et de fer qu’ils livrèrent au trésor de la maison de l’Éternel.</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they brought out all her relatives and left them outside the camp of Israel. 24 But they burned the city and all that was in it with fire. Only the silver and gold, and the vessels of bronze and iron, they put into the treasury of the house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1915" name="Group 27"/>
          <p:cNvGraphicFramePr>
            <a:graphicFrameLocks noGrp="1"/>
          </p:cNvGraphicFramePr>
          <p:nvPr/>
        </p:nvGraphicFramePr>
        <p:xfrm>
          <a:off x="34925" y="44450"/>
          <a:ext cx="9001125" cy="6220906"/>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واستحيا يشوع راحاب الزانية وبيت ابيها وكل ما لها.وسكنت في وسط اسرائيل الى هذا اليوم.لانها خبأت المرسلين اللذين ارسلهما يشوع لكي يتجسّسا اريحا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Josué laissa la vie à Rahab, la prostituée, à sa famille et à tout ce qui lui appartenait. Elle a habité au milieu d’Israël jusqu’à aujourd’hui, parce qu’elle avait donné abri aux messagers que Josué avait envoyés pour espionner Jéricho.</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Joshua spared Rahab the harlot, her father's household, and all that she had. So she dwells in Israel to this day, because she hid the messengers whom Joshua sent to spy out Jericho. </a:t>
                      </a:r>
                      <a:endParaRPr kumimoji="0" lang="en-US" sz="23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54144" name="Group 32"/>
          <p:cNvGraphicFramePr>
            <a:graphicFrameLocks noGrp="1"/>
          </p:cNvGraphicFramePr>
          <p:nvPr/>
        </p:nvGraphicFramePr>
        <p:xfrm>
          <a:off x="34925" y="44450"/>
          <a:ext cx="9001125" cy="604996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وحلف يشوع في ذلك الوقت قائلا ملعون قدام الرب الرجل الذي يقوم ويبني هذه المدينة اريحا.ببكره يؤسسها وبصغيره ينصب ابوابها.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En ce temps–là, Josué fit faire ce serment : Maudit (soit) devant l’Éternel l’homme qui se lèvera pour rebâtir cette ville de Jéricho. Il en assurera les fondations au prix de son fils aîné ; au prix de son cadet il en posera les portes. </a:t>
                      </a:r>
                      <a:endParaRPr kumimoji="0" lang="fr-FR"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Joshua charged them at that time, saying, Cursed be the man before the Lord who rises up and builds this city Jericho; he shall lay its foundation with his firstborn, and with his youngest he shall set up its gates. </a:t>
                      </a:r>
                      <a:endParaRPr kumimoji="0" lang="en-US" sz="23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6414" name="Group 14"/>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الرب مع يشوع وكان خبره في جميع الارض</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L’Éternel était avec Josué dont la renommée se répandit dans tout le pays.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So the Lord was with Joshua, and his fame spread throughout all the country.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9666"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484966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0707" name="Group 19"/>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(28:9</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خلص شعبك وبارك ميراثك أرعهم وارفعهم إلى الأبد.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Sauve ton peuple, bénis ton patrimoine, Bénis ton patrimoine, sois leur berger, et porte-les toujours,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Save Your people, And bless Your inheritance; Shepherd them also, And bear them up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11pm</a:t>
            </a:r>
          </a:p>
        </p:txBody>
      </p:sp>
    </p:spTree>
  </p:cSld>
  <p:clrMapOvr>
    <a:masterClrMapping/>
  </p:clrMapOvr>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1741" name="Group 29"/>
          <p:cNvGraphicFramePr>
            <a:graphicFrameLocks noGrp="1"/>
          </p:cNvGraphicFramePr>
          <p:nvPr/>
        </p:nvGraphicFramePr>
        <p:xfrm>
          <a:off x="34925" y="44450"/>
          <a:ext cx="9145588" cy="684053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a:t>
                      </a:r>
                      <a:r>
                        <a:rPr kumimoji="0" lang="ar-EG" sz="3600" b="0" i="0" u="sng" strike="noStrike" cap="none" normalizeH="0" baseline="0">
                          <a:ln>
                            <a:noFill/>
                          </a:ln>
                          <a:solidFill>
                            <a:srgbClr val="FF9933"/>
                          </a:solidFill>
                          <a:effectLst/>
                          <a:latin typeface="Arial" charset="0"/>
                          <a:cs typeface="Arial" charset="0"/>
                        </a:rPr>
                        <a:t>( 11 : 20 – 30)</a:t>
                      </a:r>
                      <a:r>
                        <a:rPr kumimoji="0" lang="en-CA" sz="3600" b="0" i="0" u="sng" strike="noStrike" cap="none" normalizeH="0" baseline="0">
                          <a:ln>
                            <a:noFill/>
                          </a:ln>
                          <a:solidFill>
                            <a:srgbClr val="FF9933"/>
                          </a:solidFill>
                          <a:effectLst/>
                          <a:latin typeface="Arial" charset="0"/>
                          <a:cs typeface="Arial" charset="0"/>
                        </a:rPr>
                        <a:t> </a:t>
                      </a:r>
                      <a:endParaRPr kumimoji="0" lang="en-US" sz="3200" b="0" i="0" u="sng" strike="noStrike" cap="none" normalizeH="0" baseline="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ابتدأ يُوبِّخُ المُدُن التي صُنِعت فيها أكثرُ قُوَّاتِهِ ولم يتوبوا: " ويلٌ لكِ يا كُورَزين! ويلٌ لكِ يا بيت صيدا!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Mathieu </a:t>
                      </a:r>
                      <a:r>
                        <a:rPr kumimoji="0" lang="en-US" sz="3200" b="0" i="0" u="sng" strike="noStrike" cap="none" normalizeH="0" baseline="0">
                          <a:ln>
                            <a:noFill/>
                          </a:ln>
                          <a:solidFill>
                            <a:srgbClr val="FF9933"/>
                          </a:solidFill>
                          <a:effectLst/>
                          <a:latin typeface="Arial" charset="0"/>
                          <a:cs typeface="Times New Roman" pitchFamily="18" charset="0"/>
                        </a:rPr>
                        <a:t>11 :20- 30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t>
                      </a:r>
                      <a:r>
                        <a:rPr kumimoji="0" lang="fr-FR" sz="2800" b="0" i="0" u="none" strike="noStrike" cap="none" normalizeH="0" baseline="0">
                          <a:ln>
                            <a:noFill/>
                          </a:ln>
                          <a:solidFill>
                            <a:schemeClr val="bg1"/>
                          </a:solidFill>
                          <a:effectLst/>
                          <a:latin typeface="Arial" charset="0"/>
                          <a:cs typeface="Arial" charset="0"/>
                        </a:rPr>
                        <a:t>Alors il se mit à invectiver contre les villes où avaient eu lieu la plupart de ses miracles, parce qu'elles ne s'étaient pas converties. "Malheureuse es-tu, Chorazin! Malheureuse es-tu, Bethsaïda,!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11 :20- 30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Then He began to rebuke the cities in which most of His mighty works had been done, because they did not repent: 21 Woe to you, Chorazin! Woe to you, Bethsaida!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11m</a:t>
            </a:r>
          </a:p>
        </p:txBody>
      </p:sp>
    </p:spTree>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2756" name="Group 20"/>
          <p:cNvGraphicFramePr>
            <a:graphicFrameLocks noGrp="1"/>
          </p:cNvGraphicFramePr>
          <p:nvPr/>
        </p:nvGraphicFramePr>
        <p:xfrm>
          <a:off x="34925" y="44450"/>
          <a:ext cx="9074150" cy="616299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لو صُنِعَت في صيدون القُوَّاتُ التي صنعت فيكُما، لتَابَتا قديماً في المُسُوح والرَّماد. لكنني أقُولُ لكُم: إنَّ صُور وصيدون سيرأف بهُم في يوم الدِّين أكثر منكم.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si les miracles qui ont eu lieu chez vous avaient eu lieu à Tyr et à Sidon, il y a longtemps que, sous le sac et la cendre, elles se seraient converties. 22 Oui, je vous le déclare, au jour du jugement, Tyr et Sidon seront traitées avec moins de rigueur que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if the mighty works which were done in you had been done in Tyre and Sidon, they would have repented long ago in sackcloth and ashes. 22 But I say to you, it will be more tolerable for Tyre and Sidon in the day of judgment than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7449" name="Group 25"/>
          <p:cNvGraphicFramePr>
            <a:graphicFrameLocks noGrp="1"/>
          </p:cNvGraphicFramePr>
          <p:nvPr/>
        </p:nvGraphicFramePr>
        <p:xfrm>
          <a:off x="34925" y="44450"/>
          <a:ext cx="9074150" cy="61214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وأنتِ يا كفرناحُوم هل ترتفعين إلى السَّماء! فستهبطين إلى الجحيم. لأنَّهُ لو صُنِعَت في سَدُوم هذه القُوَّاتُ التي حدثت فيكِ لبقيَت إلى اليوم.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Et toi, Capharnaüm, seras-tu élevée jusqu'au ciel? Tu descendras jusqu'au séjour des morts! Car si les miracles qui ont eu lieu chez toi avaient eu lieu à Sodome elle subsisterait encore aujourd'hui.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you, Capernaum, who are exalted to heaven, will be brought down to Hades; for if the mighty works which were done in you had been done in Sodom, it would have remained until this day.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8480" name="Group 32"/>
          <p:cNvGraphicFramePr>
            <a:graphicFrameLocks noGrp="1"/>
          </p:cNvGraphicFramePr>
          <p:nvPr/>
        </p:nvGraphicFramePr>
        <p:xfrm>
          <a:off x="34925" y="44450"/>
          <a:ext cx="9074150"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لكنني أقُولُ لكُم: إنَّ أرضَ سَدُوم سيرأف بها في يوم الدِّين أكثر منكِ".</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Aussi bien, je vous le déclare, au jour du Jugement, le pays de Sodome sera traité avec moins de rigueur que toi.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But I say to you that it shall be more tolerable for the land of Sodom in the day of judgment than for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2015" name="Group 15"/>
          <p:cNvGraphicFramePr>
            <a:graphicFrameLocks noGrp="1"/>
          </p:cNvGraphicFramePr>
          <p:nvPr/>
        </p:nvGraphicFramePr>
        <p:xfrm>
          <a:off x="34925" y="44450"/>
          <a:ext cx="9074150" cy="616299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ذلك الوقت أجاب يسوعُ وقال: " أعترف لك أيُّها الآبُ ربُّ السَّماءِ والأرض، لأنَّك أخفيتَ هذه عن الحُكماء والفُهماء وأعلنتَها للأطفال.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En ce temps-là, Jésus prit la parole et dit: "Je te loue, Père, Seigneur du ciel et de la terre, d'avoir caché cela aux sages et aux intelligents et de l'avoir révélé aux tout-petits.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At that time Jesus answered and said, I thank You, Father, Lord of heaven and earth, that You have hidden these things from the wise and prudent and have revealed them to babes.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9497" name="Group 25"/>
          <p:cNvGraphicFramePr>
            <a:graphicFrameLocks noGrp="1"/>
          </p:cNvGraphicFramePr>
          <p:nvPr/>
        </p:nvGraphicFramePr>
        <p:xfrm>
          <a:off x="34925" y="44450"/>
          <a:ext cx="9074150" cy="616299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نعم أيُّها الآبُ، لأن هذه هيَ المَسرَّةُ التي صَارت أمامك. كُلُّ شيءٍ أعطانيه الآب، وليس أحدٌ يَعرفُ الابن إلاَّ الآبُ، ولا أحدٌ يَعرفُ الآبَ إلاَّ الابنُ ومَن يريد الابنُ أن يُعلِنَ 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Oui, Père, c'est ainsi que tu en as disposé dans ta bienveillance. 27 Tout m'a été remis par mon Père, et nul ne connaît le Fils si ce n'est le Père, et nul ne connaît le Père si ce n'est le Fils, et celui à qui le Fils veut bien le révéler.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Even so, Father, for so it seemed good in Your sight. 27 All things have been delivered to Me by My Father, and no one knows the Son except the Father. Nor does anyone know the Father except the Son, and the one to whom the Son wills to reveal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3785" name="Group 25"/>
          <p:cNvGraphicFramePr>
            <a:graphicFrameLocks noGrp="1"/>
          </p:cNvGraphicFramePr>
          <p:nvPr/>
        </p:nvGraphicFramePr>
        <p:xfrm>
          <a:off x="34923" y="-24"/>
          <a:ext cx="9001127" cy="6778752"/>
        </p:xfrm>
        <a:graphic>
          <a:graphicData uri="http://schemas.openxmlformats.org/drawingml/2006/table">
            <a:tbl>
              <a:tblPr rtl="1"/>
              <a:tblGrid>
                <a:gridCol w="5089470">
                  <a:extLst>
                    <a:ext uri="{9D8B030D-6E8A-4147-A177-3AD203B41FA5}">
                      <a16:colId xmlns:a16="http://schemas.microsoft.com/office/drawing/2014/main" val="20000"/>
                    </a:ext>
                  </a:extLst>
                </a:gridCol>
                <a:gridCol w="3911657">
                  <a:extLst>
                    <a:ext uri="{9D8B030D-6E8A-4147-A177-3AD203B41FA5}">
                      <a16:colId xmlns:a16="http://schemas.microsoft.com/office/drawing/2014/main" val="20001"/>
                    </a:ext>
                  </a:extLst>
                </a:gridCol>
              </a:tblGrid>
              <a:tr h="142876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تعالوا إليَّ يا جميع المُتعَبينَ والثَّقيلِي الأحمالِ، وأنا أُريحُكُم. اِحملُوا نيري عليكُم وتَعلَّمُوا مِنِّي، لأنِّي وديعٌ ومُتواضِعُ القلبِ، فتجدُوا راحةً لِنُفُوسكُم. لأنَّ نيري هيِّنٌ وحملي خفيفٌ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Venez à moi, vous tous qui peinez sous le poids du fardeau, et moi je vous donnerai le repos. Prenez sur vous mon joug et mettez-vous à mon école, car je suis doux et humble de coeur, et vous trouverez le repos de vos âmes. Oui, mon joug est facile à porter et mon fardeau léger."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28 Come to Me, all you who labor and are heavy laden, and I will give you rest. 29 Take My yoke upon you and learn from Me, for I am gentle and lowly in heart, and you will find rest for your souls. 30 For My yoke is easy and My burden is light.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478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485478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85478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85478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6864" name="Group 32"/>
          <p:cNvGraphicFramePr>
            <a:graphicFrameLocks noGrp="1"/>
          </p:cNvGraphicFramePr>
          <p:nvPr/>
        </p:nvGraphicFramePr>
        <p:xfrm>
          <a:off x="34925" y="44450"/>
          <a:ext cx="9145588" cy="667816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رومية</a:t>
                      </a:r>
                      <a:r>
                        <a:rPr kumimoji="0" lang="en-US" sz="3200" b="0" i="0" u="sng" strike="noStrike" cap="none" normalizeH="0" baseline="0" dirty="0">
                          <a:ln>
                            <a:noFill/>
                          </a:ln>
                          <a:solidFill>
                            <a:srgbClr val="FF9933"/>
                          </a:solidFill>
                          <a:effectLst/>
                          <a:latin typeface="Arial" charset="0"/>
                          <a:cs typeface="Arial" charset="0"/>
                        </a:rPr>
                        <a:t> 16:17-27</a:t>
                      </a:r>
                      <a:r>
                        <a:rPr kumimoji="0" lang="en-CA" sz="3200" b="0" i="0" u="sng" strike="noStrike" cap="none" normalizeH="0" baseline="0" dirty="0">
                          <a:ln>
                            <a:noFill/>
                          </a:ln>
                          <a:solidFill>
                            <a:srgbClr val="FF9933"/>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واسألكم يا أخوتي أن تُلاحظُوا الذين يصنعُون الشِّقاق والشكوك، خلافاً لِلتَّعليم الذي تعلمتُمُوهُ، وأعرضُوا عنهُم. فإنَّ مثل هؤُلاء لا يخدمُون ربَّنا يسُوع المسيح بل بُطُونهُم.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16:17-27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Je vous exhorte, frères, à vous garder de ceux qui suscitent divisions et scandales et s'écartent de l'enseignement que vous avez reçu; éloignez-vous d'eux. 18 Car ces gens-là ne servent pas le Christ, notre Seigneur, mais leur ventre,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Romans 16:17-27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Now I urge you, brethren, note those who cause divisions and offenses, contrary to the doctrine which you learned, and avoid them. 18 For those who are such do not serve our Lord Jesus Christ, but their own belly,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11p</a:t>
            </a:r>
          </a:p>
        </p:txBody>
      </p:sp>
    </p:spTree>
  </p:cSld>
  <p:clrMapOvr>
    <a:masterClrMapping/>
  </p:clrMapOvr>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57876" name="Group 20"/>
          <p:cNvGraphicFramePr>
            <a:graphicFrameLocks noGrp="1"/>
          </p:cNvGraphicFramePr>
          <p:nvPr/>
        </p:nvGraphicFramePr>
        <p:xfrm>
          <a:off x="34925" y="44450"/>
          <a:ext cx="9145588" cy="601440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وبكلامهم الطَّيِّب وبالبركات يخدعون قُلُوب السُّلماء. أنَّ طاعتكُم قد ذاعت عند الجميع، أفرحُ بكُم، وأُريدُ أن تكُونُوا حُكماء في الخير وبُسطاء في الشَّرِّ.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par leurs belles paroles et leurs discours flatteurs, séduisent les coeurs simples. 19 Votre obéissance, en effet, est bien connue de tous. Je me réjouis donc à votre sujet, mais je veux que vous soyez avisés pour le bien et sans compromission avec le mal.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by smooth words and flattering speech deceive the hearts of the simple. 19 For your obedience has become known to all. Therefore I am glad on your behalf; but I want you to be wise in what is good, and simple concerning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1550" name="Group 30"/>
          <p:cNvGraphicFramePr>
            <a:graphicFrameLocks noGrp="1"/>
          </p:cNvGraphicFramePr>
          <p:nvPr/>
        </p:nvGraphicFramePr>
        <p:xfrm>
          <a:off x="34925" y="44450"/>
          <a:ext cx="9145588" cy="59055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وإلهُ السَّلام يسحقُ الشَّيطان تحت أقدامكم سريعاً. نعمةُ ربِّنا يسُوع المسيح معكُم.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يُسلِّمُ عليكُم تيموثاوسُ شريكي العامِلُ معي، ولُوقيوسَ وياسُونُ وسُوسيباترُسُ انسبائي.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 Dieu de la paix écrasera bientôt Satan sous vos pieds. Que la grâce de notre Seigneur Jésus soit avec vous! 21 Timothée, mon collaborateur, vous salue, ainsi que Lucius, Jason et Sosipatros, mes parents.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the God of peace will crush Satan under your feet shortly. The grace of our Lord Jesus Christ be with you. Amen. 21 Timothy, my fellow worker, and Lucius, Jason, and Sosipater, my countrymen, greet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2569" name="Group 25"/>
          <p:cNvGraphicFramePr>
            <a:graphicFrameLocks noGrp="1"/>
          </p:cNvGraphicFramePr>
          <p:nvPr/>
        </p:nvGraphicFramePr>
        <p:xfrm>
          <a:off x="34925" y="142851"/>
          <a:ext cx="9145588" cy="6376416"/>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91937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ترتيُوسُ كاتبُ هذه الرِّسالة، أُسلَّمُ عليكُم في الرَّبِّ. يُسلِّمُ عليكُم غايُسُ مُضيِّفي ومُضيِّفُ الكنيسة كُلِّها. يُسلِّمُ عليكُم أرستُسُ خازنُ المدينة، وكوارتُسُ الأخُ. نعمةُ ربِّنا يسُوع المسيح مع جميعكم آمين.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vous salue, moi Tertius, qui a écrit cette lettre, dans le Seigneur. 23 Gaïus, mon hôte et celui de toute l'Eglise, vous salue. Eraste, le trésorier de la ville, vous salue, ainsi que Quartus notre frère.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I, </a:t>
                      </a:r>
                      <a:r>
                        <a:rPr kumimoji="0" lang="en-US" sz="2800" b="0" i="0" u="none" strike="noStrike" cap="none" normalizeH="0" baseline="0" dirty="0" err="1">
                          <a:ln>
                            <a:noFill/>
                          </a:ln>
                          <a:solidFill>
                            <a:schemeClr val="bg1"/>
                          </a:solidFill>
                          <a:effectLst/>
                          <a:latin typeface="Arial" charset="0"/>
                          <a:cs typeface="Arial" charset="0"/>
                        </a:rPr>
                        <a:t>Tertius</a:t>
                      </a:r>
                      <a:r>
                        <a:rPr kumimoji="0" lang="en-US" sz="2800" b="0" i="0" u="none" strike="noStrike" cap="none" normalizeH="0" baseline="0" dirty="0">
                          <a:ln>
                            <a:noFill/>
                          </a:ln>
                          <a:solidFill>
                            <a:schemeClr val="bg1"/>
                          </a:solidFill>
                          <a:effectLst/>
                          <a:latin typeface="Arial" charset="0"/>
                          <a:cs typeface="Arial" charset="0"/>
                        </a:rPr>
                        <a:t>, who wrote this epistle, greet you in the Lord. 23 Gaius, my host and the host of the whole church, greets you. Erastus, the treasurer of the city, greets you, and </a:t>
                      </a:r>
                      <a:r>
                        <a:rPr kumimoji="0" lang="en-US" sz="2800" b="0" i="0" u="none" strike="noStrike" cap="none" normalizeH="0" baseline="0" dirty="0" err="1">
                          <a:ln>
                            <a:noFill/>
                          </a:ln>
                          <a:solidFill>
                            <a:schemeClr val="bg1"/>
                          </a:solidFill>
                          <a:effectLst/>
                          <a:latin typeface="Arial" charset="0"/>
                          <a:cs typeface="Arial" charset="0"/>
                        </a:rPr>
                        <a:t>Quartus</a:t>
                      </a:r>
                      <a:r>
                        <a:rPr kumimoji="0" lang="en-US" sz="2800" b="0" i="0" u="none" strike="noStrike" cap="none" normalizeH="0" baseline="0" dirty="0">
                          <a:ln>
                            <a:noFill/>
                          </a:ln>
                          <a:solidFill>
                            <a:schemeClr val="bg1"/>
                          </a:solidFill>
                          <a:effectLst/>
                          <a:latin typeface="Arial" charset="0"/>
                          <a:cs typeface="Arial" charset="0"/>
                        </a:rPr>
                        <a:t>, a brother. 24 The grace of our Lord Jesus Christ be with you all.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3592" name="Group 24"/>
          <p:cNvGraphicFramePr>
            <a:graphicFrameLocks noGrp="1"/>
          </p:cNvGraphicFramePr>
          <p:nvPr/>
        </p:nvGraphicFramePr>
        <p:xfrm>
          <a:off x="34925" y="44450"/>
          <a:ext cx="9145588" cy="59055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والقادر أن يُثبِّتكُم، بحسب إنجيلي وبشارة يسوع المسيح، حسب إعلان السِّرِّ الذي كان مكتُوماً في الأزمنة الأزليَّة،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A Celui qui a le pouvoir de vous affermir selon l'Évangile que j'annonce en prêchant Jésus Christ, selon la révélation d'un mystère gardé dans le silence durant des temps éternels,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Now to Him who is able to establish you according to my gospel and the preaching of Jesus Christ, according to the revelation of the mystery kept secret since the world began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4609" name="Group 17"/>
          <p:cNvGraphicFramePr>
            <a:graphicFrameLocks noGrp="1"/>
          </p:cNvGraphicFramePr>
          <p:nvPr/>
        </p:nvGraphicFramePr>
        <p:xfrm>
          <a:off x="34925" y="44450"/>
          <a:ext cx="9145588" cy="644112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ظهر من قبل الكُتُبِ النَّبويَّة بحسب أمر اللَّه الأزليِّ قد ظهر، لأجل طاعة الإيمان في جميع الأمم، اللَّه الحكيم الواحد وحدهُ المسيح، هذا الذي لهُ المجدُ إلي أبد الآبدين آمين.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mais maintenant manifesté et porté à la connaissance de tous les peuples païens par des écrits prophétiques, selon l'ordre du Dieu éternel, pour les conduire à l'obéissance de la foi, 27 à Dieu, seul sage, gloire, par Jésus Christ, aux siècles des siècles, Amen.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now has been made manifest, and by the prophetic Scriptures has been made known to all nations, according to the commandment of the everlasting God, for obedience to the faith-- 27 to God, alone wise, be glory through Jesus Christ forever.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888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990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8599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85990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1981" name="Group 29"/>
          <p:cNvGraphicFramePr>
            <a:graphicFrameLocks noGrp="1"/>
          </p:cNvGraphicFramePr>
          <p:nvPr/>
        </p:nvGraphicFramePr>
        <p:xfrm>
          <a:off x="34925" y="44450"/>
          <a:ext cx="9074150"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يعقوب الرسول</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3 : 1 ـ 12 )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تكونوا مُعلِّمينَ كثيرينَ يا إخوتي، عالمينَ أنَّكُم تأخذونَ دينونةً أعظم! فإنَّ جميعُنا نزل كثيراً. إن كان أحدٌ لا يعثُر في الكلام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3:1-12</a:t>
                      </a:r>
                      <a:endParaRPr kumimoji="0" lang="fr-FR"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Ne vous mettez pas tous à enseigner, mes frères. Vous savez avec quelle sévérité nous serons jugés,2 tant nous trébuchons tous. Si quelqu'un ne trébuche pas lorsqu'il parle,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3:1-12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My brethren, let not many of you become teachers, knowing that we shall receive a stricter judgment. 2 For we all stumble in many things. If anyone does not stumble in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11c</a:t>
            </a:r>
          </a:p>
        </p:txBody>
      </p:sp>
    </p:spTree>
  </p:cSld>
  <p:clrMapOvr>
    <a:masterClrMapping/>
  </p:clrMapOvr>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3005" name="Group 29"/>
          <p:cNvGraphicFramePr>
            <a:graphicFrameLocks noGrp="1"/>
          </p:cNvGraphicFramePr>
          <p:nvPr/>
        </p:nvGraphicFramePr>
        <p:xfrm>
          <a:off x="34925" y="44450"/>
          <a:ext cx="9074150" cy="665702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فذاكَ رجلٌ كاملٌ، قادرٌ أن يُلجِمَ الجسدِ كله. إذا وضعنا اللُّجُمَ في أفواه الخيل تُطاوعَنا، فنُديرَ جسمَها كُلَّه. هوذا السُّفُنُ وهيَ عظيمةٌ بهذا المقدار، تسوقُها رياحٌ عاصفةٌ،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est un homme parfait, capable de tenir en bride son corps entier.3 Si nous mettons un mors dans la bouche des chevaux pour qu'ils nous obéissent, nous menons aussi leur corps entier. 4 Voyez aussi les bateaux: si grands soient-ils et si rudes les vents qui les poussent,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is a perfect man, able also to bridle the whole body. 3 Indeed, we put bits in horses' mouths that they may obey us, and we turn their whole body. 4 Look also at ships: although they are so large and are driven by fierce winds,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5640" name="Group 24"/>
          <p:cNvGraphicFramePr>
            <a:graphicFrameLocks noGrp="1"/>
          </p:cNvGraphicFramePr>
          <p:nvPr/>
        </p:nvGraphicFramePr>
        <p:xfrm>
          <a:off x="34925" y="44450"/>
          <a:ext cx="9074150" cy="63388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تُديرُها دَفَّةٌ صَغِيرة إلى حيثُما شاءَ قَصدُ المُدير. كذلك اللِّسانُ أيضاً فإنَّهُ عضوٌ صغير ويتكلَّم بعظائم. هوذا نارٌ قليلةٌ، تُحْرِقُ وقُوداً كثيرة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les mène avec un tout petit gouvernail là où veut aller celui qui tient la barre. 5 De même, la langue est un petit membre et se vante de grands effets. Voyez comme il faut peu de feu pour faire flamber une vaste forêt!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are turned by a very small rudder wherever the pilot desires. 5 Even so the tongue is a little member and boasts great things. See how great a forest a little fire kindles!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6661" name="Group 21"/>
          <p:cNvGraphicFramePr>
            <a:graphicFrameLocks noGrp="1"/>
          </p:cNvGraphicFramePr>
          <p:nvPr/>
        </p:nvGraphicFramePr>
        <p:xfrm>
          <a:off x="34925" y="44450"/>
          <a:ext cx="9074150" cy="63388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فاللِّسانُ هو نارٌ! وزينة الإثم. هكذا جُعِلَ اللِّسانُ في أعضائِنا، وهو يُدنِّسُ الجسد كُلَّهُ، ويحرق دَائِرَةَ ميلادنا ( الكون )، ويُضرَمُ مِن جَهنَّمَ.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La langue aussi est un feu, le monde du mal; la langue est installée parmi les membres, elle qui souille le corps entier, qui embrase le cycle de la nature, qui est elle-même embrasée par la géhenne.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the tongue is a fire, a world of iniquity. The tongue is so set among our members that it defiles the whole body, and sets on fire the course of nature; and it is set on fire by hell.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7689" name="Group 25"/>
          <p:cNvGraphicFramePr>
            <a:graphicFrameLocks noGrp="1"/>
          </p:cNvGraphicFramePr>
          <p:nvPr/>
        </p:nvGraphicFramePr>
        <p:xfrm>
          <a:off x="34925" y="44450"/>
          <a:ext cx="9074150" cy="63388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طبيعة الوحوش والطُّيور والزَّحَّافاتِ وما في البحار يُذلَّلُ، وقد تَذلَّلَ للطبيعةِ البشريَّةِ. وأمَّا اللِّسان، فلا يستطيعُ أحدٌ مِن النَّاسِ أن يُقمعه. هو شرٌّلا يُضبط، مملوءٌ سماً مُميتاً.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n'est pas d'espèce, aussi bien de bêtes fauves que d'oiseaux, aussi bien de reptiles que de poissons, que l'espèce humaine n'arrive à dompter. Mais la langue, nul homme ne peut la  dompter: fléau fluctuant, plein d'un poison mortel!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every kind of beast and bird, of reptile and creature of the sea, is tamed and has been tamed by mankind. 8 But no man can tame the tongue. It is an unruly evil, full of deadly poison.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8713" name="Group 25"/>
          <p:cNvGraphicFramePr>
            <a:graphicFrameLocks noGrp="1"/>
          </p:cNvGraphicFramePr>
          <p:nvPr/>
        </p:nvGraphicFramePr>
        <p:xfrm>
          <a:off x="34925" y="44450"/>
          <a:ext cx="9074150" cy="633888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 نُبارِك اللَّه الآبَ، وبهِ نلعَنُ النَّاسَ الذينَ صنعهم اللَّه على مثاله. مِن الفم الواحدِ تخرجُ البركةُ واللعنةُ! فلا ينبغي يا إخوتي أن يكونَ الأمرُ هكذا!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Avec elle nous bénissons le Seigneur et Père; avec elle aussi nous maudissons les hommes, qui sont à l'image de Dieu; de la même bouche sortent bénédiction et malédiction. Mes frères, il ne doit pas en être ainsi.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With it we bless our God and Father, and with it we curse men, who have been made in the similitude of God. 10 Out of the same mouth proceed blessing and cursing. My brethren, these things ought not to be 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9727" name="Group 15"/>
          <p:cNvGraphicFramePr>
            <a:graphicFrameLocks noGrp="1"/>
          </p:cNvGraphicFramePr>
          <p:nvPr/>
        </p:nvGraphicFramePr>
        <p:xfrm>
          <a:off x="34925" y="44450"/>
          <a:ext cx="9074150" cy="638943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ألعلَّ يَنبوعاً يفيض العذبَ والمُرَّ ( الملح ) من ذات العين الواحدة ؟ أم هل يمكن يا إخوتي أن تثمر شجرة تين زيتوناً، أو الكرمةٌ تيناً؟ وكذلكَ المالح لا يمكن أن يصير عذباً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source produit-elle le doux et l'amer par le même orifice? Un figuier, mes frères, peut-il donner des olives, ou une vigne des figues?  Une source saline ne peut pas non plus donner d'eau douce.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Does a spring send forth fresh water and bitter from the same opening? 12 Can a fig tree, my brethren, bear olives, or a grapevine bear figs? Thus no spring yields both salt water and fresh.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0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864004" name="Picture 4" descr="pointing"/>
          <p:cNvPicPr>
            <a:picLocks noChangeAspect="1" noChangeArrowheads="1"/>
          </p:cNvPicPr>
          <p:nvPr/>
        </p:nvPicPr>
        <p:blipFill>
          <a:blip r:embed="rId2" cstate="print"/>
          <a:srcRect/>
          <a:stretch>
            <a:fillRect/>
          </a:stretch>
        </p:blipFill>
        <p:spPr bwMode="auto">
          <a:xfrm>
            <a:off x="4000496" y="6072206"/>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864004"/>
                                        </p:tgtEl>
                                        <p:attrNameLst>
                                          <p:attrName>style.visibility</p:attrName>
                                        </p:attrNameLst>
                                      </p:cBhvr>
                                      <p:to>
                                        <p:strVal val="visible"/>
                                      </p:to>
                                    </p:set>
                                    <p:anim calcmode="lin" valueType="num">
                                      <p:cBhvr additive="base">
                                        <p:cTn id="7" dur="500" fill="hold"/>
                                        <p:tgtEl>
                                          <p:spTgt spid="4864004"/>
                                        </p:tgtEl>
                                        <p:attrNameLst>
                                          <p:attrName>ppt_x</p:attrName>
                                        </p:attrNameLst>
                                      </p:cBhvr>
                                      <p:tavLst>
                                        <p:tav tm="0">
                                          <p:val>
                                            <p:strVal val="0-#ppt_w/2"/>
                                          </p:val>
                                        </p:tav>
                                        <p:tav tm="100000">
                                          <p:val>
                                            <p:strVal val="#ppt_x"/>
                                          </p:val>
                                        </p:tav>
                                      </p:tavLst>
                                    </p:anim>
                                    <p:anim calcmode="lin" valueType="num">
                                      <p:cBhvr additive="base">
                                        <p:cTn id="8" dur="500" fill="hold"/>
                                        <p:tgtEl>
                                          <p:spTgt spid="48640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502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48650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86502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86502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7102" name="Group 30"/>
          <p:cNvGraphicFramePr>
            <a:graphicFrameLocks noGrp="1"/>
          </p:cNvGraphicFramePr>
          <p:nvPr/>
        </p:nvGraphicFramePr>
        <p:xfrm>
          <a:off x="107950" y="115888"/>
          <a:ext cx="9036050" cy="6676898"/>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a:t>
                      </a:r>
                      <a:r>
                        <a:rPr kumimoji="0" lang="en-CA" sz="2800" b="0" i="0" u="sng" strike="noStrike" cap="none" normalizeH="0" baseline="0">
                          <a:ln>
                            <a:noFill/>
                          </a:ln>
                          <a:solidFill>
                            <a:srgbClr val="FF9933"/>
                          </a:solidFill>
                          <a:effectLst/>
                          <a:latin typeface="Arial" charset="0"/>
                          <a:cs typeface="Arial" charset="0"/>
                        </a:rPr>
                        <a:t>12 : 12 - 23</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وإنه رأى أن يأتي إلى بيت مريم أُمِّ يوحنَّا الملقب مرقس، حيث كان كثيرون مجتمعين يصلون. فلمَّا قرع ( بطرس ) باب الدار جاءت جاريةٌ اسمها رودا لتُجيبه.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12 : 12 - 23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se repéra et gagna la maison de Marie, la mère de Jean surnommé Marc: il y avait là assez nombreuse assistance en prière.  13 Quand il frappa au battant du portail, une jeune servante vint répondre, qui s'appelait Rhode.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12:12-23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So, when he had considered this, he came to the house of Mary, the mother of John whose surname was Mark, where many were gathered together praying. 13 And as Peter knocked at the door of the gate, a girl named Rhoda came to answer.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11a</a:t>
            </a:r>
          </a:p>
        </p:txBody>
      </p:sp>
    </p:spTree>
  </p:cSld>
  <p:clrMapOvr>
    <a:masterClrMapping/>
  </p:clrMapOvr>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68122" name="Group 26"/>
          <p:cNvGraphicFramePr>
            <a:graphicFrameLocks noGrp="1"/>
          </p:cNvGraphicFramePr>
          <p:nvPr/>
        </p:nvGraphicFramePr>
        <p:xfrm>
          <a:off x="34925" y="44450"/>
          <a:ext cx="9074150" cy="662463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عرفت صوت بطرس لم تفتح الباب من فرحها، بل ركضت إلى داخـل وأخبرت أن بطرس واقــفٌ أمام البـاب. أما هم فقالوا لها: " أنكِ تهذين ". أمَّا هيَ فلبثت تؤكِّد أن هكذا هو. فقالوا لها: " أنه ملاكه هو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Elle reconnut la voix de Pierre et, du coup, dans sa joie, elle n'ouvrit pas le portail, mais rentra en courant pour annoncer que Pierre était là, devant le portail. 15 Tu es folle", lui dit-on. Mais elle n'en démordait pas. "Alors, c'est son ange", dirent-ils.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When she recognized Peter's voice, because of her gladness she did not open the gate, but ran in and announced that Peter stood before the gate. 15 But they said to her, You are beside yourself! Yet she kept insisting that it was so. So they said, It is his angel.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0760" name="Group 24"/>
          <p:cNvGraphicFramePr>
            <a:graphicFrameLocks noGrp="1"/>
          </p:cNvGraphicFramePr>
          <p:nvPr/>
        </p:nvGraphicFramePr>
        <p:xfrm>
          <a:off x="34925" y="44450"/>
          <a:ext cx="9074150" cy="648017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بطرس فلبث يقرع. فلمَّا فتحوا ورأوه دهشوا. فأشار إليهم بيديه قائلاً: أن يسكتوا، وحدَّثهم كيف أخرجه الربُّ من السِّجن.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Pierre cependant continuait à frapper. Ils ouvrirent enfin: c'était lui; ils n'en revenaient pas. 17 De la main il leur fit signe de se taire, leur raconta comment le Seigneur l'avait fait sortir de prison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Now Peter continued knocking; and when they opened the door and saw him, they were astonished. 17 But motioning to them with his hand to keep silent, he declared to them how the Lord had brought him out of the prison.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1792" name="Group 32"/>
          <p:cNvGraphicFramePr>
            <a:graphicFrameLocks noGrp="1"/>
          </p:cNvGraphicFramePr>
          <p:nvPr/>
        </p:nvGraphicFramePr>
        <p:xfrm>
          <a:off x="34925" y="44450"/>
          <a:ext cx="9074150" cy="670058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 أخبروا يعقوب والإخوة بهذا ". ثم خرج ومضى إلى موضع آخر.فلمَّا صار النَّهار كان اضطرابٌ ليس بقليلٍ بين الجند</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تُرى ماذا جرى لبطرس؟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608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conclut: "Allez l'annoncer à Jacques et aux frères." Puis il s'en alla et se mit en route pour une autre destination. 18 Au lever du jour, il y avait de l'agitation chez les soldats: qu'est-ce que Pierre avait bien pu devenir?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said, Go, tell these things to James and to the brethren. And he departed and went to another place. 18 Then, as soon as it was day, there was no small stir among the soldiers about what had become of Peter.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2805" name="Group 21"/>
          <p:cNvGraphicFramePr>
            <a:graphicFrameLocks noGrp="1"/>
          </p:cNvGraphicFramePr>
          <p:nvPr/>
        </p:nvGraphicFramePr>
        <p:xfrm>
          <a:off x="34925" y="44450"/>
          <a:ext cx="9074150" cy="6337301"/>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طلبه هيرودس ولم يجده عاقب الحرَّاس، وأمر أن يُقتَلُوا. ولما انحدر ( هيرودس ) من اليهوديَّة إلى قيصريَّة وأقام هناك.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656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Hérode le fit rechercher sans réussir à le trouver. Il fit donc procéder à l'interrogatoire des gardes et donna l'ordre de les emmener. Puis il descendit de Judée à Césarée, où il passa quelque temps.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But when Herod had searched for him and not found him, he examined the guards and commanded that they should be put to death. And he went down from Judea to Caesarea, and stayed there.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3838" name="Group 30"/>
          <p:cNvGraphicFramePr>
            <a:graphicFrameLocks noGrp="1"/>
          </p:cNvGraphicFramePr>
          <p:nvPr/>
        </p:nvGraphicFramePr>
        <p:xfrm>
          <a:off x="34925" y="44450"/>
          <a:ext cx="9074150" cy="66976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حاد الغضب على الصُّوريِّين والصَّيداويِّين فحضروا إليه بنفسٍ واحدةٍ واستعطفوا بَلاستُس النَّاظِر على خزانة الملك، وكانوا يطلبون صلحاً لأن كورتهم كانت تعال مِن مملكته.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Hérode avait avec les gens de Tyr et de Sidon un litige irritant. Ceux-ci tombèrent d'accord pour se présenter devant lui. Avec l'appui de Blastus, le chambellan du roi, qu'ils s'étaient acquis, ils sollicitèrent une solution amiable - le ravitaillement de leur territoire venait en effet de celui du roi.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Now Herod had been very angry with the people of Tyre and Sidon; but they came to him with one accord, and having made Blastus the king's personal aide their friend, they asked for peace, because their country was supplied with food by the king's country.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4862" name="Group 30"/>
          <p:cNvGraphicFramePr>
            <a:graphicFrameLocks noGrp="1"/>
          </p:cNvGraphicFramePr>
          <p:nvPr/>
        </p:nvGraphicFramePr>
        <p:xfrm>
          <a:off x="34925" y="44450"/>
          <a:ext cx="9074150" cy="676910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ففي يوم ( معيَّن ) محدد لَبِس هيرودس الحُلَّة الملكيَّة، وجلس على المنبر وكان يخاطبهم. فصاح الشَّعب: هذا صوت إلهٍ لا صوت إنسان.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Au jour convenu, Hérode, portant son vêtement royal, avait pris place à la tribune et prononçait la harangue officielle, 22 tandis que le peuple l'acclamait: "C'est la voix d'un dieu et non d'un 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on a set day Herod, arrayed in royal apparel, sat on his throne and gave an oration to them. 22 And the people kept shouting, The voice of a god and not of a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5870" name="Group 14"/>
          <p:cNvGraphicFramePr>
            <a:graphicFrameLocks noGrp="1"/>
          </p:cNvGraphicFramePr>
          <p:nvPr/>
        </p:nvGraphicFramePr>
        <p:xfrm>
          <a:off x="34925" y="44450"/>
          <a:ext cx="9074150" cy="67691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ففي الحال ضربه ملاك الربِّ لأنه لم يُعطِ المجد للَّه، فأكله الـَدَوَّدَ ومات.</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Mais soudain, l'ange du Seigneur frappa Hérode, pour n'avoir pas rendu à Dieu la gloire et, dévoré par les vers, il expira.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immediately an angel of the Lord struck him, because he did not give glory to God. And he was eaten by worms and died.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912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765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87652" name="Picture 4" descr="pointing"/>
          <p:cNvPicPr>
            <a:picLocks noChangeAspect="1" noChangeArrowheads="1"/>
          </p:cNvPicPr>
          <p:nvPr/>
        </p:nvPicPr>
        <p:blipFill>
          <a:blip r:embed="rId2" cstate="print"/>
          <a:srcRect/>
          <a:stretch>
            <a:fillRect/>
          </a:stretch>
        </p:blipFill>
        <p:spPr bwMode="auto">
          <a:xfrm>
            <a:off x="2857488"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87652"/>
                                        </p:tgtEl>
                                        <p:attrNameLst>
                                          <p:attrName>style.visibility</p:attrName>
                                        </p:attrNameLst>
                                      </p:cBhvr>
                                      <p:to>
                                        <p:strVal val="visible"/>
                                      </p:to>
                                    </p:set>
                                    <p:anim calcmode="lin" valueType="num">
                                      <p:cBhvr additive="base">
                                        <p:cTn id="7" dur="500" fill="hold"/>
                                        <p:tgtEl>
                                          <p:spTgt spid="2587652"/>
                                        </p:tgtEl>
                                        <p:attrNameLst>
                                          <p:attrName>ppt_x</p:attrName>
                                        </p:attrNameLst>
                                      </p:cBhvr>
                                      <p:tavLst>
                                        <p:tav tm="0">
                                          <p:val>
                                            <p:strVal val="0-#ppt_w/2"/>
                                          </p:val>
                                        </p:tav>
                                        <p:tav tm="100000">
                                          <p:val>
                                            <p:strVal val="#ppt_x"/>
                                          </p:val>
                                        </p:tav>
                                      </p:tavLst>
                                    </p:anim>
                                    <p:anim calcmode="lin" valueType="num">
                                      <p:cBhvr additive="base">
                                        <p:cTn id="8" dur="500" fill="hold"/>
                                        <p:tgtEl>
                                          <p:spTgt spid="25876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014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1190" name="Group 22"/>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CA" sz="3600" b="0" i="0" u="sng" strike="noStrike" cap="none" normalizeH="0" baseline="0">
                          <a:ln>
                            <a:noFill/>
                          </a:ln>
                          <a:solidFill>
                            <a:srgbClr val="FF9933"/>
                          </a:solidFill>
                          <a:effectLst/>
                          <a:latin typeface="Arial" charset="0"/>
                          <a:cs typeface="Arial" charset="0"/>
                        </a:rPr>
                        <a:t> 48 : 10 - 11</a:t>
                      </a:r>
                      <a:r>
                        <a:rPr kumimoji="0" lang="ar-EG" sz="3600" b="0" i="0" u="sng" strike="noStrike" cap="none" normalizeH="0" baseline="0">
                          <a:ln>
                            <a:noFill/>
                          </a:ln>
                          <a:solidFill>
                            <a:srgbClr val="FF9933"/>
                          </a:solidFill>
                          <a:effectLst/>
                          <a:latin typeface="Arial" charset="0"/>
                          <a:cs typeface="Arial" charset="0"/>
                        </a:rPr>
                        <a:t>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يمينك مملؤة عدلاً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فليفرح جبل صهيون ولتتهلل بنات اليهودية لأجل أحكامك يارب.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48:10-11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Ta droite est pleine de justice;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montagne de Sion se réjouit, les villes de Juda exultent  à cause de tes jugements Ô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48:10-11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Your right hand is full of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Let Mount Zion rejoice, Let the daughters of Judah be glad, Because of Your judgments.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11pg</a:t>
            </a:r>
          </a:p>
        </p:txBody>
      </p:sp>
    </p:spTree>
  </p:cSld>
  <p:clrMapOvr>
    <a:masterClrMapping/>
  </p:clrMapOvr>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2218" name="Group 26"/>
          <p:cNvGraphicFramePr>
            <a:graphicFrameLocks noGrp="1"/>
          </p:cNvGraphicFramePr>
          <p:nvPr/>
        </p:nvGraphicFramePr>
        <p:xfrm>
          <a:off x="34925" y="44450"/>
          <a:ext cx="9145588" cy="6656832"/>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مرقس (19:16-30)</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بواحد جاء إليه وقال له: " أيُّها المُعلِّم الصَّالِح، أيَّ صلاحٍ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أعمل لأرث الحياة الأبديَّة؟ " أمَّا هو فقال له: " لماذا تسألني عن الصلاح؟ إنَّما الصَّالح واحد وهو اللَّه. ولكن إن كُنتَ تريد أن تدخل الحياة فاحفظ الوصايا ".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19:16-30</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voici qu'un homme s'approcha de lui et lui dit: "Maître, que dois-je faire de bon pour avoir la vie éternelle?" 17 Jésus lui dit: "Pourquoi m'interroges-tu sur le bon? Unique est celui qui est bon. Si tu veux entrer dans la vie, garde les commandements."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19:16-30</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Now behold, one came and said to Him, Good Teacher, what good thing shall I do that I may have eternal life? 17 So He said to him, Why do you call Me good? No one is good but One, that is, God. But if you want to enter into life, keep the commandments.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11g</a:t>
            </a:r>
          </a:p>
        </p:txBody>
      </p:sp>
    </p:spTree>
  </p:cSld>
  <p:clrMapOvr>
    <a:masterClrMapping/>
  </p:clrMapOvr>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3238" name="Group 22"/>
          <p:cNvGraphicFramePr>
            <a:graphicFrameLocks noGrp="1"/>
          </p:cNvGraphicFramePr>
          <p:nvPr/>
        </p:nvGraphicFramePr>
        <p:xfrm>
          <a:off x="34925" y="44450"/>
          <a:ext cx="9145588" cy="623030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 وما هيَ؟ " فقال له يسوع: " لا تقتل. لا تزنِ.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تسرقْ.لا تشهد زوراً. أكرِم أباك وأُمَّك، وأحِبَّ قريبك كنفسِكَ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"Lesquels?" lui dit-il. Jésus répondit: "Tu ne commettras pas de meurtre. Tu ne commettras pas d'adultère. Tu ne voleras pas. Tu ne porteras pas de faux témoignage. 19 Honore ton père et ta mère. Enfin: Tu aimeras ton prochain comme toi-même."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He said to Him, Which ones? Jesus said,  `You shall not murder,' `You shall not commit adultery,' `You shall not steal,' `You shall not bear false witness,' 19 `Honor your father and your mother,' and, `You shall love your neighbor as yourself.'</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6901" name="Group 21"/>
          <p:cNvGraphicFramePr>
            <a:graphicFrameLocks noGrp="1"/>
          </p:cNvGraphicFramePr>
          <p:nvPr/>
        </p:nvGraphicFramePr>
        <p:xfrm>
          <a:off x="34925" y="44450"/>
          <a:ext cx="9145588" cy="62303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الشَّابُّ: " هذه كُلُّها حَفِظتُها منذ حداثتي. فماذا يُعوزُني بعدُ؟ " فأجابه يسوع: " إن أرَدْتَ أن تكون كاملاً فاذهب وبع ما لك وأعطه للمساكين، لتقتني لك كنزاً في السَّماءِ وتعال اتبعني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 jeune homme lui dit: "Tout cela, je l'ai observé. Que me manque-t-il encore?" 21 Jésus lui dit: "Si tu veux être parfait, va, vends ce que tu possèdes, donne-le aux pauvres, et tu auras un trésor dans les cieux. Puis viens, suis-moi!"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 young man said to Him, All these things I have kept from my youth. What do I still lack? 21 Jesus said to him, If you want to be perfect, go, sell what you have and give to the poor, and you will have treasure in heaven; and come, follow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7929" name="Group 25"/>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الشَّابُّ الكلام مضى حزيناً، لأنَّهُ كان ذا مالٍ كثيرٍ. فقال يسوع لتلاميذه: " الحقَّ أقول لكم: إنَّهُ يَعسُرُ أن يَدخُلَ غَنيُّ إلى ملكوت السَّمَوات.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A cette parole, le jeune homme s'en alla tout triste, car il avait de grands biens. 23 Et Jésus dit à ses disciples: "En vérité, je vous  le déclare, un riche entrera difficilement dans le Royaume des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when the young man heard that saying, he went away sorrowful, for he had great possessions. 23 Then Jesus said to His disciples, Assuredly, I say to you that it is hard for a rich man to enter the kingdom of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8949" name="Group 21"/>
          <p:cNvGraphicFramePr>
            <a:graphicFrameLocks noGrp="1"/>
          </p:cNvGraphicFramePr>
          <p:nvPr/>
        </p:nvGraphicFramePr>
        <p:xfrm>
          <a:off x="34925" y="44450"/>
          <a:ext cx="9145588" cy="62303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أقول لَكُم أيضاً: إنه سهل دخول جَملٍ مِنْ ثَقْبِ إبرةٍ مِنْ أنْ يَدخُلَ غنيٌّ إلى ملكوت اللَّهِ ". فلمَّا سَمِعَ التَّلاميذ تعجبوا جداً قائلين: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 يستطيع إذاً أنْ يَخلُص؟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Je vous le répète, il est plus facile à un chameau de passer par un trou d'aiguille qu'à un riche d'entrer dans le Royaume de Dieu. 25 A ces mots, les disciples étaient très impressionnés et ils disaient: "Qui donc peut être sauvé?"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again I say to you, it is easier for a camel to go through the eye of a needle than for a rich man to enter the kingdom of God. 25 When His disciples heard it, they were greatly astonished, saying, Who then can be saved?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9976" name="Group 24"/>
          <p:cNvGraphicFramePr>
            <a:graphicFrameLocks noGrp="1"/>
          </p:cNvGraphicFramePr>
          <p:nvPr/>
        </p:nvGraphicFramePr>
        <p:xfrm>
          <a:off x="34925" y="44450"/>
          <a:ext cx="9145588" cy="62303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فنظر يسوع وقال لهم: " هذا عِندَ الناس غيرُ مُستطاعٍ، وأمَّا عِندَ اللَّه فكل شيءٍ مُستطاعٌ ".حينئذ أجاب بطرس وقال: " هوذا نحنُ قَدْ تركنا كُلَّ شيءٍ وتَبِعناكَ. فماذا عسى أنْ يكون لنا؟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Fixant sur eux son regard, Jésus leur dit: "Aux hommes c'est impossible, mais à Dieu tout est possible. 27 Alors, prenant la parole, Pierre lui dit: "Eh bien! nous, nous avons tout laissé et nous t'avons suivi. Qu'en sera-t-il donc pour nous?"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Jesus looked at them and said to them, With men this is impossible, but with God all things are possible. 27 Then Peter answered and said to Him, See, we have left all and followed You. Therefore what shall we have?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0998" name="Group 22"/>
          <p:cNvGraphicFramePr>
            <a:graphicFrameLocks noGrp="1"/>
          </p:cNvGraphicFramePr>
          <p:nvPr/>
        </p:nvGraphicFramePr>
        <p:xfrm>
          <a:off x="34925" y="44450"/>
          <a:ext cx="9145588" cy="6230303"/>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 الحقَّ أقول لكم: إنَّكُمْ أنتم الذين تَبعتموني، في التَّجدِيدِ، متى جَلسَ ابن الإنسان علي عرش مَجدِهِ، تجلسون أنتم أيضاً على اثني عَشرَ كُرسيّاً وتدينون أسباط إسرائيل الاثني عشر.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Jésus leur dit: "En vérité, je vous le déclare: Lors du renouvellement de toutes choses, quand le Fils de l'homme siégera sur son trône de gloire, vous qui m'avez suivi, vous siégerez vous aussi sur douze trônes pour juger les douze tribus d'Israël.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So Jesus said to them, Assuredly I say to you, that in the regeneration, when the Son of Man sits on the throne of His glory, you who have followed Me will also sit on twelve thrones, judging the twelve tribes of Israel.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74261" name="Group 21"/>
          <p:cNvGraphicFramePr>
            <a:graphicFrameLocks noGrp="1"/>
          </p:cNvGraphicFramePr>
          <p:nvPr/>
        </p:nvGraphicFramePr>
        <p:xfrm>
          <a:off x="34925" y="44450"/>
          <a:ext cx="9074150" cy="6597777"/>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مَنْ ترك أخاً أو أختاً أو أباً أو أُمّاً أو امرأةً أو ابناً أو بنتاً أو حقلاً أو بيتاً، فسيأخذ مئة ضعفٍ ويرث الحياة الأبديَّة. لأنَّ كثيرين أوَّلين يكونون آخِرِينَ، وآخِرِينَ يكونون أوَّلينَ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Et quiconque aura laissé maisons, frères, soeurs, père, mère, enfants ou champs, à cause de mon Nom, recevra beaucoup plus et, en partage, la vie éternelle. 30 Beaucoup de premiers seront derniers et beaucoup de derniers, premiers.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everyone who has left houses or brothers or sisters or father or mother or wife or children or lands, for My name's sake, shall receive a hundredfold, and inherit eternal life. 30 But many who are first will be last, and the last first.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75267" name="Picture 3" descr="pointing"/>
          <p:cNvPicPr>
            <a:picLocks noChangeAspect="1" noChangeArrowheads="1"/>
          </p:cNvPicPr>
          <p:nvPr/>
        </p:nvPicPr>
        <p:blipFill>
          <a:blip r:embed="rId2" cstate="print"/>
          <a:srcRect/>
          <a:stretch>
            <a:fillRect/>
          </a:stretch>
        </p:blipFill>
        <p:spPr bwMode="auto">
          <a:xfrm>
            <a:off x="2571736" y="4500570"/>
            <a:ext cx="1238250" cy="628650"/>
          </a:xfrm>
          <a:prstGeom prst="rect">
            <a:avLst/>
          </a:prstGeom>
          <a:noFill/>
        </p:spPr>
      </p:pic>
      <p:sp>
        <p:nvSpPr>
          <p:cNvPr id="487526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875267"/>
                                        </p:tgtEl>
                                        <p:attrNameLst>
                                          <p:attrName>style.visibility</p:attrName>
                                        </p:attrNameLst>
                                      </p:cBhvr>
                                      <p:to>
                                        <p:strVal val="visible"/>
                                      </p:to>
                                    </p:set>
                                    <p:anim calcmode="lin" valueType="num">
                                      <p:cBhvr additive="base">
                                        <p:cTn id="7" dur="500" fill="hold"/>
                                        <p:tgtEl>
                                          <p:spTgt spid="4875267"/>
                                        </p:tgtEl>
                                        <p:attrNameLst>
                                          <p:attrName>ppt_x</p:attrName>
                                        </p:attrNameLst>
                                      </p:cBhvr>
                                      <p:tavLst>
                                        <p:tav tm="0">
                                          <p:val>
                                            <p:strVal val="0-#ppt_w/2"/>
                                          </p:val>
                                        </p:tav>
                                        <p:tav tm="100000">
                                          <p:val>
                                            <p:strVal val="#ppt_x"/>
                                          </p:val>
                                        </p:tav>
                                      </p:tavLst>
                                    </p:anim>
                                    <p:anim calcmode="lin" valueType="num">
                                      <p:cBhvr additive="base">
                                        <p:cTn id="8" dur="500" fill="hold"/>
                                        <p:tgtEl>
                                          <p:spTgt spid="48752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3033"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Friday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الجمعة من الإسبوع الثانى من الصوم المقدس </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Vendredi de la deuxième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405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499405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5106" name="Group 34"/>
          <p:cNvGraphicFramePr>
            <a:graphicFrameLocks noGrp="1"/>
          </p:cNvGraphicFramePr>
          <p:nvPr/>
        </p:nvGraphicFramePr>
        <p:xfrm>
          <a:off x="34925" y="115888"/>
          <a:ext cx="9001125" cy="6462894"/>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الخروج لموسى النبي (</a:t>
                      </a:r>
                      <a:r>
                        <a:rPr kumimoji="0" lang="en-US" sz="3600" b="0" i="0" u="sng" strike="noStrike" cap="none" normalizeH="0" baseline="0" dirty="0">
                          <a:ln>
                            <a:noFill/>
                          </a:ln>
                          <a:solidFill>
                            <a:srgbClr val="FF9933"/>
                          </a:solidFill>
                          <a:effectLst/>
                          <a:latin typeface="Arial" charset="0"/>
                          <a:cs typeface="Arial" charset="0"/>
                        </a:rPr>
                        <a:t>8 : 1 – 9 : 4</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هذه جميع الوصايَا التي أمركم بها لتعملُوها لكي تَحيوا وتكثُرُوا وترثوا الأرض التي أقسم الرَّبُّ لآبائكُم بها.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Arial" charset="0"/>
                        </a:rPr>
                        <a:t>Deutéronome 8:1 - 9 :1-4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Tout le commandement que je te donne aujourd'hui, vous veillerez à le pratiquer afin que vous viviez, que vous deveniez nombreux et que vous entriez en possession du pays que le Seigneur a promis par serment à vos pères.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Deuteronomy 8:1-9:4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Every commandment which I command you today you must be careful to observe, that you may live and multiply, and go in and possess the land of which the Lord swore to your fathers.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12f</a:t>
            </a:r>
          </a:p>
        </p:txBody>
      </p:sp>
    </p:spTree>
  </p:cSld>
  <p:clrMapOvr>
    <a:masterClrMapping/>
  </p:clrMapOvr>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6123" name="Group 27"/>
          <p:cNvGraphicFramePr>
            <a:graphicFrameLocks noGrp="1"/>
          </p:cNvGraphicFramePr>
          <p:nvPr/>
        </p:nvGraphicFramePr>
        <p:xfrm>
          <a:off x="34925" y="115888"/>
          <a:ext cx="9001125" cy="5915280"/>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واذكر جميع الطَّريق التي سيرك فيها الرَّبُّ إلهُك في البرِّية ( هذه الأربعين سنةً ) ليُعييك ويمتحنك ليعرِفَ ما في قلبكَ أتحفظُ وصاياهُ أم لا.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Tu te souviendras de toute la route que le Seigneur ton Dieu t'a fait parcourir depuis quarante ans dans le désert, afin de te mettre dans la pauvreté; ainsi il t'éprouvait pour connaître ce qu'il y avait dans ton coeur et savoir si tu allais, oui ou non, observer ses commandements.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you shall remember that the Lord your God led you all the way these forty years in the wilderness, to humble you and test you, to know what was in your heart, whether you would keep His commandments or not.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9916" name="Group 28"/>
          <p:cNvGraphicFramePr>
            <a:graphicFrameLocks noGrp="1"/>
          </p:cNvGraphicFramePr>
          <p:nvPr/>
        </p:nvGraphicFramePr>
        <p:xfrm>
          <a:off x="34925" y="115888"/>
          <a:ext cx="9001125" cy="658584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16997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ثيابك لم تَبْلَ عليك ورجلُكَ لمْ تتورَّم هذه الأربعين سنةً. فاعلم في قلبكَ أنَّهُ كما يُؤدِّبُ الرجل ابنهُ هكذا يؤدبك الرَّبُّ إلهُك. فاحفظ وصايا الرَّبِّ إلهِكَ وسر في طريقهُ واخشه.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4 Ton manteau ne s'est pas usé sur toi, ton pied n'a pas enflé depuis quarante ans 5 et tu reconnais, à la réflexion, que le Seigneur ton Dieu faisait ton éducation comme un homme fait celle de son fils. 6 Tu garderas les commandements du Seigneur ton Dieu en suivant ses chemins et en le craignant.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4 Your garments did not wear out on you, nor did your foot swell these forty years. 5 You should know in your heart that as a man chastens his son, so the Lord your God chastens you. 6 Therefore you shall keep the commandments of the Lord your God, to walk in His ways and to fear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0941" name="Group 29"/>
          <p:cNvGraphicFramePr>
            <a:graphicFrameLocks noGrp="1"/>
          </p:cNvGraphicFramePr>
          <p:nvPr/>
        </p:nvGraphicFramePr>
        <p:xfrm>
          <a:off x="34925" y="115888"/>
          <a:ext cx="9001125" cy="591528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الرَّبُّ إلهُكَ يُدخلك أرضاً جيِّدةٍ واسعةٍ حيث الأودية وينابيع الغمر تنبعُ من البقاع والجبال، أرض حنطةٍ وشعيرٍ وكرمٍ وتينٍ ورُمَّانٍ، أرض زيتُونِ زيتٍ وعسلٍ،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Le Seigneur ton Dieu te fait entrer dans un bon pays, un pays de torrents, de sources, d'eaux souterraines jaillissant dans la plaine et la montagne, 8 un pays de blé et d'orge, de vignes, de figuiers et de grenadiers, un pays d'huile d'olive et de miel,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the Lord your God is bringing you into a good land, a land of brooks of water, of fountains and springs, that flow out of valleys and hills; 8 a land of wheat and barley, of vines and fig trees and pomegranates, a land of olive oil and honey;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1955" name="Group 19"/>
          <p:cNvGraphicFramePr>
            <a:graphicFrameLocks noGrp="1"/>
          </p:cNvGraphicFramePr>
          <p:nvPr/>
        </p:nvGraphicFramePr>
        <p:xfrm>
          <a:off x="34925" y="115888"/>
          <a:ext cx="9001125" cy="634200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أرضٌ لا تأكُلُ فيها خُبزك بتقتير ولا يُعوزُكَ فيها شيءٌ، أرضاً حجارتُها حديدٌ ومن جبالها تقطع النحاس. فتأكل وتشبع وتُباركُ الرَّبَّ إلهـكَ لأجل الأرض الصالحة التي أعطاكَ أياها.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un pays où tu mangeras du pain sans être rationné, où rien ne te manquera, un pays dont les pierres contiennent du fer et dont les montagnes sont des mines de cuivre. 10 Tu mangeras à satiété et tu béniras le Seigneur ton Dieu pour le bon pays qu'il t'aura donné.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 land in which you will eat bread without scarcity, in which you will lack nothing; a land whose stones are iron and out of whose hills you can dig copper. 10 When you have eaten and are full, then you shall bless the Lord your God for the good land which He has given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2986" name="Group 26"/>
          <p:cNvGraphicFramePr>
            <a:graphicFrameLocks noGrp="1"/>
          </p:cNvGraphicFramePr>
          <p:nvPr/>
        </p:nvGraphicFramePr>
        <p:xfrm>
          <a:off x="34925" y="115888"/>
          <a:ext cx="9001125" cy="591528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احترز من أن تَنسى الرَّبَّ إلهَكَ ولا تحفظ وصاياهُ وفرائضهُ وأحكامهُ التي أوصاك بها اليوم. لئلا إذا أكلت وشبعت وبنيتَ بُيُوتاً حسنةً وسكنت فيها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Garde-toi bien d'oublier le Seigneur ton Dieu en ne gardant pas ses commandements, ses coutumes et ses lois que je te donne aujourd'hui. 12 Si tu manges à satiété, si tu te construis de belles maisons pour y habiter,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Beware that you do not forget the Lord your God by not keeping His commandments, His judgments, and His statutes which I command you today, 12 lest--when you have eaten and are full, and have built beautiful houses and dwell in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4013" name="Group 29"/>
          <p:cNvGraphicFramePr>
            <a:graphicFrameLocks noGrp="1"/>
          </p:cNvGraphicFramePr>
          <p:nvPr/>
        </p:nvGraphicFramePr>
        <p:xfrm>
          <a:off x="34925" y="115888"/>
          <a:ext cx="9001125" cy="587368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وكثُر بقرُك وغنمُكَ وفضَّتُكَ وذهبك وكثُر كُل مَالَكَ يرتفع قلبُك وتنسى الرَّبَّ إلهَكَ الذي أخرجَكَ من أرضِ مصر من العُبُوديَّة القاسية،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si tu as beaucoup d'argent et d'or, beaucoup de biens de toutes sortes, 14 ne va pas devenir orgueilleux et oublier le Seigneur ton Dieu. C'est lui qui t'a fait sortir du pays d'Égypte, de la maison de servitude;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when your herds and your flocks multiply, and your silver and your gold are multiplied, and all that you have is multiplied; 14 when your heart is lifted up, and you forget the Lord your God who brought you out of the land of Egypt, from the house of bondage;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5031" name="Group 23"/>
          <p:cNvGraphicFramePr>
            <a:graphicFrameLocks noGrp="1"/>
          </p:cNvGraphicFramePr>
          <p:nvPr/>
        </p:nvGraphicFramePr>
        <p:xfrm>
          <a:off x="34925" y="115888"/>
          <a:ext cx="9001125" cy="57626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سيرك في البرية الشاسعة المُخيفة حيث الحيات المحرقة والعقارب والعطش حيثُ ليس ماءٌ، الذي أخرج لك الماء من صخرة الصَّوَّان</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c'est lui qui t'a fait marcher dans ce désert grand et terrible peuplé de serpents brûlants et de scorpions, terre de soif où l'on ne trouve pas d'eau; c'est lui qui pour toi a fait jaillir l'eau du rocher de granit;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15 who led you through that great and terrible wilderness, in which were fiery serpents and scorpions and thirsty land where there was no water; who brought water for you out of the flinty rock;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6059" name="Group 27"/>
          <p:cNvGraphicFramePr>
            <a:graphicFrameLocks noGrp="1"/>
          </p:cNvGraphicFramePr>
          <p:nvPr/>
        </p:nvGraphicFramePr>
        <p:xfrm>
          <a:off x="34925" y="115888"/>
          <a:ext cx="9001125" cy="5762626"/>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أطعمكَ المَّنَّ في البرِّيَّة الذي لم تعرفهُ أنت ولم يعرفه آباؤنا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ليُذِلَّكَ ويمتحنك حتى يُحسنَ إليكَ في أيامك،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16 c'est lui qui, dans le désert, t'a donné à manger la manne que tes pères ne connaissaient pas, afin de te mettre dans la pauvreté et de t'éprouver pour rendre heureux ton avenir.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16 who fed you in the wilderness with manna, which your fathers did not know, that He might humble you and that He might test you, to do you good in the end--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1176" name="Group 24"/>
          <p:cNvGraphicFramePr>
            <a:graphicFrameLocks noGrp="1"/>
          </p:cNvGraphicFramePr>
          <p:nvPr/>
        </p:nvGraphicFramePr>
        <p:xfrm>
          <a:off x="34925" y="115888"/>
          <a:ext cx="9001125" cy="6342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تقل في قلبك أن قُوَّتي وقُدُرة يَديَ هما أنشأتا لي هذه القوة العظيمة ( الثَّروة ). فاعلم في قلبكواذكر الرَّبَّ إلهكَ فإنَّهُ هو الذي أعطاك القوة لتعمل به الثَّروة لكي يفيَ بعهدهِ الذي أقسم به لآبائك كما في هذا اليوم.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Ne va pas te dire: "C'est à la force du poignet que je suis arrivé à cette prospérité", 18 mais souviens-toi que c'est le Seigneur ton Dieu qui t'aura donné la force d'arriver à la prospérité, pour confirmer son alliance jurée à tes pères, comme il le fait aujourd'hui.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then you say in your heart, `My power and the might of my hand have gained me this wealth.'18 And you shall remember the Lord your God, for it is He who gives you power to get wealth, that He may establish His covenant which He swore to your fathers, as it is this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7078" name="Group 22"/>
          <p:cNvGraphicFramePr>
            <a:graphicFrameLocks noGrp="1"/>
          </p:cNvGraphicFramePr>
          <p:nvPr/>
        </p:nvGraphicFramePr>
        <p:xfrm>
          <a:off x="34925" y="115888"/>
          <a:ext cx="9001125" cy="5762626"/>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وإن نسيتَ الرَّبَّ إلهَكَ متغافلاً وأتبعت آلهةٍ غريبةٍ تعبدها فأنا أُشهدُ عليكُمُ اليوم السَّماء والأرض بأنكم تهلكون هلاكاً.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Et si jamais tu en viens à oublier le Seigneur ton Dieu, si tu suis d'autres dieux, si tu les sers et te prosternes devant eux, je l'atteste contre vous aujourd'hui: vous disparaîtrez totalement;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Then it shall be, if you by any means forget the Lord your God, and follow other gods, and serve them and worship them, I testify against you this day that you shall surely perish.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8108" name="Group 28"/>
          <p:cNvGraphicFramePr>
            <a:graphicFrameLocks noGrp="1"/>
          </p:cNvGraphicFramePr>
          <p:nvPr/>
        </p:nvGraphicFramePr>
        <p:xfrm>
          <a:off x="34925" y="115888"/>
          <a:ext cx="9001125" cy="5762626"/>
        </p:xfrm>
        <a:graphic>
          <a:graphicData uri="http://schemas.openxmlformats.org/drawingml/2006/table">
            <a:tbl>
              <a:tblPr rtl="1"/>
              <a:tblGrid>
                <a:gridCol w="4743222">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كباقي الأمم التي أبادها الرَّبَّ الإلهُ من أمام وجهك كذلك تهلكونلأجل أنكم لم تسمعوا لصوت الرب إلهكم</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comme les nations que le Seigneur a fait disparaître devant vous, ainsi vous disparaîtrez, pour n'avoir pas écouté la voix du Seigneur votre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20 As the nations which the Lord destroys before you, so you shall perish,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because you would not be obedient to the voice of the Lord your God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39127" name="Group 23"/>
          <p:cNvGraphicFramePr>
            <a:graphicFrameLocks noGrp="1"/>
          </p:cNvGraphicFramePr>
          <p:nvPr/>
        </p:nvGraphicFramePr>
        <p:xfrm>
          <a:off x="34925" y="115888"/>
          <a:ext cx="9001125" cy="6544248"/>
        </p:xfrm>
        <a:graphic>
          <a:graphicData uri="http://schemas.openxmlformats.org/drawingml/2006/table">
            <a:tbl>
              <a:tblPr rtl="1"/>
              <a:tblGrid>
                <a:gridCol w="4435022">
                  <a:extLst>
                    <a:ext uri="{9D8B030D-6E8A-4147-A177-3AD203B41FA5}">
                      <a16:colId xmlns:a16="http://schemas.microsoft.com/office/drawing/2014/main" val="20000"/>
                    </a:ext>
                  </a:extLst>
                </a:gridCol>
                <a:gridCol w="456610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اسمع يا إسرائيلُ، إنكَ اليوم جائزٌ الأُردُنَّ لتدخُل وتملك أمماً عظيمة ومُدُناً كبيرةً مُحصَّنةً إلى السَّماء، شعباً عظيماً طوالاً حساناً بني عناقٍ الذين عرفتهُم وسمعتَ بهم من يقدر أن يَقفُ أمام بني عناقٍ. </a:t>
                      </a:r>
                      <a:endParaRPr kumimoji="0" lang="en-CA" sz="30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 Écoute Israël! Tu vas aujourd'hui passer le Jourdain pour déposséder des nations plus grandes et plus puissantes que toi, avec leurs villes grandes, fortifiées, perchées dans le ciel, 2 et un grand peuple, de haute taille, les </a:t>
                      </a:r>
                      <a:r>
                        <a:rPr kumimoji="0" lang="fr-FR" sz="2700" b="0" i="0" u="none" strike="noStrike" cap="none" normalizeH="0" baseline="0" dirty="0" err="1">
                          <a:ln>
                            <a:noFill/>
                          </a:ln>
                          <a:solidFill>
                            <a:schemeClr val="bg1"/>
                          </a:solidFill>
                          <a:effectLst/>
                          <a:latin typeface="Arial" charset="0"/>
                          <a:cs typeface="Arial" charset="0"/>
                        </a:rPr>
                        <a:t>Anaqites</a:t>
                      </a:r>
                      <a:r>
                        <a:rPr kumimoji="0" lang="fr-FR" sz="2700" b="0" i="0" u="none" strike="noStrike" cap="none" normalizeH="0" baseline="0" dirty="0">
                          <a:ln>
                            <a:noFill/>
                          </a:ln>
                          <a:solidFill>
                            <a:schemeClr val="bg1"/>
                          </a:solidFill>
                          <a:effectLst/>
                          <a:latin typeface="Arial" charset="0"/>
                          <a:cs typeface="Arial" charset="0"/>
                        </a:rPr>
                        <a:t>. Tu le sais, tu l'as entendu dire: qui peut tenir devant les fils de </a:t>
                      </a:r>
                      <a:r>
                        <a:rPr kumimoji="0" lang="fr-FR" sz="2700" b="0" i="0" u="none" strike="noStrike" cap="none" normalizeH="0" baseline="0" dirty="0" err="1">
                          <a:ln>
                            <a:noFill/>
                          </a:ln>
                          <a:solidFill>
                            <a:schemeClr val="bg1"/>
                          </a:solidFill>
                          <a:effectLst/>
                          <a:latin typeface="Arial" charset="0"/>
                          <a:cs typeface="Arial" charset="0"/>
                        </a:rPr>
                        <a:t>Anaq</a:t>
                      </a:r>
                      <a:r>
                        <a:rPr kumimoji="0" lang="fr-FR" sz="27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9:1 Hear, O Israel: You are to cross over the Jordan today, and go in to dispossess nations greater and mightier than yourself, cities great and fortified up to heaven, 2 a people great and tall, the descendants of the </a:t>
                      </a:r>
                      <a:r>
                        <a:rPr kumimoji="0" lang="en-US" sz="2700" b="0" i="0" u="none" strike="noStrike" cap="none" normalizeH="0" baseline="0" dirty="0" err="1">
                          <a:ln>
                            <a:noFill/>
                          </a:ln>
                          <a:solidFill>
                            <a:schemeClr val="bg1"/>
                          </a:solidFill>
                          <a:effectLst/>
                          <a:latin typeface="Arial" charset="0"/>
                          <a:cs typeface="Arial" charset="0"/>
                        </a:rPr>
                        <a:t>Anakim</a:t>
                      </a:r>
                      <a:r>
                        <a:rPr kumimoji="0" lang="en-US" sz="2600" b="0" i="0" u="none" strike="noStrike" cap="none" normalizeH="0" baseline="0" dirty="0">
                          <a:ln>
                            <a:noFill/>
                          </a:ln>
                          <a:solidFill>
                            <a:schemeClr val="bg1"/>
                          </a:solidFill>
                          <a:effectLst/>
                          <a:latin typeface="Arial" charset="0"/>
                          <a:cs typeface="Arial" charset="0"/>
                        </a:rPr>
                        <a:t>, whom you know, and of whom you heard it said, `Who can stand before the descendants of </a:t>
                      </a:r>
                      <a:r>
                        <a:rPr kumimoji="0" lang="en-US" sz="2600" b="0" i="0" u="none" strike="noStrike" cap="none" normalizeH="0" baseline="0" dirty="0" err="1">
                          <a:ln>
                            <a:noFill/>
                          </a:ln>
                          <a:solidFill>
                            <a:schemeClr val="bg1"/>
                          </a:solidFill>
                          <a:effectLst/>
                          <a:latin typeface="Arial" charset="0"/>
                          <a:cs typeface="Arial" charset="0"/>
                        </a:rPr>
                        <a:t>Anak</a:t>
                      </a:r>
                      <a:r>
                        <a:rPr kumimoji="0" lang="en-US" sz="2600" b="0" i="0" u="none" strike="noStrike" cap="none" normalizeH="0" baseline="0" dirty="0">
                          <a:ln>
                            <a:noFill/>
                          </a:ln>
                          <a:solidFill>
                            <a:schemeClr val="bg1"/>
                          </a:solidFill>
                          <a:effectLst/>
                          <a:latin typeface="Arial" charset="0"/>
                          <a:cs typeface="Arial" charset="0"/>
                        </a:rPr>
                        <a:t>?'</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0150" name="Group 22"/>
          <p:cNvGraphicFramePr>
            <a:graphicFrameLocks noGrp="1"/>
          </p:cNvGraphicFramePr>
          <p:nvPr/>
        </p:nvGraphicFramePr>
        <p:xfrm>
          <a:off x="34925" y="115888"/>
          <a:ext cx="9001125" cy="6385752"/>
        </p:xfrm>
        <a:graphic>
          <a:graphicData uri="http://schemas.openxmlformats.org/drawingml/2006/table">
            <a:tbl>
              <a:tblPr rtl="1"/>
              <a:tblGrid>
                <a:gridCol w="4758870">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فاعلم اليوم أنَّ الرَّبَّ إلهَكَ هو يعبر أمامك كنار آكلةً، هو يُبيدُهُم ويُهلكهُم من أمام وجهكم فتطرُدُهُم وتبيدهم سريعاً كما تكلم الرَّبُّ.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Tu vas reconnaître aujourd'hui que c'est le Seigneur ton Dieu qui passe le Jourdain devant toi comme un feu dévorant;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c'est lui qui les exterminera, c'est lui qui les abattra devant toi. Tu les déposséderas et tu les feras disparaître aussitôt comme le Seigneur te l'a promis.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3 Therefore understand today that the Lord your God is He who goes over before you as a consuming fire.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will destroy them and bring them down before you; so you shall drive them out and destroy them quickly, as the Lord has said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7140" name="Group 20"/>
          <p:cNvGraphicFramePr>
            <a:graphicFrameLocks noGrp="1"/>
          </p:cNvGraphicFramePr>
          <p:nvPr/>
        </p:nvGraphicFramePr>
        <p:xfrm>
          <a:off x="34925" y="115888"/>
          <a:ext cx="9074150" cy="6101780"/>
        </p:xfrm>
        <a:graphic>
          <a:graphicData uri="http://schemas.openxmlformats.org/drawingml/2006/table">
            <a:tbl>
              <a:tblPr rtl="1"/>
              <a:tblGrid>
                <a:gridCol w="3636969">
                  <a:extLst>
                    <a:ext uri="{9D8B030D-6E8A-4147-A177-3AD203B41FA5}">
                      <a16:colId xmlns:a16="http://schemas.microsoft.com/office/drawing/2014/main" val="20000"/>
                    </a:ext>
                  </a:extLst>
                </a:gridCol>
                <a:gridCol w="543718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لا تقُل في قلبك حين يطرد الرَّبُّ إلهُكَ الأمم من أمام وجهك</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قائلاً: لأجل برِّي أدخلني الرَّبُّ لأملك هذه الأرض الصالحة.</a:t>
                      </a:r>
                      <a:endParaRPr kumimoji="0" lang="en-CA" sz="3200" b="1"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Quand le Seigneur ton Dieu les aura repoussés devant toi, ne te dis pas: "C'est parce que je suis juste que le Seigneur m'a fait entrer prendre possession de ce pays."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Do not think in your heart, after the Lord your God has cast them out before you, saying, `Because of my righteousness the Lord has brought me in to possess this land'; but it is because of the wickedness of these nations that the Lord is driving them out from before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8185" name="Group 41"/>
          <p:cNvGraphicFramePr>
            <a:graphicFrameLocks noGrp="1"/>
          </p:cNvGraphicFramePr>
          <p:nvPr/>
        </p:nvGraphicFramePr>
        <p:xfrm>
          <a:off x="34925" y="115888"/>
          <a:ext cx="9001125" cy="6307329"/>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a:t>
                      </a:r>
                      <a:r>
                        <a:rPr kumimoji="0" lang="ar-EG" sz="3200" b="0" i="0" u="sng" strike="noStrike" cap="none" normalizeH="0" baseline="0">
                          <a:ln>
                            <a:noFill/>
                          </a:ln>
                          <a:solidFill>
                            <a:srgbClr val="FF9900"/>
                          </a:solidFill>
                          <a:effectLst/>
                          <a:latin typeface="Arial" charset="0"/>
                          <a:cs typeface="Arial" charset="0"/>
                        </a:rPr>
                        <a:t>صموئيل</a:t>
                      </a:r>
                      <a:r>
                        <a:rPr kumimoji="0" lang="ar-SA" sz="3200" b="0" i="0" u="sng" strike="noStrike" cap="none" normalizeH="0" baseline="0">
                          <a:ln>
                            <a:noFill/>
                          </a:ln>
                          <a:solidFill>
                            <a:srgbClr val="FF9900"/>
                          </a:solidFill>
                          <a:effectLst/>
                          <a:latin typeface="Arial" charset="0"/>
                          <a:cs typeface="Arial" charset="0"/>
                        </a:rPr>
                        <a:t> النبي ( 4 : </a:t>
                      </a:r>
                      <a:r>
                        <a:rPr kumimoji="0" lang="ar-EG" sz="3200" b="0" i="0" u="sng" strike="noStrike" cap="none" normalizeH="0" baseline="0">
                          <a:ln>
                            <a:noFill/>
                          </a:ln>
                          <a:solidFill>
                            <a:srgbClr val="FF9900"/>
                          </a:solidFill>
                          <a:effectLst/>
                          <a:latin typeface="Arial" charset="0"/>
                          <a:cs typeface="Arial" charset="0"/>
                        </a:rPr>
                        <a:t>18</a:t>
                      </a:r>
                      <a:r>
                        <a:rPr kumimoji="0" lang="ar-SA" sz="3200" b="0" i="0" u="sng" strike="noStrike" cap="none" normalizeH="0" baseline="0">
                          <a:ln>
                            <a:noFill/>
                          </a:ln>
                          <a:solidFill>
                            <a:srgbClr val="FF9900"/>
                          </a:solidFill>
                          <a:effectLst/>
                          <a:latin typeface="Arial" charset="0"/>
                          <a:cs typeface="Arial" charset="0"/>
                        </a:rPr>
                        <a:t> : 1 ـ </a:t>
                      </a:r>
                      <a:r>
                        <a:rPr kumimoji="0" lang="ar-EG" sz="3200" b="0" i="0" u="sng" strike="noStrike" cap="none" normalizeH="0" baseline="0">
                          <a:ln>
                            <a:noFill/>
                          </a:ln>
                          <a:solidFill>
                            <a:srgbClr val="FF9900"/>
                          </a:solidFill>
                          <a:effectLst/>
                          <a:latin typeface="Arial" charset="0"/>
                          <a:cs typeface="Arial" charset="0"/>
                        </a:rPr>
                        <a:t>1</a:t>
                      </a:r>
                      <a:r>
                        <a:rPr kumimoji="0" lang="ar-SA" sz="3200" b="0" i="0" u="sng" strike="noStrike" cap="none" normalizeH="0" baseline="0">
                          <a:ln>
                            <a:noFill/>
                          </a:ln>
                          <a:solidFill>
                            <a:srgbClr val="FF9900"/>
                          </a:solidFill>
                          <a:effectLst/>
                          <a:latin typeface="Arial" charset="0"/>
                          <a:cs typeface="Arial" charset="0"/>
                        </a:rPr>
                        <a:t>7 )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وجمع الفلسطينيون جيوشهم للحرب فاجتمعوا في سوكوه التي ليهوذا ونزلوا بين سوكوه وعزيقة في أفس دمّيم.</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Samuel 17:1-18:4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Les Philistins rassemblèrent leurs armées pour faire la guerre. Ils se rassemblèrent à Soko, qui appartient à Juda ; ils campèrent entre Soko et Azéqa, à Éphès–Dammim.</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Samuel 17:1-18:4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17:1 Now the Philistines gathered their armies together to battle, and were gathered together at Sochoh, which belongs to Judah; they encamped between Sochoh and Azekah, in Ephes Dammim.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9192" name="Group 24"/>
          <p:cNvGraphicFramePr>
            <a:graphicFrameLocks noGrp="1"/>
          </p:cNvGraphicFramePr>
          <p:nvPr/>
        </p:nvGraphicFramePr>
        <p:xfrm>
          <a:off x="34925" y="115888"/>
          <a:ext cx="9001125" cy="647109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واجتمع شاول ورجال اسرائيل ونزلوا في وادي البطم واصطفوا للحرب للقاء الفلسطينيين.وكان الفلسطينيون وقوفا على جبل من هنا واسرائيل وقوفا على جبل من هناك والوادي بينهم.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Saül et les hommes d’Israël se rassemblèrent aussi ; ils campèrent dans la vallée de Éla et ils se rangèrent en ordre de bataille pour affronter les Philistins. 3 Les Philistins se tenaient sur la montagne d’un côté, et Israël se tenait sur la montagne de l’autre côté : la vallée était entre 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Saul and the men of Israel were gathered together, and they encamped in the Valley of Elah, and drew up in battle array against the Philistines. 3 The Philistines stood on a mountain on one side, and Israel stood on a mountain on the other side, with a valley between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2201" name="Group 25"/>
          <p:cNvGraphicFramePr>
            <a:graphicFrameLocks noGrp="1"/>
          </p:cNvGraphicFramePr>
          <p:nvPr/>
        </p:nvGraphicFramePr>
        <p:xfrm>
          <a:off x="34925" y="115888"/>
          <a:ext cx="9001125" cy="643953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 رجل مبارز من جيوش الفلسطينيين اسمه جليات من جتّ طوله ست اذرع وشبر. وعلى راسه خوذة من نحاس وكان لابسا درعا حرشفيا ووزن الدرع خمسة آلاف شاقل نحاس.</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Un porte–parole sortit alors du camp des Philistins et s’avança entre les deux armées. Il se nommait Goliath, il était de Gath et avait une taille de six coudées et un empan.5 Il avait sur la tête un casque de bronze et portait une cuirasse à écailles qui pesait cinq mille sicles de bronze.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And a champion went out from the camp of the Philistines, named Goliath, from Gath, whose height was six cubits and a span. 5 He had a bronze helmet on his head, and he was armed with a coat of mail, and the weight of the coat was five thousand shekels of bronze.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3222" name="Group 22"/>
          <p:cNvGraphicFramePr>
            <a:graphicFrameLocks noGrp="1"/>
          </p:cNvGraphicFramePr>
          <p:nvPr/>
        </p:nvGraphicFramePr>
        <p:xfrm>
          <a:off x="34925" y="115888"/>
          <a:ext cx="9001125" cy="621874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وجرموقا نحاس على رجليه ومزراق نحاس بين كتفيه. وقناة رمحه كنول النساجين وسنان رمحه ست مئة شاقل حديد وحامل الترس كان يمشي قدامه.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 avait aux jambes des jambières de bronze, et un javelot de bronze en bandoulière. 7 Le bois de sa lance était comme l’ensouple des tisserands et la pointe de sa lance pesait six cents sicles de fer. Le porteur du bouclier marchait devant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he had bronze armor on his legs and a bronze javelin between his shoulders. 7 Now the staff of his spear was like a weaver's beam, and his iron spearhead weighed six hundred shekels; and a shield-bearer went before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4248" name="Group 24"/>
          <p:cNvGraphicFramePr>
            <a:graphicFrameLocks noGrp="1"/>
          </p:cNvGraphicFramePr>
          <p:nvPr/>
        </p:nvGraphicFramePr>
        <p:xfrm>
          <a:off x="34925" y="115888"/>
          <a:ext cx="9001125" cy="643953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فوقف ونادى صفوف اسرائيل وقال لهم لماذا تخرجون لتصطفوا للحرب.اما انا الفلسطيني وانتم عبيد لشاول.اختاروا لانفسكم رجلا ولينزل اليّ. فان قدر ان يحاربني ويقتلني نصير لكم عبيدا.</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 s’arrêta et, s’adressant aux troupes d’Israël, il leur cria : Pourquoi sortez–vous en ordre de bataille ? Ne suis–je pas moi, le Philistin, et vous, n’êtes–vous pas les esclaves de Saül ? Choisissez un homme qui descende contre moi. 9 S’il peut se battre contre moi et qu’il me tue, nous serons vos esclaves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Then he stood and cried out to the armies of Israel, and said to them, Why have you come out to line up for battle? Am I not a Philistine, and you the servants of Saul? Choose a man for yourselves, and let him come down to me. 9 If he is able to fight with me and kill me, then we will be your servants.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5281" name="Group 33"/>
          <p:cNvGraphicFramePr>
            <a:graphicFrameLocks noGrp="1"/>
          </p:cNvGraphicFramePr>
          <p:nvPr/>
        </p:nvGraphicFramePr>
        <p:xfrm>
          <a:off x="34925" y="115888"/>
          <a:ext cx="9001125" cy="6218746"/>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 قدرت انا عليه وقتلته تصيرون انتم لنا عبيدا وتخدموننا. وقال الفلسطيني انا عيّرت صفوف اسرائيل هذا اليوم.اعطوني رجلا فنتحارب معا.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si je l’emporte sur lui et que je le tue, vous serez nos esclaves et vous nous servirez.10 Le Philistin dit encore : Je lance en ce jour un défi aux troupes d’Israël ! Donnez–moi un homme, et nous nous battrons ensemble.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if I prevail against him and kill him, then you shall be our servants and serve us. 10 And the Philistine said, I defy the armies of Israel this day; give me a man, that we may fight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0079" name="Group 15"/>
          <p:cNvGraphicFramePr>
            <a:graphicFrameLocks noGrp="1"/>
          </p:cNvGraphicFramePr>
          <p:nvPr/>
        </p:nvGraphicFramePr>
        <p:xfrm>
          <a:off x="34925" y="115888"/>
          <a:ext cx="9001125" cy="58340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سمع شاول وجميع اسرائيل كلام الفلسطيني هذا ارتاعوا وخافوا جدا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Saül et tout Israël entendirent ces paroles du Philistin et ils furent terrifiés et saisis d’une grande crainte.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When Saul and all Israel heard these words of the Philistine, they were dismayed and greatly afraid.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6296" name="Group 24"/>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وداود هو ابن ذلك الرجل الافراتي من بيت لحم يهوذا الذي اسمه يسّى وله ثمانية بنين.وكان الرجل في ايام شاول قد شاخ وكبر بين الناس.  وذهب بنو يسّى الثلاثة الكبار وتبعوا شاول الى الحرب.</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Or David était fils de cet Éphratien de Bethléhem de Juda, nommé Isaï, qui avait huit fils et qui, au temps de Saül, était devenu un vieillard au milieu du peuple. 13 Les trois fils aînés d’Isaï étaient partis pour la guerre en suivant Saül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Now David was the son of that Ephrathite of Bethlehem Judah, whose name was Jesse, and who had eight sons. And the man was old, advanced in years, in the days of Saul. 13 The three oldest sons of Jesse had gone to follow Saul to the battle.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7325" name="Group 29"/>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واسماء بنيه الثلاثة الذين ذهبوا الى الحرب اليآب البكر وابيناداب ثانيه وشمّة ثالثهما. وداود هو الصغير والثلاثة الكبار ذهبوا وراء شاول.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voici le nom de ses trois fils qui étaient partis en guerre : l’aîné Éliab, le deuxième Abinadab, et le troisième Chamma. 14  David était le plus jeune ; et lorsque les trois aînés furent partis à la suite de Saül,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names of his three sons who went to the battle were Eliab the firstborn, next to him Abinadab, and the third Shammah. 14 David was the youngest. And the three oldest followed Saul.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7007" name="Group 15"/>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واما داود فكان يذهب ويرجع من عند شاول ليرعى غنم ابيه في بيت لحم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David s’en allait de chez Saül et revenait pour faire paître le troupeau de son père à Bethléhem.</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David occasionally went and returned from Saul to feed his father's sheep at Bethlehem.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8343" name="Group 23"/>
          <p:cNvGraphicFramePr>
            <a:graphicFrameLocks noGrp="1"/>
          </p:cNvGraphicFramePr>
          <p:nvPr/>
        </p:nvGraphicFramePr>
        <p:xfrm>
          <a:off x="34925" y="115888"/>
          <a:ext cx="9001125" cy="621874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الفلسطيني يتقدم ويقف صباحا ومساء اربعين يوما. فقال يسّى لداود ابنه خذ لاخوتك ايفة من هذا الفريك وهذه العشر الخبزات واركض الى المحلّة الى اخوتك.</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Le Philistin s'avança matin et soir et il se présenta ainsi pendant quarante jours. 17 Jessé dit à son fils David: "Prends donc pour tes frères cette mesure de blé grillé et ces dix pains et cours les porter au camp à tes frères.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the Philistine drew near and presented himself forty days, morning and evening. 17 Then Jesse said to his son David, Take now for your brothers an ephah of this dried grain and these ten loaves, and run to your brothers at the camp.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49367" name="Group 23"/>
          <p:cNvGraphicFramePr>
            <a:graphicFrameLocks noGrp="1"/>
          </p:cNvGraphicFramePr>
          <p:nvPr/>
        </p:nvGraphicFramePr>
        <p:xfrm>
          <a:off x="34925" y="115888"/>
          <a:ext cx="9001125" cy="652183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العشر القطعات من الجبن قدمها لرئيس الالف وافتقد سلامة اخوتك وخذ منهم عربونا.وكان شاول وهم وجميع رجال اسرائيل في وادي البطم يحاربون الفلسطينيين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Et ces dix fromages, tu les porteras au chef de millier. Tu prendras des nouvelles de la santé de tes frères et tu recevras d'eux un gage. 19 Saül est avec eux et avec tous les hommes d'Israël dans la vallée du Térébinthe, en train de se battre contre les Philistins."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carry these ten cheeses to the captain of their thousand, and see how your brothers fare, and bring back news of them. 19 Now Saul and they and all the men of Israel were in the Valley of Elah, fighting with the Philistines.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0392" name="Group 24"/>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فبكر داود صباحا وترك الغنم مع حارس وحمل وذهب كما امره يسّى واتى الى المتراس والجيش خارج الى الاصطفاف وهتفوا للحرب.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David se leva de bon matin, laissa le troupeau à un gardien, prit sa charge, s'en alla, suivant l'ordre de Jessé, et arriva au campement. L'armée, qui allait rejoindre le front, poussait le cri de guerre.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So David rose early in the morning, left the sheep with a keeper, and took the things and went as Jesse had commanded him. And he came to the camp as the army was going out to the fight and shouting for the battle.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1415" name="Group 23"/>
          <p:cNvGraphicFramePr>
            <a:graphicFrameLocks noGrp="1"/>
          </p:cNvGraphicFramePr>
          <p:nvPr/>
        </p:nvGraphicFramePr>
        <p:xfrm>
          <a:off x="34925" y="115888"/>
          <a:ext cx="9001125" cy="621874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واصطف اسرائيل والفلسطينيون صفا مقابل صف. فترك داود الامتعة التي معه بيد حافظ الامتعة وركض الى الصف وأتى وسأل عن سلامة اخوته.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Israélites et Philistins prirent position, front contre front. 22 David laissa les bagages, dont il s'était déchargé, entre les mains du gardien des bagages, puis il courut au front et vint saluer ses frères.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Israel and the Philistines had drawn up in battle array, army against army. 22 And David left his supplies in the hand of the supply keeper, ran to the army, and came and greeted his brothers.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2442" name="Group 26"/>
          <p:cNvGraphicFramePr>
            <a:graphicFrameLocks noGrp="1"/>
          </p:cNvGraphicFramePr>
          <p:nvPr/>
        </p:nvGraphicFramePr>
        <p:xfrm>
          <a:off x="34925" y="115888"/>
          <a:ext cx="9001125" cy="6471096"/>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يكلمهم اذا برجل مبارز اسمه جليات الفلسطيني من جتّ صاعد من صفوف الفلسطينيين وتكلم بمثل هذا الكلام فسمع داود.  وجميع رجال اسرائيل لما رأوا الرجل هربوا منه وخافوا جدا.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Comme il parlait avec eux, voici que montait, des lignes philistines, le champion appelé Goliath, le Philistin de Gath. Il tint le même discours, et David l'entendit.24 En voyant cet homme, tous les hommes d'Israël eurent très peur et s'enfuirent.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as he talked with them, there was the champion, the Philistine of Gath, Goliath by name, coming up from the armies of the Philistines; and he spoke according to the same words. So David heard them. 24 And all the men of Israel, when they saw the man, fled from him and were dreadfully afraid.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3461" name="Group 21"/>
          <p:cNvGraphicFramePr>
            <a:graphicFrameLocks noGrp="1"/>
          </p:cNvGraphicFramePr>
          <p:nvPr/>
        </p:nvGraphicFramePr>
        <p:xfrm>
          <a:off x="34925" y="115888"/>
          <a:ext cx="9001125" cy="5978526"/>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رجال اسرائيل.أرأيتم هذا الرجل الصاعد.ليعيّر اسرائيل هو صاعد.فيكون ان الرجل الذي يقتله يغنيه الملك غنى جزيلا ويعطيه بنته ويجعل بيت ابيه حرا في اسرائيل</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Les hommes d'Israël disaient: "Avez-vous vu cet homme qui monte? C'est pour défier Israël qu'il monte. Qu'un homme le batte, et le roi le fera très riche. Il lui donnera sa fille et, à sa famille, des privilèges en 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So the men of Israel said, Have you seen this man who has come up? Surely he has come up to defy Israel; and it shall be that the man who kills him the king will enrich with great riches, will give him his daughter, and give his father's house exemption from taxes in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4491" name="Group 27"/>
          <p:cNvGraphicFramePr>
            <a:graphicFrameLocks noGrp="1"/>
          </p:cNvGraphicFramePr>
          <p:nvPr/>
        </p:nvGraphicFramePr>
        <p:xfrm>
          <a:off x="34925" y="115888"/>
          <a:ext cx="9001125" cy="621874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فكلم داود الرجال الواقفين معه قائلا ماذا يفعل للرجل الذي يقتل ذلك الفلسطيني ويزيل العار عن اسرائيل.لانه من هو هذا الفلسطيني الاغلف حتى يعيّر صفوف الله الحي.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David dit aux hommes qui se tenaient près de lui: "Que fera-t-on pour l'homme qui battra ce Philistin et qui écartera la honte d'Israël? Qui est-il, en effet, ce Philistin incirconcis pour qu'il ait défié les lignes du Dieu vivant?"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David spoke to the men who stood by him, saying, What shall be done for the man who kills this Philistine and takes away the reproach from Israel? For who is this uncircumcised Philistine, that he should defy the armies of the living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5510" name="Group 22"/>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فكلمه الشعب بمثل هذا الكلام قائلين كذا يفعل للرجل الذي يقتله. وسمع اخوه الاكبر اليآب كلامه مع الرجال فحمي غضب اليآب على داود وقال لماذا نزلت</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Les gens lui répondirent de la même manière: "Voilà ce qu'on fera pour l'homme qui le battra." 28 Eliav, son frère aîné, entendit David parler aux hommes. Il se mit en colère contre lui et lui dit: "Pourquoi donc es-tu descendu?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the people answered him in this manner, saying, So shall it be done for the man who kills him. 28 Now Eliab his oldest brother heard when he spoke to the men; and Eliab's anger was aroused against David, and he said, Why did you come down 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6550" name="Group 38"/>
          <p:cNvGraphicFramePr>
            <a:graphicFrameLocks noGrp="1"/>
          </p:cNvGraphicFramePr>
          <p:nvPr/>
        </p:nvGraphicFramePr>
        <p:xfrm>
          <a:off x="34925" y="115888"/>
          <a:ext cx="9145588" cy="643953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وعلى من تركت تلك الغنيمات القليلة في البرية.انا علمت كبرياءك وشر قلبك لانك انما نزلت لكي ترى الحرب. فقال داود ماذا عملت الآن.أما هو كلام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وتحول من عنده نحو آخر وتكلم بمثل هذا الكلام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 qui as-tu laissé ton petit troupeau dans le désert? Je connais, moi, ta turbulence et tes mauvaises intentions: c'est pour voir la bataille que tu es descendu. 29 David dit: "Mais qu'ai-je fait? Je n'ai fait que parler." 30 Il le quitta et, s'adressant à un autre, il lui répéta sa question. ton serviteur ira le combattre."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with whom have you left those few sheep in the wilderness? I know your pride and the insolence of your heart, for you have come down to see the battle. 29 And David said, What have I done now? Is there not a cause? 30 Then he turned from him toward another and said the same 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7571" name="Group 35"/>
          <p:cNvGraphicFramePr>
            <a:graphicFrameLocks noGrp="1"/>
          </p:cNvGraphicFramePr>
          <p:nvPr/>
        </p:nvGraphicFramePr>
        <p:xfrm>
          <a:off x="34925" y="115888"/>
          <a:ext cx="9001125" cy="6281612"/>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فرد له الشعب جوابا كالجواب الاول.  وسمع الكلام الذي تكلم به داود واخبروا به امام شاول.فاستحضره. فقال داود لشاول لا يسقط قلب احد بسببه.عبدك يذهب ويحارب هذا الفلسطيني.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gens lui firent la même réponse qu'auparavant. 31 Cependant, les paroles prononcées par David avaient été entendues, 32 et on les avait rapportées à Saül: "Que personne ne se décourage à cause de ce Philistin,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these people answered him as the first ones did. 31 Now when the words which David spoke were heard, they reported them to Saul; and he sent for him. 32 Then David said to Saul, Let no man's heart fail because of him; your servant will go and fight with this Philistine.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5988" name="Group 20"/>
          <p:cNvGraphicFramePr>
            <a:graphicFrameLocks noGrp="1"/>
          </p:cNvGraphicFramePr>
          <p:nvPr/>
        </p:nvGraphicFramePr>
        <p:xfrm>
          <a:off x="34925" y="115888"/>
          <a:ext cx="9001125" cy="59785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شاول لداود لا تستطيع ان تذهب لهذا الفلسطيني لتحاربه لانك غلام وهو رجل حرب منذ صباه.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Saül dit à David. "Tu es incapable d'aller te battre contre ce Philistin, tu n'es qu'un gamin et lui est un homme de guerre depuis sa jeunesse.</a:t>
                      </a:r>
                    </a:p>
                    <a:p>
                      <a:pPr marL="0" marR="0" lvl="0" indent="0" algn="l" defTabSz="914400" rtl="0" eaLnBrk="1" fontAlgn="base" latinLnBrk="0" hangingPunct="1">
                        <a:lnSpc>
                          <a:spcPct val="95000"/>
                        </a:lnSpc>
                        <a:spcBef>
                          <a:spcPct val="5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And Saul said to David, You are not able to go against this Philistine to fight with him; for you are a youth, and he a man of war from his youth.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8587" name="Group 27"/>
          <p:cNvGraphicFramePr>
            <a:graphicFrameLocks noGrp="1"/>
          </p:cNvGraphicFramePr>
          <p:nvPr/>
        </p:nvGraphicFramePr>
        <p:xfrm>
          <a:off x="34925" y="115888"/>
          <a:ext cx="9001125" cy="647109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داود لشاول كان عبدك يرعى لابيه غنما فجاء اسد مع دب واخذ شاة من القطيع. فخرجت وراءه وقتلته وانقذتها من فيه ولما قام عليّ امسكته من ذقنه وضربته فقتلته.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David dit à Saül: "Ton serviteur était berger chez son père. S'il venait un lion, et même un ours, pour enlever une brebis du troupeau,35 je partais à sa poursuite, je le frappais et la lui arrachais à la gueule. Quand il m'attaquait, je le saisissais par les poils et je le frappais à mort.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But David said to Saul, Your servant used to keep his father's sheep, and when a lion or a bear came and took a lamb out of the flock, 35 I went out after it and struck it, and delivered the lamb from its mouth; and when it arose against me, I caught it by its beard, and struck and killed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59612" name="Group 28"/>
          <p:cNvGraphicFramePr>
            <a:graphicFrameLocks noGrp="1"/>
          </p:cNvGraphicFramePr>
          <p:nvPr/>
        </p:nvGraphicFramePr>
        <p:xfrm>
          <a:off x="34925" y="115888"/>
          <a:ext cx="9001125" cy="647109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قتل عبدك الاسد والدب جميعا.وهذا الفلسطيني الاغلف يكون كواحد منهما لانه قد عيّر صفوف الله الحي. وقال داود الرب الذي انقذني من يد الاسد ومن يد الدب هو ينقذني من يد هذا الفلسطيني.</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Ton serviteur a frappé et le lion et l'ours. Ce Philistin incirconcis sera comme l'un d'entre eux, car il a défié les lignes du Dieu vivant." 37 David dit: "Le Seigneur qui m'a arraché aux griffes du lion et de l'ours, c'est lui qui m'arrachera de la main de ce Philistin."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Your servant has killed both lion and bear; and this uncircumcised Philistine will be like one of them, seeing he has defied the armies of the living God. 37 Moreover David said, The Lord, who delivered me from the paw of the lion and from the paw of the bear, He will deliver me from the hand of this Philistine.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0633" name="Group 25"/>
          <p:cNvGraphicFramePr>
            <a:graphicFrameLocks noGrp="1"/>
          </p:cNvGraphicFramePr>
          <p:nvPr/>
        </p:nvGraphicFramePr>
        <p:xfrm>
          <a:off x="34925" y="115888"/>
          <a:ext cx="9001125" cy="65163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شاول لداود اذهب وليكن الرب معك.  وألبس شاول داود ثيابه وجعل خوذة من نحاس على راسه وألبسه درعا. فتقلد داود بسيفه فوق ثيابه وعزم ان يمشي لانه لم يكن قد جرب.</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Saül dit à David: "Va, et que le Seigneur soit avec toi."Saül revêtit David de ses propres habits, lui mit sur la tête un casque de bronze et le revêtit d'une cuirasse. David ceignit aussi l'épée de Saül par-dessus ses habits et essaya en vain de marcher, car il n'était pas entraîné.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Saul said to David, Go, and the Lord be with you! 38 So Saul clothed David with his armor, and he put a bronze helmet on his head; he also clothed him with a coat of mail. 39 David fastened his sword to his armor and tried to walk, for he had not tested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1657" name="Group 25"/>
          <p:cNvGraphicFramePr>
            <a:graphicFrameLocks noGrp="1"/>
          </p:cNvGraphicFramePr>
          <p:nvPr/>
        </p:nvGraphicFramePr>
        <p:xfrm>
          <a:off x="34925" y="115888"/>
          <a:ext cx="9001125" cy="668699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داود لشاول لا اقدر ان امشي بهذه لاني لم اجربها.ونزعها داود عنه. واخذ عصاه بيده وانتخب له خمسة حجارة ملس من الوادي وجعلها في كنف الرعاة الذي له اي في الجراب ومقلاعه بيده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David dit à Saül: "Je ne pourrai pas marcher avec tout cela, car je ne suis pas entraîné. 40 Et David s'en débarrassa. Il prit en main son bâton, se choisit dans le torrent cinq pierres bien lisses, les mit dans son sac de berger, dans la sacoche, et, la fronde à la main,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David said to Saul, I cannot walk with these, for I have not tested them. So David took them off. 40 Then he took his staff in his hand; and he chose for himself five smooth stones from the brook, and put them in a shepherd's bag, in a pouch which he had, and his sling was in his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2692" name="Group 36"/>
          <p:cNvGraphicFramePr>
            <a:graphicFrameLocks noGrp="1"/>
          </p:cNvGraphicFramePr>
          <p:nvPr/>
        </p:nvGraphicFramePr>
        <p:xfrm>
          <a:off x="34925" y="115888"/>
          <a:ext cx="9001125" cy="647109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وتقدم نحو الفلسطيني. وذهب الفلسطيني ذاهبا واقترب الى داود والرجل حامل الترس امامه. ولما نظر الفلسطيني ورأى داود استحقره لانه كان غلاما واشقر جميل المنظر.</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s'avança contre le Philistin.41 Le Philistin, précédé de son porte bouclier, se mit en marche, s'approchant de plus en plus de David. 42 Le Philistin regarda et, quand il aperçut David, il le méprisa: c'était un gamin au teint clair et à la jolie figure.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drew near to the Philistine. 41 So the Philistine came, and began drawing near to David, and the man who bore the shield went before him. 42 And when the Philistine looked about and saw David, he disdained him; for he was only a youth, ruddy and good-looking.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3705" name="Group 25"/>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الفلسطيني لداود ألعلي انا كلب حتى انك تأتي اليّ بعصيّ.ولعن الفلسطيني داود بآلهته. وقال الفلسطيني لداود تعال اليّ فاعطي لحمك لطيور السماء ووحوش البرية.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Le Philistin dit à David: "Suis-je un chien pour que tu viennes à moi armé de bâtons?" Et le Philistin maudit David par ses dieux. Le Philistin dit à David: "Viens ici, que je donne ta chair aux oiseaux du ciel et aux bêtes des champs."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So the Philistine said to David, Am I a dog, that you come to me with sticks? And the Philistine cursed David by his gods. 44 And the Philistine said to David, Come to me, and I will give your flesh to the birds of the air and the beasts of the field!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4736" name="Group 32"/>
          <p:cNvGraphicFramePr>
            <a:graphicFrameLocks noGrp="1"/>
          </p:cNvGraphicFramePr>
          <p:nvPr/>
        </p:nvGraphicFramePr>
        <p:xfrm>
          <a:off x="34925" y="115888"/>
          <a:ext cx="9001125" cy="65163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داود للفلسطيني انت تاتي اليّ بسيف وبرمح وبترس.وانا آتي اليك باسم رب الجنود اله صفوف اسرائيل الذين عيّرتهم.هذا اليوم يحبسك الرب في يدي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David dit au Philistin: "Toi, tu viens à moi armé d'une épée, d'une lance et d'un javelot; moi, je viens à toi armé du nom  du Seigneur, le tout-puissant, le Dieu des lignes d'Israël, que tu as défié.46 Aujourd'hui même, le Seigneur te remettra entre mes mains: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Then David said to the Philistine, You come to me with a sword, with a spear, and with a javelin. But I come to you in the name of the Lord of hosts, the God of the armies of Israel, whom you have defied. 46 This day the Lord will deliver you into my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5750" name="Group 22"/>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فاقتلك واقطع راسك.واعطي جثث جيش الفلسطينيين هذا اليوم لطيور السماء وحيوانات الارض فتعلم كل الارض انه يوجد اله لاسرائيل.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te frapperai et je te décapiterai. Aujourd'hui même, je donnerai les cadavres de l'armée philistine aux oiseaux du ciel et aux animaux de la terre. Et toute la terre saura qu'il y a un Dieu pour Israël.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 will strike you and take your head from you. And this day I will give the carcasses of the camp of the Philistines to the birds of the air and the wild beasts of the earth, that all the earth may know that there is a God in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4967" name="Group 23"/>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وتعلم هذه الجماعة كلها انه ليس بسيف ولا برمح يخلّص الرب لان الحرب للرب وهو يدفعكم ليدنا.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47 Et toute cette assemblée le saura: ce n'est ni par l'épée ni par la lance que le Seigneur donne la victoire, mais le Seigneur est le maître de la guerre et il vous livrera entre nos mains."</a:t>
                      </a:r>
                    </a:p>
                    <a:p>
                      <a:pPr marL="0" marR="0" lvl="0" indent="0" algn="l" defTabSz="914400" rtl="0" eaLnBrk="1" fontAlgn="base" latinLnBrk="0" hangingPunct="1">
                        <a:lnSpc>
                          <a:spcPct val="95000"/>
                        </a:lnSpc>
                        <a:spcBef>
                          <a:spcPct val="5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Then all this assembly shall know that the Lord does not save with sword and spear; for the battle is the Lord's, and He will give you into our hands.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6781" name="Group 29"/>
          <p:cNvGraphicFramePr>
            <a:graphicFrameLocks noGrp="1"/>
          </p:cNvGraphicFramePr>
          <p:nvPr/>
        </p:nvGraphicFramePr>
        <p:xfrm>
          <a:off x="34925" y="115888"/>
          <a:ext cx="9001125" cy="65163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لما قام الفلسطيني وذهب وتقدم للقاء داود ان داود اسرع وركض نحو الصف للقاء الفلسطيني.  ومد داود يده الى الكنف واخذ منه حجرا ورماه بالمقلاع وضرب الفلسطيني في جبهته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Tandis que le Philistin s'ébranlait pour affronter David et s'approchait de plus en plus, David courut à toute vitesse pour se placer et affronter  le Philistin. 49 David mit prestement la main dans son sac, y prit une pierre, la lança avec la fronde et frappa le Philistin au front.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So it was, when the Philistine arose and came and drew near to meet David, that David hastened and ran toward the army to meet the Philistine. 49 Then David put his hand in his bag and took out a stone; and he slung it and struck the Philistine in his forehead,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7797" name="Group 21"/>
          <p:cNvGraphicFramePr>
            <a:graphicFrameLocks noGrp="1"/>
          </p:cNvGraphicFramePr>
          <p:nvPr/>
        </p:nvGraphicFramePr>
        <p:xfrm>
          <a:off x="34925" y="115888"/>
          <a:ext cx="9001125" cy="6218746"/>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فارتزّ الحجر في جبهته وسقط على وجهه الى الارض. فتمكن داود من الفلسطيني بالمقلاع والحجر وضرب الفلسطيني وقتله.ولم يكن سيف بيد داود.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pierre s'enfonça dans son front et il tomba la face contre terre. 50 Ainsi David triompha du Philistin et le tua. Il n'y avait pas d'épée dans la main de David.</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that the stone sank into his forehead, and he fell on his face to the earth. 50 So David prevailed over the Philistine with a sling and a stone, and struck the Philistine and killed him. But there was no sword in the hand of David.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8824" name="Group 24"/>
          <p:cNvGraphicFramePr>
            <a:graphicFrameLocks noGrp="1"/>
          </p:cNvGraphicFramePr>
          <p:nvPr/>
        </p:nvGraphicFramePr>
        <p:xfrm>
          <a:off x="34925" y="115888"/>
          <a:ext cx="9001125" cy="621874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فركض داود ووقف على الفلسطيني واخذ سيفه واخترطه من غمده وقتله وقطع به راسه.فلما رأى الفلسطينيون ان جبارهم قد مات هربوا.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David courut, s'arrêta près du Philistin, lui prit son épée en la tirant du fourreau et avec elle acheva le Philistin et lui trancha la tête. Voyant que leur héros était mort, les Philistins prirent la fuite.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Therefore David ran and stood over the Philistine, took his sword and drew it out of its sheath and killed him, and cut off his head with it. And when the Philistines saw that their champion was dead, they fled.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9844" name="Group 20"/>
          <p:cNvGraphicFramePr>
            <a:graphicFrameLocks noGrp="1"/>
          </p:cNvGraphicFramePr>
          <p:nvPr/>
        </p:nvGraphicFramePr>
        <p:xfrm>
          <a:off x="34925" y="115888"/>
          <a:ext cx="9001125" cy="621874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رجال اسرائيل ويهوذا وهتفوا ولحقوا الفلسطينيين حتى مجيئك الى الوادي وحتى ابواب عقرون.فسقطت قتلى الفلسطينيين في طريق شعرايم الى جتّ والى عقرون.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52 Les hommes d'Israël et de Juda s'ébranlèrent en poussant le cri de guerre et poursuivirent les Philistins jusqu'à l'entrée de la vallée et jusqu'aux portes d'Eqrôn. Des cadavres de Philistins gisaient sur la route de Shaaraïm, et jusqu'à Gath et à Eqrôn.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52 Now the men of Israel and Judah arose and shouted, and pursued the Philistines as far as the entrance of the valley and to the gates of Ekron. And the wounded of the Philistines fell along the road to Shaaraim, even as far as Gath and Ekron.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0880" name="Group 32"/>
          <p:cNvGraphicFramePr>
            <a:graphicFrameLocks noGrp="1"/>
          </p:cNvGraphicFramePr>
          <p:nvPr/>
        </p:nvGraphicFramePr>
        <p:xfrm>
          <a:off x="34925" y="115888"/>
          <a:ext cx="9001125" cy="5978526"/>
        </p:xfrm>
        <a:graphic>
          <a:graphicData uri="http://schemas.openxmlformats.org/drawingml/2006/table">
            <a:tbl>
              <a:tblPr rtl="1"/>
              <a:tblGrid>
                <a:gridCol w="3903440">
                  <a:extLst>
                    <a:ext uri="{9D8B030D-6E8A-4147-A177-3AD203B41FA5}">
                      <a16:colId xmlns:a16="http://schemas.microsoft.com/office/drawing/2014/main" val="20000"/>
                    </a:ext>
                  </a:extLst>
                </a:gridCol>
                <a:gridCol w="509768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رجع بنو اسرائيل من الاحتماء وراء الفلسطينيين ونهبوا محلّتهم.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واخذ داود راس الفلسطيني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وأتى به الى اورشليم.ووضع ادواته في خيمته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53 les fils d'Israël revinrent piller le camp des Philistins. 54 David prit la tête du Philistin </a:t>
                      </a:r>
                      <a:r>
                        <a:rPr kumimoji="0" lang="fr-FR" sz="2700" b="0" i="0" u="none" strike="noStrike" cap="none" normalizeH="0" baseline="0" dirty="0">
                          <a:ln>
                            <a:noFill/>
                          </a:ln>
                          <a:solidFill>
                            <a:schemeClr val="bg1"/>
                          </a:solidFill>
                          <a:effectLst/>
                          <a:latin typeface="Arial" charset="0"/>
                          <a:cs typeface="Arial" charset="0"/>
                        </a:rPr>
                        <a:t>et l'apporta à Jérusalem </a:t>
                      </a:r>
                      <a:r>
                        <a:rPr kumimoji="0" lang="fr-FR" sz="2800" b="0" i="0" u="none" strike="noStrike" cap="none" normalizeH="0" baseline="0" dirty="0">
                          <a:ln>
                            <a:noFill/>
                          </a:ln>
                          <a:solidFill>
                            <a:schemeClr val="bg1"/>
                          </a:solidFill>
                          <a:effectLst/>
                          <a:latin typeface="Arial" charset="0"/>
                          <a:cs typeface="Arial" charset="0"/>
                        </a:rPr>
                        <a:t>et il mit ses armes dans sa propre tente.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53 Then the children of Israel returned from chasing the Philistines, and they plundered their tents. 54 And David took the head of the Philistine and brought it to Jerusalem, but he put his armor in his tent.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9057" name="Group 17"/>
          <p:cNvGraphicFramePr>
            <a:graphicFrameLocks noGrp="1"/>
          </p:cNvGraphicFramePr>
          <p:nvPr/>
        </p:nvGraphicFramePr>
        <p:xfrm>
          <a:off x="34925" y="115888"/>
          <a:ext cx="9001125" cy="6281612"/>
        </p:xfrm>
        <a:graphic>
          <a:graphicData uri="http://schemas.openxmlformats.org/drawingml/2006/table">
            <a:tbl>
              <a:tblPr rtl="1"/>
              <a:tblGrid>
                <a:gridCol w="4566784">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ولما رأى شاول داود خارجا للقاء الفلسطيني قال لابنير رئيس الجيش ابن من هذا الغلام يا ابنير.</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فقال ابنير وحياتك ايها الملك لست اعلم. فقال الملك اسأل ابن من هذا الغلام.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55 Lorsque Saül avait vu David marcher à la rencontre du Philistin, il avait dit à Abner, chef de l’armée : De qui ce garçon est il le fils, Abner ? Abner avait répondu : Aussi vrai que tu es vivant, ô roi ! je ne le sais pas. 56 Informe toi donc de qui ce jeune homme est le fils, dit le roi.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55 When Saul saw David going out against the Philistine, he said to </a:t>
                      </a:r>
                      <a:r>
                        <a:rPr kumimoji="0" lang="en-US" sz="2800" b="0" i="0" u="none" strike="noStrike" cap="none" normalizeH="0" baseline="0" dirty="0" err="1">
                          <a:ln>
                            <a:noFill/>
                          </a:ln>
                          <a:solidFill>
                            <a:schemeClr val="bg1"/>
                          </a:solidFill>
                          <a:effectLst/>
                          <a:latin typeface="Arial" charset="0"/>
                          <a:cs typeface="Arial" charset="0"/>
                        </a:rPr>
                        <a:t>Abner</a:t>
                      </a:r>
                      <a:r>
                        <a:rPr kumimoji="0" lang="en-US" sz="2800" b="0" i="0" u="none" strike="noStrike" cap="none" normalizeH="0" baseline="0" dirty="0">
                          <a:ln>
                            <a:noFill/>
                          </a:ln>
                          <a:solidFill>
                            <a:schemeClr val="bg1"/>
                          </a:solidFill>
                          <a:effectLst/>
                          <a:latin typeface="Arial" charset="0"/>
                          <a:cs typeface="Arial" charset="0"/>
                        </a:rPr>
                        <a:t>, the commander of the army, </a:t>
                      </a:r>
                      <a:r>
                        <a:rPr kumimoji="0" lang="en-US" sz="2800" b="0" i="0" u="none" strike="noStrike" cap="none" normalizeH="0" baseline="0" dirty="0" err="1">
                          <a:ln>
                            <a:noFill/>
                          </a:ln>
                          <a:solidFill>
                            <a:schemeClr val="bg1"/>
                          </a:solidFill>
                          <a:effectLst/>
                          <a:latin typeface="Arial" charset="0"/>
                          <a:cs typeface="Arial" charset="0"/>
                        </a:rPr>
                        <a:t>Abner</a:t>
                      </a:r>
                      <a:r>
                        <a:rPr kumimoji="0" lang="en-US" sz="2800" b="0" i="0" u="none" strike="noStrike" cap="none" normalizeH="0" baseline="0" dirty="0">
                          <a:ln>
                            <a:noFill/>
                          </a:ln>
                          <a:solidFill>
                            <a:schemeClr val="bg1"/>
                          </a:solidFill>
                          <a:effectLst/>
                          <a:latin typeface="Arial" charset="0"/>
                          <a:cs typeface="Arial" charset="0"/>
                        </a:rPr>
                        <a:t>, whose son is this youth? And </a:t>
                      </a:r>
                      <a:r>
                        <a:rPr kumimoji="0" lang="en-US" sz="2800" b="0" i="0" u="none" strike="noStrike" cap="none" normalizeH="0" baseline="0" dirty="0" err="1">
                          <a:ln>
                            <a:noFill/>
                          </a:ln>
                          <a:solidFill>
                            <a:schemeClr val="bg1"/>
                          </a:solidFill>
                          <a:effectLst/>
                          <a:latin typeface="Arial" charset="0"/>
                          <a:cs typeface="Arial" charset="0"/>
                        </a:rPr>
                        <a:t>Abner</a:t>
                      </a:r>
                      <a:r>
                        <a:rPr kumimoji="0" lang="en-US" sz="2800" b="0" i="0" u="none" strike="noStrike" cap="none" normalizeH="0" baseline="0" dirty="0">
                          <a:ln>
                            <a:noFill/>
                          </a:ln>
                          <a:solidFill>
                            <a:schemeClr val="bg1"/>
                          </a:solidFill>
                          <a:effectLst/>
                          <a:latin typeface="Arial" charset="0"/>
                          <a:cs typeface="Arial" charset="0"/>
                        </a:rPr>
                        <a:t> said, As your soul lives, O king, I do not know. 56 So the king said, Inquire whose son this young man is.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8033" name="Group 17"/>
          <p:cNvGraphicFramePr>
            <a:graphicFrameLocks noGrp="1"/>
          </p:cNvGraphicFramePr>
          <p:nvPr/>
        </p:nvGraphicFramePr>
        <p:xfrm>
          <a:off x="34925" y="115888"/>
          <a:ext cx="9001125" cy="5978526"/>
        </p:xfrm>
        <a:graphic>
          <a:graphicData uri="http://schemas.openxmlformats.org/drawingml/2006/table">
            <a:tbl>
              <a:tblPr rtl="1"/>
              <a:tblGrid>
                <a:gridCol w="3977144">
                  <a:extLst>
                    <a:ext uri="{9D8B030D-6E8A-4147-A177-3AD203B41FA5}">
                      <a16:colId xmlns:a16="http://schemas.microsoft.com/office/drawing/2014/main" val="20000"/>
                    </a:ext>
                  </a:extLst>
                </a:gridCol>
                <a:gridCol w="502398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رجع داود من قتل الفلسطيني اخذه ابنير واحضره امام شاول وراس الفلسطيني بيده.فقال له شاول ابن من انت يا غلام</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57 Quand David fut de retour après avoir tué le Philistin, Abner le prit et le mena devant Saül. David avait à la main la tête du Philistin. 58 Saül lui dit : Mon garçon, de qui </a:t>
                      </a:r>
                      <a:r>
                        <a:rPr kumimoji="0" lang="fr-FR" sz="2800" b="0" i="0" u="none" strike="noStrike" cap="none" normalizeH="0" baseline="0" dirty="0" err="1">
                          <a:ln>
                            <a:noFill/>
                          </a:ln>
                          <a:solidFill>
                            <a:schemeClr val="bg1"/>
                          </a:solidFill>
                          <a:effectLst/>
                          <a:latin typeface="Arial" charset="0"/>
                          <a:cs typeface="Arial" charset="0"/>
                        </a:rPr>
                        <a:t>es–tu</a:t>
                      </a:r>
                      <a:r>
                        <a:rPr kumimoji="0" lang="fr-FR" sz="2800" b="0" i="0" u="none" strike="noStrike" cap="none" normalizeH="0" baseline="0" dirty="0">
                          <a:ln>
                            <a:noFill/>
                          </a:ln>
                          <a:solidFill>
                            <a:schemeClr val="bg1"/>
                          </a:solidFill>
                          <a:effectLst/>
                          <a:latin typeface="Arial" charset="0"/>
                          <a:cs typeface="Arial" charset="0"/>
                        </a:rPr>
                        <a:t> le fils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57 Then, as David returned from the slaughter of the Philistine, </a:t>
                      </a:r>
                      <a:r>
                        <a:rPr kumimoji="0" lang="en-US" sz="2800" b="0" i="0" u="none" strike="noStrike" cap="none" normalizeH="0" baseline="0" dirty="0" err="1">
                          <a:ln>
                            <a:noFill/>
                          </a:ln>
                          <a:solidFill>
                            <a:schemeClr val="bg1"/>
                          </a:solidFill>
                          <a:effectLst/>
                          <a:latin typeface="Arial" charset="0"/>
                          <a:cs typeface="Arial" charset="0"/>
                        </a:rPr>
                        <a:t>Abner</a:t>
                      </a:r>
                      <a:r>
                        <a:rPr kumimoji="0" lang="en-US" sz="2800" b="0" i="0" u="none" strike="noStrike" cap="none" normalizeH="0" baseline="0" dirty="0">
                          <a:ln>
                            <a:noFill/>
                          </a:ln>
                          <a:solidFill>
                            <a:schemeClr val="bg1"/>
                          </a:solidFill>
                          <a:effectLst/>
                          <a:latin typeface="Arial" charset="0"/>
                          <a:cs typeface="Arial" charset="0"/>
                        </a:rPr>
                        <a:t> took him and brought him before Saul with the head of the Philistine in his hand.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58 And Saul said to him, Whose son are you, young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72924" name="Group 28"/>
          <p:cNvGraphicFramePr>
            <a:graphicFrameLocks noGrp="1"/>
          </p:cNvGraphicFramePr>
          <p:nvPr/>
        </p:nvGraphicFramePr>
        <p:xfrm>
          <a:off x="34925" y="115888"/>
          <a:ext cx="9001125" cy="6460872"/>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داود ابن عبدك يسّى البيتلحمي وكان لما فرغ من الكلام مع شاول انّ نفس يوناثان تعلّقت بنفس داود واحبه يوناثان كنفس</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فأخذه شاول في ذلك اليوم ولم يدعه يرجع الى بيت ابيه.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David répondit : Je suis le fils de ton serviteur Isaï, de Bethléhem.1 Dès que David eut fini de parler à Saül, Jonathan s’attacha à David, et Jonathan l’aima comme lui–même.2 Ce même jour Saül retint David et ne le laissa pas retourner dans la maison de son père.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David answered, I am the son of your servant Jesse the Bethlehemite.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18:1 Now when he had finished speaking to Saul, the soul of Jonathan was knit to the soul of David, and Jonathan loved him as his own soul. 2 Saul took him that day, and would not let him go home to his father's house anymore.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0217" name="Group 25"/>
          <p:cNvGraphicFramePr>
            <a:graphicFrameLocks noGrp="1"/>
          </p:cNvGraphicFramePr>
          <p:nvPr/>
        </p:nvGraphicFramePr>
        <p:xfrm>
          <a:off x="34925" y="115888"/>
          <a:ext cx="9074150"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وقطع يوناثان وداود عهدا لانه احبه كنفسه. وخلع يوناثان الجبة التي عليه واعطاها لداود مع ثيابه وسيفه وقوسه ومنطقته.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Jonathan conclut une alliance avec David, parce qu’il l’aimait comme lui– même. 4 Il ôta le manteau qu’il portait pour le donner à David, ainsi que ses habits et même son épée, son arc et sa ceinture.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Jonathan and David made a covenant, because he loved him as his own soul. 4 And Jonathan took off the robe that was on him and gave it to David, with his armor, even to his sword and his bow and his belt.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1114" name="Group 26"/>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a:t>
                      </a:r>
                      <a:r>
                        <a:rPr kumimoji="0" lang="en-US" sz="3200" b="0" i="0" u="sng" strike="noStrike" cap="none" normalizeH="0" baseline="0">
                          <a:ln>
                            <a:noFill/>
                          </a:ln>
                          <a:solidFill>
                            <a:srgbClr val="FF9900"/>
                          </a:solidFill>
                          <a:effectLst/>
                          <a:latin typeface="Arial" charset="0"/>
                          <a:cs typeface="Arial" charset="0"/>
                        </a:rPr>
                        <a:t>14</a:t>
                      </a:r>
                      <a:r>
                        <a:rPr kumimoji="0" lang="ar-SA" sz="3200" b="0" i="0" u="sng" strike="noStrike" cap="none" normalizeH="0" baseline="0">
                          <a:ln>
                            <a:noFill/>
                          </a:ln>
                          <a:solidFill>
                            <a:srgbClr val="FF9900"/>
                          </a:solidFill>
                          <a:effectLst/>
                          <a:latin typeface="Arial" charset="0"/>
                          <a:cs typeface="Arial" charset="0"/>
                        </a:rPr>
                        <a:t> : 1 ـ 7 )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في أيَّام آحاز بن يُوثام بن عُزِّيَّا مَلِكِ يهُوذا أنَّ صَعِدَ رَصينَ مَلِكَ أرَامَ مع فقح بنِ رَمَليا مَلِكِ إسرائيلَ إلي أُورُشليم لمُحاربة أهلها فلم يقدروا علي مُحاربتها.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Isaiah 7:1-14</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Aux jours d'Akhaz, fils de Yotam, fils d'Ozias, roi de Juda, Recî, roi d'Aram, et Péqah, fils de Remalyahou, roi d'Israël, montèrent contre Jérusalem pour l'attaquer, mais ils ne purent lui donner l'assaut.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7:1-14</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Now it came to pass in the days of Ahaz the son of Jotham, the son of Uzziah, king of Judah, that Rezin king of Syria and Pekah the son of Remaliah, king of Israel, went up to Jerusalem to make war against it, but could not prevail against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2137" name="Group 25"/>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وأُخبرَ بيتُ دَاوُدَ وقِيلَ أن آرامُ قد وافق أفرايم ( وسالمه )، فاضطرب قلبُهُ وقلب شعبهِ كما يتحرك شجر الغاب إذا حركتها الرِّياح الشديدة.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On annonça à la maison de David: "Aram a pris position en Ephraïm." Alors, son coeur et le coeur de son peuple furent agités comme les arbres de la forêt sont agités par le vent.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it was told to the house of David, saying, Syria's forces are deployed in Ephraim. So his heart and the heart of his people were moved as the trees of the woods are moved with the wind.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3156" name="Group 20"/>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لإشعياء اخرُج لمُلاقاةِ آحاز أنتَ وشآر ياشُوب ابنُكَ إلي آخر البحيرة العُليا التي عند مزرعة القصَّار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Seigneur dit à Esaïe: "Sors à la rencontre d'Akhaz, toi et ton fils Shéar-Yashouv, vers l'extrémité du canal du réservoir supérieur, vers la chaussée du champ du Foulon.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the Lord said to Isaiah, Go out now to meet Ahaz, you and Shear-Jashub your son, at the end of the aqueduct from the upper pool, on the highway to the Fuller's Field,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4185" name="Group 25"/>
          <p:cNvGraphicFramePr>
            <a:graphicFrameLocks noGrp="1"/>
          </p:cNvGraphicFramePr>
          <p:nvPr/>
        </p:nvGraphicFramePr>
        <p:xfrm>
          <a:off x="34925" y="115888"/>
          <a:ext cx="9001125" cy="654926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وقُل لهُ: احترز واسكن، ولا تَخف ولا يرجف قلبُكَ من ذَنبَي هَاتين الشُّعلتَينِ المُحترقتين لأنه إذا اشتد غضبي فإني أيضاً أنجي ولا يهولك شدة غضبِ رَصِين مَلك أرام وابن رَمليا. فإنَّ ابن أرام وأفرايم وابن رَمليا قد تآمروا عليك مؤامرة سوء قائلين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Tu lui diras: Veille à rester calme, ne crains pas! Que ton coeur ne défaille pas à cause de ces deux bouts de tison fumants, sous l'effet de l'ardente colère de Recîn, d'Aram et du fils de Remalyahou. 5 Puisque Aram - avec Ephraïm et le fils de Remalyahou - a résolu ta perte en disant: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say to him: `Take heed, and be quiet; do not fear or be fainthearted for these two stubs of smoking firebrands, for the fierce anger of Rezin and Syria, and the son of Remaliah. 5 `Because Syria, Ephraim, and the son of Remaliah have plotted evil against you, saying,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6227" name="Group 19"/>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لنَصعدُ إلي مدينة يَهُوذا ونستأصلها ونخربها ونُمَلِّكُ عليها ابن طبائيل، هكذا يقُولُ رَّبُّ الصباؤوت لا تثبُتُ مؤامرتهم ولا يتم كلامهم.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Montons contre Juda pour l'effrayer, pénétrons chez lui pour l'amener à nous et installons-y comme roi le fils de Tavéel", 7 ainsi parle le Seigneur Dieu: Cela ne tiendra pas, cela ne sera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Let us go up against Judah and trouble it, and let us make a gap in its wall for ourselves, and set a king over them, the son of Tabel-- 7 `thus says the Lord God: It shall not stand, Nor shall it come to pass.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7253" name="Group 21"/>
          <p:cNvGraphicFramePr>
            <a:graphicFrameLocks noGrp="1"/>
          </p:cNvGraphicFramePr>
          <p:nvPr/>
        </p:nvGraphicFramePr>
        <p:xfrm>
          <a:off x="34925" y="115888"/>
          <a:ext cx="9001125" cy="654253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رأسَ آرامَ دِمشقَ ورئيس دِمشقَ رَصينُ ومن بعد خَمسٍ وستِّين سنةً يسقطُ أفرايمُ من شعبهِ فلا يبقى. ورأسُ أفرايمَ السَّامِرةُ ورأسُ السَّامِرةُ ابنُ رَمليا، وأنتُم وإن لم تُصدقوا لا تثبتوا.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Car la tête d'Aram, c'est Damas et la tête de Damas, c'est Recîn - encore soixante-cinq ans et Ephraïm écrasé cessera d'être un peuple 9 la tête d'Ephraïm c'est Samarie et la tête de Samarie, c'est le fils de Remalyahou. Si vous ne croyez pas, vous ne subsisterez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For the head of Syria is Damascus, And the head of Damascus is Rezin. Within sixty-five years Ephraim will be broken, So that it will not be a people. 9 The head of Ephraim is Samaria, And the head of Samaria is Remaliah's son. If you will not believe, Surely you shall not be established.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8285" name="Group 29"/>
          <p:cNvGraphicFramePr>
            <a:graphicFrameLocks noGrp="1"/>
          </p:cNvGraphicFramePr>
          <p:nvPr/>
        </p:nvGraphicFramePr>
        <p:xfrm>
          <a:off x="34925" y="115888"/>
          <a:ext cx="9001125" cy="6048375"/>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أن الرَّبُّ عاد القول على آحاز قائلاً سل آيةً مِنَ الرَّبِّ إلهِكَ، مِن العُمق أو مِن العلو. فقالَ آحاز لا أسألُ ولا أُجرِّبُ اللَّـه الرَّبَّ.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64050">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 Seigneur parla encore à Akhaz en ces termes: 11 Demande un signe pour toi au Seigneur ton Dieu, demande-le au plus profond ou sur les sommets, là-haut. 12  Akhaz répondit: "Je n'en demanderai pas et je ne mettrai pas le Seigneur à l'épreuve."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Moreover the Lord spoke again to Ahaz, saying, 11 Ask a sign for yourself from the Lord your God; ask it either in the depth or in the height above. 12 But Ahaz said, I will not ask, nor will I test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85211" name="Group 27"/>
          <p:cNvGraphicFramePr>
            <a:graphicFrameLocks noGrp="1"/>
          </p:cNvGraphicFramePr>
          <p:nvPr/>
        </p:nvGraphicFramePr>
        <p:xfrm>
          <a:off x="34925" y="-24"/>
          <a:ext cx="9001125" cy="684187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57322">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ثم قال اسمعُوا يا آل بيتَ دَاوُدَ: أقليلٌ عندكُم هذا أن تتعبوا الرجل وكيف تتعبون الرَّب أيضاً. من أجل ذلك يُعطِيكُمُ السَّيِّدُ نَفسُهُ آيةً: " ها إنَّ العذراءُ تَحبلُ وتَلدُ ابناً وتدعُو اسمهُ عِمَّانُوئيلَ ”.</a:t>
                      </a:r>
                      <a:r>
                        <a:rPr kumimoji="0" lang="ar-EG" sz="2300" b="1" i="0" u="none" strike="noStrike" cap="none" normalizeH="0" baseline="0" dirty="0">
                          <a:ln>
                            <a:noFill/>
                          </a:ln>
                          <a:solidFill>
                            <a:srgbClr val="FF9900"/>
                          </a:solidFill>
                          <a:effectLst/>
                          <a:latin typeface="Arial" charset="0"/>
                          <a:cs typeface="Arial" charset="0"/>
                        </a:rPr>
                        <a:t>( </a:t>
                      </a:r>
                      <a:r>
                        <a:rPr kumimoji="0" lang="ar-SA" sz="2300" b="1" i="0" u="none" strike="noStrike" cap="none" normalizeH="0" baseline="0" dirty="0">
                          <a:ln>
                            <a:noFill/>
                          </a:ln>
                          <a:solidFill>
                            <a:srgbClr val="FF9900"/>
                          </a:solidFill>
                          <a:effectLst/>
                          <a:latin typeface="Arial" charset="0"/>
                          <a:cs typeface="Arial" charset="0"/>
                        </a:rPr>
                        <a:t>مجداً للثالوث القدوس )</a:t>
                      </a:r>
                      <a:endParaRPr kumimoji="0" lang="en-CA" sz="23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13 Il dit alors: Écoutez donc, maison de David! Est-ce trop peu pour vous de fatiguer les hommes, que vous fatiguiez aussi mon Dieu?14 Aussi bien le Seigneur vous donnera-t-il lui-même un signe: Voici que la jeune femme est enceinte et enfante un fils et elle lui donnera le nom d'Emmanuel.</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13 Then he said, Hear now, O house of David! Is it a small thing for you to weary men, but will you weary my God also? 14 Therefore the Lord Himself will give you a sign: Behold, the virgin shall conceive and bear a Son, and shall call His name Immanuel.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0333" name="Group 29"/>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سفر أيوب الصديق ( 11 : </a:t>
                      </a:r>
                      <a:r>
                        <a:rPr kumimoji="0" lang="ar-EG" sz="3200" b="0" i="0" u="sng" strike="noStrike" cap="none" normalizeH="0" baseline="0">
                          <a:ln>
                            <a:noFill/>
                          </a:ln>
                          <a:solidFill>
                            <a:srgbClr val="FF9900"/>
                          </a:solidFill>
                          <a:effectLst/>
                          <a:latin typeface="Arial" charset="0"/>
                          <a:cs typeface="Arial" charset="0"/>
                        </a:rPr>
                        <a:t>1</a:t>
                      </a:r>
                      <a:r>
                        <a:rPr kumimoji="0" lang="ar-SA" sz="3200" b="0" i="0" u="sng" strike="noStrike" cap="none" normalizeH="0" baseline="0">
                          <a:ln>
                            <a:noFill/>
                          </a:ln>
                          <a:solidFill>
                            <a:srgbClr val="FF9900"/>
                          </a:solidFill>
                          <a:effectLst/>
                          <a:latin typeface="Arial" charset="0"/>
                          <a:cs typeface="Arial" charset="0"/>
                        </a:rPr>
                        <a:t> ـ 20 )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صُوفَرُ النَّعمانيُّ وقالَ: مَن يقول كلاماً كثيراً ألاَّ يُجاوب عليه المفوّه يظن كلامه حق مبارك مولود المرأة القصير الحياة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11:1-20</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Tsophar de Naama prit la parole et dit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Cette multitude de paroles ne trouvera–t–elle pas de réponse, Et suffira–t–il d’être loquace pour avoir raison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11:1-20</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Then Zophar the Naamathite answered and said: 2 Should not the multitude of words be answered? And should a man full of talk be vindicated?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1354" name="Group 26"/>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أتكثر كلامك ولا يحاججك أحد ولا تقل إني ذكيٌّ وبلا لوم أمامه. ليتَ الرب يكلمك ويَفتحُ شَفتيهِ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Tes bavardages feront–ils taire les gens ? Te moques–tu, sans que personne te confonde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Tu dis : Mon savoir est sans reproche, Et je suis pur à tes yeux.</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Oh ! si Dieu voulait parler, S’il ouvrait les lèvres devant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Should your empty talk make men hold their peace? And when you mock, should no one rebuke you? 4 For you have said, `My doctrine is pure, And I am clean in your eyes.' 5 But oh, that God would speak, And open His lips against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2380" name="Group 28"/>
          <p:cNvGraphicFramePr>
            <a:graphicFrameLocks noGrp="1"/>
          </p:cNvGraphicFramePr>
          <p:nvPr/>
        </p:nvGraphicFramePr>
        <p:xfrm>
          <a:off x="34925" y="115888"/>
          <a:ext cx="9001125" cy="628161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لإجابتك بأي نوع ويخبرك بقوة الحكمة لأنها خفية عنك حينئذ تعلم أن الرب يطالبك عما استوجبت خطاياك التي صنعتها.ألعلك تقدر أن تعرف غور طريق الرب أو تسلك أقاصي ما صنعه الضابط الكل</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Et s’il t’annonçait les secrets de sa sagesse, Qui dépasse la raison, Tu saurais alors que Dieu, pour toi, laisse dans l’oubli une partie de ta faute.7 Peux–tu découvrir les profondeurs de Dieu, Ou découvrir ce qui touche à la perfection du Tout–Puissant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That He would show you the secrets of wisdom! For they would double your prudence. Know therefore that God exacts from you Less than your iniquity deserves. 7 Can you search out the deep things of God? Can you find out the limits of the Almighty?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3401" name="Group 25"/>
          <p:cNvGraphicFramePr>
            <a:graphicFrameLocks noGrp="1"/>
          </p:cNvGraphicFramePr>
          <p:nvPr/>
        </p:nvGraphicFramePr>
        <p:xfrm>
          <a:off x="34925" y="115888"/>
          <a:ext cx="9001125" cy="6281612"/>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 أعلى مِنَ السَّمَوات فماذا عَسَاكَ أن تَفعلَ، وهو أعمقُ مِنَ الجحيم فماذا تعمل، مداه أطولُ مِنَ الأرضِ وأعرَضُ مِنَ البَحر. إنْ بَطَشَ بأحدٍ وأغلقَ عليه فَمَنَ يقول ماذا عملتُ.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Elle est aussi haute que les cieux : que feras–tu ? Plus profonde que le séjour des morts : que sauras–tu ?9 La mesure en est plus longue que la terre, Elle est plus large que la mer. 10  S’il passe, s’il emprisonne, S’il convoque (à son tribunal), qui s’y opposera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They are higher than heaven--what can you do? Deeper than Sheol--what can you know? 9 Their measure is longer than the earth And broader than the sea. 10 If He passes by, imprisons, and gathers to judgment, Then who can hinder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5458" name="Group 34"/>
          <p:cNvGraphicFramePr>
            <a:graphicFrameLocks noGrp="1"/>
          </p:cNvGraphicFramePr>
          <p:nvPr/>
        </p:nvGraphicFramePr>
        <p:xfrm>
          <a:off x="34925" y="115888"/>
          <a:ext cx="9001125" cy="630294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يَعلمُ أعمال المخالفين وإذا نظر الإثمَ فلا ينساهُ، أمَّا الرَّجُلُ عَدِيمُ الفَهمِ بذلك يتعقل. وكجحش الفرا مولود المرأة.فلو أنكَ أصلحتَ قَلبكَ ونقيته وبَسطتَ إليهِ يَديكَ</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Car il connaît les hommes de rien, Il voit l’injustice sans avoir besoin d’y faire attention.12  Mais l’homme a l’intelligence d’une tête creuse, L’être humain est né comme le petit d’un âne sauvage.</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Pour toi, si tu diriges ton coeur Et si tu étends tes mains vers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He knows deceitful men; He sees wickedness also. Will He not then consider it? 12 For an empty-headed man will be wise, When a wild donkey's colt is born a man. 13 If you would prepare your heart, And stretch out your hands toward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6470" name="Group 22"/>
          <p:cNvGraphicFramePr>
            <a:graphicFrameLocks noGrp="1"/>
          </p:cNvGraphicFramePr>
          <p:nvPr/>
        </p:nvGraphicFramePr>
        <p:xfrm>
          <a:off x="34925" y="115888"/>
          <a:ext cx="9001125" cy="6460872"/>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وجانبت الظُّلمُ الذي فيكَ ولم يحل الإثم مسكنك فحِينئذٍ يضيء وجهك مثل ماء طاهر نقي من الدنس فلا تخفُ. وتَنسَى مشقَّتك، مثل مياهٍ قد عَبرَت</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Si tu éloignes l’injustice de ta main Et ne laisses pas demeurer l’iniquité sous tes tentes,</a:t>
                      </a:r>
                    </a:p>
                    <a:p>
                      <a:pPr marL="0" marR="0" lvl="0" indent="0" algn="l" defTabSz="914400" rtl="0" eaLnBrk="1" fontAlgn="base" latinLnBrk="0" hangingPunct="1">
                        <a:lnSpc>
                          <a:spcPct val="95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15  Alors tu lèveras ton front sans tache, Tu seras ferme et sans crainte ; 16  Car tu oublieras ta peine, Tu t’en souviendras comme des eaux qui se sont écoulées.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14 If iniquity were in your hand, and you put it far away, And would not let wickedness dwell in your tents; 15 Then surely you could lift up your face without spot; Yes, you could be steadfast, and not fear; 16 Because you would forget your misery, And remember it as waters that have passed away,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8513" name="Group 17"/>
          <p:cNvGraphicFramePr>
            <a:graphicFrameLocks noGrp="1"/>
          </p:cNvGraphicFramePr>
          <p:nvPr/>
        </p:nvGraphicFramePr>
        <p:xfrm>
          <a:off x="34925" y="115888"/>
          <a:ext cx="9001125" cy="5978526"/>
        </p:xfrm>
        <a:graphic>
          <a:graphicData uri="http://schemas.openxmlformats.org/drawingml/2006/table">
            <a:tbl>
              <a:tblPr rtl="1"/>
              <a:tblGrid>
                <a:gridCol w="4493078">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لتكن صلاتك مثل نجم الصبح</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وحياتك تقوم مثل الظَّهِيرةِ.حينئذٍ تثق فيكون لك الرجاء في الهموم والخوف يكون لك سلام واطمئنان</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17 Ton existence se lèvera plus brillante que le midi, Les ténèbres seront comme le matin,</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18  Tu seras plein de confiance, car il y aura de l’espérance ; Tu regarderas autour de toi et tu te coucheras en sécurité.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And your life would be brighter than noonday. Though you were dark, you would be like the morning. 18 And you would be secure, because there is hope; Yes, you would dig around you, and take your rest in safety.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4418" name="Group 18"/>
          <p:cNvGraphicFramePr>
            <a:graphicFrameLocks noGrp="1"/>
          </p:cNvGraphicFramePr>
          <p:nvPr/>
        </p:nvGraphicFramePr>
        <p:xfrm>
          <a:off x="34925" y="115888"/>
          <a:ext cx="9001125" cy="5978526"/>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وليس من يحاربك ويرجع كثيرون ويسألونك الخلاص ويتبعونه. أما رجاء المنافقين فيهلك وتظلم أعينهم وينحلون. </a:t>
                      </a:r>
                      <a:r>
                        <a:rPr kumimoji="0" lang="en-CA" sz="3200" b="0" i="0" u="none" strike="noStrike" cap="none" normalizeH="0" baseline="0" dirty="0">
                          <a:ln>
                            <a:noFill/>
                          </a:ln>
                          <a:solidFill>
                            <a:schemeClr val="bg1"/>
                          </a:solidFill>
                          <a:effectLst/>
                          <a:latin typeface="Arial" charset="0"/>
                          <a:cs typeface="Arial" charset="0"/>
                        </a:rPr>
                        <a:t> </a:t>
                      </a: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Tu t’étendras, et personne ne te dérangera, Beaucoup imploreront ta faveur.20 Mais les yeux des méchants seront consumés ; Pour eux point de refuge ; Leur espérance, c’est d’expirer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You would also lie down, and no one would make you afraid; Yes, many would court your favor. 20 But the eyes of the wicked will fail, And they shall not escape, And their hope--loss of life!.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121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500121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2262" name="Group 22"/>
          <p:cNvGraphicFramePr>
            <a:graphicFrameLocks noGrp="1"/>
          </p:cNvGraphicFramePr>
          <p:nvPr/>
        </p:nvGraphicFramePr>
        <p:xfrm>
          <a:off x="34925" y="44450"/>
          <a:ext cx="9145588"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(116 : 7 - 8</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ارجِعِي يا نَفسِي إلى مَوضِع راحَتِكِ، لأنَّ الرَّبَّ قَدْ أحْسَنَ إليَّ. وأنْقَذَ نَفسِي مِنَ المَوتِ، وعَيْنِيَّ مِنَ العبرات.</a:t>
                      </a:r>
                      <a:r>
                        <a:rPr kumimoji="0" lang="ar-SA" sz="36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116:7-8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t>
                      </a:r>
                      <a:r>
                        <a:rPr kumimoji="0" lang="fr-FR" sz="2800" b="0" i="0" u="none" strike="noStrike" cap="none" normalizeH="0" baseline="0">
                          <a:ln>
                            <a:noFill/>
                          </a:ln>
                          <a:solidFill>
                            <a:schemeClr val="bg1"/>
                          </a:solidFill>
                          <a:effectLst/>
                          <a:latin typeface="Arial" charset="0"/>
                          <a:cs typeface="Arial" charset="0"/>
                        </a:rPr>
                        <a:t>Retrouve le repos, mon âme, car le Seigneur t'a fait du bien.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Tu m'as délivré de la mort, et tu as préservé mes yeux des larmes,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116:7-8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Return to your rest, O my soul, For the Lord has dealt bountifully with you.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For You have delivered my soul from death, My eyes from tears.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12pm</a:t>
            </a:r>
          </a:p>
        </p:txBody>
      </p:sp>
    </p:spTree>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3308" name="Group 44"/>
          <p:cNvGraphicFramePr>
            <a:graphicFrameLocks noGrp="1"/>
          </p:cNvGraphicFramePr>
          <p:nvPr/>
        </p:nvGraphicFramePr>
        <p:xfrm>
          <a:off x="34925" y="-26988"/>
          <a:ext cx="9145588" cy="6321489"/>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 م</a:t>
                      </a:r>
                      <a:r>
                        <a:rPr kumimoji="0" lang="ar-EG" sz="3600" b="0" i="0" u="sng" strike="noStrike" cap="none" normalizeH="0" baseline="0">
                          <a:ln>
                            <a:noFill/>
                          </a:ln>
                          <a:solidFill>
                            <a:srgbClr val="FF9933"/>
                          </a:solidFill>
                          <a:effectLst/>
                          <a:latin typeface="Arial" charset="0"/>
                          <a:cs typeface="Arial" charset="0"/>
                        </a:rPr>
                        <a:t>تى</a:t>
                      </a:r>
                      <a:r>
                        <a:rPr kumimoji="0" lang="ar-SA" sz="36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33"/>
                          </a:solidFill>
                          <a:effectLst/>
                          <a:latin typeface="Arial" charset="0"/>
                          <a:cs typeface="Times New Roman" pitchFamily="18" charset="0"/>
                        </a:rPr>
                        <a:t>15:39 - 16:1-12</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صرفَ الجمع وركب السَّفِينة وجاءَ إلى تُخُوم مَجدلَ. ودنا إليهِ الفرِّيسيُّونَ والصَّدُّوقيُّونَ لِيُجرِّبُوهُ، فَسألُوهُ أن يُريَهُم آيةً مِنَ السَّماء. </a:t>
                      </a:r>
                      <a:endParaRPr kumimoji="0" lang="ar-EG" sz="32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Mathieu 15:39 - 16:1-12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Après avoir renvoyé les foules, Jésus monta dans la barque et se rendit dans le territoire de Magadan. 16 ;1 Les Pharisiens et les Sadducéens s'avancèrent et, pour lui tendre un piège, lui demandèrent de leur montrer un  signe qui vienne du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15:39-16:12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And He sent away the multitude, got into the boat, and came to the region of Magdala. 16:1 Then the Pharisees and Sadducees came, and testing Him asked that He would show them a sign from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12m</a:t>
            </a:r>
          </a:p>
        </p:txBody>
      </p:sp>
    </p:spTree>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4315" name="Group 27"/>
          <p:cNvGraphicFramePr>
            <a:graphicFrameLocks noGrp="1"/>
          </p:cNvGraphicFramePr>
          <p:nvPr/>
        </p:nvGraphicFramePr>
        <p:xfrm>
          <a:off x="34925" y="115888"/>
          <a:ext cx="9145588" cy="6048375"/>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وقالَ لهُم:" إذا جاء المساءُ تقولون: هكذا السَّماء صحوٌ إذ أنَّها مُحمرَّةٌ. وفي الصَّباح تقولون: إنَّ اليوم شتاءٌ لأنَّ السَّماء مُحمرَّةٌ بِعُبُوسةٍ. يَا مُرَاؤُون!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Il leur répondit: "Le soir venu, vous dites: "Il va faire beau temps, car le ciel est rouge feu"; 3 et le matin: "Aujourd'hui, mauvais temps, car le ciel est rouge sombre."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He answered and said to them, When it is evening you say, `It will be fair weather, for the sky is red'; 3 and in the morning, `It will be foul weather today, for the sky is red and threatening.' Hypocrites!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99540" name="Group 20"/>
          <p:cNvGraphicFramePr>
            <a:graphicFrameLocks noGrp="1"/>
          </p:cNvGraphicFramePr>
          <p:nvPr/>
        </p:nvGraphicFramePr>
        <p:xfrm>
          <a:off x="34925" y="115888"/>
          <a:ext cx="9145588" cy="633571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تَعرفُون أنْ تُميِّزُوا وجهَ السَّماء، وأمَّا عَلاماتُ الأزمنةِ فلا تعرفُونها! الجيل الشرير الفاسق يطلب آيةً، فلا يُعطى آيةٌ إلاَّ آيةَ يُونانَ النَّبيَّ ". ثُمَّ تَركهُم ومضى.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vous savez interpréter l'aspect du ciel, et les signes des temps, 4 vous n'en êtes pas capables! Génération mauvaise et adultère qui réclame un signe! En fait de signe, il ne lui sera pas donné d'autre que le signe de Jonas." Il les planta là et partit.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know how to discern the face of the sky, but you cannot discern the signs of the times. 4 A wicked and adulterous generation seeks after a sign, and no sign shall be given to it except the sign of the prophet Jonah. And He left them and departed.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0571" name="Group 27"/>
          <p:cNvGraphicFramePr>
            <a:graphicFrameLocks noGrp="1"/>
          </p:cNvGraphicFramePr>
          <p:nvPr/>
        </p:nvGraphicFramePr>
        <p:xfrm>
          <a:off x="34925" y="115888"/>
          <a:ext cx="9145588" cy="644271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جاءَ تَلاميذُهُ إلي العَبرِ نَسُوا أن يَأخُذُوا خُبزاً لهم. فقالَ لهُم يسُوعُ:" انظُرُوا، وتَحرَّزُوا مِنْ خَمِير الفرِّيسيِّين والصَّدُّوقيِّين". ففكَّرُوا في نفوسهم قائِلين:" إنَّنا لم نأخُذْ معنا خُبزاً".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En passant sur l'autre rive, les disciples oublièrent de prendre des pains. 6 Jésus leur dit: "Attention! Gardez-vous du levain des Pharisiens et des Sadducéens!7 Eux se faisaient cette réflexion: "C'est que nous n'avons pas pris de pains."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Now when His disciples had come to the other side, they had forgotten to take bread. 6 Then Jesus said to them, Take heed and beware of the leaven of the Pharisees and the Sadducees. 7 And they reasoned among themselves, saying, It is because we have taken no bread.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1593" name="Group 25"/>
          <p:cNvGraphicFramePr>
            <a:graphicFrameLocks noGrp="1"/>
          </p:cNvGraphicFramePr>
          <p:nvPr/>
        </p:nvGraphicFramePr>
        <p:xfrm>
          <a:off x="34925" y="115888"/>
          <a:ext cx="9145588" cy="644271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عَلمَ يسُوعُ قالَ لهُم:" لِماذا تُفكِّرُونَ في نفُوسكُم يا قليلي الإيمان أنه لا خبز عندكم؟ أفلا تَعلمون حتى الآن؟ ولا تَذكُرُون الخمسة الأرغفة للخمسة الآلاف وكم قُفَّةً أخذتُم؟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Jésus s'en aperçut et leur dit: "Gens de peu de foi, pourquoi cette réflexion sur le fait que vous n'avez pas de pains? 9 Vous ne saisissez pas encore? Vous ne vous rappelez pas les cinq pains pour les cinq mille, et combien de paniers vous avez remportés?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Jesus, being aware of it, said to them, O you of little faith, why do you reason among yourselves because you have brought no bread? 9 Do you not yet understand, or remember the five loaves of the five thousand and how many baskets you took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2614" name="Group 22"/>
          <p:cNvGraphicFramePr>
            <a:graphicFrameLocks noGrp="1"/>
          </p:cNvGraphicFramePr>
          <p:nvPr/>
        </p:nvGraphicFramePr>
        <p:xfrm>
          <a:off x="34925" y="115888"/>
          <a:ext cx="9074150" cy="604837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السبعة الأرغفة للأربعة الآلاف وكم سَّلاً أخذتُم؟ كيف لا تَفهمُونَ أنِّي ما قُلتُ لكُم عن الخُبز قُلتُ لكُم احذروا من خمير الفرِّيسيِّين والصَّدُّوقيِّين؟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Ni les sept pains pour les quatre mille et combien de corbeilles vous avez remportées? 11 Comment ne saisissez-vous pas que je ne vous parlais pas de pains, quand je vous disais: Gardez-vous du levain des Pharisiens et des Sadducéens!"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Nor the seven loaves of the four thousand and how many large baskets you took up? 11 How is it you do not understand that I did not speak to you concerning bread?--but to beware of the leaven of the Pharisees and Sadducees.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5327" name="Group 15"/>
          <p:cNvGraphicFramePr>
            <a:graphicFrameLocks noGrp="1"/>
          </p:cNvGraphicFramePr>
          <p:nvPr/>
        </p:nvGraphicFramePr>
        <p:xfrm>
          <a:off x="34925" y="115888"/>
          <a:ext cx="9001125" cy="575545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فهمُوا أنهُ لم يوصهم أنْ يَتَحذَّروا مِنْ خمير الخُبز، بل من تعليم الفرِّيسيِّين والصَّدُّوقيِّين.</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Alors ils comprirent qu'il n'avait pas dit de se garder du levain des pains, mais de l'enseignement des Pharisiens et des Sadducéens.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they understood that He did not tell them to beware of the leaven of bread, but of the doctrine of the Pharisees and Sadducees.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633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00633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00634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00634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8420" name="Group 36"/>
          <p:cNvGraphicFramePr>
            <a:graphicFrameLocks noGrp="1"/>
          </p:cNvGraphicFramePr>
          <p:nvPr/>
        </p:nvGraphicFramePr>
        <p:xfrm>
          <a:off x="34925" y="44450"/>
          <a:ext cx="9001125" cy="6578600"/>
        </p:xfrm>
        <a:graphic>
          <a:graphicData uri="http://schemas.openxmlformats.org/drawingml/2006/table">
            <a:tbl>
              <a:tblPr rtl="1"/>
              <a:tblGrid>
                <a:gridCol w="4861602">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العبرانيين</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12 : 28 ـ 13 : 1 ـ 16 )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فلذلكَ نحنُ إذ قد تسلمنا ملكوتاً لا يَتزعزعُ فلنتمسك بالنعمة التي بها نخدمُ اللَّـه عبادة مَرضيَّةً، بخوفٍ ورعدة.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Hebrews</a:t>
                      </a:r>
                      <a:r>
                        <a:rPr kumimoji="0" lang="en-US" sz="2800" b="0" i="0" u="sng" strike="noStrike" cap="none" normalizeH="0" baseline="0">
                          <a:ln>
                            <a:noFill/>
                          </a:ln>
                          <a:solidFill>
                            <a:srgbClr val="FF9933"/>
                          </a:solidFill>
                          <a:effectLst/>
                          <a:latin typeface="Arial" charset="0"/>
                          <a:cs typeface="Times New Roman" pitchFamily="18" charset="0"/>
                        </a:rPr>
                        <a:t> 12:28-13:16</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C’est pourquoi, puisque nous recevons un royaume inébranlable, ayons de la reconnaissance, en rendant à Dieu un culte qui lui soit agréable, avec piété et avec crainte.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Hebrews 12:28-13:16</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28 Therefore, since we are receiving a kingdom which cannot be shaken, let us have grace, by which we may serve God acceptably with reverence and godly fear.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12p</a:t>
            </a:r>
          </a:p>
        </p:txBody>
      </p:sp>
    </p:spTree>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09444" name="Group 36"/>
          <p:cNvGraphicFramePr>
            <a:graphicFrameLocks noGrp="1"/>
          </p:cNvGraphicFramePr>
          <p:nvPr/>
        </p:nvGraphicFramePr>
        <p:xfrm>
          <a:off x="34925" y="44450"/>
          <a:ext cx="9145588" cy="662025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 إلهنَا هو نارٌ آكلةٌ ".لتثبُت المودَّة الأخويَّة. ولا تَنسوا ضيافة الغُرباء، لأنْ بِها أُناساً أضافوا  ملائكةً وهُم لا يدرُون. اذكُرُوا الأسرى كأنكم مأسورين معهُم، والمُذلِّينَ بما أنَّكُم أنتُم في الجسدِ مثلهم.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Car notre Dieu est aussi un feu dévorant.1 Persévérez dans l’amour fraternel. 2 N’oubliez pas l’hospitalité ; car en l’exerçant, quelques–uns, à leur insu, ont logé des anges. 3 Souvenez vous des prisonniers, comme si vous étiez en prison avec eux, et de ceux qui sont maltraités comme étant, vous aussi, dans un corps.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For our God is a consuming fire. 13:1 Let brotherly love continue. 2 Do not forget to entertain strangers, for by so doing some have unwittingly entertained angels. 3 Remember the prisoners as if chained with them--those who are mistreated--since you yourselves are in the body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3640" name="Group 24"/>
          <p:cNvGraphicFramePr>
            <a:graphicFrameLocks noGrp="1"/>
          </p:cNvGraphicFramePr>
          <p:nvPr/>
        </p:nvGraphicFramePr>
        <p:xfrm>
          <a:off x="34925" y="44450"/>
          <a:ext cx="9145588" cy="6626086"/>
        </p:xfrm>
        <a:graphic>
          <a:graphicData uri="http://schemas.openxmlformats.org/drawingml/2006/table">
            <a:tbl>
              <a:tblPr rtl="1"/>
              <a:tblGrid>
                <a:gridCol w="5006065">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وليكُن الزِّواجُ مُكرَّماً في كل شيءٍ، والمَضجعُ غير نجسٍ. فأمَّا الزُّناةُ والفجار فسَيدينُهُمُ اللَّـهُ. لتكُن سِيرتُكُم منزهة عن حب المالِ. واكتفوا بمَا عندكُم فأنَّهُ قال: " لا أترُكُكَ ولا أُهمِلُكَ ولا أتخلى عنكَ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Que le mariage soit honoré de tous, et le lit conjugal exempt de souillure. Car Dieu jugera les débauchés et les adultères.5 Que votre conduite ne soit pas inspirée par l’amour de l’argent ; </a:t>
                      </a:r>
                      <a:r>
                        <a:rPr kumimoji="0" lang="fr-FR" sz="2800" b="0" i="0" u="none" strike="noStrike" cap="none" normalizeH="0" baseline="0" dirty="0" err="1">
                          <a:ln>
                            <a:noFill/>
                          </a:ln>
                          <a:solidFill>
                            <a:schemeClr val="bg1"/>
                          </a:solidFill>
                          <a:effectLst/>
                          <a:latin typeface="Arial" charset="0"/>
                          <a:cs typeface="Arial" charset="0"/>
                        </a:rPr>
                        <a:t>contentez–vous</a:t>
                      </a:r>
                      <a:r>
                        <a:rPr kumimoji="0" lang="fr-FR" sz="2800" b="0" i="0" u="none" strike="noStrike" cap="none" normalizeH="0" baseline="0" dirty="0">
                          <a:ln>
                            <a:noFill/>
                          </a:ln>
                          <a:solidFill>
                            <a:schemeClr val="bg1"/>
                          </a:solidFill>
                          <a:effectLst/>
                          <a:latin typeface="Arial" charset="0"/>
                          <a:cs typeface="Arial" charset="0"/>
                        </a:rPr>
                        <a:t> de vos biens actuels, car Dieu lui–même a dit : Je ne te délaisserai pas ni ne t’abandonnerai.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Marriage is honorable among all, and the bed undefiled; but fornicators and adulterers God will judge. 5 Let your conduct be without covetousness; be content with such things as you have. For He Himself has said, I will never leave you nor forsake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4667" name="Group 27"/>
          <p:cNvGraphicFramePr>
            <a:graphicFrameLocks noGrp="1"/>
          </p:cNvGraphicFramePr>
          <p:nvPr/>
        </p:nvGraphicFramePr>
        <p:xfrm>
          <a:off x="34925" y="44450"/>
          <a:ext cx="9145588" cy="6495352"/>
        </p:xfrm>
        <a:graphic>
          <a:graphicData uri="http://schemas.openxmlformats.org/drawingml/2006/table">
            <a:tbl>
              <a:tblPr rtl="1"/>
              <a:tblGrid>
                <a:gridCol w="5079771">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حتَّى إنَّنا واثِقين:" الرَّبُّ عوني فلا أخافُ. ماذا يَصنعُ بي الإنسان؟ "اذكُرُوا مُدبريكُمُ الذين كلَّمُوكُم بكلمة اللَّـه. انظُرُوا إلى نهاية سِيرتِهم واقتدوا بإيمانِهِم.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C’est pourquoi nous pouvons dire avec courage : Le Seigneur est mon secours ; je n’aurai pas de crainte. Que peut me faire un homme ? 7 Souvenez vous de vos conducteurs qui vous ont annoncé la parole de Dieu ; considérez l’issue de leur vie et imitez leur foi.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6 So we may boldly say: The Lord is my helper; I will not fear. What can man do to me? 7 Remember those who rule over you, who have spoken the word of God to you, whose faith follow, considering the outcome of their conduct.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9780" name="Group 20"/>
          <p:cNvGraphicFramePr>
            <a:graphicFrameLocks noGrp="1"/>
          </p:cNvGraphicFramePr>
          <p:nvPr/>
        </p:nvGraphicFramePr>
        <p:xfrm>
          <a:off x="34925" y="44450"/>
          <a:ext cx="9145588" cy="649535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 يسوع المسيحُ هو هو أمس واليوم وإلى الأبد. لا تنقادوا بِتعاليمَ مُتنوِّعةٍ غريبةٍ، فإنَّهُ يحسن أن تثبتوا قلوبكم بالنَّعمةِ، لا بالأطعمة التي لم ينتفِعْ بها الذين يتعاطونها.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Jésus–Christ est le même hier, aujourd’hui et pour l’éternité. 9 Ne vous laissez pas entraîner par toutes sortes de doctrines étrangères. Car il est bon que le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soit affermi par la grâce, et non par des aliments qui n’ont servi de rien à ceux qui en ont usé.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8 Jesus Christ is the same yesterday, today, and forever. 9 Do not be carried about with various and strange doctrines. For it is good that the heart be established by grace, not with foods which have not profited those who have been occupied with them. </a:t>
                      </a:r>
                    </a:p>
                    <a:p>
                      <a:pPr marL="0" marR="0" lvl="0" indent="0" algn="l" defTabSz="914400" rtl="0" eaLnBrk="1" fontAlgn="base" latinLnBrk="0" hangingPunct="1">
                        <a:lnSpc>
                          <a:spcPct val="95000"/>
                        </a:lnSpc>
                        <a:spcBef>
                          <a:spcPct val="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5690" name="Group 26"/>
          <p:cNvGraphicFramePr>
            <a:graphicFrameLocks noGrp="1"/>
          </p:cNvGraphicFramePr>
          <p:nvPr/>
        </p:nvGraphicFramePr>
        <p:xfrm>
          <a:off x="34925" y="44450"/>
          <a:ext cx="9145588" cy="6049963"/>
        </p:xfrm>
        <a:graphic>
          <a:graphicData uri="http://schemas.openxmlformats.org/drawingml/2006/table">
            <a:tbl>
              <a:tblPr rtl="1"/>
              <a:tblGrid>
                <a:gridCol w="4932361">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لنا " مذبح" لا سُلطانَ للذين يخدِمُون القبة الأولى أن يأكُلُوا مِنهُ</a:t>
                      </a:r>
                      <a:r>
                        <a:rPr kumimoji="0" lang="ar-EG"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لأنَّ دم الحيوانات التي يُدخلُ بدمِها عن الخطيئة إلى </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الأقداس " بيد رئيس الكهنةِ تُحرقُ أجسامُها خارج المحلَّة. </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Nous avons un autel dont les desservants du tabernacle n’ont pas le droit de tirer leur nourriture. 11 Car les corps des animaux dont le sang a été offert pour les péchés dans le sanctuaire par le souverain sacrificateur, sont brûlés hors du camp.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We have an altar from which those who serve the tabernacle have no right to eat. 11 For the bodies of those animals, whose blood is brought into the sanctuary by the high priest for sin, are burned outside the camp.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6710" name="Group 22"/>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فلذلك يسوعُ أيضاً، لِكي يُقدِّسَ الشَّعب بدمهِ الخاص، تألَّم خارجَ المحلة. فلنخرُج إذاً إليهِ خارج المحلَّة حاملينَ عارهُ.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12 C’est pourquoi Jésus aussi, pour sanctifier le peuple par son propre sang, a souffert hors de la porte. 13  Sortons donc hors du camp pour aller à lui, en portant son opprobre.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12 Therefore Jesus also, that He might sanctify the people with His own blood, suffered outside the gate. 13 Therefore let us go forth to Him, outside the camp, bearing His reproach.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08750" name="Group 14"/>
          <p:cNvGraphicFramePr>
            <a:graphicFrameLocks noGrp="1"/>
          </p:cNvGraphicFramePr>
          <p:nvPr/>
        </p:nvGraphicFramePr>
        <p:xfrm>
          <a:off x="34925" y="44450"/>
          <a:ext cx="9145588" cy="6915912"/>
        </p:xfrm>
        <a:graphic>
          <a:graphicData uri="http://schemas.openxmlformats.org/drawingml/2006/table">
            <a:tbl>
              <a:tblPr rtl="1"/>
              <a:tblGrid>
                <a:gridCol w="4784951">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ليس لنا ههُنا مَدِينةٌ باقيةٌ، لكنَّنا نطلُبُ العتيدة. فلنرفع ذبيحةَ التَّسبيح للَّـه كُلِّ حينٍ، وهي ثمرة الشفاه المعترفة لاسمهِ. لا تَنسوا فِعل الخير والمشاركة، لأنَّهُ بذبائح مثل هذه يرتضى اللَّـهُ.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14  Car nous n’avons pas ici de cité permanente, mais nous cherchons celle qui est à venir. 15  Par lui, offrons sans cesse à Dieu un sacrifice de louange, c’est–à–dire le fruit de lèvres qui confessent son nom. 16  Cependant, n’oubliez pas la bienfaisance et la libéralité, car c’est à de tels sacrifices que Dieu prend plaisir.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14 For here we have no continuing city, but we seek the one to come.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Therefore by Him let us continually offer the sacrifice of praise to God, that is, the fruit of our lips, giving thanks to His name. 16 But do not forget to do good and to share, for with such sacrifices God is well pleased.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043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145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0114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01146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3540" name="Group 36"/>
          <p:cNvGraphicFramePr>
            <a:graphicFrameLocks noGrp="1"/>
          </p:cNvGraphicFramePr>
          <p:nvPr/>
        </p:nvGraphicFramePr>
        <p:xfrm>
          <a:off x="34925" y="44450"/>
          <a:ext cx="9074150" cy="6338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الكاثوليكون من</a:t>
                      </a:r>
                      <a:r>
                        <a:rPr kumimoji="0" lang="en-CA"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رسالة بطرس الأولى الرسول</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4 : 7 ـ 16 )</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وإنَّما نهايةُ كل شيءٍ قد اقتربت، فتعقَّلُوا واصحُوا للصَّلوات. وقبل كُلِّ شيءٍ اقتنوا المحبة بعضكُم لبعضٍ، فإنَّ المحبَّة تستُرُ كثرةً مِنَ الخطايا.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4:7-16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La fin de toutes choses est proche ; soyez donc sensés et sobres en vue de la prière.8 Avant tout, ayez les uns pour les autres un amour constant, car l’amour couvre une multitude de péchés.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4:7-16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the end of all things is at hand; therefore be serious and watchful in your prayers. 8 And above all things have fervent love for one another, for love will cover a multitude of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12c</a:t>
            </a:r>
          </a:p>
        </p:txBody>
      </p:sp>
    </p:spTree>
  </p:cSld>
  <p:clrMapOvr>
    <a:masterClrMapping/>
  </p:clrMapOvr>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4553" name="Group 25"/>
          <p:cNvGraphicFramePr>
            <a:graphicFrameLocks noGrp="1"/>
          </p:cNvGraphicFramePr>
          <p:nvPr/>
        </p:nvGraphicFramePr>
        <p:xfrm>
          <a:off x="34925" y="115888"/>
          <a:ext cx="9074150" cy="580421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كُونُوا مُضِيفين للغرباء بعضُكُم لبعض بغير تذمر. وليكُن كُلُّ واحدٍ بِحَسبِ ما أخذَ مِن موهبةً، يخدمُ بها كما يليق، كوُكلاء صَالِحين على نِعمة اللَّـه المُتنوَّعة.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Exercez l’hospitalité les uns envers les autres, sans murmurer.10 Puisque chacun a reçu un don mettez–le au service des autres en bons intendants de la grâce si diverse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Be hospitable to one another without grumbling. 10 As each one has received a gift, minister it to one another, as good stewards of the manifold grace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0809" name="Group 25"/>
          <p:cNvGraphicFramePr>
            <a:graphicFrameLocks noGrp="1"/>
          </p:cNvGraphicFramePr>
          <p:nvPr/>
        </p:nvGraphicFramePr>
        <p:xfrm>
          <a:off x="34925" y="115888"/>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كان أحد يتكلَّمُ فكما يليق بأقوال اللَّـه. ومن يخدمُ فكأنَّهُ مِن قُوَّةٍ يعطيها اللَّـهُ، حتى يتمجَّد اللَّـهُ في كُلِّ شيءٍ بيسوع المسيح، الذي لهُ المجدُ والعزة إلى دهر الداهرين آمين.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Si quelqu’un parle, que ce soit selon les oracles de Dieu ; si quelqu’un sert, que ce soit par la force que Dieu lui accorde, afin qu’en toutes choses Dieu soit glorifié par Jésus–Christ, à qui appartiennent la gloire et la puissance aux siècles des siècles. Amen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If anyone speaks, let him speak as the oracles of God. If anyone ministers, let him do it as with the ability which God supplies, that in all things God may be glorified through Jesus Christ, to whom belong the glory and the dominion forever and ever.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1832" name="Group 24"/>
          <p:cNvGraphicFramePr>
            <a:graphicFrameLocks noGrp="1"/>
          </p:cNvGraphicFramePr>
          <p:nvPr/>
        </p:nvGraphicFramePr>
        <p:xfrm>
          <a:off x="34925" y="115888"/>
          <a:ext cx="9074150"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الأحبَّاءُ، لا تستغربُوا البَلوى المُحرقة الصائرة بينكُم، لأجل امتِحانكُم، كأنَّهُ أصابكُم أمرٌ غريبٌ، ولكن افرحوا بمقدار ما تشاركون المسيح في الآلام، لكي تفرحُوا في استعلان مجدهِ مُبتهجينَ.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Bien–aimés, ne soyez pas surpris de la fournaise qui sévit parmi vous pour vous éprouver, comme s’il vous arrivait quelque chose d’étrange. 13 Au contraire, réjouissez–vous de participer aux souffrances du Christ, afin de vous réjouir aussi avec allégresse, lors de la révélation de sa gloire.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Beloved, do not think it strange concerning the fiery trial which is to try you, as though some strange thing happened to you; 13 but rejoice to the extent that you partake of Christ's sufferings, that when His glory is revealed, you may also be glad with exceeding joy.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2857" name="Group 25"/>
          <p:cNvGraphicFramePr>
            <a:graphicFrameLocks noGrp="1"/>
          </p:cNvGraphicFramePr>
          <p:nvPr/>
        </p:nvGraphicFramePr>
        <p:xfrm>
          <a:off x="34925" y="115888"/>
          <a:ext cx="9074150" cy="5762626"/>
        </p:xfrm>
        <a:graphic>
          <a:graphicData uri="http://schemas.openxmlformats.org/drawingml/2006/table">
            <a:tbl>
              <a:tblPr rtl="1"/>
              <a:tblGrid>
                <a:gridCol w="3960817">
                  <a:extLst>
                    <a:ext uri="{9D8B030D-6E8A-4147-A177-3AD203B41FA5}">
                      <a16:colId xmlns:a16="http://schemas.microsoft.com/office/drawing/2014/main" val="20000"/>
                    </a:ext>
                  </a:extLst>
                </a:gridCol>
                <a:gridCol w="511333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عُيِّرتُم من أجل اسم المسيح، فطُوبى لكم، لأنَّ المجدِ والقوة وروح اللَّـه يَحلُّ عليكُم.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Si vous êtes outragés pour le nom de Christ, vous êtes heureux, car l’Esprit de gloire, l’Esprit de Dieu repose sur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If you are reproached for the name of Christ, blessed are you, for the Spirit of glory and of God rests upon you. On their part He is blasphemed, but on your part He is glorified.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3872" name="Group 16"/>
          <p:cNvGraphicFramePr>
            <a:graphicFrameLocks noGrp="1"/>
          </p:cNvGraphicFramePr>
          <p:nvPr/>
        </p:nvGraphicFramePr>
        <p:xfrm>
          <a:off x="34925" y="115888"/>
          <a:ext cx="9074150" cy="658368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يتألَّم أحدُكُم كقاتلٍ، أو سارقٍ، أو فاعل شرٍّ، أو مترصد لما هو لغيره. فأما إذا تألم كمسيحيٍّ، فلا يخجل، بل ليُمجِّدُ اللَّـه لأجل هذا الاسم.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Que nul de vous ne souffre comme meurtrier, comme voleur, comme malfaiteur ou comme se mêlant des affaires d’autrui ;16 mais si c’est comme chrétien, qu’il n’en rougisse pas ; qu’il glorifie plutôt Dieu à cause de ce nom.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let none of you suffer as a murderer, a thief, an evildoer, or as a busybody in other people's matters. 16 Yet if anyone suffers as a Christian, let him not be ashamed, but let him glorify God in this matter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555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015556"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015556"/>
                                        </p:tgtEl>
                                        <p:attrNameLst>
                                          <p:attrName>style.visibility</p:attrName>
                                        </p:attrNameLst>
                                      </p:cBhvr>
                                      <p:to>
                                        <p:strVal val="visible"/>
                                      </p:to>
                                    </p:set>
                                    <p:anim calcmode="lin" valueType="num">
                                      <p:cBhvr additive="base">
                                        <p:cTn id="7" dur="500" fill="hold"/>
                                        <p:tgtEl>
                                          <p:spTgt spid="5015556"/>
                                        </p:tgtEl>
                                        <p:attrNameLst>
                                          <p:attrName>ppt_x</p:attrName>
                                        </p:attrNameLst>
                                      </p:cBhvr>
                                      <p:tavLst>
                                        <p:tav tm="0">
                                          <p:val>
                                            <p:strVal val="0-#ppt_w/2"/>
                                          </p:val>
                                        </p:tav>
                                        <p:tav tm="100000">
                                          <p:val>
                                            <p:strVal val="#ppt_x"/>
                                          </p:val>
                                        </p:tav>
                                      </p:tavLst>
                                    </p:anim>
                                    <p:anim calcmode="lin" valueType="num">
                                      <p:cBhvr additive="base">
                                        <p:cTn id="8" dur="500" fill="hold"/>
                                        <p:tgtEl>
                                          <p:spTgt spid="50155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657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0165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01658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01658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8660" name="Group 36"/>
          <p:cNvGraphicFramePr>
            <a:graphicFrameLocks noGrp="1"/>
          </p:cNvGraphicFramePr>
          <p:nvPr/>
        </p:nvGraphicFramePr>
        <p:xfrm>
          <a:off x="107950" y="115888"/>
          <a:ext cx="9036050" cy="6771386"/>
        </p:xfrm>
        <a:graphic>
          <a:graphicData uri="http://schemas.openxmlformats.org/drawingml/2006/table">
            <a:tbl>
              <a:tblPr rtl="1"/>
              <a:tblGrid>
                <a:gridCol w="4284662">
                  <a:extLst>
                    <a:ext uri="{9D8B030D-6E8A-4147-A177-3AD203B41FA5}">
                      <a16:colId xmlns:a16="http://schemas.microsoft.com/office/drawing/2014/main" val="20000"/>
                    </a:ext>
                  </a:extLst>
                </a:gridCol>
                <a:gridCol w="47513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 </a:t>
                      </a:r>
                      <a:r>
                        <a:rPr kumimoji="0" lang="en-US" sz="2800" b="0" i="0" u="sng" strike="noStrike" cap="none" normalizeH="0" baseline="0">
                          <a:ln>
                            <a:noFill/>
                          </a:ln>
                          <a:solidFill>
                            <a:srgbClr val="FF9933"/>
                          </a:solidFill>
                          <a:effectLst/>
                          <a:latin typeface="Arial" charset="0"/>
                          <a:cs typeface="Arial" charset="0"/>
                        </a:rPr>
                        <a:t>15: 22 - 31</a:t>
                      </a:r>
                      <a:r>
                        <a:rPr kumimoji="0" lang="ar-SA" sz="2800" b="0" i="0" u="sng" strike="noStrike" cap="none" normalizeH="0" baseline="0">
                          <a:ln>
                            <a:noFill/>
                          </a:ln>
                          <a:solidFill>
                            <a:srgbClr val="FF9933"/>
                          </a:solidFill>
                          <a:effectLst/>
                          <a:latin typeface="Arial" charset="0"/>
                          <a:cs typeface="Arial" charset="0"/>
                        </a:rPr>
                        <a:t> )</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رأى الرُّسل والقسوس مع كل الكنيسة أن يختاروا رجلين منهم يبعثونهما إلى أنطاكية مع بولـس وبرنابا: وهما يهـوذا الملقب برسـابا، وسيلا، رجُلان مُتقدِّمان في الإخوة.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15 : 22 - 31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Alors il parut bon aux apôtres et aux anciens, ainsi qu’à l’Église entière, de choisir parmi eux et d’envoyer à Antioche, avec Paul et Barnabas, Jude appelé Barsabbas et Silas, hommes estimés parmi les frères.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15:22-31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it pleased the apostles and elders, with the whole church, to send chosen men of their own company to Antioch with Paul and Barnabas, namely, Judas who was also named Barsabas, and Silas, leading men among the brethren.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12a</a:t>
            </a:r>
          </a:p>
        </p:txBody>
      </p:sp>
    </p:spTree>
  </p:cSld>
  <p:clrMapOvr>
    <a:masterClrMapping/>
  </p:clrMapOvr>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9684" name="Group 36"/>
          <p:cNvGraphicFramePr>
            <a:graphicFrameLocks noGrp="1"/>
          </p:cNvGraphicFramePr>
          <p:nvPr/>
        </p:nvGraphicFramePr>
        <p:xfrm>
          <a:off x="34925" y="44450"/>
          <a:ext cx="9074150" cy="684276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وكتبوا بأيديهم هكذا: " الرسل والقسوس والإخوة يُهدُون سلاماً إلى الإخوة الذين من الأُمم في أنطاكية وكيليكيَّة وسُوريَّة: سلاماً لكم إذ قد سَمعنا أن قوماً منا خرجوا وسجسوكم، بكلام مبلبلين أنفسكم</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Ils les chargèrent d’une lettre ainsi conçue : Vos frères, les apôtres et les anciens, aux frères d’entre les païens, qui sont à Antioche, en Syrie et en Cilicie, salut ! 24 Nous avons appris que quelques–uns de chez nous, auxquels nous n’avions donné aucun ordre, vous ont troublés par leurs discours, et ont inquiété vos âmes.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They wrote this letter by them: The apostles, the elders, and the brethren, To the brethren who are of the Gentiles in Antioch, Syria, and Cilicia: Greetings. 24 Since we have heard that some who went out from us have troubled you with words, unsettling your souls,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4903" name="Group 23"/>
          <p:cNvGraphicFramePr>
            <a:graphicFrameLocks noGrp="1"/>
          </p:cNvGraphicFramePr>
          <p:nvPr/>
        </p:nvGraphicFramePr>
        <p:xfrm>
          <a:off x="34925" y="44450"/>
          <a:ext cx="9074150" cy="5804218"/>
        </p:xfrm>
        <a:graphic>
          <a:graphicData uri="http://schemas.openxmlformats.org/drawingml/2006/table">
            <a:tbl>
              <a:tblPr rtl="1"/>
              <a:tblGrid>
                <a:gridCol w="3889375">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وقائلين أن تختتُنوا وتحفظُوا النَّامُوس ) ونحن لم نأمُرهُم بذلك. فقد رأينا واجتمعنا معاً بنفسٍ واحدةٍ أن نختارَ رجُليْن فنبعثهما إليكُم مع حبيبينا برنابا وبولس،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Il nous a paru bon, après nous être mis d’accord, de choisir des hommes et de vous les envoyer avec nos bien–aimés Barnabas et Paul,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must be circumcised and keep the law--to whom we gave no such commandment-- 25 it seemed good to us, being assembled with one accord, to send chosen men to you with our beloved Barnabas and Paul,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5925" name="Group 21"/>
          <p:cNvGraphicFramePr>
            <a:graphicFrameLocks noGrp="1"/>
          </p:cNvGraphicFramePr>
          <p:nvPr/>
        </p:nvGraphicFramePr>
        <p:xfrm>
          <a:off x="34925" y="44450"/>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رجُلين قد بذلا أنفسهما لأجل اسم ربِّنا يسوع المسيح. فأَرسلنا يهوذا وسيلا، وهما يُخبرانكم بهذه الأمور مشافهة.لأنَّه قد رأى الرُّوح القدُس ونحنُ أنْ لا نضع عليكم ثقلاً أزيد،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eux qui ont exposé leur vie pour le nom de notre Seigneur Jésus–Christ. 27 Nous avons donc envoyé Jude et Silas, qui vous apporteront de vive voix le même message. 28 Car il a paru bon au Saint–Esprit et à nous de ne vous imposer d’autre charge que ce qui est indispensable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men who have risked their lives for the name of our Lord Jesus Christ. 27 We have therefore sent Judas and Silas, who will also report the same things by word of mouth. 28 For it seemed good to the Holy Spirit, and to us, to lay upon you no greater burden than these necessary things: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6947" name="Group 19"/>
          <p:cNvGraphicFramePr>
            <a:graphicFrameLocks noGrp="1"/>
          </p:cNvGraphicFramePr>
          <p:nvPr/>
        </p:nvGraphicFramePr>
        <p:xfrm>
          <a:off x="34925" y="44450"/>
          <a:ext cx="9074150" cy="638943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غير هذه الأشياء التي لابد منها وهي أن تمتنعُوا عمَّا ذُبح للأصنام، ومن الدَّم، والمخنُوق، والزِّنَا، فإذا حفظتم أنفُسكُم منها فَنِعِمَّا تفعلُون. كونوا مُعَافينَ ".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(savoir), de vous abstenir des viandes sacrifiées aux idoles, du sang, des animaux étouffés et de l’inconduite ; vous ferez bien de vous en garder. Adieu.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that you abstain from things offered to idols, from blood, from things strangled, and from sexual immorality. If you keep yourselves from these, you will do well. Farewell.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7970" name="Group 18"/>
          <p:cNvGraphicFramePr>
            <a:graphicFrameLocks noGrp="1"/>
          </p:cNvGraphicFramePr>
          <p:nvPr/>
        </p:nvGraphicFramePr>
        <p:xfrm>
          <a:off x="34925" y="44450"/>
          <a:ext cx="9074150" cy="5901754"/>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هم فحين صرفوا أتوا إلى أنطاكية وجمُعوا الجماعة فناولوهم الرِّسالة. فلمَّا قرأوها فرحوا بسبب التَّعزية.</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Eux donc prirent congé et descendirent à Antioche, où ils remirent la lettre à la multitude réunie. 31 Lecture en fut faite et l’on se réjouit de cet encouragement.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So when they were sent off, they came to Antioch; and when they had gathered the multitude together, they delivered the letter. 31 When they had read it, they rejoiced over its encouragement.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067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1698"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02170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021700"/>
                                        </p:tgtEl>
                                        <p:attrNameLst>
                                          <p:attrName>style.visibility</p:attrName>
                                        </p:attrNameLst>
                                      </p:cBhvr>
                                      <p:to>
                                        <p:strVal val="visible"/>
                                      </p:to>
                                    </p:set>
                                    <p:anim calcmode="lin" valueType="num">
                                      <p:cBhvr additive="base">
                                        <p:cTn id="7" dur="500" fill="hold"/>
                                        <p:tgtEl>
                                          <p:spTgt spid="5021700"/>
                                        </p:tgtEl>
                                        <p:attrNameLst>
                                          <p:attrName>ppt_x</p:attrName>
                                        </p:attrNameLst>
                                      </p:cBhvr>
                                      <p:tavLst>
                                        <p:tav tm="0">
                                          <p:val>
                                            <p:strVal val="0-#ppt_w/2"/>
                                          </p:val>
                                        </p:tav>
                                        <p:tav tm="100000">
                                          <p:val>
                                            <p:strVal val="#ppt_x"/>
                                          </p:val>
                                        </p:tav>
                                      </p:tavLst>
                                    </p:anim>
                                    <p:anim calcmode="lin" valueType="num">
                                      <p:cBhvr additive="base">
                                        <p:cTn id="8" dur="500" fill="hold"/>
                                        <p:tgtEl>
                                          <p:spTgt spid="50217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272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3761" name="Group 17"/>
          <p:cNvGraphicFramePr>
            <a:graphicFrameLocks noGrp="1"/>
          </p:cNvGraphicFramePr>
          <p:nvPr/>
        </p:nvGraphicFramePr>
        <p:xfrm>
          <a:off x="107950" y="44450"/>
          <a:ext cx="9072563"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( 28 :  </a:t>
                      </a:r>
                      <a:r>
                        <a:rPr kumimoji="0" lang="en-US" sz="3600" b="0" i="0" u="sng" strike="noStrike" cap="none" normalizeH="0" baseline="0">
                          <a:ln>
                            <a:noFill/>
                          </a:ln>
                          <a:solidFill>
                            <a:srgbClr val="FF9933"/>
                          </a:solidFill>
                          <a:effectLst/>
                          <a:latin typeface="Arial" charset="0"/>
                          <a:cs typeface="Arial" charset="0"/>
                        </a:rPr>
                        <a:t>0</a:t>
                      </a:r>
                      <a:r>
                        <a:rPr kumimoji="0" lang="ar-EG" sz="3600" b="0" i="0" u="sng" strike="noStrike" cap="none" normalizeH="0" baseline="0">
                          <a:ln>
                            <a:noFill/>
                          </a:ln>
                          <a:solidFill>
                            <a:srgbClr val="FF9933"/>
                          </a:solidFill>
                          <a:effectLst/>
                          <a:latin typeface="Arial" charset="0"/>
                          <a:cs typeface="Arial" charset="0"/>
                        </a:rPr>
                        <a:t>1</a:t>
                      </a:r>
                      <a:r>
                        <a:rPr kumimoji="0" lang="ar-SA" sz="3600" b="0" i="0" u="sng" strike="noStrike" cap="none" normalizeH="0" baseline="0">
                          <a:ln>
                            <a:noFill/>
                          </a:ln>
                          <a:solidFill>
                            <a:srgbClr val="FF9933"/>
                          </a:solidFill>
                          <a:effectLst/>
                          <a:latin typeface="Arial" charset="0"/>
                          <a:cs typeface="Arial" charset="0"/>
                        </a:rPr>
                        <a:t> ـ </a:t>
                      </a:r>
                      <a:r>
                        <a:rPr kumimoji="0" lang="en-US" sz="3600" b="0" i="0" u="sng" strike="noStrike" cap="none" normalizeH="0" baseline="0">
                          <a:ln>
                            <a:noFill/>
                          </a:ln>
                          <a:solidFill>
                            <a:srgbClr val="FF9933"/>
                          </a:solidFill>
                          <a:effectLst/>
                          <a:latin typeface="Arial" charset="0"/>
                          <a:cs typeface="Arial" charset="0"/>
                        </a:rPr>
                        <a:t>11</a:t>
                      </a:r>
                      <a:r>
                        <a:rPr kumimoji="0" lang="ar-EG" sz="3600" b="0" i="0" u="sng" strike="noStrike" cap="none" normalizeH="0" baseline="0">
                          <a:ln>
                            <a:noFill/>
                          </a:ln>
                          <a:solidFill>
                            <a:srgbClr val="FF9933"/>
                          </a:solidFill>
                          <a:effectLst/>
                          <a:latin typeface="Arial" charset="0"/>
                          <a:cs typeface="Arial" charset="0"/>
                        </a:rPr>
                        <a:t>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يَجلسُ مَلِكاً إلي الأبَدِ. الرَّبُّ يُعطِي شعبَهُ قوَّةً. الرَّبُّ يُبَارِكُ شعبَهُ بالسَّلام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29 : 10,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 Seigneur trône comme un roi éternel. Le Seigneur donnera de la force à son peuple. Le Seigneur bénira son peuple par la prospérité,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29:10-11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 Lord sits as King forever 11 The Lord will give strength to His people; The Lord will bless His people with peace.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12pg</a:t>
            </a:r>
          </a:p>
        </p:txBody>
      </p:sp>
    </p:spTree>
  </p:cSld>
  <p:clrMapOvr>
    <a:masterClrMapping/>
  </p:clrMapOvr>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4791" name="Group 23"/>
          <p:cNvGraphicFramePr>
            <a:graphicFrameLocks noGrp="1"/>
          </p:cNvGraphicFramePr>
          <p:nvPr/>
        </p:nvGraphicFramePr>
        <p:xfrm>
          <a:off x="34925" y="44450"/>
          <a:ext cx="9145588" cy="664464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Arial" charset="0"/>
                        </a:rPr>
                        <a:t>6 : 39 - 49</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مَثلاً آخر: " هَل يَقدرُ أعمى أن يقود أعمى؟ أمَا يَسقُطُ كلاهما في حفرةٍ؟ ليس تلميذ أفضل من مُعلِّمهِ، فليكن كُلُّ واحد مستعداً كمعلمه.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6 : 39 - 49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Il leur dit aussi une parabole : Un aveugle peut–il conduire un aveugle ? Ne tomberont–ils pas tous deux dans une fosse ?40 Le disciple n’est pas plus que le maître ; mais tout disciple accompli sera comme son maître.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6:39-49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And He spoke a parable to them: Can the blind lead the blind? Will they not both fall into the ditch? 40 A disciple is not above his teacher, but everyone who is perfectly trained will be like his teacher.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12g</a:t>
            </a:r>
          </a:p>
        </p:txBody>
      </p:sp>
    </p:spTree>
  </p:cSld>
  <p:clrMapOvr>
    <a:masterClrMapping/>
  </p:clrMapOvr>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25813" name="Group 21"/>
          <p:cNvGraphicFramePr>
            <a:graphicFrameLocks noGrp="1"/>
          </p:cNvGraphicFramePr>
          <p:nvPr/>
        </p:nvGraphicFramePr>
        <p:xfrm>
          <a:off x="34925" y="115888"/>
          <a:ext cx="9074150" cy="658558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تنظُرُ القَذَى في عين أخيك، وأمَّا الخشبـةُ التي في عَينكَ فلا تفطنُ لها؟ أم كيف تستطيع أن تقول لأخيك: يا أخي، دعني أُخرج القَذَى مِن عينك، وأنت لا تنظُرُ الخشبة التي في عينكَ؟ أيها المرائي!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Pourquoi vois–tu la paille qui est dans l’oeil de ton frère, et ne remarques–tu pas la poutre qui est dans ton oeil à toi ? 42 Ou comment peux–tu dire à ton frère : Frère, laisse–moi ôter la paille qui est dans ton oeil, toi qui ne vois pas la poutre qui est dans ton oeil ? Hypocrite,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And why do you look at the speck in your brother's eye, but do not perceive the plank in your own eye? 42 Or how can you say to your brother, `Brother, let me remove the speck that is in your eye,' when you yourself do not see the plank that is in your own eye? Hypocrite!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19000" name="Group 24"/>
          <p:cNvGraphicFramePr>
            <a:graphicFrameLocks noGrp="1"/>
          </p:cNvGraphicFramePr>
          <p:nvPr/>
        </p:nvGraphicFramePr>
        <p:xfrm>
          <a:off x="34925" y="115888"/>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أ‍خرج أوَّلاً الخشبة‍ من عينكَ، وحينئذٍ تُبصرُ ( جيِّداً ) أن تُخرج القذَى مِن عينِ أخيك. لأنَّهُ ليست شجرةٍ جيدةٍ تُثمرُ ثمرةً رديئةً، ولا أيضاً شجرةٍ رديئةٍ تُثمرُ ثمرةً جيدةً.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ôte premièrement la poutre de ton oeil, et alors tu verras à ôter la paille qui est dans l’oeil de ton frère.43 Il n’y a pas de bon arbre qui produise du mauvais fruit, ni de mauvais arbre qui produise du bon fruit.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First remove the plank from your own eye, and then you will see clearly to remove the speck that is in your brother's eye. 43 For a good tree does not bear bad fruit, nor does a bad tree bear good fruit.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0020" name="Group 20"/>
          <p:cNvGraphicFramePr>
            <a:graphicFrameLocks noGrp="1"/>
          </p:cNvGraphicFramePr>
          <p:nvPr/>
        </p:nvGraphicFramePr>
        <p:xfrm>
          <a:off x="34925" y="115888"/>
          <a:ext cx="9074150" cy="6670929"/>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شجرةٍ تُعرفُ مِن ثمرها. فإنَّهُ لا يجنى من الشَّوك تين، ولا يقطفُ من العُلَّيق عنب. الرجل الصَّالحُ مِن كَنزِ قلبهِ الصَّالح يُخرجُ الصَّلاح، والرجل الشِّرِّيرُ مِن كَنزِ قلبهِ الشِّرِّيرِ يُخرجُ الشَّرَّ.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a:t>
                      </a:r>
                      <a:r>
                        <a:rPr kumimoji="0" lang="en-US" sz="2800" b="0" i="0" u="none" strike="noStrike" cap="none" normalizeH="0" baseline="0">
                          <a:ln>
                            <a:noFill/>
                          </a:ln>
                          <a:solidFill>
                            <a:schemeClr val="bg1"/>
                          </a:solidFill>
                          <a:effectLst/>
                          <a:latin typeface="Arial" charset="0"/>
                          <a:cs typeface="Arial" charset="0"/>
                        </a:rPr>
                        <a:t>c</a:t>
                      </a:r>
                      <a:r>
                        <a:rPr kumimoji="0" lang="fr-FR" sz="2800" b="0" i="0" u="none" strike="noStrike" cap="none" normalizeH="0" baseline="0">
                          <a:ln>
                            <a:noFill/>
                          </a:ln>
                          <a:solidFill>
                            <a:schemeClr val="bg1"/>
                          </a:solidFill>
                          <a:effectLst/>
                          <a:latin typeface="Arial" charset="0"/>
                          <a:cs typeface="Arial" charset="0"/>
                        </a:rPr>
                        <a:t>ar chaque arbre se connaît à son propre fruit. On ne cueille pas des figues sur des épines, et l’on ne vendange pas des raisins sur des ronces.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L’homme bon tire le bien du bon trésor de son coeur, et le mauvais tire le mal de son mauvais trésor,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For every tree is known by its own fruit. For men do not gather figs from thorns, nor do they gather grapes from a bramble bush. 45 A good man out of the good treasure of his heart brings forth good; and an evil man out of the evil treasure of his heart brings forth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1046" name="Group 22"/>
          <p:cNvGraphicFramePr>
            <a:graphicFrameLocks noGrp="1"/>
          </p:cNvGraphicFramePr>
          <p:nvPr/>
        </p:nvGraphicFramePr>
        <p:xfrm>
          <a:off x="34925" y="115888"/>
          <a:ext cx="9074150" cy="6244209"/>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مِن فضلة القلبِ يَتكلَّمُ الفمُ. لماذا تدعُوني ياربُّ، ياربُّ، ولا تفعلُون بما أقُولهُ؟ كُلُّ مَن يأتي إليَّ ويسمعُ كلامي ويعملُ بهِ أُعلمكُم مَن يُشبهُ.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c’est de l’abondance du coeur que la bouche parle.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46  Pourquoi m’appelez–vous : Seigneur, Seigneur ! et ne faites–vous pas ce que je dis ?47 Tout homme qui vient à moi, entend mes paroles et les met en pratique, je vous montrerai à qui il est semblable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out of the abundance of the heart his mouth speaks. 46 But why do you call Me `Lord, Lord,' and do not do the things which I say? 47 Whoever comes to Me, and hears My sayings and does them, I will show you whom he is like: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2066" name="Group 18"/>
          <p:cNvGraphicFramePr>
            <a:graphicFrameLocks noGrp="1"/>
          </p:cNvGraphicFramePr>
          <p:nvPr/>
        </p:nvGraphicFramePr>
        <p:xfrm>
          <a:off x="34925" y="115888"/>
          <a:ext cx="9074150" cy="615886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يُشبهُ رجلاً بنى بيتاً، وحَفرَ وعمَّق ووضعَ الأساسَ على الصَّخر. فلمَّا حدثَ سيلٌ صدَمَ النَّهرُ ذلك البيتَ، فلم يقو على أن يُزعزعهُ، لأنَّهُ كان مؤسَّساً على صخر.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Il est semblable à un homme qui bâtit une maison. Il a creusé profondément et posé le fondement sur le roc. Une inondation est venue, et le torrent s’est rué contre cette maison, sans être capable de l’ébranler, parce qu’elle était bien bâtie.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He is like a man building a house, who dug deep and laid the foundation on the rock. And when the flood arose, the stream beat vehemently against that house, and could not shake it, for it was founded on the rock.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3088" name="Group 16"/>
          <p:cNvGraphicFramePr>
            <a:graphicFrameLocks noGrp="1"/>
          </p:cNvGraphicFramePr>
          <p:nvPr/>
        </p:nvGraphicFramePr>
        <p:xfrm>
          <a:off x="34925" y="115888"/>
          <a:ext cx="9074150" cy="6171057"/>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من يسمعُ ولا يعملُ، يُشبهُ رجلاً بَنَى بيتاً على التراب بغير أساسٍ، فصدمهُ النَّهرُ فسقط لوقته، وكان سقوط ذلكَ البيتِ عظيماً!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49 Mais celui qui entend et ne met pas en pratique est semblable à un homme qui a bâti une maison sur la terre, sans fondement. Le torrent s’est rué contre elle : aussitôt elle s’est écroulée, et la ruine de cette maison a été grande.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49 But he who heard and did nothing is like a man who built a house on the earth without a foundation, against which the stream beat vehemently; and immediately it fell. And the ruin of that house was great.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27843" name="Picture 3" descr="pointing"/>
          <p:cNvPicPr>
            <a:picLocks noChangeAspect="1" noChangeArrowheads="1"/>
          </p:cNvPicPr>
          <p:nvPr/>
        </p:nvPicPr>
        <p:blipFill>
          <a:blip r:embed="rId2" cstate="print"/>
          <a:srcRect/>
          <a:stretch>
            <a:fillRect/>
          </a:stretch>
        </p:blipFill>
        <p:spPr bwMode="auto">
          <a:xfrm>
            <a:off x="2571736" y="4500570"/>
            <a:ext cx="1238250" cy="628650"/>
          </a:xfrm>
          <a:prstGeom prst="rect">
            <a:avLst/>
          </a:prstGeom>
          <a:noFill/>
        </p:spPr>
      </p:pic>
      <p:sp>
        <p:nvSpPr>
          <p:cNvPr id="502784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027843"/>
                                        </p:tgtEl>
                                        <p:attrNameLst>
                                          <p:attrName>style.visibility</p:attrName>
                                        </p:attrNameLst>
                                      </p:cBhvr>
                                      <p:to>
                                        <p:strVal val="visible"/>
                                      </p:to>
                                    </p:set>
                                    <p:anim calcmode="lin" valueType="num">
                                      <p:cBhvr additive="base">
                                        <p:cTn id="7" dur="500" fill="hold"/>
                                        <p:tgtEl>
                                          <p:spTgt spid="5027843"/>
                                        </p:tgtEl>
                                        <p:attrNameLst>
                                          <p:attrName>ppt_x</p:attrName>
                                        </p:attrNameLst>
                                      </p:cBhvr>
                                      <p:tavLst>
                                        <p:tav tm="0">
                                          <p:val>
                                            <p:strVal val="0-#ppt_w/2"/>
                                          </p:val>
                                        </p:tav>
                                        <p:tav tm="100000">
                                          <p:val>
                                            <p:strVal val="#ppt_x"/>
                                          </p:val>
                                        </p:tav>
                                      </p:tavLst>
                                    </p:anim>
                                    <p:anim calcmode="lin" valueType="num">
                                      <p:cBhvr additive="base">
                                        <p:cTn id="8" dur="500" fill="hold"/>
                                        <p:tgtEl>
                                          <p:spTgt spid="50278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4825" name="Group 9"/>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Second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الثانى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deuxième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512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a:r>
              <a:rPr lang="ar-EG" sz="4400" u="sng" dirty="0">
                <a:solidFill>
                  <a:srgbClr val="FF9933"/>
                </a:solidFill>
              </a:rPr>
              <a:t>مزمورو أنجيل  باكر</a:t>
            </a:r>
          </a:p>
          <a:p>
            <a:pPr algn="ctr"/>
            <a:r>
              <a:rPr lang="fr-CA" sz="4400" u="sng" dirty="0">
                <a:solidFill>
                  <a:srgbClr val="FF9933"/>
                </a:solidFill>
              </a:rPr>
              <a:t>Psaume et Évangile du Matin</a:t>
            </a:r>
          </a:p>
        </p:txBody>
      </p:sp>
      <p:pic>
        <p:nvPicPr>
          <p:cNvPr id="512512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6181" name="Group 37"/>
          <p:cNvGraphicFramePr>
            <a:graphicFrameLocks noGrp="1"/>
          </p:cNvGraphicFramePr>
          <p:nvPr/>
        </p:nvGraphicFramePr>
        <p:xfrm>
          <a:off x="34925" y="44450"/>
          <a:ext cx="9145588" cy="6110097"/>
        </p:xfrm>
        <a:graphic>
          <a:graphicData uri="http://schemas.openxmlformats.org/drawingml/2006/table">
            <a:tbl>
              <a:tblPr rtl="1"/>
              <a:tblGrid>
                <a:gridCol w="4726895">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25:7-8, 11</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كرحمتك اذكُرنِي أنتَ مِنْ أجْلِ صلاحِكَ ياربُّ. لأنَّهُ صالحاً ومستقيماً هو الرَّب. مِنْ أجلِ اسمِكَ ياربُّ تغفِر لي خطيئتي لأنَّها كثيرةٌ</a:t>
                      </a:r>
                      <a:r>
                        <a:rPr kumimoji="0" lang="en-CA"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a:t>
                      </a:r>
                      <a:r>
                        <a:rPr kumimoji="0" lang="en-US" sz="3600" b="0" i="0" u="sng" strike="noStrike" cap="none" normalizeH="0" baseline="0" dirty="0">
                          <a:ln>
                            <a:noFill/>
                          </a:ln>
                          <a:solidFill>
                            <a:srgbClr val="FF9933"/>
                          </a:solidFill>
                          <a:effectLst/>
                          <a:latin typeface="Arial" charset="0"/>
                          <a:cs typeface="Times New Roman" pitchFamily="18" charset="0"/>
                        </a:rPr>
                        <a:t>25 :7 </a:t>
                      </a:r>
                      <a:r>
                        <a:rPr kumimoji="0" lang="en-US" sz="3600" b="0" i="0" u="sng" strike="noStrike" cap="none" normalizeH="0" baseline="0" dirty="0">
                          <a:ln>
                            <a:noFill/>
                          </a:ln>
                          <a:solidFill>
                            <a:srgbClr val="FF9933"/>
                          </a:solidFill>
                          <a:effectLst/>
                          <a:latin typeface="Times New Roman"/>
                          <a:cs typeface="Times New Roman" pitchFamily="18" charset="0"/>
                        </a:rPr>
                        <a:t>–</a:t>
                      </a:r>
                      <a:r>
                        <a:rPr kumimoji="0" lang="en-US" sz="3600" b="0" i="0" u="sng" strike="noStrike" cap="none" normalizeH="0" baseline="0" dirty="0">
                          <a:ln>
                            <a:noFill/>
                          </a:ln>
                          <a:solidFill>
                            <a:srgbClr val="FF9933"/>
                          </a:solidFill>
                          <a:effectLst/>
                          <a:latin typeface="Arial" charset="0"/>
                          <a:cs typeface="Times New Roman" pitchFamily="18" charset="0"/>
                        </a:rPr>
                        <a:t> 8,11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Pense à moi dans ta fidélité, à cause de ta bonté,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Le Seigneur est si bon et si droit,  11 C’est à cause de ton nom, Éternel ! Que tu pardonneras ma faute, car elle est grave.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25:7-8,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According to Your mercy remember me, For Your goodness' sake, O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Good and upright is the Lord. 11 For Your name's sake, O Lord, Pardon my iniquity, for it is great. </a:t>
                      </a:r>
                      <a:endParaRPr kumimoji="0" lang="en-US" sz="24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13pm</a:t>
            </a:r>
          </a:p>
        </p:txBody>
      </p:sp>
    </p:spTree>
  </p:cSld>
  <p:clrMapOvr>
    <a:masterClrMapping/>
  </p:clrMapOvr>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7204" name="Group 36"/>
          <p:cNvGraphicFramePr>
            <a:graphicFrameLocks noGrp="1"/>
          </p:cNvGraphicFramePr>
          <p:nvPr/>
        </p:nvGraphicFramePr>
        <p:xfrm>
          <a:off x="34925" y="44450"/>
          <a:ext cx="9074150" cy="65227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مرقس </a:t>
                      </a:r>
                      <a:r>
                        <a:rPr kumimoji="0" lang="ar-EG" sz="2800" b="0" i="0" u="sng" strike="noStrike" cap="none" normalizeH="0" baseline="0">
                          <a:ln>
                            <a:noFill/>
                          </a:ln>
                          <a:solidFill>
                            <a:srgbClr val="FF9933"/>
                          </a:solidFill>
                          <a:effectLst/>
                          <a:latin typeface="Arial" charset="0"/>
                          <a:cs typeface="Arial" charset="0"/>
                        </a:rPr>
                        <a:t>( 9 :  43</a:t>
                      </a:r>
                      <a:r>
                        <a:rPr kumimoji="0" lang="ar-SA" sz="2800" b="0" i="0" u="sng" strike="noStrike" cap="none" normalizeH="0" baseline="0">
                          <a:ln>
                            <a:noFill/>
                          </a:ln>
                          <a:solidFill>
                            <a:srgbClr val="FF9933"/>
                          </a:solidFill>
                          <a:effectLst/>
                          <a:latin typeface="Arial" charset="0"/>
                          <a:cs typeface="Arial" charset="0"/>
                        </a:rPr>
                        <a:t> ـ 50 )</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أعثرَتكَ يدُك فاقطعها. لأنهُ خيرٌ لكَ أن تدخُل الحياة وأنتَ أقطعَ مِن أنْ تكُون لكَ يَدان وتمضي إلى جَهنَّم، إلى النَّار التي لا تُطفأُ. </a:t>
                      </a:r>
                      <a:endParaRPr kumimoji="0" lang="ar-EG" sz="32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Mark 9 : 43 -50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43 Si ta main est pour toi une occasion de chute, coupe–la ; mieux vaut pour toi entrer manchot dans la vie, que d’avoir les deux mains et d’aller dans la géhenne, dans le feu qui ne s’éteint pas 44  Où leur ver ne meurt pas et où le feu ne s’éteint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9:43-50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 If your hand causes you to sin, cut it off. It is better for you to enter into life maimed, rather than having two hands, to go to hell, into the fire that shall never be quenched- 44 where `Their worm does not die, And the fire is not quenched.'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13m</a:t>
            </a:r>
          </a:p>
        </p:txBody>
      </p:sp>
    </p:spTree>
  </p:cSld>
  <p:clrMapOvr>
    <a:masterClrMapping/>
  </p:clrMapOvr>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8226" name="Group 34"/>
          <p:cNvGraphicFramePr>
            <a:graphicFrameLocks noGrp="1"/>
          </p:cNvGraphicFramePr>
          <p:nvPr/>
        </p:nvGraphicFramePr>
        <p:xfrm>
          <a:off x="34925" y="115888"/>
          <a:ext cx="9145588" cy="575945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أعثرَتكَ رجلُكَ فأقطعهَا وألقيها. فخيرٌ لكَ أنْ تدخُلَ الحياة وأنتَ أعرَج مِن أن تَكُون لكَ رجلاَن وتُطرح في جَهنَّم.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Si ton pied est pour toi une occasion de chute, coupe–le ; mieux vaut pour toi entrer boiteux dans la vie, que d’avoir les deux pieds et d’être jeté dans la géhenne dans le feu qui ne s’éteint pas,46  où leur ver ne meurt pas et où le feu ne s’éteint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And if your foot causes you to sin, cut it off. It is better for you to enter life lame, rather than having two feet, to be cast into hell, into the fire that shall never be quenched-- 46 where `Their worm does not die, And the fire is not quenched.'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5862" name="Group 22"/>
          <p:cNvGraphicFramePr>
            <a:graphicFrameLocks noGrp="1"/>
          </p:cNvGraphicFramePr>
          <p:nvPr/>
        </p:nvGraphicFramePr>
        <p:xfrm>
          <a:off x="34925" y="115888"/>
          <a:ext cx="9145588" cy="604837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أعثرَتكَ عينُكَ فأقلعهَا. فخيرٌ لكَ أن تدخُل ملكُوتَ اللَّـهِ وأنتَ أعوَر مِن أن تَكُون لكَ عَينانِ وتُلقىَ في جَهنَّم. حيثُ دُودُهُم لا يمُوتُ ونارهم لا تُطفأُ.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47 Et si ton oeil est pour toi une occasion de chute, arrache–le ; mieux vaut pour toi entrer borgne dans le royaume de Dieu, que d’avoir deux yeux et d’être jeté dans la géhenne, 48  où leur ver ne meurt pas, et où le feu ne s’éteint pas.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And if your eye causes you to sin, pluck it out. It is better for you to enter the kingdom of God with one eye, rather than having two eyes, to be cast into hell fire-- 48 where `Their worm does not die, And the fire is not quenched.'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6891" name="Group 27"/>
          <p:cNvGraphicFramePr>
            <a:graphicFrameLocks noGrp="1"/>
          </p:cNvGraphicFramePr>
          <p:nvPr/>
        </p:nvGraphicFramePr>
        <p:xfrm>
          <a:off x="34925" y="115888"/>
          <a:ext cx="9145588" cy="654024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واحدٍ يُملَّحُ بالنَار، وكُلَّ ذبيحةٍ تُملَّحُ بالملح. المِلحُ جَيِّدٌ. فإذا صارَ المِلحُ بلاَ مُلُوحةٍ، فبماذا يُملح فليكُن فيكُم مِلحٌ، وليسالم بعضُكُم بعضاً. </a:t>
                      </a:r>
                      <a:r>
                        <a:rPr kumimoji="0" lang="ar-EG" sz="3200" b="1" i="0" u="none" strike="noStrike" cap="none" normalizeH="0" baseline="0">
                          <a:ln>
                            <a:noFill/>
                          </a:ln>
                          <a:solidFill>
                            <a:srgbClr val="FF9900"/>
                          </a:solidFill>
                          <a:effectLst/>
                          <a:latin typeface="Arial" charset="0"/>
                          <a:cs typeface="Arial" charset="0"/>
                        </a:rPr>
                        <a:t>( والمجد للـه دائماً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49 Car tout homme sera salé de feu.50 Le sel est une bonne chose ; mais si le sel perd sa saveur, avec quoi l’assaisonnerez–vous ? (9–51) Ayez du sel en vous–mêmes, et soyez en paix les uns avec les autres.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49 For everyone will be seasoned with fire, and every sacrifice will be seasoned with salt. 50 Salt is good, but if the salt loses its flavor, how will you season it? Have salt in yourselves, and have peace with one another.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6"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4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513024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13024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13024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2325" name="Group 37"/>
          <p:cNvGraphicFramePr>
            <a:graphicFrameLocks noGrp="1"/>
          </p:cNvGraphicFramePr>
          <p:nvPr/>
        </p:nvGraphicFramePr>
        <p:xfrm>
          <a:off x="34925" y="44450"/>
          <a:ext cx="9001125" cy="657860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أهل رومية</a:t>
                      </a:r>
                      <a:r>
                        <a:rPr kumimoji="0" lang="ar-EG"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14 : 1 ـ 18 )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هُو ضَعيفٌ في الإيمان فاقبلُوهُ، بغير تشكك في الأفكار. فمن يُؤمنُ يأكُل كُلَّ شيءٍ، وأمَّا الضَّعيفُ فيأكُلُ بُقُولاً.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Romains 14 : 1 - 18</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Accueillez celui qui est faible dans la foi, sans critiquer ses scrupules. La foi de l'un lui permet de manger de tout, tandis que l'autre, par faiblesse, ne mange que des légumes.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14:1-18</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14:1 Receive one who is weak in the faith, but not to disputes over doubtful things. 2 For one believes he may eat all things, but he who is weak eats only vegetables.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13p</a:t>
            </a:r>
          </a:p>
        </p:txBody>
      </p:sp>
    </p:spTree>
  </p:cSld>
  <p:clrMapOvr>
    <a:masterClrMapping/>
  </p:clrMapOvr>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3345" name="Group 33"/>
          <p:cNvGraphicFramePr>
            <a:graphicFrameLocks noGrp="1"/>
          </p:cNvGraphicFramePr>
          <p:nvPr/>
        </p:nvGraphicFramePr>
        <p:xfrm>
          <a:off x="34925" y="44450"/>
          <a:ext cx="9074150" cy="68427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يَزدرِ الذي يأكُلُ مَن</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يأكُلُ، ولا يَدِن الذي لا يأكُلُ مَن يأكُلُ لأنَّ اللَّـه قد قَبلهُ. مَن أنتَ الذي تَدِينُ عَبدَ غَيركَ؟ إنه لِمولاهُ يَثبُتُ أو يَسقُطُ. ولكنَّهُ سَيُثبَّتُ، لأنَّ الرب قادرٌ على أن يُثبِّتهُ.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Que celui qui mange ne méprise pas celui qui ne mange pas et que celui qui ne mange pas ne juge pas celui qui mange, car Dieu l'a accueilli. 4 Qui es-tu pour juger un serviteur qui ne t'appartient pas? Qu'il tienne bon ou qu'il tombe, cela regarde son propre maître. Et il tiendra bon, car le Seigneur a le pouvoir de le faire tenir.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Let not him who eats despise him who does not eat, and let not him who does not eat judge him who eats; for God has received him. 4 Who are you to judge another's servant? To his own master he stands or falls. Indeed, he will be made to stand, for God is able to make him stand.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7913" name="Group 25"/>
          <p:cNvGraphicFramePr>
            <a:graphicFrameLocks noGrp="1"/>
          </p:cNvGraphicFramePr>
          <p:nvPr/>
        </p:nvGraphicFramePr>
        <p:xfrm>
          <a:off x="34925" y="44450"/>
          <a:ext cx="9145588" cy="610514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يوجد من يَعتبرُ يوماً دُونَ يومٍ، وآخرُ يَعتبرُ كُلَّ يومٍ. كُلُّ واحدٍ فليقتنع بعقله: الذي يَهتمُّ باليوم، فلِلرَّبِّ يَهتمُّ. والذي لا يَهتمُّ باليوم، فلِلرَّبِّ لا يَهتمُّ. والذي يَأكُلُ، فلِلرَّبِّ يَأكُلُ لأنَّهُ يَشكُرُ اللَّـه.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Pour l'un, il y a des différences entre les jours; pour l'autre, ils se valent tous. Que chacun, en son jugement personnel, soit animé d'une pleine conviction. 6 Celui qui tient compte des jours le fait pour le Seigneur, en effet, il rend grâce à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One person esteems one day above another; another esteems every day alike. Let each be fully convinced in his own mind. 6 He who observes the day, observes it to the Lord; and he who does not observe the day, to the Lord he does not observe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8945" name="Group 33"/>
          <p:cNvGraphicFramePr>
            <a:graphicFrameLocks noGrp="1"/>
          </p:cNvGraphicFramePr>
          <p:nvPr/>
        </p:nvGraphicFramePr>
        <p:xfrm>
          <a:off x="34925" y="44450"/>
          <a:ext cx="9145588" cy="68427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والذي لا يَأكُلُ فلِلرَّبِّ لا يَأكُلُ ويشكُرُ اللَّـه. لأن ليس أحدٌ مِنَّا يَعيشُ لنفسهِ، ولا أحَدٌ يَمُوتُ لِذاتهِ. لأنَّنا إن حيينا فلِلرَّبِّ نحيا، وإن مُتنَا فلِلرَّبِّ نَمُوتُ. فإن عِشنا إذاً أو مُتنَا فلِلرَّبِّ نَحنُ.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celui qui ne mange pas de tout le fait pour le Seigneur, et il rend grâce à Dieu. 7 En effet, aucun de nous ne vit pour soi-même. 8 Car, si nous vivons, nous vivons pour le Seigneur; si nous mourons, nous mourons pour le Seigneur: soit que nous vivions, soit que nous mourions, nous sommes au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eats, eats to the Lord, for he gives God thanks; and he who does not eat, to the Lord he does not eat, and gives God thanks. 7 For none of us lives to himself, and no one dies to himself. 8 For if we live, we live to the Lord; and if we die, we die to the Lord. Therefore, whether we live or die, we are the Lord's.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9960" name="Group 24"/>
          <p:cNvGraphicFramePr>
            <a:graphicFrameLocks noGrp="1"/>
          </p:cNvGraphicFramePr>
          <p:nvPr/>
        </p:nvGraphicFramePr>
        <p:xfrm>
          <a:off x="34925" y="44450"/>
          <a:ext cx="9145588" cy="6105144"/>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لهذا ماتَ المسيحُ وقامَ وعاشَ حياً، ليسُود على الأحياءِ والأمواتِ. وأنتَ، لِمَ تدينُ أخاكَ؟ أو لِمَ تزدري بأخِيكَ؟ فإنَّنا كلنا سنقف أمام منبر اللَّـه،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Car c'est pour être Seigneur des morts et des vivants que Christ est mort et qu'il a repris vie. 10 Mais toi, pourquoi juges-tu ton frère? Et toi, pourquoi méprises-tu ton frère?  Tous, en effet, nous comparaîtrons devant le tribunal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For to this end Christ died and rose and lived again, that He might be Lord of both the dead and the living. 10 But why do you judge your brother? Or why do you show contempt for your brother? For we shall all stand before the judgment seat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0995" name="Group 35"/>
          <p:cNvGraphicFramePr>
            <a:graphicFrameLocks noGrp="1"/>
          </p:cNvGraphicFramePr>
          <p:nvPr/>
        </p:nvGraphicFramePr>
        <p:xfrm>
          <a:off x="34925" y="44450"/>
          <a:ext cx="8894793" cy="5978526"/>
        </p:xfrm>
        <a:graphic>
          <a:graphicData uri="http://schemas.openxmlformats.org/drawingml/2006/table">
            <a:tbl>
              <a:tblPr rtl="1"/>
              <a:tblGrid>
                <a:gridCol w="4551614">
                  <a:extLst>
                    <a:ext uri="{9D8B030D-6E8A-4147-A177-3AD203B41FA5}">
                      <a16:colId xmlns:a16="http://schemas.microsoft.com/office/drawing/2014/main" val="20000"/>
                    </a:ext>
                  </a:extLst>
                </a:gridCol>
                <a:gridCol w="434317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كتب:" حَيٌّ أنا، يَقُولُ الرَّبُّ، لي تجثُو كُلُّ رُكبةٍ، وكُلُّ لِسان يعترفُ باللَّـه". فإذاً كُلُّ واحدٍ مِنَّا سَيُعطي عَن نَفسهِ جواباً للَّـه.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Car il est écrit: Aussi vrai que je vis, dit le Seigneur, tout genou fléchira devant moi et toute langue rendra gloire à Dieu. Ainsi, chacun de nous rendra compte à Dieu pour soi-même.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For it is written: As I live, says the Lord, Every knee shall bow to Me, And every tongue shall confess to God. 12 So then each of us shall give account of himself to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2238" name="Group 14"/>
          <p:cNvGraphicFramePr>
            <a:graphicFrameLocks noGrp="1"/>
          </p:cNvGraphicFramePr>
          <p:nvPr/>
        </p:nvGraphicFramePr>
        <p:xfrm>
          <a:off x="34925" y="44450"/>
          <a:ext cx="9145588" cy="5978526"/>
        </p:xfrm>
        <a:graphic>
          <a:graphicData uri="http://schemas.openxmlformats.org/drawingml/2006/table">
            <a:tbl>
              <a:tblPr rtl="1"/>
              <a:tblGrid>
                <a:gridCol w="4476751">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فلا ندين بعضُنَا بعضاً،  بَل بالحريِّ احكُمُوا بهذا: أن لا تضع معثرة أو شكاً لأخيك. إنِّي عَالِمٌ ومُتيقِّنٌ في الرَّبِّ يسُوع أن ليس شيءٌ نجساً</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إلا بذاتهِ،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Cessons donc de nous juger les uns les autres. Jugez plutôt qu'il ne faut pas être pour un frère cause de chute ou de scandale. 14 Je le sais, j'en suis convaincu par le Seigneur Jésus: rien n'est impur en soi.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Therefore let us not judge one another anymore, but rather resolve this, not to put a stumbling block or a cause to fall in our brother's way. 14 I know and am convinced by the Lord Jesus that there is nothing unclean of itself;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4047" name="Group 15"/>
          <p:cNvGraphicFramePr>
            <a:graphicFrameLocks noGrp="1"/>
          </p:cNvGraphicFramePr>
          <p:nvPr/>
        </p:nvGraphicFramePr>
        <p:xfrm>
          <a:off x="34925" y="44450"/>
          <a:ext cx="9145588" cy="5957240"/>
        </p:xfrm>
        <a:graphic>
          <a:graphicData uri="http://schemas.openxmlformats.org/drawingml/2006/table">
            <a:tbl>
              <a:tblPr rtl="1"/>
              <a:tblGrid>
                <a:gridCol w="4918981">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لمن يحسبُ شيئاً نجساً، فلهُ يكون نجساً، ولكن إن كنت تحزن أخاك من أجل طعام، فلستَ تسلُكُ بحسب المحبَّة. فلا تُهلِك بطعامك ذاك الذي ماتَ المسيحُ لأجلهِ.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Mais une chose est impure  pour celui qui la considère comme telle.  15 Si, en prenant telle nourriture, tu attristes ton frère, tu ne marches plus selon l'amour. Garde-toi, pour une question de nourriture, de faire périr celui pour lequel Christ est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but to him who considers anything to be unclean, to him it is unclean.  15 Yet if your brother is grieved because of your food, you are no longer walking in love. Do not destroy with your food the one for whom Christ died.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3026" name="Group 18"/>
          <p:cNvGraphicFramePr>
            <a:graphicFrameLocks noGrp="1"/>
          </p:cNvGraphicFramePr>
          <p:nvPr/>
        </p:nvGraphicFramePr>
        <p:xfrm>
          <a:off x="34925" y="44450"/>
          <a:ext cx="9145588" cy="6683618"/>
        </p:xfrm>
        <a:graphic>
          <a:graphicData uri="http://schemas.openxmlformats.org/drawingml/2006/table">
            <a:tbl>
              <a:tblPr rtl="1"/>
              <a:tblGrid>
                <a:gridCol w="4666571">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يُفترَ إذاً على صلاحنا وخيركم، فأن ملكُوتُ اللَّـهِ ليسَ أكلا ولا شُرباً، بل هُو بِرٌّ وسلامٌ وفرحٌ في الرُّوح القُدُس.لأنَّ الذي يخدم المسيح بهذا هو مرضيٌّ عِند اللَّـه، ومُزكًّى عِندَ النَّاسِ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Que votre privilège ne puisse être discrédité. 17 Car le Règne de Dieu n'est pas affaire de nourriture ou de boisson; il est justice, paix et joie dans l'Esprit Saint. 18 C'est en servant le Christ de cette manière qu'on est agréable à Dieu et estimé des hommes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Therefore do not let your good be spoken of as evil; 17 for the kingdom of God is not eating and drinking, but righteousness and peace and joy in the Holy Spirit. 18 For he who serves Christ in these things is acceptable to God and approved by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433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5" name="Action Button: Custom 4">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536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1353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13536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7442" name="Group 34"/>
          <p:cNvGraphicFramePr>
            <a:graphicFrameLocks noGrp="1"/>
          </p:cNvGraphicFramePr>
          <p:nvPr/>
        </p:nvGraphicFramePr>
        <p:xfrm>
          <a:off x="34925" y="44450"/>
          <a:ext cx="9074150" cy="670560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يعقوب الرسول</a:t>
                      </a:r>
                      <a:r>
                        <a:rPr kumimoji="0" lang="en-US"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1 : 22 ـ 27 )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وكونوا عَامِلِينَ بالكلمةِ، لا سَامِعِينَ فقطْ خادِعِينَ نُفوسكُمْ</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لأنَّه إنْ كان أحد سامعاً للكلمةَ وليس عاملاً فذاك يُشبِهُ رَجُلاً نَاظِراً وَجهَ خلقته في مرآةٍ،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Jacques 1: 22 -27</a:t>
                      </a:r>
                      <a:endParaRPr kumimoji="0" lang="en-US" sz="36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Mais soyez les réalisateurs de la parole, et pas seulement des auditeurs qui s'abuseraient eux-mêmes. 23 En effet, si quelqu'un écoute la parole et ne la réalise pas, il ressemble à un homme qui observe dans un miroir le visage qu'il a de naissance: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1:22-27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be doers of the word, and not hearers only, deceiving yourselves. 23 For if anyone is a hearer of the word and not a doer, he is like a man observing his natural face in a mirror;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13c</a:t>
            </a:r>
          </a:p>
        </p:txBody>
      </p:sp>
    </p:spTree>
  </p:cSld>
  <p:clrMapOvr>
    <a:masterClrMapping/>
  </p:clrMapOvr>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8453" name="Group 21"/>
          <p:cNvGraphicFramePr>
            <a:graphicFrameLocks noGrp="1"/>
          </p:cNvGraphicFramePr>
          <p:nvPr/>
        </p:nvGraphicFramePr>
        <p:xfrm>
          <a:off x="34925" y="115888"/>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 نَظرَ ذاتَهُ ومَضى، فنَسِيَ كيف كان فأمَّا مَنْ يتَطلعَ في النَّاموسِ الكامل ( ناموس) الحُرِّيَّةِ ويثَبَتَ فيه، ولا يكون سامِعاً نَاسِياً بل فاعلاً للعملِ، فهذا يَكونُ مَغبوطاً سعيداً فيما يعملهُ.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il s'est observé, il est parti, il a tout de suite oublié de quoi il avait l'air. 25 Mais celui qui s'est penché sur une loi parfaite, celle de la liberté, et s'y est appliqué, non en auditeur distrait, mais en réalisateur agissant, celui-là trouvera le bonheur dans ce qu'il réalisera.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for he observes himself, goes away, and immediately forgets what kind of man he was. 25 But he who looks into the perfect law of liberty and continues in it, and is not a forgetful hearer but a doer of the work, this one will be blessed in what he does.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5083" name="Group 27"/>
          <p:cNvGraphicFramePr>
            <a:graphicFrameLocks noGrp="1"/>
          </p:cNvGraphicFramePr>
          <p:nvPr/>
        </p:nvGraphicFramePr>
        <p:xfrm>
          <a:off x="34925" y="115888"/>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يَظنُّ أنَّهُ دَيِّنٌ، وهو لا يُلجِمُ لِسَانَهُ، بل يَخدَعُ قَلبَهُ، فديانة هذا بَاطِلةٌ. فأن العبادة الطَّاهِرَةُ النقية عندَ اللَّهِ الآبِ هيَ: افتِقادُ اليَتامَى والأرَامِلِ في ضِيقَتِهِم، وحفظَ الإنسانُ نَفسَهُ بغير دنس مِنَ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Si quelqu'un se croit religieux sans tenir sa langue en bride, mais en se trompant lui-même, vaine est sa religion.27 La religion pure et sans tache devant Dieu le Père, la voici: visiter les orphelins et les veuves dans leur détresse; se garder du monde pour ne pas se souiller.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If anyone among you thinks he is religious, and does not bridle his tongue but deceives his own heart, this one's religion is useless. 27 Pure and undefiled religion before God and the Father is this: to visit orphans and widows in their trouble, and to keep oneself unspotted from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945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139460"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7"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139460"/>
                                        </p:tgtEl>
                                        <p:attrNameLst>
                                          <p:attrName>style.visibility</p:attrName>
                                        </p:attrNameLst>
                                      </p:cBhvr>
                                      <p:to>
                                        <p:strVal val="visible"/>
                                      </p:to>
                                    </p:set>
                                    <p:anim calcmode="lin" valueType="num">
                                      <p:cBhvr additive="base">
                                        <p:cTn id="7" dur="500" fill="hold"/>
                                        <p:tgtEl>
                                          <p:spTgt spid="5139460"/>
                                        </p:tgtEl>
                                        <p:attrNameLst>
                                          <p:attrName>ppt_x</p:attrName>
                                        </p:attrNameLst>
                                      </p:cBhvr>
                                      <p:tavLst>
                                        <p:tav tm="0">
                                          <p:val>
                                            <p:strVal val="0-#ppt_w/2"/>
                                          </p:val>
                                        </p:tav>
                                        <p:tav tm="100000">
                                          <p:val>
                                            <p:strVal val="#ppt_x"/>
                                          </p:val>
                                        </p:tav>
                                      </p:tavLst>
                                    </p:anim>
                                    <p:anim calcmode="lin" valueType="num">
                                      <p:cBhvr additive="base">
                                        <p:cTn id="8" dur="500" fill="hold"/>
                                        <p:tgtEl>
                                          <p:spTgt spid="51394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48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14048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14048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14048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2554" name="Group 26"/>
          <p:cNvGraphicFramePr>
            <a:graphicFrameLocks noGrp="1"/>
          </p:cNvGraphicFramePr>
          <p:nvPr/>
        </p:nvGraphicFramePr>
        <p:xfrm>
          <a:off x="107950" y="115888"/>
          <a:ext cx="9036050" cy="6603746"/>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 </a:t>
                      </a:r>
                      <a:r>
                        <a:rPr kumimoji="0" lang="en-US" sz="2800" b="0" i="0" u="sng" strike="noStrike" cap="none" normalizeH="0" baseline="0">
                          <a:ln>
                            <a:noFill/>
                          </a:ln>
                          <a:solidFill>
                            <a:srgbClr val="FF9933"/>
                          </a:solidFill>
                          <a:effectLst/>
                          <a:latin typeface="Arial" charset="0"/>
                          <a:cs typeface="Arial" charset="0"/>
                        </a:rPr>
                        <a:t>22 : 17 - 30</a:t>
                      </a:r>
                      <a:r>
                        <a:rPr kumimoji="0" lang="ar-SA" sz="2800" b="0" i="0" u="sng" strike="noStrike" cap="none" normalizeH="0" baseline="0">
                          <a:ln>
                            <a:noFill/>
                          </a:ln>
                          <a:solidFill>
                            <a:srgbClr val="FF9933"/>
                          </a:solidFill>
                          <a:effectLst/>
                          <a:latin typeface="Arial" charset="0"/>
                          <a:cs typeface="Arial" charset="0"/>
                        </a:rPr>
                        <a:t> )</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إني لما عدت إلى أُورُشليمَ وكُنتُ أُصلِّي في الهيكل، صرت في غَيبةٍ، فرأيتُهُ يقول لي: بادر! واخرُج سريعاً! مِن أُورُشليم، فأنَّهُم لا يقبلُونَ شهادتكَ عَنِّي.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22 : 17 -30</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De retour à Jérusalem, un jour que j'étais en prière dans le temple, il m'est arrivé de tomber en extase; je vois le Seigneur qui me disait: "Vite, quitte Jérusalem sans tarder, car ils n'accueilleront pas le témoignage que tu me rendras."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22:17-30</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Now it happened, when I returned to Jerusalem and was praying in the temple, that I was in a trance 18 and saw Him saying to me, `Make haste and get out of Jerusalem quickly, for they will not receive your testimony concerning 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13a</a:t>
            </a:r>
          </a:p>
        </p:txBody>
      </p:sp>
    </p:spTree>
  </p:cSld>
  <p:clrMapOvr>
    <a:masterClrMapping/>
  </p:clrMapOvr>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3579" name="Group 27"/>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أنا فقُلتُ: ياربُّ، إنهُم يعلمُون أنِّي كُنتُ أحبِسُ واضربُ في كُلِّ مَجمعٍ المؤمنين بكَ. وحين سُفك دمُ اسطِفانُوس شَهيدكَ كُنتُ أنا واقفاً وموافقاً، وحافظاً ثيابَ الذين كانوا يرجمونهُ.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Je réponds: "Mais, Seigneur, ils savent bien que c'est moi qui allais dans les synagogues pour faire mettre en prison et battre de verges ceux qui croient en toi. 20 Et lorsque le sang d'Etienne, ton témoin, a été répandu, moi  aussi j'étais là, j'approuvais ses meurtriers et je gardais leurs vêtements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So I said, `Lord, they know that in every synagogue I imprisoned and beat those who believe on You. 20 `And when the blood of Your martyr Stephen was shed, I also was standing by consenting to his death, and guarding the clothes of those who were killing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6107" name="Group 27"/>
          <p:cNvGraphicFramePr>
            <a:graphicFrameLocks noGrp="1"/>
          </p:cNvGraphicFramePr>
          <p:nvPr/>
        </p:nvGraphicFramePr>
        <p:xfrm>
          <a:off x="34925" y="44450"/>
          <a:ext cx="9074150" cy="59131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لي: انطلق فإنِّي سأُرسِلُكَ إلى الأُمم بعيداً.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فسمعُوا لهُ إلى هذه الكلمة، ثُمِّ رفعُوا أصواتهُم قائلين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ارفع عن الأرض مثل هذا، لأنَّهُ لا يستحق أن يحيا!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Mais il me dit: "Va, c'est au loin, vers les nations païennes, que je vais, moi, t'envoyer. 22 Les Juifs qui avaient écouté Paul jusqu'à ces mots se mirent alors à pousser des cris: "Qu'on débarrasse la terre d'un tel individu!  Il ne doit pas rester vivant!"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He said to me, `Depart, for I will send you far from here to the Gentiles.' 22 And they listened to him until this word, and then they raised their voices and said, Away with such a fellow from the earth, for he is not fit to live!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7126" name="Group 22"/>
          <p:cNvGraphicFramePr>
            <a:graphicFrameLocks noGrp="1"/>
          </p:cNvGraphicFramePr>
          <p:nvPr/>
        </p:nvGraphicFramePr>
        <p:xfrm>
          <a:off x="34925" y="44450"/>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هم يصرخون وينزعون ثيابهُم ويذرون غُباراً في الهواء، أمرَ قائد الآلف أن يدخل به إلى المعسكر، ثم يفحصوه بالجلد، لكي يعلم لأيِّ علة كانوا يصيحون عليه هكذا.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Comme ils vociféraient, jetaient leurs manteaux et lançaient en l'air de la poussière, 24 le tribun donna l'ordre de faire entrer Paul dans la forteresse et de lui appliquer la question par le fouet, pour découvrir le motif de ces cris qu'on poussait contre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as they cried out and tore off their clothes and threw dust into the air, 24 the commander ordered him to be brought into the barracks, and said that he should be examined under scourging, so that he might know why they shouted so against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8155" name="Group 27"/>
          <p:cNvGraphicFramePr>
            <a:graphicFrameLocks noGrp="1"/>
          </p:cNvGraphicFramePr>
          <p:nvPr/>
        </p:nvGraphicFramePr>
        <p:xfrm>
          <a:off x="34925" y="44450"/>
          <a:ext cx="9074150" cy="654710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مدُّوهُ بالسِّياط، قال بُولُسُ لقائد المائة الواقف</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أيجُوزُ لكُم أنْ تجلدُوا رجلاً رُومانيًّا غير مقضيٍّ عليهِ؟ " فلما سمع قائدُ المائة ذلك ذهب إلي قائد الآلف، وأخبَرَهُ قائلاً: " ماذا أنتَ مُزمِعٌ أن تصنع! فإنَّ هذا الرَّجُل رُومانيٌّ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On allait étendre Paul pour le fouetter quand il dit au centurion de service: "Un citoyen romain, qui n'a même pas été jugé, avez-vous le droit de lui appliquer le fouet?" 26 A ces mots, le centurion alla mettre le tribun au courant: "Qu'allais-tu faire! L'homme est citoyen romain!"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as they bound him with thongs, Paul said to the centurion who stood by, Is it lawful for you to scourge a man who is a Roman, and uncondensed? 26 When the centurion heard that, he went and told the commander, saying, Take care what you do, for this man is a Roman.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69172" name="Group 20"/>
          <p:cNvGraphicFramePr>
            <a:graphicFrameLocks noGrp="1"/>
          </p:cNvGraphicFramePr>
          <p:nvPr/>
        </p:nvGraphicFramePr>
        <p:xfrm>
          <a:off x="34925" y="142852"/>
          <a:ext cx="9074150" cy="580421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5607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فدنا إليه قائد الآلف وقال لهُ: " قُل لي: أرُومانيٌّ أنتَ؟ " فقال لهُ: " نعم " فأجاب قائد الآلف: " إني بمال كثيرٍ اقتنيتُ هذه الرَّعويَّة ". فقال بُولُسُ: " أمَّا أنا فقد وُلدتُ فيها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Le tribun revint donc demander à Paul: "Dis-moi, tu es vraiment citoyen romain?" - "Oui, dit Paul.28  Le tribun reprit: "Moi, j'ai dû payer la forte somme pour acquérir ce droit." - "Et moi, dit Paul, je le tiens de naissance."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Then the commander came and said to him, Tell me, are you a Roman? He said, Yes. 28 The commander answered, With a large sum I obtained this citizenship. And Paul said, But I was born a citizen.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0198" name="Group 22"/>
          <p:cNvGraphicFramePr>
            <a:graphicFrameLocks noGrp="1"/>
          </p:cNvGraphicFramePr>
          <p:nvPr/>
        </p:nvGraphicFramePr>
        <p:xfrm>
          <a:off x="34925" y="44450"/>
          <a:ext cx="8894793" cy="6062652"/>
        </p:xfrm>
        <a:graphic>
          <a:graphicData uri="http://schemas.openxmlformats.org/drawingml/2006/table">
            <a:tbl>
              <a:tblPr rtl="1"/>
              <a:tblGrid>
                <a:gridCol w="4313042">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وللوقتِ امتنعوا أن يضربوا بولس وتنحَّى عنهُ الذين كانوا مُزمِعينَ أن يجلدوهُ. وخاف قائد الآلف لمَّا عَلمَ أنَّهُ رُومانيٌّ، ولأنَّهُ كان قد أوثقهُ.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Ceux qui allaient le mettre à la question le laissèrent donc immédiatement; quant au tribun, il avait pris peur en découvrant que c'était un citoyen romain qu'il gardait enchaîné.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Then immediately those who were about to examine him withdrew from him; and the commander was also afraid after he found out that he was a Roman, and because he had bound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1222" name="Group 22"/>
          <p:cNvGraphicFramePr>
            <a:graphicFrameLocks noGrp="1"/>
          </p:cNvGraphicFramePr>
          <p:nvPr/>
        </p:nvGraphicFramePr>
        <p:xfrm>
          <a:off x="34925" y="214290"/>
          <a:ext cx="9074150" cy="621602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573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الغدِ إذا أراد أنْ يَعلَمَ الحقيقة: وبماذا يَشتكِي اليهُودُ عليهِ؟ حَلَّهُ وأمرَ أنْ يَحضُرَ رُؤساءُ الكهنةِ والمحفل كله وأحضرَ بُولُسَ وأقامهُ لديهِم.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Le lendemain, décidé à savoir avec certitude ce dont les Juifs accusaient Paul, il lui fit enlever ses chaînes; puis il ordonna une réunion des grands prêtres avec tout le Sanhédrin et fit descendre Paul pour comparaître devant 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 The next day, because he wanted to know for certain why he was accused by the Jews, he released him from his bonds, and commanded the chief priests and all their council to appear, and brought Paul down and set him before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4578"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5602"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145604"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7"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145604"/>
                                        </p:tgtEl>
                                        <p:attrNameLst>
                                          <p:attrName>style.visibility</p:attrName>
                                        </p:attrNameLst>
                                      </p:cBhvr>
                                      <p:to>
                                        <p:strVal val="visible"/>
                                      </p:to>
                                    </p:set>
                                    <p:anim calcmode="lin" valueType="num">
                                      <p:cBhvr additive="base">
                                        <p:cTn id="7" dur="500" fill="hold"/>
                                        <p:tgtEl>
                                          <p:spTgt spid="5145604"/>
                                        </p:tgtEl>
                                        <p:attrNameLst>
                                          <p:attrName>ppt_x</p:attrName>
                                        </p:attrNameLst>
                                      </p:cBhvr>
                                      <p:tavLst>
                                        <p:tav tm="0">
                                          <p:val>
                                            <p:strVal val="0-#ppt_w/2"/>
                                          </p:val>
                                        </p:tav>
                                        <p:tav tm="100000">
                                          <p:val>
                                            <p:strVal val="#ppt_x"/>
                                          </p:val>
                                        </p:tav>
                                      </p:tavLst>
                                    </p:anim>
                                    <p:anim calcmode="lin" valueType="num">
                                      <p:cBhvr additive="base">
                                        <p:cTn id="8" dur="500" fill="hold"/>
                                        <p:tgtEl>
                                          <p:spTgt spid="51456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662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7674" name="Group 26"/>
          <p:cNvGraphicFramePr>
            <a:graphicFrameLocks noGrp="1"/>
          </p:cNvGraphicFramePr>
          <p:nvPr/>
        </p:nvGraphicFramePr>
        <p:xfrm>
          <a:off x="107950" y="44450"/>
          <a:ext cx="9072563"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( 118 : 19 -20 )</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اِفتَحُوا لي أبْوابَ العدلِ، لكيما أدخُلَ فيها، وأعتَرف للرَّبِّ.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118:19-20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t>
                      </a:r>
                      <a:r>
                        <a:rPr kumimoji="0" lang="fr-FR" sz="2800" b="0" i="0" u="none" strike="noStrike" cap="none" normalizeH="0" baseline="0">
                          <a:ln>
                            <a:noFill/>
                          </a:ln>
                          <a:solidFill>
                            <a:schemeClr val="bg1"/>
                          </a:solidFill>
                          <a:effectLst/>
                          <a:latin typeface="Arial" charset="0"/>
                          <a:cs typeface="Arial" charset="0"/>
                        </a:rPr>
                        <a:t>Ouvrez-moi les portes de la justice, J'entrerai pour célébrer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118:19-20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Open to me the gates of righteousness; I will go through them, And I will praise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13pg</a:t>
            </a:r>
          </a:p>
        </p:txBody>
      </p:sp>
    </p:spTree>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8706" name="Group 34"/>
          <p:cNvGraphicFramePr>
            <a:graphicFrameLocks noGrp="1"/>
          </p:cNvGraphicFramePr>
          <p:nvPr/>
        </p:nvGraphicFramePr>
        <p:xfrm>
          <a:off x="34925" y="44450"/>
          <a:ext cx="9145588" cy="664464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Arial" charset="0"/>
                        </a:rPr>
                        <a:t>6 : 39 - 49</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ادخُلُوا مِنَ البابِ الضَّيِّق، لأنَّهُ واسعٌ البابُ ورحبٌ الطريقُ الذي يُؤدِّي إلى الهلاكِ، وكثيرُون هُمُ الذين يدخُلُون مِنهُ! لأنَّهُ ما أضيقَ البابَ وأكربَ الطَّريق الذي يُؤدِّي إلى الحياة،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Mathieu 7 : 13 - 21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t>
                      </a:r>
                      <a:r>
                        <a:rPr kumimoji="0" lang="fr-FR" sz="2800" b="0" i="0" u="none" strike="noStrike" cap="none" normalizeH="0" baseline="0">
                          <a:ln>
                            <a:noFill/>
                          </a:ln>
                          <a:solidFill>
                            <a:schemeClr val="bg1"/>
                          </a:solidFill>
                          <a:effectLst/>
                          <a:latin typeface="Arial" charset="0"/>
                          <a:cs typeface="Arial" charset="0"/>
                        </a:rPr>
                        <a:t>Entrez par la porte étroite. Large est la porte et spacieux le chemin qui mène à la perdition, et nombreux ceux qui s'y engagent; 14 combien étroite est la porte et resserré le chemin qui mène à la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7:13-21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Enter by the narrow gate; for wide is the gate and broad is the way that leads to destruction, and there are many who go in by it. 14 Because narrow is the gate and difficult is the way which leads to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13g</a:t>
            </a:r>
          </a:p>
        </p:txBody>
      </p:sp>
    </p:spTree>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49724" name="Group 28"/>
          <p:cNvGraphicFramePr>
            <a:graphicFrameLocks noGrp="1"/>
          </p:cNvGraphicFramePr>
          <p:nvPr/>
        </p:nvGraphicFramePr>
        <p:xfrm>
          <a:off x="34925" y="115888"/>
          <a:ext cx="9074150" cy="658558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وقليلُون هُمُ الذين يجدُونَهُ! " فاحذروا من الأنبياءِ الكذبةِ الذين يأتونكُم بلباس الحُملان، وهم في الباطن ذئابٌ خَاطفةٌ! مِن ثِمارهِم تعرفُونهُم. هل يجتني من الشَّوكِ عنب، أو مِنَ العوسج تين؟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peu nombreux ceux qui le trouvent. 15 Gardez-vous des faux prophètes, qui viennent à vous vêtus en brebis, mais qui au-dedans sont des loups rapaces. 16 C'est à leurs fruits que vous les reconnaîtrez. Cueille-t-on des raisins sur un buisson d'épines, ou des figues sur des chardons?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there are few who find it. 15 Beware of false prophets, who come to you in sheep's clothing, but inwardly they are ravenous wolves. 16 You will know them by their fruits. Do men gather grapes from thornbushes or figs from thistles?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0743" name="Group 23"/>
          <p:cNvGraphicFramePr>
            <a:graphicFrameLocks noGrp="1"/>
          </p:cNvGraphicFramePr>
          <p:nvPr/>
        </p:nvGraphicFramePr>
        <p:xfrm>
          <a:off x="34925" y="115888"/>
          <a:ext cx="9074150" cy="640080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كُلُّ شجرةٍ صالحةٍ تثمر ثمراً جيداً، وأمَّا الشَّجرةُ الرَّديَّةُ فتثمر ثمراً ردياً، لا تقدرُ شجرةٌ صالحة أن تثمر ثمراً ردياً،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ولا شجرةٌ رديَّةٌ أنْ تثمر ثمراً جيداً، فكُلُّ شجرةٍ لا تثمر ثمراً جيداً تُقطعُ وتُلقى في النَّار.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Ainsi tout bon arbre produit de bons fruits, mais l'arbre malade produit de mauvais fruits. 18 Un bon arbre ne peut pas porter de mauvais fruits. Tout arbre qui ne produit pas un bon fruit, on le coupe et on le jette au feu.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Even so, every good tree bears good fruit, but a bad tree bears bad fruit. 18 A good tree cannot bear bad fruit, nor can a bad tree bear good fruit. 19 Every tree that does not bear good fruit is cut down and thrown into the fire.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51765" name="Group 21"/>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مِن ثمارهم تعرفُونهُم.  ليسَ كُلُّ قائل لي: ياربُّ، ياربُّ! يدخُلُ ملكُوتَ السَّمَوات. بل الذي يعملُ إرادة أبي الذي في السَّمَوات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Ainsi donc, c'est à leurs fruits que vous les reconnaîtrez. 21 Il ne suffit pas de me dire: "Seigneur, Seigneur!" pour entrer dans le Royaume des cieux; il faut faire la volonté de mon Père qui est aux cieux.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Therefore by their fruits you will know them. 21 Not everyone who says to Me, `Lord, Lord,' shall enter the kingdom of heaven, but he who does the will of My Father in heaven.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52771" name="Picture 3" descr="pointing"/>
          <p:cNvPicPr>
            <a:picLocks noChangeAspect="1" noChangeArrowheads="1"/>
          </p:cNvPicPr>
          <p:nvPr/>
        </p:nvPicPr>
        <p:blipFill>
          <a:blip r:embed="rId2" cstate="print"/>
          <a:srcRect/>
          <a:stretch>
            <a:fillRect/>
          </a:stretch>
        </p:blipFill>
        <p:spPr bwMode="auto">
          <a:xfrm>
            <a:off x="2714612" y="4572008"/>
            <a:ext cx="1238250" cy="628650"/>
          </a:xfrm>
          <a:prstGeom prst="rect">
            <a:avLst/>
          </a:prstGeom>
          <a:noFill/>
        </p:spPr>
      </p:pic>
      <p:sp>
        <p:nvSpPr>
          <p:cNvPr id="515277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7"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52771"/>
                                        </p:tgtEl>
                                        <p:attrNameLst>
                                          <p:attrName>style.visibility</p:attrName>
                                        </p:attrNameLst>
                                      </p:cBhvr>
                                      <p:to>
                                        <p:strVal val="visible"/>
                                      </p:to>
                                    </p:set>
                                    <p:anim calcmode="lin" valueType="num">
                                      <p:cBhvr additive="base">
                                        <p:cTn id="7" dur="500" fill="hold"/>
                                        <p:tgtEl>
                                          <p:spTgt spid="5152771"/>
                                        </p:tgtEl>
                                        <p:attrNameLst>
                                          <p:attrName>ppt_x</p:attrName>
                                        </p:attrNameLst>
                                      </p:cBhvr>
                                      <p:tavLst>
                                        <p:tav tm="0">
                                          <p:val>
                                            <p:strVal val="0-#ppt_w/2"/>
                                          </p:val>
                                        </p:tav>
                                        <p:tav tm="100000">
                                          <p:val>
                                            <p:strVal val="#ppt_x"/>
                                          </p:val>
                                        </p:tav>
                                      </p:tavLst>
                                    </p:anim>
                                    <p:anim calcmode="lin" valueType="num">
                                      <p:cBhvr additive="base">
                                        <p:cTn id="8" dur="500" fill="hold"/>
                                        <p:tgtEl>
                                          <p:spTgt spid="51527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746" name="Group 26"/>
          <p:cNvGraphicFramePr>
            <a:graphicFrameLocks noGrp="1"/>
          </p:cNvGraphicFramePr>
          <p:nvPr/>
        </p:nvGraphicFramePr>
        <p:xfrm>
          <a:off x="468314" y="476252"/>
          <a:ext cx="8137525" cy="4968240"/>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n-CL" sz="4000" b="0" i="0" u="none" strike="noStrike" cap="none" normalizeH="0" baseline="0" dirty="0">
                          <a:ln>
                            <a:noFill/>
                          </a:ln>
                          <a:solidFill>
                            <a:srgbClr val="FF9900"/>
                          </a:solidFill>
                          <a:effectLst/>
                          <a:latin typeface="Arial" charset="0"/>
                          <a:cs typeface="Arial" charset="0"/>
                        </a:rPr>
                        <a:t>Second Sunday of the Holy Lent</a:t>
                      </a:r>
                      <a:endParaRPr kumimoji="0" lang="ar-EG" sz="4000" b="1"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1"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dirty="0">
                          <a:ln>
                            <a:noFill/>
                          </a:ln>
                          <a:solidFill>
                            <a:srgbClr val="FF9900"/>
                          </a:solidFill>
                          <a:effectLst/>
                          <a:latin typeface="Arial" charset="0"/>
                          <a:cs typeface="Arial" charset="0"/>
                        </a:rPr>
                        <a:t>الأحد الثانى </a:t>
                      </a:r>
                      <a:r>
                        <a:rPr kumimoji="0" lang="ar-KW" sz="4000" b="1" i="0" u="none" strike="noStrike" cap="none" normalizeH="0" baseline="0" dirty="0">
                          <a:ln>
                            <a:noFill/>
                          </a:ln>
                          <a:solidFill>
                            <a:srgbClr val="FF9900"/>
                          </a:solidFill>
                          <a:effectLst/>
                          <a:latin typeface="Arial" charset="0"/>
                          <a:cs typeface="Arial" charset="0"/>
                        </a:rPr>
                        <a:t>من</a:t>
                      </a:r>
                      <a:r>
                        <a:rPr kumimoji="0" lang="ar-EG" sz="4000" b="1" i="0" u="none" strike="noStrike" cap="none" normalizeH="0" baseline="0" dirty="0">
                          <a:ln>
                            <a:noFill/>
                          </a:ln>
                          <a:solidFill>
                            <a:srgbClr val="FF9900"/>
                          </a:solidFill>
                          <a:effectLst/>
                          <a:latin typeface="Arial" charset="0"/>
                          <a:cs typeface="Arial" charset="0"/>
                        </a:rPr>
                        <a:t>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CA" sz="4000" b="1"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Deuxième Dimanche Du Grand Jeune</a:t>
                      </a:r>
                      <a:endParaRPr kumimoji="0" lang="en-US"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fr-CA" sz="4000" b="0"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54374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1210" name="Group 58"/>
          <p:cNvGraphicFramePr>
            <a:graphicFrameLocks noGrp="1"/>
          </p:cNvGraphicFramePr>
          <p:nvPr/>
        </p:nvGraphicFramePr>
        <p:xfrm>
          <a:off x="69851" y="2"/>
          <a:ext cx="9074150" cy="6441696"/>
        </p:xfrm>
        <a:graphic>
          <a:graphicData uri="http://schemas.openxmlformats.org/drawingml/2006/table">
            <a:tbl>
              <a:tblPr rtl="1"/>
              <a:tblGrid>
                <a:gridCol w="4067175">
                  <a:extLst>
                    <a:ext uri="{9D8B030D-6E8A-4147-A177-3AD203B41FA5}">
                      <a16:colId xmlns:a16="http://schemas.microsoft.com/office/drawing/2014/main" val="20000"/>
                    </a:ext>
                  </a:extLst>
                </a:gridCol>
                <a:gridCol w="5006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 </a:t>
                      </a:r>
                      <a:r>
                        <a:rPr kumimoji="0" lang="ar-SA" sz="3600" b="0" i="0" u="sng" strike="noStrike" cap="none" normalizeH="0" baseline="0" dirty="0">
                          <a:ln>
                            <a:noFill/>
                          </a:ln>
                          <a:solidFill>
                            <a:srgbClr val="FF9933"/>
                          </a:solidFill>
                          <a:effectLst/>
                          <a:latin typeface="Arial" charset="0"/>
                          <a:cs typeface="Arial" charset="0"/>
                        </a:rPr>
                        <a:t>50 : 1 ، 9 )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اِرحمني يا اللَّهُ كعظيم رحمَتكَ، وكمثل كثرة رأفتكَ تمحو إثمي</a:t>
                      </a:r>
                      <a:r>
                        <a:rPr kumimoji="0" lang="ar-EG" sz="36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اصرفْ وجهَكَ عن خَطَايَاي وامْحُ جميع آثامِي</a:t>
                      </a:r>
                      <a:r>
                        <a:rPr kumimoji="0" lang="en-US" sz="36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err="1">
                          <a:ln>
                            <a:noFill/>
                          </a:ln>
                          <a:solidFill>
                            <a:srgbClr val="FF9933"/>
                          </a:solidFill>
                          <a:effectLst/>
                          <a:latin typeface="Arial" charset="0"/>
                          <a:cs typeface="Times New Roman" pitchFamily="18" charset="0"/>
                        </a:rPr>
                        <a:t>Psalms</a:t>
                      </a:r>
                      <a:r>
                        <a:rPr kumimoji="0" lang="fr-FR" sz="3200" b="0" i="0" u="sng" strike="noStrike" cap="none" normalizeH="0" baseline="0" dirty="0">
                          <a:ln>
                            <a:noFill/>
                          </a:ln>
                          <a:solidFill>
                            <a:srgbClr val="FF9933"/>
                          </a:solidFill>
                          <a:effectLst/>
                          <a:latin typeface="Arial" charset="0"/>
                          <a:cs typeface="Times New Roman" pitchFamily="18" charset="0"/>
                        </a:rPr>
                        <a:t> 51:1, 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 Aie pitié de moi, mon Dieu, selon ta fidélité; selon ta grande miséricorde, efface mes torts. Ôte mon péché, lave-moi de mes fautes,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 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51:1, 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Have mercy upon me, O God, According to Your loving kindness; According to the multitude of Your tender mercies, Blot out my transgressions.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Hide Your face from my sins, And blot out all my iniquities.     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14pv</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8197" name="Group 37"/>
          <p:cNvGraphicFramePr>
            <a:graphicFrameLocks noGrp="1"/>
          </p:cNvGraphicFramePr>
          <p:nvPr/>
        </p:nvGraphicFramePr>
        <p:xfrm>
          <a:off x="34925" y="44452"/>
          <a:ext cx="9145588" cy="6389434"/>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مرقس  ( 1 : 12 ـ 15 )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وللوقتِ أخرجهُ الرُّوحُ إلي البرِّيَّة، فكانَ في البَرِّيَّة أربعينَ يوماً وأربعين ليلة يُجَرَّبُ مِنَ الشَّيطان. وكانَ مع الوُحُوش. وكانت الملائِكةُ تخدمُهُ.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kern="1200" cap="none" normalizeH="0" baseline="0" dirty="0">
                          <a:ln>
                            <a:noFill/>
                          </a:ln>
                          <a:solidFill>
                            <a:srgbClr val="FF9933"/>
                          </a:solidFill>
                          <a:effectLst/>
                          <a:latin typeface="Arial" charset="0"/>
                          <a:ea typeface="+mn-ea"/>
                          <a:cs typeface="Arial" charset="0"/>
                        </a:rPr>
                        <a:t>Marc 1 : 12 - 15</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12 Aussitôt l'Esprit pousse Jésus au désert. 13 Durant quarante jours, au désert, il fut tenté par Satan. Il était avec les bêtes sauvages et les anges le servaient</a:t>
                      </a:r>
                      <a:r>
                        <a:rPr kumimoji="0" lang="fr-FR" sz="28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Mark 1:12-15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Immediately the Spirit drove Him into the wilderness. 13 And He was there in the wilderness forty days, tempted by Satan, and was with the wild beasts; and the angels ministered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14v</a:t>
            </a:r>
          </a:p>
        </p:txBody>
      </p:sp>
    </p:spTree>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6301" name="Group 29"/>
          <p:cNvGraphicFramePr>
            <a:graphicFrameLocks noGrp="1"/>
          </p:cNvGraphicFramePr>
          <p:nvPr/>
        </p:nvGraphicFramePr>
        <p:xfrm>
          <a:off x="107951" y="115888"/>
          <a:ext cx="9072563" cy="5900154"/>
        </p:xfrm>
        <a:graphic>
          <a:graphicData uri="http://schemas.openxmlformats.org/drawingml/2006/table">
            <a:tbl>
              <a:tblPr rtl="1"/>
              <a:tblGrid>
                <a:gridCol w="4403048">
                  <a:extLst>
                    <a:ext uri="{9D8B030D-6E8A-4147-A177-3AD203B41FA5}">
                      <a16:colId xmlns:a16="http://schemas.microsoft.com/office/drawing/2014/main" val="20000"/>
                    </a:ext>
                  </a:extLst>
                </a:gridCol>
                <a:gridCol w="466951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وبَعدما أُسلم يُوحَنَّا جاء يسُوعُ إلي الجليل يكرزُ بإنجيل ملكُوتِ اللَّهِ قائلاً: " قد كَملَ الزَّمانُ واقتربَ ملكُوتُ اللَّهِ، فتُوبُوا وآمِنُوا بالإنجيل ".</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14  </a:t>
                      </a:r>
                      <a:r>
                        <a:rPr kumimoji="0" lang="fr-FR" sz="2800" b="0" i="0" u="none" strike="noStrike" cap="none" normalizeH="0" baseline="0" dirty="0">
                          <a:ln>
                            <a:noFill/>
                          </a:ln>
                          <a:solidFill>
                            <a:schemeClr val="bg1"/>
                          </a:solidFill>
                          <a:effectLst/>
                          <a:latin typeface="Arial" charset="0"/>
                          <a:cs typeface="Arial" charset="0"/>
                        </a:rPr>
                        <a:t>Après que Jean eut été livré, Jésus vint en Galilée. Il proclamait l'Évangile de Dieu et disait: "Le temps est accompli, et le Règne de Dieu s'est approché: convertissez-vous et croyez à l'Évangile.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dirty="0">
                          <a:ln>
                            <a:noFill/>
                          </a:ln>
                          <a:solidFill>
                            <a:srgbClr val="FF9900"/>
                          </a:solidFill>
                          <a:effectLst/>
                          <a:latin typeface="Arial" charset="0"/>
                          <a:cs typeface="Arial" charset="0"/>
                        </a:rPr>
                        <a:t>(Gloire à Dieu éternellement.)</a:t>
                      </a:r>
                      <a:endParaRPr kumimoji="0" lang="en-US" sz="20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Now after John was put in prison, Jesus came to Galilee, preaching the gospel of the kingdom of God, 15 and saying, The time is fulfilled, and the kingdom of God is at hand. Repent, and believe in the gospel.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7298"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 و أنجيل  باكر</a:t>
            </a:r>
          </a:p>
          <a:p>
            <a:pPr algn="ctr"/>
            <a:r>
              <a:rPr lang="fr-CA" sz="4400" u="sng">
                <a:solidFill>
                  <a:srgbClr val="FF9933"/>
                </a:solidFill>
              </a:rPr>
              <a:t>Psaume et Évangile du Matin</a:t>
            </a:r>
          </a:p>
        </p:txBody>
      </p:sp>
      <p:pic>
        <p:nvPicPr>
          <p:cNvPr id="2487299"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8371" name="Group 51"/>
          <p:cNvGraphicFramePr>
            <a:graphicFrameLocks noGrp="1"/>
          </p:cNvGraphicFramePr>
          <p:nvPr/>
        </p:nvGraphicFramePr>
        <p:xfrm>
          <a:off x="69852" y="2"/>
          <a:ext cx="9074149" cy="6454776"/>
        </p:xfrm>
        <a:graphic>
          <a:graphicData uri="http://schemas.openxmlformats.org/drawingml/2006/table">
            <a:tbl>
              <a:tblPr rtl="1"/>
              <a:tblGrid>
                <a:gridCol w="4284661">
                  <a:extLst>
                    <a:ext uri="{9D8B030D-6E8A-4147-A177-3AD203B41FA5}">
                      <a16:colId xmlns:a16="http://schemas.microsoft.com/office/drawing/2014/main" val="20000"/>
                    </a:ext>
                  </a:extLst>
                </a:gridCol>
                <a:gridCol w="4789488">
                  <a:extLst>
                    <a:ext uri="{9D8B030D-6E8A-4147-A177-3AD203B41FA5}">
                      <a16:colId xmlns:a16="http://schemas.microsoft.com/office/drawing/2014/main" val="20001"/>
                    </a:ext>
                  </a:extLst>
                </a:gridCol>
              </a:tblGrid>
              <a:tr h="2205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a:t>
                      </a:r>
                      <a:r>
                        <a:rPr kumimoji="0" lang="en-US"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باكر</a:t>
                      </a:r>
                      <a:r>
                        <a:rPr kumimoji="0" lang="ar-SA" sz="3600" b="0" i="0" u="sng" strike="noStrike" cap="none" normalizeH="0" baseline="0">
                          <a:ln>
                            <a:noFill/>
                          </a:ln>
                          <a:solidFill>
                            <a:srgbClr val="FF9933"/>
                          </a:solidFill>
                          <a:effectLst/>
                          <a:latin typeface="Arial" charset="0"/>
                          <a:cs typeface="Arial" charset="0"/>
                        </a:rPr>
                        <a:t>(</a:t>
                      </a:r>
                      <a:r>
                        <a:rPr kumimoji="0" lang="ar-EG" sz="3600" b="0" i="0" u="sng" strike="noStrike" cap="none" normalizeH="0" baseline="0">
                          <a:ln>
                            <a:noFill/>
                          </a:ln>
                          <a:solidFill>
                            <a:srgbClr val="FF9933"/>
                          </a:solidFill>
                          <a:effectLst/>
                          <a:latin typeface="Arial" charset="0"/>
                          <a:cs typeface="Arial" charset="0"/>
                        </a:rPr>
                        <a:t>56 : </a:t>
                      </a:r>
                      <a:r>
                        <a:rPr kumimoji="0" lang="ar-SA" sz="3600" b="0" i="0" u="sng" strike="noStrike" cap="none" normalizeH="0" baseline="0">
                          <a:ln>
                            <a:noFill/>
                          </a:ln>
                          <a:solidFill>
                            <a:srgbClr val="FF9933"/>
                          </a:solidFill>
                          <a:effectLst/>
                          <a:latin typeface="Arial" charset="0"/>
                          <a:cs typeface="Arial" charset="0"/>
                        </a:rPr>
                        <a:t>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a:ln>
                            <a:noFill/>
                          </a:ln>
                          <a:solidFill>
                            <a:schemeClr val="bg1"/>
                          </a:solidFill>
                          <a:effectLst/>
                          <a:latin typeface="Arial" charset="0"/>
                          <a:cs typeface="Arial" charset="0"/>
                        </a:rPr>
                        <a:t>اِرحمني يا اللَّهُ ارحَمنِي. فإنَّهُ عليكَ توكَّلَتْ نَفسِي، وبظِلِّ جَنَاحَيْكَ أتكل إلى أن يَعبُرَ الإثمُ. 	هللويا.</a:t>
                      </a:r>
                      <a:endParaRPr kumimoji="0" lang="en-CA" sz="36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Psaumes </a:t>
                      </a:r>
                      <a:r>
                        <a:rPr kumimoji="0" lang="en-US" sz="3600" b="0" i="0" u="sng" strike="noStrike" cap="none" normalizeH="0" baseline="0" dirty="0">
                          <a:ln>
                            <a:noFill/>
                          </a:ln>
                          <a:solidFill>
                            <a:srgbClr val="FF9933"/>
                          </a:solidFill>
                          <a:effectLst/>
                          <a:latin typeface="Arial" charset="0"/>
                          <a:cs typeface="Times New Roman" pitchFamily="18" charset="0"/>
                        </a:rPr>
                        <a:t>57 : 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Pitié, mon Dieu, pitié pour moi, En toi je cherche refuge, un refuge à l'ombre de tes ailes, aussi longtemps que dure le malheur,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57:1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Be merciful to me, O God, be merciful to me! For my soul trusts in You; And in the shadow of Your wings I will make my refuge, Until these calamities have passed by.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89411" name="Group 67"/>
          <p:cNvGraphicFramePr>
            <a:graphicFrameLocks noGrp="1"/>
          </p:cNvGraphicFramePr>
          <p:nvPr/>
        </p:nvGraphicFramePr>
        <p:xfrm>
          <a:off x="69851" y="1"/>
          <a:ext cx="9074150" cy="6851904"/>
        </p:xfrm>
        <a:graphic>
          <a:graphicData uri="http://schemas.openxmlformats.org/drawingml/2006/table">
            <a:tbl>
              <a:tblPr rtl="1"/>
              <a:tblGrid>
                <a:gridCol w="4356100">
                  <a:extLst>
                    <a:ext uri="{9D8B030D-6E8A-4147-A177-3AD203B41FA5}">
                      <a16:colId xmlns:a16="http://schemas.microsoft.com/office/drawing/2014/main" val="20000"/>
                    </a:ext>
                  </a:extLst>
                </a:gridCol>
                <a:gridCol w="4718050">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لوقا ( 4 : 1 ـ 13 )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يسوع فرجع مِن الأردنِّ وهو ممتلئ مِن الرُّوح القدس، وحمله الروح إلى البرِّيَّة أربعينَ يوماً يُجَرَّبهُ إبليس. ولم يأكُل شيئاً في تلك الأيَّام. ولمَّا تمَّت جاعَ أخيراً.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Luc 4 : 1 </a:t>
                      </a:r>
                      <a:r>
                        <a:rPr kumimoji="0" lang="fr-FR" sz="3600" b="0" i="0" u="sng" strike="noStrike" cap="none" normalizeH="0" baseline="0" dirty="0">
                          <a:ln>
                            <a:noFill/>
                          </a:ln>
                          <a:solidFill>
                            <a:srgbClr val="FF9933"/>
                          </a:solidFill>
                          <a:effectLst/>
                          <a:latin typeface="Times New Roman"/>
                          <a:cs typeface="Times New Roman" pitchFamily="18" charset="0"/>
                        </a:rPr>
                        <a:t>–</a:t>
                      </a:r>
                      <a:r>
                        <a:rPr kumimoji="0" lang="fr-FR" sz="3600" b="0" i="0" u="sng" strike="noStrike" cap="none" normalizeH="0" baseline="0" dirty="0">
                          <a:ln>
                            <a:noFill/>
                          </a:ln>
                          <a:solidFill>
                            <a:srgbClr val="FF9933"/>
                          </a:solidFill>
                          <a:effectLst/>
                          <a:latin typeface="Arial" charset="0"/>
                          <a:cs typeface="Times New Roman" pitchFamily="18" charset="0"/>
                        </a:rPr>
                        <a:t> 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Jésus, rempli d'Esprit Saint, revint du Jourdain et il était dans le désert, conduit par l'Esprit, 2 pendant quarante jours, et il était tenté par le diable. Il ne mangea rien durant ces jours-là, et lorsque ce temps fut écoulé, il eut faim.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Luke 4:1-13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Then Jesus, being filled with the Holy Spirit, returned from the Jordan and was led by the Spirit into the wilderness, 2 being tempted for forty days by the devil. And in those days He ate nothing, and afterward, when they had ended, He was hungry.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14m</a:t>
            </a:r>
          </a:p>
        </p:txBody>
      </p:sp>
    </p:spTree>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0417" name="Group 49"/>
          <p:cNvGraphicFramePr>
            <a:graphicFrameLocks noGrp="1"/>
          </p:cNvGraphicFramePr>
          <p:nvPr/>
        </p:nvGraphicFramePr>
        <p:xfrm>
          <a:off x="69851" y="2"/>
          <a:ext cx="9074150" cy="6274753"/>
        </p:xfrm>
        <a:graphic>
          <a:graphicData uri="http://schemas.openxmlformats.org/drawingml/2006/table">
            <a:tbl>
              <a:tblPr rtl="1"/>
              <a:tblGrid>
                <a:gridCol w="4067175">
                  <a:extLst>
                    <a:ext uri="{9D8B030D-6E8A-4147-A177-3AD203B41FA5}">
                      <a16:colId xmlns:a16="http://schemas.microsoft.com/office/drawing/2014/main" val="20000"/>
                    </a:ext>
                  </a:extLst>
                </a:gridCol>
                <a:gridCol w="5006975">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إبليس:" إن كُنتَ ابن اللَّـه، فقُل لهذا الحجر يصيرَ خُبزاً ". فأجابه يسوع قائلاً: " مكتوبٌ ليسَ بالخبز وحده يحيا الإنسان، بل بكُلِّ كلمةٍ تخرج مِن فم اللَّه ". ثمَّ أصعده إبليس على جبلٍ عالٍ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Alors le diable lui dit: "Si tu es le Fils de Dieu, ordonne à cette pierre de devenir du pain." 4 Jésus lui répondit: "Il est écrit: Ce n'est pas seulement de pain que l'homme vivra. 5 Le diable le conduisit plus haut,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 devil said to Him, If You are the Son of God, command this stone to become bread. 4 But Jesus answered him, saying, It is written, `Man shall not live by bread alone, but by every word of God.' 5 Then the devil, taking Him up on a high mountain,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9207" name="Group 23"/>
          <p:cNvGraphicFramePr>
            <a:graphicFrameLocks noGrp="1"/>
          </p:cNvGraphicFramePr>
          <p:nvPr/>
        </p:nvGraphicFramePr>
        <p:xfrm>
          <a:off x="69852" y="2"/>
          <a:ext cx="9074149" cy="6701473"/>
        </p:xfrm>
        <a:graphic>
          <a:graphicData uri="http://schemas.openxmlformats.org/drawingml/2006/table">
            <a:tbl>
              <a:tblPr rtl="1"/>
              <a:tblGrid>
                <a:gridCol w="4366535">
                  <a:extLst>
                    <a:ext uri="{9D8B030D-6E8A-4147-A177-3AD203B41FA5}">
                      <a16:colId xmlns:a16="http://schemas.microsoft.com/office/drawing/2014/main" val="20000"/>
                    </a:ext>
                  </a:extLst>
                </a:gridCol>
                <a:gridCol w="4707614">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وأراه جميع ممالك المسكونة في لحظةٍ مِن الزَّمان. وقال له إبليس:" لكَ أُعطِي هذا السُّلطان جميعه ومجده، لأنَّه قد دُفِعَ إليَّ ، فأنا أُعطِيه لِمَنْ أشاء. فإن أنت سجدتَ أمامي كان لكَ جميعه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lui fit voir en un instant tous les royaumes de la terre, 6 et lui dit: "Je te donnerai tout ce pouvoir avec la gloire de ces royaumes, parce que c'est à moi qu'il a été remis et que je le donne à qui je veux. 7 Toi donc, si tu m'adores, tu l'auras tout entier."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showed Him all the kingdoms of the world in a moment of time. 6 And the devil said to Him, All this authority I will give You, and their glory; for this has been delivered to me, and I give it to whomever I wish. 7 Therefore, if You will worship before me, all will be Yours.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0241" name="Group 33"/>
          <p:cNvGraphicFramePr>
            <a:graphicFrameLocks noGrp="1"/>
          </p:cNvGraphicFramePr>
          <p:nvPr/>
        </p:nvGraphicFramePr>
        <p:xfrm>
          <a:off x="69851" y="2"/>
          <a:ext cx="9074150" cy="6485573"/>
        </p:xfrm>
        <a:graphic>
          <a:graphicData uri="http://schemas.openxmlformats.org/drawingml/2006/table">
            <a:tbl>
              <a:tblPr rtl="1"/>
              <a:tblGrid>
                <a:gridCol w="4140200">
                  <a:extLst>
                    <a:ext uri="{9D8B030D-6E8A-4147-A177-3AD203B41FA5}">
                      <a16:colId xmlns:a16="http://schemas.microsoft.com/office/drawing/2014/main" val="20000"/>
                    </a:ext>
                  </a:extLst>
                </a:gridCol>
                <a:gridCol w="4933950">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يسوع وقال له: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مكتوبٌ: للربِّ إلهك تسجُدُ وإيَّاهُ وحدهُ تعبُدُ ". وجاء أيضاً به إلى أورشليم، وأقامه على جناح الهيكل وقال له: " إنْ كنتَ أنت ابن اللَّه فالق بنفسك مِن ههُنا إلى أسفل،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Jésus lui répondit: "Il est écrit: Tu adoreras le Seigneur ton Dieu, et c'est à lui seul que tu rendras un culte." 9 Le diable le conduisit alors à Jérusalem; il le plaça sur le faîte du temple et lui dit: "Si tu es Fils de Dieu, jette-toi d'ici en bas;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Jesus answered and said to him, Get behind Me, Satan! For it is written, `You shall worship the Lord your God, and Him only you shall serve.' 9 Then he brought Him to Jerusalem, set Him on the pinnacle of the temple, and said to Him, If You are the Son of God, throw Yourself down from 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1255" name="Group 23"/>
          <p:cNvGraphicFramePr>
            <a:graphicFrameLocks noGrp="1"/>
          </p:cNvGraphicFramePr>
          <p:nvPr/>
        </p:nvGraphicFramePr>
        <p:xfrm>
          <a:off x="69851" y="2"/>
          <a:ext cx="9074150" cy="6274753"/>
        </p:xfrm>
        <a:graphic>
          <a:graphicData uri="http://schemas.openxmlformats.org/drawingml/2006/table">
            <a:tbl>
              <a:tblPr rtl="1"/>
              <a:tblGrid>
                <a:gridCol w="4427537">
                  <a:extLst>
                    <a:ext uri="{9D8B030D-6E8A-4147-A177-3AD203B41FA5}">
                      <a16:colId xmlns:a16="http://schemas.microsoft.com/office/drawing/2014/main" val="20000"/>
                    </a:ext>
                  </a:extLst>
                </a:gridCol>
                <a:gridCol w="4646613">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مكتوبٌ: أنَّه يُوصي ملائكته بكَ ليحفظوك، ويحملونك على أيديهم لئلا تَصدِمَ رِجْلَكَ بحجرٍ". فأجاب يسوع وقال له:</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إنَّه قد قِيلَ: لا تُجرِّب الربَّ إلهَـكَ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il est écrit: Il donnera pour toi ordre à ses anges de te garder, et encore: 11 ils te porteront sur leurs mains pour t'éviter de heurter du pied quelque pierre.12 Jésus lui répondit: "Il est dit: Tu ne mettras pas à l'épreuve le Seigneur ton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it is written: `He shall give His angels charge over you, To keep you,' 11 and, `In their hands they shall bear you up, Lest you dash your foot against a stone.' 12 And Jesus answered and said to him, It has been said, `You shall not tempt the Lord your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2438" name="Group 22"/>
          <p:cNvGraphicFramePr>
            <a:graphicFrameLocks noGrp="1"/>
          </p:cNvGraphicFramePr>
          <p:nvPr/>
        </p:nvGraphicFramePr>
        <p:xfrm>
          <a:off x="34926" y="44452"/>
          <a:ext cx="9074150" cy="5978526"/>
        </p:xfrm>
        <a:graphic>
          <a:graphicData uri="http://schemas.openxmlformats.org/drawingml/2006/table">
            <a:tbl>
              <a:tblPr rtl="1"/>
              <a:tblGrid>
                <a:gridCol w="4566104">
                  <a:extLst>
                    <a:ext uri="{9D8B030D-6E8A-4147-A177-3AD203B41FA5}">
                      <a16:colId xmlns:a16="http://schemas.microsoft.com/office/drawing/2014/main" val="20000"/>
                    </a:ext>
                  </a:extLst>
                </a:gridCol>
                <a:gridCol w="4508046">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أتمَ إبليس كُلَّ تَجربةٍ انصرف عنه إلى حينٍ.</a:t>
                      </a:r>
                      <a:r>
                        <a:rPr kumimoji="0" lang="ar-EG" sz="3200" b="0" i="0" u="none" strike="noStrike" cap="none" normalizeH="0" baseline="0" dirty="0">
                          <a:ln>
                            <a:noFill/>
                          </a:ln>
                          <a:solidFill>
                            <a:schemeClr val="bg1"/>
                          </a:solidFill>
                          <a:effectLst/>
                          <a:latin typeface="Arial" charset="0"/>
                          <a:cs typeface="Arial" charset="0"/>
                        </a:rPr>
                        <a:t> </a:t>
                      </a:r>
                      <a:r>
                        <a:rPr kumimoji="0" lang="ar-EG" sz="2800" b="1" i="0" u="none" strike="noStrike" cap="none" normalizeH="0" baseline="0" dirty="0">
                          <a:ln>
                            <a:noFill/>
                          </a:ln>
                          <a:solidFill>
                            <a:srgbClr val="FF9900"/>
                          </a:solidFill>
                          <a:effectLst/>
                          <a:latin typeface="Arial" charset="0"/>
                          <a:cs typeface="Arial" charset="0"/>
                        </a:rPr>
                        <a:t>( والمجد للـه دائماً ) </a:t>
                      </a:r>
                      <a:endParaRPr kumimoji="0" lang="ar-SA" sz="2800" b="1" i="0" u="none" strike="noStrike" cap="none" normalizeH="0" baseline="0" dirty="0">
                        <a:ln>
                          <a:noFill/>
                        </a:ln>
                        <a:solidFill>
                          <a:srgbClr val="FF9900"/>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Ayant alors épuisé toute tentation possible, le diable s'écarta de lui jusqu'au moment fixé.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Now when the devil had ended every temptation, he departed from Him until an opportune time.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r>
                        <a:rPr kumimoji="0" lang="en-US" sz="2800" b="0" i="0" u="none" strike="noStrike" cap="none" normalizeH="0" baseline="0" dirty="0">
                          <a:ln>
                            <a:noFill/>
                          </a:ln>
                          <a:solidFill>
                            <a:schemeClr val="bg1"/>
                          </a:solidFill>
                          <a:effectLst/>
                          <a:latin typeface="Arial" charset="0"/>
                          <a:cs typeface="Arial" charset="0"/>
                        </a:rPr>
                        <a:t>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dirty="0">
                <a:solidFill>
                  <a:schemeClr val="bg1"/>
                </a:solidFill>
              </a:rPr>
              <a:t>تكملة رفع بخور</a:t>
            </a:r>
            <a:endParaRPr lang="en-CA" dirty="0">
              <a:solidFill>
                <a:schemeClr val="bg1"/>
              </a:solidFill>
            </a:endParaRPr>
          </a:p>
        </p:txBody>
      </p:sp>
    </p:spTree>
  </p:cSld>
  <p:clrMapOvr>
    <a:masterClrMapping/>
  </p:clrMapOvr>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3442"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2493443"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249344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2493445"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5546" name="Group 58"/>
          <p:cNvGraphicFramePr>
            <a:graphicFrameLocks noGrp="1"/>
          </p:cNvGraphicFramePr>
          <p:nvPr/>
        </p:nvGraphicFramePr>
        <p:xfrm>
          <a:off x="69851" y="0"/>
          <a:ext cx="9074150" cy="6786817"/>
        </p:xfrm>
        <a:graphic>
          <a:graphicData uri="http://schemas.openxmlformats.org/drawingml/2006/table">
            <a:tbl>
              <a:tblPr rtl="1"/>
              <a:tblGrid>
                <a:gridCol w="4500562">
                  <a:extLst>
                    <a:ext uri="{9D8B030D-6E8A-4147-A177-3AD203B41FA5}">
                      <a16:colId xmlns:a16="http://schemas.microsoft.com/office/drawing/2014/main" val="20000"/>
                    </a:ext>
                  </a:extLst>
                </a:gridCol>
                <a:gridCol w="4573588">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tab pos="5370513" algn="l"/>
                        </a:tabLst>
                      </a:pPr>
                      <a:r>
                        <a:rPr kumimoji="0" lang="ar-SA" sz="2800" b="0" i="0" u="sng" strike="noStrike" cap="none" normalizeH="0" baseline="0" dirty="0">
                          <a:ln>
                            <a:noFill/>
                          </a:ln>
                          <a:solidFill>
                            <a:srgbClr val="FF9900"/>
                          </a:solidFill>
                          <a:effectLst/>
                          <a:latin typeface="Arial" charset="0"/>
                          <a:cs typeface="Arial" charset="0"/>
                        </a:rPr>
                        <a:t>رسالة بولس الرسول إلى أهل رومية</a:t>
                      </a:r>
                      <a:r>
                        <a:rPr kumimoji="0" lang="ar-EG" sz="2800" b="0" i="0" u="sng" strike="noStrike" cap="none" normalizeH="0" baseline="0" dirty="0">
                          <a:ln>
                            <a:noFill/>
                          </a:ln>
                          <a:solidFill>
                            <a:srgbClr val="FF9900"/>
                          </a:solidFill>
                          <a:effectLst/>
                          <a:latin typeface="Arial" charset="0"/>
                          <a:cs typeface="Arial" charset="0"/>
                        </a:rPr>
                        <a:t> ( </a:t>
                      </a:r>
                      <a:r>
                        <a:rPr kumimoji="0" lang="ar-SA" sz="2800" b="0" i="0" u="sng" strike="noStrike" cap="none" normalizeH="0" baseline="0" dirty="0">
                          <a:ln>
                            <a:noFill/>
                          </a:ln>
                          <a:solidFill>
                            <a:srgbClr val="FF9900"/>
                          </a:solidFill>
                          <a:effectLst/>
                          <a:latin typeface="Arial" charset="0"/>
                          <a:cs typeface="Arial" charset="0"/>
                        </a:rPr>
                        <a:t>14 : 19 ـ 15 : 1 ـ 7 )</a:t>
                      </a:r>
                      <a:endParaRPr kumimoji="0" lang="ar-EG"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tab pos="5370513" algn="l"/>
                        </a:tabLst>
                      </a:pPr>
                      <a:r>
                        <a:rPr kumimoji="0" lang="ar-SA" sz="3200" b="0" i="0" u="none" strike="noStrike" cap="none" normalizeH="0" baseline="0" dirty="0">
                          <a:ln>
                            <a:noFill/>
                          </a:ln>
                          <a:solidFill>
                            <a:schemeClr val="bg1"/>
                          </a:solidFill>
                          <a:effectLst/>
                          <a:latin typeface="Arial" charset="0"/>
                          <a:cs typeface="Arial" charset="0"/>
                        </a:rPr>
                        <a:t>فلنتبع ما هو للسَّلام، وما هُو لبُنيان بعضُنا لبعضٍ. لا تنقُض عمل اللَّه لأجل الطَّعام. كُلُّ شيء طاهر، ولكنَّهُ شرٌّ للإنسان الذي يأكُلُ بعثرةٍ.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Romains 14:19 - 15:1-7</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Recherchons donc ce qui convient à la paix et à l'édification mutuelle. 20 Pour une question de nourriture, ne détruis pas l'oeuvre de Dieu. Tout est pur, certes, mais il  est mal de manger quelque chose lorsqu'on est ainsi cause de chute.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Romans 14:19-15:7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Therefore let us pursue the things which make for peace and the things by which one may edify another. 20 Do not destroy the work of God for the sake of food. All things indeed are pure, but it is evil for the man who eats with offense.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14p</a:t>
            </a:r>
          </a:p>
        </p:txBody>
      </p:sp>
    </p:spTree>
  </p:cSld>
  <p:clrMapOvr>
    <a:masterClrMapping/>
  </p:clrMapOvr>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6555" name="Group 43"/>
          <p:cNvGraphicFramePr>
            <a:graphicFrameLocks noGrp="1"/>
          </p:cNvGraphicFramePr>
          <p:nvPr/>
        </p:nvGraphicFramePr>
        <p:xfrm>
          <a:off x="69851" y="2"/>
          <a:ext cx="9074150" cy="6395339"/>
        </p:xfrm>
        <a:graphic>
          <a:graphicData uri="http://schemas.openxmlformats.org/drawingml/2006/table">
            <a:tbl>
              <a:tblPr rtl="1"/>
              <a:tblGrid>
                <a:gridCol w="4500562">
                  <a:extLst>
                    <a:ext uri="{9D8B030D-6E8A-4147-A177-3AD203B41FA5}">
                      <a16:colId xmlns:a16="http://schemas.microsoft.com/office/drawing/2014/main" val="20000"/>
                    </a:ext>
                  </a:extLst>
                </a:gridCol>
                <a:gridCol w="4573588">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حسنٌ أن لا يؤكل لحم ولا يشرب خمر ولا مما يعثر به أخوك ( أو يضعُفُ ). أأنت لك إيمان؟ فليكُن لك في نفسكَ أمام اللَّه! مغبوط من لا يدينُ نفسهُ فيما يستحسنُهُ.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Ce qui est bien, c'est de ne pas manger de viande, de ne pas boire de vin, rien qui puisse faire tomber ton frère. 22 Garde pour toi, devant Dieu, la conviction que la foi te donne. Heureux celui qui ne se condamne pas lui-même en exerçant son discernement.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It is good neither to eat meat nor drink wine nor do anything by which your brother stumbles or is offended or is made weak. 22 Do you have faith? Have it to yourself before God. Happy is he who does not condemn himself in what he approves.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7595" name="Group 59"/>
          <p:cNvGraphicFramePr>
            <a:graphicFrameLocks noGrp="1"/>
          </p:cNvGraphicFramePr>
          <p:nvPr/>
        </p:nvGraphicFramePr>
        <p:xfrm>
          <a:off x="69851" y="2"/>
          <a:ext cx="9074150" cy="6485573"/>
        </p:xfrm>
        <a:graphic>
          <a:graphicData uri="http://schemas.openxmlformats.org/drawingml/2006/table">
            <a:tbl>
              <a:tblPr rtl="1"/>
              <a:tblGrid>
                <a:gridCol w="5219700">
                  <a:extLst>
                    <a:ext uri="{9D8B030D-6E8A-4147-A177-3AD203B41FA5}">
                      <a16:colId xmlns:a16="http://schemas.microsoft.com/office/drawing/2014/main" val="20000"/>
                    </a:ext>
                  </a:extLst>
                </a:gridCol>
                <a:gridCol w="3854450">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الذي يرتابُ فإن أكل فإنه يُدانُ، لأنَّ ذلك ليسَ مِنَ الإيمان وكُلُّ ما ليسَ مِنَ الإيمان فهُو خطيئةٌ.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فيجب عَلينَا نَحنُ الأقوياء أنْ نحتملَ ضعف الضُّعفاء، ولا نُرضي أنفُسنَا.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23 </a:t>
                      </a:r>
                      <a:r>
                        <a:rPr kumimoji="0" lang="fr-FR" sz="2800" b="0" i="0" u="none" strike="noStrike" cap="none" normalizeH="0" baseline="0">
                          <a:ln>
                            <a:noFill/>
                          </a:ln>
                          <a:solidFill>
                            <a:schemeClr val="bg1"/>
                          </a:solidFill>
                          <a:effectLst/>
                          <a:latin typeface="Arial" charset="0"/>
                          <a:cs typeface="Arial" charset="0"/>
                        </a:rPr>
                        <a:t>Mais celui qui mange, alors qu'il a des doutes, est condamné, parce que son comportement ne procède pas d'une conviction de foi. Or, tout ce qui ne procède pas d'une conviction de foi est péché. 1 Mais c'est un devoir pour nous, les forts, de porter l'infirmité des faibles et de ne pas rechercher ce qui nous plaît;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But he who doubts is condemned if he eats, because he does not eat from faith; for whatever is not from faith is sin. 1 We then who are strong ought to bear with the scruples of the weak, and not to please ourselves.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8606" name="Group 46"/>
          <p:cNvGraphicFramePr>
            <a:graphicFrameLocks noGrp="1"/>
          </p:cNvGraphicFramePr>
          <p:nvPr/>
        </p:nvGraphicFramePr>
        <p:xfrm>
          <a:off x="69851" y="0"/>
          <a:ext cx="9074150" cy="6961188"/>
        </p:xfrm>
        <a:graphic>
          <a:graphicData uri="http://schemas.openxmlformats.org/drawingml/2006/table">
            <a:tbl>
              <a:tblPr rtl="1"/>
              <a:tblGrid>
                <a:gridCol w="4787900">
                  <a:extLst>
                    <a:ext uri="{9D8B030D-6E8A-4147-A177-3AD203B41FA5}">
                      <a16:colId xmlns:a16="http://schemas.microsoft.com/office/drawing/2014/main" val="20000"/>
                    </a:ext>
                  </a:extLst>
                </a:gridCol>
                <a:gridCol w="4286250">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فليُرض كُلُّ واحدٍ مِنَّا قريبهُ للخير، للبُنيان. فإنَّ المسيح لم يُرضِ نفسهُ، ولكن كما كتب:" تعييراتُ مُعَيِّريكَ وقعت علىَّ".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50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que chacun de nous cherche à plaire à son prochain en vue du bien, pour édifier. 3 Le Christ, en effet, n'a pas recherché ce qui lui plaisait, mais, comme il est écrit, les insultes de tes insulteurs sont tombées sur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Let each of us please his neighbor for his good, leading to edification. 3 For even Christ did not please Himself; but as it is written, The reproaches of those who reproached You fell on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99635" name="Group 51"/>
          <p:cNvGraphicFramePr>
            <a:graphicFrameLocks noGrp="1"/>
          </p:cNvGraphicFramePr>
          <p:nvPr/>
        </p:nvGraphicFramePr>
        <p:xfrm>
          <a:off x="34926" y="2"/>
          <a:ext cx="9109075" cy="6840855"/>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ما كُتبَ من قبل إنما كُتبَ لتعليمنَا، لكي يكون لنا الرجاء بالصَّبر وبتعزية الكُتُب. وإلهُ الصبر والتَّعزية يُعطيكُم فكراً واحداً بعضكم لبعض، بحسبِ المسيح يسوع، </a:t>
                      </a:r>
                      <a:endParaRPr kumimoji="0" lang="en-CA" sz="32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Or, tout ce qui a été écrit jadis l'a été pour notre instruction, afin que, par la persévérance et la consolation apportées par les Écritures, nous possédions l'espérance. 5 Que le Dieu de la persévérance et de la consolation vous donne d'être bien d'accord entre vous, comme le veut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whatever things were written before were written for our learning, that we through the patience and comfort of the Scriptures might have hope. 5 Now may the God of patience and comfort grant you to be like-minded toward one another, according to Christ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39030" name="Group 22"/>
          <p:cNvGraphicFramePr>
            <a:graphicFrameLocks noGrp="1"/>
          </p:cNvGraphicFramePr>
          <p:nvPr/>
        </p:nvGraphicFramePr>
        <p:xfrm>
          <a:off x="34926" y="2"/>
          <a:ext cx="9109075" cy="5700078"/>
        </p:xfrm>
        <a:graphic>
          <a:graphicData uri="http://schemas.openxmlformats.org/drawingml/2006/table">
            <a:tbl>
              <a:tblPr rtl="1"/>
              <a:tblGrid>
                <a:gridCol w="500380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414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بقلبٍ واحدٍ وفمٍ واحدٍ تُمجِّدُوا اللَّه أبا ربِّنا يسُوع المسيح، لذلك اقبلُوا بعضُكُم بعضاً كما قبلكم المسيح، لمجد اللَّـه.</a:t>
                      </a:r>
                      <a:endParaRPr kumimoji="0" lang="en-CA" sz="32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afin que, d'un même coeur et d'une seule voix, vous rendiez gloire à Dieu, le Père de notre Seigneur Jésus Christ. 7 Accueillez-vous donc les uns les autres, comme le Christ vous a accueillis, pour la gloire de Dieu.</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that you may with one mind and one mouth glorify the God and Father of our Lord Jesus Christ. 7 Therefore receive one another, just as Christ also received us, to the glory of God.</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4706"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5730"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5057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25057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07847" name="Group 71"/>
          <p:cNvGraphicFramePr>
            <a:graphicFrameLocks noGrp="1"/>
          </p:cNvGraphicFramePr>
          <p:nvPr/>
        </p:nvGraphicFramePr>
        <p:xfrm>
          <a:off x="34926" y="0"/>
          <a:ext cx="9109075" cy="6480683"/>
        </p:xfrm>
        <a:graphic>
          <a:graphicData uri="http://schemas.openxmlformats.org/drawingml/2006/table">
            <a:tbl>
              <a:tblPr rtl="1"/>
              <a:tblGrid>
                <a:gridCol w="464343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الكاثوليكون من رسالة يعقوب الرسول</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2 : 1 ـ 13 )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دخل إلى مجمعِكُم رجُلٌ في إصبعه خاتم ذهبٍ بحلة بهية، ودخل أيضاً مسكين في ثوب رث، فنظرتُم إلى اللاَّبس الحلة البهية</a:t>
                      </a:r>
                      <a:endParaRPr kumimoji="0" lang="en-CA" sz="32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Jacques 2 : 1 - 13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Mes frères, ne mêlez pas des cas de partialité à votre foi en notre glorieux Seigneur Jésus Christ. 2 En effet, s'il entre dans votre assemblée un homme aux bagues d'or, magnifiquement vêtu; s'il entre aussi un pauvre vêtu de haillons;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James 2:1-13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1My brethren, do not hold the faith of our Lord Jesus Christ, the Lord of glory, with partiality. 2 For if there should come into your assembly a man with gold rings, in fine apparel, and there should also come in a poor man in filthy clothes,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14c</a:t>
            </a:r>
          </a:p>
        </p:txBody>
      </p:sp>
    </p:spTree>
  </p:cSld>
  <p:clrMapOvr>
    <a:masterClrMapping/>
  </p:clrMapOvr>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08846" name="Group 46"/>
          <p:cNvGraphicFramePr>
            <a:graphicFrameLocks noGrp="1"/>
          </p:cNvGraphicFramePr>
          <p:nvPr/>
        </p:nvGraphicFramePr>
        <p:xfrm>
          <a:off x="69851" y="2"/>
          <a:ext cx="9074150" cy="6842760"/>
        </p:xfrm>
        <a:graphic>
          <a:graphicData uri="http://schemas.openxmlformats.org/drawingml/2006/table">
            <a:tbl>
              <a:tblPr rtl="1"/>
              <a:tblGrid>
                <a:gridCol w="5148262">
                  <a:extLst>
                    <a:ext uri="{9D8B030D-6E8A-4147-A177-3AD203B41FA5}">
                      <a16:colId xmlns:a16="http://schemas.microsoft.com/office/drawing/2014/main" val="20000"/>
                    </a:ext>
                  </a:extLst>
                </a:gridCol>
                <a:gridCol w="3925888">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وتقولون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لهُ: " اجلِس أنت ههنا حسناً ". وتقولون للمسكين: " قِف أنتَ هُناكَ "  أو: " اجلِس ههنا تحتَ مؤطىء الأقدام " أفلا تكونوا قد ميزتم في أنفسكُم، وصرتم قُضاة لأفكارٍ شريرةٍ؟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si vous vous intéressez à l'homme qui porte des vêtements magnifiques et lui dites: "Toi, assieds-toi à cette bonne place"; et au pauvre vous dites: "Toi, tiens-toi debout" ou "Assieds-toi là-bas, au pied de mon escabeau", 4 n'avez-vous pas fait en vous-mêmes une discrimination? N'êtes-vous pas devenus des juges aux raisonnements criminels?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you pay attention to the one wearing the fine clothes and say to him, You sit here in a good place, and say to the poor man, You stand there, or, Sit here at my footstool, 4 have you not shown partiality among yourselves, and become judges with evil thoughts?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09866" name="Group 42"/>
          <p:cNvGraphicFramePr>
            <a:graphicFrameLocks noGrp="1"/>
          </p:cNvGraphicFramePr>
          <p:nvPr/>
        </p:nvGraphicFramePr>
        <p:xfrm>
          <a:off x="69851" y="0"/>
          <a:ext cx="9074150" cy="6931152"/>
        </p:xfrm>
        <a:graphic>
          <a:graphicData uri="http://schemas.openxmlformats.org/drawingml/2006/table">
            <a:tbl>
              <a:tblPr rtl="1"/>
              <a:tblGrid>
                <a:gridCol w="5003800">
                  <a:extLst>
                    <a:ext uri="{9D8B030D-6E8A-4147-A177-3AD203B41FA5}">
                      <a16:colId xmlns:a16="http://schemas.microsoft.com/office/drawing/2014/main" val="20000"/>
                    </a:ext>
                  </a:extLst>
                </a:gridCol>
                <a:gridCol w="4070350">
                  <a:extLst>
                    <a:ext uri="{9D8B030D-6E8A-4147-A177-3AD203B41FA5}">
                      <a16:colId xmlns:a16="http://schemas.microsoft.com/office/drawing/2014/main" val="20001"/>
                    </a:ext>
                  </a:extLst>
                </a:gridCol>
              </a:tblGrid>
              <a:tr h="134143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اسمعُوا يا إخوتي الأحِبَّاءَ، أمَا اختَارَ اللَّهُ مساكين هذا العالمِ وهم أغنياءَ في الإيمانِ، وورثةَ للمَلكوتِ الذي وَعَدَ بِهِ الذينَ يُحِبُّونَهُ؟ وأمَّا أنتُمْ فاهنتُمْ المسكينَ. أليسَ الأغنياءُ هم الذين يقهرونكم ويجرونَكُم إلى المَحَاكِمِ؟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Écoutez, mes frères bien-aimés! N'est-ce pas Dieu qui a choisi ceux qui sont pauvres aux yeux du monde pour les rendre riches en foi et héritiers du Royaume qu'il a promis à ceux qui L'aiment? Mais vous, vous avez privé le pauvre de sa dignité. N'est-ce pas les riches qui vous oppriment? Eux encore qui vous traînent devant les  tribunaux?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Listen, my beloved brethren: Has God not chosen the poor of this world to be rich in faith and heirs of the kingdom which He promised to those who love Him? 6 But you have dishonored the poor man. Do not the rich oppress you and drag you into the courts? </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0887" name="Group 39"/>
          <p:cNvGraphicFramePr>
            <a:graphicFrameLocks noGrp="1"/>
          </p:cNvGraphicFramePr>
          <p:nvPr/>
        </p:nvGraphicFramePr>
        <p:xfrm>
          <a:off x="69851" y="0"/>
          <a:ext cx="9074150" cy="6904992"/>
        </p:xfrm>
        <a:graphic>
          <a:graphicData uri="http://schemas.openxmlformats.org/drawingml/2006/table">
            <a:tbl>
              <a:tblPr rtl="1"/>
              <a:tblGrid>
                <a:gridCol w="4716462">
                  <a:extLst>
                    <a:ext uri="{9D8B030D-6E8A-4147-A177-3AD203B41FA5}">
                      <a16:colId xmlns:a16="http://schemas.microsoft.com/office/drawing/2014/main" val="20000"/>
                    </a:ext>
                  </a:extLst>
                </a:gridCol>
                <a:gridCol w="4357688">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أليس هُمْ يُجَدِّفونَ على الاسمِ الحسن الذي دُعِيَ بِهِ عَلَيكُمْ؟ فإنْ كنتُمْ تُكَمِّلونَ النَّاموسَ المُلوكِيَّ حَسبَ الكتابِ: " تُحِبُّ قَرِيبَكَ كنَفسِكَ ". فَحسناً تَفعَلونَ. أما إن حابيتم الوجوه، تفعلونَ خَطِيئةً، إذ يوبخكم النَّاموس كمُتعَدِّينَ. </a:t>
                      </a:r>
                      <a:endParaRPr kumimoji="0" lang="en-CA" sz="32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N'est-ce pas eux qui diffament le beau nom qu'on invoque sur vous? 8 Certes, si vous exécutez la loi royale, conformément au texte: Tu aimeras ton prochain comme toi-même, vous agissez bien. 9 Mais si vous êtes partiaux, vous commettez un péché et la loi vous met en accusation comme transgresseurs.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Do they not blaspheme that noble name by which you are called? 8 If you really fulfill the royal law according to the Scripture, You shall love your neighbor as yourself, you do well; 9 but if you show partiality, you commit sin, and are convicted by the law as transgressors.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2274" name="Group 18"/>
          <p:cNvGraphicFramePr>
            <a:graphicFrameLocks noGrp="1"/>
          </p:cNvGraphicFramePr>
          <p:nvPr/>
        </p:nvGraphicFramePr>
        <p:xfrm>
          <a:off x="69850" y="2"/>
          <a:ext cx="9074151" cy="6632195"/>
        </p:xfrm>
        <a:graphic>
          <a:graphicData uri="http://schemas.openxmlformats.org/drawingml/2006/table">
            <a:tbl>
              <a:tblPr rtl="1"/>
              <a:tblGrid>
                <a:gridCol w="4572001">
                  <a:extLst>
                    <a:ext uri="{9D8B030D-6E8A-4147-A177-3AD203B41FA5}">
                      <a16:colId xmlns:a16="http://schemas.microsoft.com/office/drawing/2014/main" val="20000"/>
                    </a:ext>
                  </a:extLst>
                </a:gridCol>
                <a:gridCol w="4502150">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مَنْ حَفِظَ النَّاموسِ كُلَّه ، وعَثَرَ في واحدةٍ، فقد صَارَ مُجرِماً في الكُلِّ. لأنَّ الذي قالَ: " لا تَزنِ " قال أيضاً: " لا تقتلْ ". فإنْ لَم تَزنِ ولكن قَتلتَ فقد صِرتَ مُتعدياً للنَّاموسِ. </a:t>
                      </a:r>
                      <a:endParaRPr kumimoji="0" lang="en-CA" sz="32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En effet, observer toute la loi et trébucher sur un seul point, c'est se rendre passible de tout, 11 car Celui qui a dit: Tu ne commettras pas d'adultère a dit aussi: Tu n'assassineras pas et si, sans commettre d'adultère, tu commets un meurtre, tu contreviens à la loi.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whoever shall keep the whole law, and yet stumble in one point, he is guilty of all. 11 For He who said, Do not commit adultery, also said, Do not murder. Now if you do not commit adultery, but you do murder, you have become a transgressor of the law. </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3300" name="Group 20"/>
          <p:cNvGraphicFramePr>
            <a:graphicFrameLocks noGrp="1"/>
          </p:cNvGraphicFramePr>
          <p:nvPr/>
        </p:nvGraphicFramePr>
        <p:xfrm>
          <a:off x="69850" y="2"/>
          <a:ext cx="9074151" cy="6094413"/>
        </p:xfrm>
        <a:graphic>
          <a:graphicData uri="http://schemas.openxmlformats.org/drawingml/2006/table">
            <a:tbl>
              <a:tblPr rtl="1"/>
              <a:tblGrid>
                <a:gridCol w="4572001">
                  <a:extLst>
                    <a:ext uri="{9D8B030D-6E8A-4147-A177-3AD203B41FA5}">
                      <a16:colId xmlns:a16="http://schemas.microsoft.com/office/drawing/2014/main" val="20000"/>
                    </a:ext>
                  </a:extLst>
                </a:gridCol>
                <a:gridCol w="4502150">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تَكَلَّموا وهكذا اعمَلُوا كعتيدين أن تحاكموا بِنَاموسِ الحُرِّيَّةِ. فأنَّ الدينونة بِلا رَحمةٍ تكون على مَنْ لم يَعمَلْ الرَحمَةً، والرَّحمة تفتخر على الحكم.</a:t>
                      </a:r>
                      <a:endParaRPr kumimoji="0" lang="en-CA" sz="3200" b="0" i="0" u="none" strike="noStrike" cap="none" normalizeH="0" baseline="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Parlez et agissez en hommes appelés à être jugés d'après la loi de liberté. En effet, le jugement est sans pitié pour qui n'a pas eu pitié; la pitié dédaigne le jugement.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So speak and so do as those who will be judged by the law of liberty. 13 For judgment is without mercy to the one who has shown no mercy. Mercy triumphs over judgment.</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392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2513923" name="Picture 3"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13923"/>
                                        </p:tgtEl>
                                        <p:attrNameLst>
                                          <p:attrName>style.visibility</p:attrName>
                                        </p:attrNameLst>
                                      </p:cBhvr>
                                      <p:to>
                                        <p:strVal val="visible"/>
                                      </p:to>
                                    </p:set>
                                    <p:anim calcmode="lin" valueType="num">
                                      <p:cBhvr additive="base">
                                        <p:cTn id="7" dur="500" fill="hold"/>
                                        <p:tgtEl>
                                          <p:spTgt spid="2513923"/>
                                        </p:tgtEl>
                                        <p:attrNameLst>
                                          <p:attrName>ppt_x</p:attrName>
                                        </p:attrNameLst>
                                      </p:cBhvr>
                                      <p:tavLst>
                                        <p:tav tm="0">
                                          <p:val>
                                            <p:strVal val="0-#ppt_w/2"/>
                                          </p:val>
                                        </p:tav>
                                        <p:tav tm="100000">
                                          <p:val>
                                            <p:strVal val="#ppt_x"/>
                                          </p:val>
                                        </p:tav>
                                      </p:tavLst>
                                    </p:anim>
                                    <p:anim calcmode="lin" valueType="num">
                                      <p:cBhvr additive="base">
                                        <p:cTn id="8" dur="500" fill="hold"/>
                                        <p:tgtEl>
                                          <p:spTgt spid="25139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4946"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25149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251494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2514949"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7042" name="Group 50"/>
          <p:cNvGraphicFramePr>
            <a:graphicFrameLocks noGrp="1"/>
          </p:cNvGraphicFramePr>
          <p:nvPr/>
        </p:nvGraphicFramePr>
        <p:xfrm>
          <a:off x="69851" y="0"/>
          <a:ext cx="9074150" cy="6830568"/>
        </p:xfrm>
        <a:graphic>
          <a:graphicData uri="http://schemas.openxmlformats.org/drawingml/2006/table">
            <a:tbl>
              <a:tblPr rtl="1"/>
              <a:tblGrid>
                <a:gridCol w="4716462">
                  <a:extLst>
                    <a:ext uri="{9D8B030D-6E8A-4147-A177-3AD203B41FA5}">
                      <a16:colId xmlns:a16="http://schemas.microsoft.com/office/drawing/2014/main" val="20000"/>
                    </a:ext>
                  </a:extLst>
                </a:gridCol>
                <a:gridCol w="4357688">
                  <a:extLst>
                    <a:ext uri="{9D8B030D-6E8A-4147-A177-3AD203B41FA5}">
                      <a16:colId xmlns:a16="http://schemas.microsoft.com/office/drawing/2014/main" val="20001"/>
                    </a:ext>
                  </a:extLst>
                </a:gridCol>
              </a:tblGrid>
              <a:tr h="1857364">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الإبركسيس فصل من أعمال آبائنا الرسل الأطهار (</a:t>
                      </a:r>
                      <a:r>
                        <a:rPr kumimoji="0" lang="en-US" sz="2800" b="0" i="0" u="sng" strike="noStrike" cap="none" normalizeH="0" baseline="0" dirty="0">
                          <a:ln>
                            <a:noFill/>
                          </a:ln>
                          <a:solidFill>
                            <a:srgbClr val="FF9900"/>
                          </a:solidFill>
                          <a:effectLst/>
                          <a:latin typeface="Arial" charset="0"/>
                          <a:cs typeface="Arial" charset="0"/>
                        </a:rPr>
                        <a:t>23:1-11</a:t>
                      </a:r>
                      <a:r>
                        <a:rPr kumimoji="0" lang="ar-SA" sz="2800" b="0" i="0" u="sng" strike="noStrike" cap="none" normalizeH="0" baseline="0" dirty="0">
                          <a:ln>
                            <a:noFill/>
                          </a:ln>
                          <a:solidFill>
                            <a:srgbClr val="FF9900"/>
                          </a:solidFill>
                          <a:effectLst/>
                          <a:latin typeface="Arial" charset="0"/>
                          <a:cs typeface="Arial" charset="0"/>
                        </a:rPr>
                        <a:t> ) </a:t>
                      </a:r>
                      <a:endParaRPr kumimoji="0" lang="en-US"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لما تفرَّس بولس في المحفل قال: " أيُّها الرِّجالُ إخوتنا، إنِّي بكُلِّ ضميرٍ صالحٍ تعبدت للَّـه إلى هذا اليوم ". فأمـر حنانيَّا رئيسُ الكهنةِ القائمــين أمامـه بأن يضربُوهُ على فمهِ.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00"/>
                          </a:solidFill>
                          <a:effectLst/>
                          <a:latin typeface="Arial" charset="0"/>
                          <a:cs typeface="Arial" charset="0"/>
                        </a:rPr>
                        <a:t>Actes </a:t>
                      </a:r>
                      <a:r>
                        <a:rPr kumimoji="0" lang="en-US" sz="2800" b="0" i="0" u="sng" strike="noStrike" cap="none" normalizeH="0" baseline="0">
                          <a:ln>
                            <a:noFill/>
                          </a:ln>
                          <a:solidFill>
                            <a:srgbClr val="FF9900"/>
                          </a:solidFill>
                          <a:effectLst/>
                          <a:latin typeface="Arial" charset="0"/>
                          <a:cs typeface="Arial" charset="0"/>
                        </a:rPr>
                        <a:t>23:1-11</a:t>
                      </a:r>
                      <a:endParaRPr kumimoji="0" lang="fr-CA" sz="2800" b="0" i="0" u="sng"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Les yeux fixés sur le Sanhédrin, Paul déclara: "Frères, c'est avec une conscience sans aucun reproche que je me suis conduit envers Dieu jusqu'à ce jour. 2 Mais le Grand Prêtre Ananias ordonna à ses assistants de le frapper sur la bouche.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23:1-11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Then Paul, looking earnestly at the council, said, Men and brethren, I have lived in all good conscience before God until this day. 2 And the high priest Ananias commanded those who stood by him to strike him on the mouth.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14a</a:t>
            </a:r>
          </a:p>
        </p:txBody>
      </p:sp>
    </p:spTree>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8059" name="Group 43"/>
          <p:cNvGraphicFramePr>
            <a:graphicFrameLocks noGrp="1"/>
          </p:cNvGraphicFramePr>
          <p:nvPr/>
        </p:nvGraphicFramePr>
        <p:xfrm>
          <a:off x="69851" y="71413"/>
          <a:ext cx="8966200" cy="5989601"/>
        </p:xfrm>
        <a:graphic>
          <a:graphicData uri="http://schemas.openxmlformats.org/drawingml/2006/table">
            <a:tbl>
              <a:tblPr rtl="1"/>
              <a:tblGrid>
                <a:gridCol w="4392612">
                  <a:extLst>
                    <a:ext uri="{9D8B030D-6E8A-4147-A177-3AD203B41FA5}">
                      <a16:colId xmlns:a16="http://schemas.microsoft.com/office/drawing/2014/main" val="20000"/>
                    </a:ext>
                  </a:extLst>
                </a:gridCol>
                <a:gridCol w="4573588">
                  <a:extLst>
                    <a:ext uri="{9D8B030D-6E8A-4147-A177-3AD203B41FA5}">
                      <a16:colId xmlns:a16="http://schemas.microsoft.com/office/drawing/2014/main" val="20001"/>
                    </a:ext>
                  </a:extLst>
                </a:gridCol>
              </a:tblGrid>
              <a:tr h="1628801">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قال لهُ بولس: " سيضربُكَ اللَّـهُ أيُّها الحائطُ المُبيَّضُ! أأنت جالسٌ تحاكمني بما في النَّامُوس، وتأمُرُ أن أضرب بخلاف الناموس؟ " فقال الحاضرون: " أتشتمُ رئيس كهنةِ اللَّـهِ؟ "</a:t>
                      </a:r>
                      <a:endParaRPr kumimoji="0" lang="ar-EG" sz="32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Paul lui dit alors: "C'est toi que Dieu va frapper, muraille blanchie! Tu sièges pour me juger selon la Loi, et, au mépris de la Loi, tu ordonnes qu'on me frappe?" Les assistants l'avertirent: "Tu insultes le Grand Prêtre de Dieu!"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Paul said to him, God will strike you, you whitewashed wall! For you sit to judge me according to the law, and do you command me to be struck contrary to the law? 4 And those who stood by said, Do you revile God's high priest?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19082" name="Group 42"/>
          <p:cNvGraphicFramePr>
            <a:graphicFrameLocks noGrp="1"/>
          </p:cNvGraphicFramePr>
          <p:nvPr/>
        </p:nvGraphicFramePr>
        <p:xfrm>
          <a:off x="34926" y="115890"/>
          <a:ext cx="9109075" cy="6729984"/>
        </p:xfrm>
        <a:graphic>
          <a:graphicData uri="http://schemas.openxmlformats.org/drawingml/2006/table">
            <a:tbl>
              <a:tblPr rtl="1"/>
              <a:tblGrid>
                <a:gridCol w="450056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بولس: " لم أكُن أعرفُ يا إخوتي أنَّهُ رئيسُ كهنةٍ، لأنَّهُ قد كتب: رئيسُ شعبكَ لا تقُل فيهِ سُوءاً ". ولمَّا عَلِمَ بولس أنَّ قسماً مِنهُم صدُّوقيُّون والقسم الآخرَ فرِّيسيُّون، صاح في المحفل: " أيُّها الرِّجَالُ الإخوةُ،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Je ne savais pas, frères, répondit Paul, que c'était le Grand Prêtre;  il est écrit en effet: Tu n'insulteras pas le chef de ton peuple. 6 Sachant que l'assemblée était en partie sadducéenne et en partie pharisienne, Paul s'écria au milieu du Sanhédrin: "Frères,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Paul said, I did not know, brethren, that he was the high priest; for it is written, `You shall not speak evil of a ruler of your people.' 6 But when Paul perceived that one part were Sadducees and the other Pharisees, he cried out in the council, Men and brethren,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20119" name="Group 55"/>
          <p:cNvGraphicFramePr>
            <a:graphicFrameLocks noGrp="1"/>
          </p:cNvGraphicFramePr>
          <p:nvPr/>
        </p:nvGraphicFramePr>
        <p:xfrm>
          <a:off x="69851" y="44450"/>
          <a:ext cx="9074150" cy="5942965"/>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فرِّيسيٌّ ابنُ فرِّيسيٍّ. وعلى رجاء قيامةِ الأمواتِ أنا أُحاكمُ ". فلمَّا قال هذا حَدثَت مُنَازَعةٌ بين الفرِّيسيِّينَ والصَّدُّوقيِّينَ، وانشقَّت الجماعةُ،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suis Pharisien, fils de Pharisien; c'est pour notre espérance, la résurrection des morts, que je suis mis en jugement. 7 Cette déclaration était à peine achevée qu'un conflit s'éleva entre Pharisiens et Sadducéens et l'assemblée se divisa.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am a Pharisee, the son of a Pharisee; concerning the hope and resurrection of the dead I am being judged! 7 And when he had said this, a dissension arose between the Pharisees and the Sadducees; and the assembly was divided.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6375" name="Group 23"/>
          <p:cNvGraphicFramePr>
            <a:graphicFrameLocks noGrp="1"/>
          </p:cNvGraphicFramePr>
          <p:nvPr/>
        </p:nvGraphicFramePr>
        <p:xfrm>
          <a:off x="69851" y="44450"/>
          <a:ext cx="9074150" cy="6547104"/>
        </p:xfrm>
        <a:graphic>
          <a:graphicData uri="http://schemas.openxmlformats.org/drawingml/2006/table">
            <a:tbl>
              <a:tblPr rtl="1"/>
              <a:tblGrid>
                <a:gridCol w="5000849">
                  <a:extLst>
                    <a:ext uri="{9D8B030D-6E8A-4147-A177-3AD203B41FA5}">
                      <a16:colId xmlns:a16="http://schemas.microsoft.com/office/drawing/2014/main" val="20000"/>
                    </a:ext>
                  </a:extLst>
                </a:gridCol>
                <a:gridCol w="4073301">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فأنَّ الصَّدُّوقيِّين يقُولُون إنَّهُ ليسَ قيامةٌ ولا ملاكٌ ولا روحٌ، وأمَّا الفرِّيسيُّونَ فيقرُّون بكُلِّ ذلك. فصار صياحٌ عظيمٌ، ونهضَ قوم من الفرِّيسيِّينَ وطفقُوا يُخاصِمُون قائلين: " إنّا لا نجدُ في هذا الرجل شيئاً رديئاً!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Les Sadducéens soutiennent en effet qu'il n'y a ni résurrection, ni ange, ni esprit, tandis que les Pharisiens en professent la réalité. 9 Ce fut un beau tapage. Certains scribes du groupe pharisien intervinrent et protestèrent </a:t>
                      </a:r>
                      <a:r>
                        <a:rPr kumimoji="0" lang="fr-FR" sz="2400" b="0" i="0" u="none" strike="noStrike" cap="none" normalizeH="0" baseline="0" dirty="0">
                          <a:ln>
                            <a:noFill/>
                          </a:ln>
                          <a:solidFill>
                            <a:schemeClr val="bg1"/>
                          </a:solidFill>
                          <a:effectLst/>
                          <a:latin typeface="Arial" charset="0"/>
                          <a:cs typeface="Arial" charset="0"/>
                        </a:rPr>
                        <a:t>énergiquement:</a:t>
                      </a:r>
                      <a:r>
                        <a:rPr kumimoji="0" lang="fr-FR" sz="2800" b="0" i="0" u="none" strike="noStrike" cap="none" normalizeH="0" baseline="0" dirty="0">
                          <a:ln>
                            <a:noFill/>
                          </a:ln>
                          <a:solidFill>
                            <a:schemeClr val="bg1"/>
                          </a:solidFill>
                          <a:effectLst/>
                          <a:latin typeface="Arial" charset="0"/>
                          <a:cs typeface="Arial" charset="0"/>
                        </a:rPr>
                        <a:t> "Nous ne trouvons rien à reprocher à cet homme.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For Sadducees say that there is no resurrection--and no angel or spirit; but the Pharisees confess both. 9 Then there arose a loud outcry. And the scribes of the Pharisees' party arose and protested, saying, We find no evil in this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4339" name="Group 35"/>
          <p:cNvGraphicFramePr>
            <a:graphicFrameLocks noGrp="1"/>
          </p:cNvGraphicFramePr>
          <p:nvPr/>
        </p:nvGraphicFramePr>
        <p:xfrm>
          <a:off x="69852" y="44452"/>
          <a:ext cx="9074149" cy="6455396"/>
        </p:xfrm>
        <a:graphic>
          <a:graphicData uri="http://schemas.openxmlformats.org/drawingml/2006/table">
            <a:tbl>
              <a:tblPr rtl="1"/>
              <a:tblGrid>
                <a:gridCol w="4284661">
                  <a:extLst>
                    <a:ext uri="{9D8B030D-6E8A-4147-A177-3AD203B41FA5}">
                      <a16:colId xmlns:a16="http://schemas.microsoft.com/office/drawing/2014/main" val="20000"/>
                    </a:ext>
                  </a:extLst>
                </a:gridCol>
                <a:gridCol w="4789488">
                  <a:extLst>
                    <a:ext uri="{9D8B030D-6E8A-4147-A177-3AD203B41FA5}">
                      <a16:colId xmlns:a16="http://schemas.microsoft.com/office/drawing/2014/main" val="20001"/>
                    </a:ext>
                  </a:extLst>
                </a:gridCol>
              </a:tblGrid>
              <a:tr h="1670036">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كان قد كلَّمهُ ملاكٌ أو روحٌ ( فلا نحارب اللَّـه ) ". فلمَّا حدثت مُنازعةٌ كثيرةٌ خاف قائد الآلف أن يَفسخُوا بولس، فأمر الجند أن ينزلوا ويخطفوهُ من بينهم ويأتُوا به إلى المُعسكر.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si un esprit lui avait parlé? ou bien un ange?10 Comme le conflit s'aggravait, le tribun, par crainte de les voir mettre Paul en pièces, donna l'ordre à la troupe de descendre le tirer du milieu d'eux et de le ramener dans la forteresse.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but if a spirit or an angel has spoken to him, let us not fight against God. 10 Now when there arose a great dissension, the commander, fearing lest Paul might be pulled to pieces by them, commanded the soldiers to go down and take him by force from among them, and bring him into the barracks.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5365" name="Group 37"/>
          <p:cNvGraphicFramePr>
            <a:graphicFrameLocks noGrp="1"/>
          </p:cNvGraphicFramePr>
          <p:nvPr/>
        </p:nvGraphicFramePr>
        <p:xfrm>
          <a:off x="69851" y="44452"/>
          <a:ext cx="9074150" cy="5978526"/>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الليلة التَّالية وقف بهِ الرَّبُّ وقال: " ثِق ( يا بولس )!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1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فإنَّك كما شهدتَ بما لي في أُورُشليم، هكذا ينبغي أن تشهدَ لي في رُومية أيضاً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nuit suivante, le Seigneur se présenta à Paul et lui dit: "Courage! Tu viens de rendre témoignage à ma cause à Jérusalem, il faut qu'à Rome aussi tu témoignes de même.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the following night the Lord stood by him and said, Be of good cheer, Paul; for as you have testified for Me in Jerusalem, so you must also bear witness at Rome.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0306"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133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31331" name="Picture 3" descr="pointing"/>
          <p:cNvPicPr>
            <a:picLocks noChangeAspect="1" noChangeArrowheads="1"/>
          </p:cNvPicPr>
          <p:nvPr/>
        </p:nvPicPr>
        <p:blipFill>
          <a:blip r:embed="rId2" cstate="print"/>
          <a:srcRect/>
          <a:stretch>
            <a:fillRect/>
          </a:stretch>
        </p:blipFill>
        <p:spPr bwMode="auto">
          <a:xfrm>
            <a:off x="3000364"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31331"/>
                                        </p:tgtEl>
                                        <p:attrNameLst>
                                          <p:attrName>style.visibility</p:attrName>
                                        </p:attrNameLst>
                                      </p:cBhvr>
                                      <p:to>
                                        <p:strVal val="visible"/>
                                      </p:to>
                                    </p:set>
                                    <p:anim calcmode="lin" valueType="num">
                                      <p:cBhvr additive="base">
                                        <p:cTn id="7" dur="500" fill="hold"/>
                                        <p:tgtEl>
                                          <p:spTgt spid="2531331"/>
                                        </p:tgtEl>
                                        <p:attrNameLst>
                                          <p:attrName>ppt_x</p:attrName>
                                        </p:attrNameLst>
                                      </p:cBhvr>
                                      <p:tavLst>
                                        <p:tav tm="0">
                                          <p:val>
                                            <p:strVal val="0-#ppt_w/2"/>
                                          </p:val>
                                        </p:tav>
                                        <p:tav tm="100000">
                                          <p:val>
                                            <p:strVal val="#ppt_x"/>
                                          </p:val>
                                        </p:tav>
                                      </p:tavLst>
                                    </p:anim>
                                    <p:anim calcmode="lin" valueType="num">
                                      <p:cBhvr additive="base">
                                        <p:cTn id="8" dur="500" fill="hold"/>
                                        <p:tgtEl>
                                          <p:spTgt spid="25313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2354"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3457" name="Group 81"/>
          <p:cNvGraphicFramePr>
            <a:graphicFrameLocks noGrp="1"/>
          </p:cNvGraphicFramePr>
          <p:nvPr/>
        </p:nvGraphicFramePr>
        <p:xfrm>
          <a:off x="69851" y="2"/>
          <a:ext cx="9074150" cy="6239891"/>
        </p:xfrm>
        <a:graphic>
          <a:graphicData uri="http://schemas.openxmlformats.org/drawingml/2006/table">
            <a:tbl>
              <a:tblPr rtl="1"/>
              <a:tblGrid>
                <a:gridCol w="4427537">
                  <a:extLst>
                    <a:ext uri="{9D8B030D-6E8A-4147-A177-3AD203B41FA5}">
                      <a16:colId xmlns:a16="http://schemas.microsoft.com/office/drawing/2014/main" val="20000"/>
                    </a:ext>
                  </a:extLst>
                </a:gridCol>
                <a:gridCol w="4646613">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a:t>
                      </a:r>
                      <a:r>
                        <a:rPr kumimoji="0" lang="ar-SA" sz="3600" b="0" i="0" u="sng" strike="noStrike" cap="none" normalizeH="0" baseline="0" dirty="0">
                          <a:ln>
                            <a:noFill/>
                          </a:ln>
                          <a:solidFill>
                            <a:srgbClr val="FF9933"/>
                          </a:solidFill>
                          <a:effectLst/>
                          <a:latin typeface="Arial" charset="0"/>
                          <a:cs typeface="Arial" charset="0"/>
                        </a:rPr>
                        <a:t> (</a:t>
                      </a:r>
                      <a:r>
                        <a:rPr kumimoji="0" lang="en-US" sz="3600" b="0" i="0" u="sng" strike="noStrike" cap="none" normalizeH="0" baseline="0" dirty="0">
                          <a:ln>
                            <a:noFill/>
                          </a:ln>
                          <a:solidFill>
                            <a:srgbClr val="FF9933"/>
                          </a:solidFill>
                          <a:effectLst/>
                          <a:latin typeface="Arial" charset="0"/>
                          <a:cs typeface="Arial" charset="0"/>
                        </a:rPr>
                        <a:t>27:8-9, 9 </a:t>
                      </a:r>
                      <a:r>
                        <a:rPr kumimoji="0" lang="ar-SA"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طلبتُ وجهَكَ، ولوجهِكَ ياربُّ ألتمسُ</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تصرفْ وجهَكَ عَنِّي. كنْ لي مُعيناً. لا تقصني ولا تَرفُضني يا اللَّهُ مُخلِّصي.     </a:t>
                      </a:r>
                      <a:r>
                        <a:rPr kumimoji="0" lang="ar-SA" sz="2800" b="1" i="0" u="none" strike="noStrike" cap="none" normalizeH="0" baseline="0" dirty="0">
                          <a:ln>
                            <a:noFill/>
                          </a:ln>
                          <a:solidFill>
                            <a:schemeClr val="bg1"/>
                          </a:solidFill>
                          <a:effectLst/>
                          <a:latin typeface="Arial" charset="0"/>
                          <a:cs typeface="Arial" charset="0"/>
                        </a:rPr>
                        <a:t>هللويا.</a:t>
                      </a:r>
                      <a:r>
                        <a:rPr kumimoji="0" lang="ar-SA" sz="2800" b="0" i="0" u="none" strike="noStrike" cap="none" normalizeH="0" baseline="0" dirty="0">
                          <a:ln>
                            <a:noFill/>
                          </a:ln>
                          <a:solidFill>
                            <a:schemeClr val="bg1"/>
                          </a:solidFill>
                          <a:effectLst/>
                          <a:latin typeface="Arial" charset="0"/>
                          <a:cs typeface="Arial" charset="0"/>
                        </a:rPr>
                        <a: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a:t>
                      </a:r>
                      <a:r>
                        <a:rPr kumimoji="0" lang="en-US" sz="3600" b="0" i="0" u="sng" strike="noStrike" cap="none" normalizeH="0" baseline="0" dirty="0">
                          <a:ln>
                            <a:noFill/>
                          </a:ln>
                          <a:solidFill>
                            <a:srgbClr val="FF9933"/>
                          </a:solidFill>
                          <a:effectLst/>
                          <a:latin typeface="Arial" charset="0"/>
                          <a:cs typeface="Times New Roman" pitchFamily="18" charset="0"/>
                        </a:rPr>
                        <a:t> 27:8-9, 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C'est ta face, Seigneur, que je cherche: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ne me cache pas ta face.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Ne me laisse pas, ne m'abandonne pas, Dieu mon salut,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27:8-9, 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Your face, Lord, I will seek</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Do not hide Your face from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You have been my help; Do not leave me nor forsake me, O God of my salvation.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4452" name="Group 52"/>
          <p:cNvGraphicFramePr>
            <a:graphicFrameLocks noGrp="1"/>
          </p:cNvGraphicFramePr>
          <p:nvPr/>
        </p:nvGraphicFramePr>
        <p:xfrm>
          <a:off x="69851" y="44452"/>
          <a:ext cx="9074150" cy="6194426"/>
        </p:xfrm>
        <a:graphic>
          <a:graphicData uri="http://schemas.openxmlformats.org/drawingml/2006/table">
            <a:tbl>
              <a:tblPr rtl="1"/>
              <a:tblGrid>
                <a:gridCol w="4356100">
                  <a:extLst>
                    <a:ext uri="{9D8B030D-6E8A-4147-A177-3AD203B41FA5}">
                      <a16:colId xmlns:a16="http://schemas.microsoft.com/office/drawing/2014/main" val="20000"/>
                    </a:ext>
                  </a:extLst>
                </a:gridCol>
                <a:gridCol w="4718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متى ( </a:t>
                      </a:r>
                      <a:r>
                        <a:rPr kumimoji="0" lang="ar-EG" sz="3200" b="0" i="0" u="sng" strike="noStrike" cap="none" normalizeH="0" baseline="0">
                          <a:ln>
                            <a:noFill/>
                          </a:ln>
                          <a:solidFill>
                            <a:srgbClr val="FF9900"/>
                          </a:solidFill>
                          <a:effectLst/>
                          <a:latin typeface="Arial" charset="0"/>
                          <a:cs typeface="Arial" charset="0"/>
                        </a:rPr>
                        <a:t>4 : </a:t>
                      </a:r>
                      <a:r>
                        <a:rPr kumimoji="0" lang="ar-SA" sz="3200" b="0" i="0" u="sng" strike="noStrike" cap="none" normalizeH="0" baseline="0">
                          <a:ln>
                            <a:noFill/>
                          </a:ln>
                          <a:solidFill>
                            <a:srgbClr val="FF9900"/>
                          </a:solidFill>
                          <a:effectLst/>
                          <a:latin typeface="Arial" charset="0"/>
                          <a:cs typeface="Arial" charset="0"/>
                        </a:rPr>
                        <a:t>1 ـ 11 )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أصعدَ الرُّوح يسوع إلى البرِّيَّة ليجربه إبليس</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ولما صام أربعين نهاراً وأربعين ليلةً، جاعَ أخيراً.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00"/>
                          </a:solidFill>
                          <a:effectLst/>
                          <a:latin typeface="Arial" charset="0"/>
                          <a:cs typeface="Arial" charset="0"/>
                        </a:rPr>
                        <a:t>Mathieu 4 :1 -1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Jésus fut conduit par l'Esprit au désert, pour être tenté par le diable. 2 Après avoir jeûné quarante jours et quarante nuits, il finit par avoir faim.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Matthew 4:1-11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Then Jesus was led up by the Spirit into the wilderness to be tempted by the devil. 2 And when He had fasted forty days and forty nights, afterward He was hungry.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14g</a:t>
            </a:r>
          </a:p>
        </p:txBody>
      </p:sp>
    </p:spTree>
  </p:cSld>
  <p:clrMapOvr>
    <a:masterClrMapping/>
  </p:clrMapOvr>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5457" name="Group 33"/>
          <p:cNvGraphicFramePr>
            <a:graphicFrameLocks noGrp="1"/>
          </p:cNvGraphicFramePr>
          <p:nvPr/>
        </p:nvGraphicFramePr>
        <p:xfrm>
          <a:off x="69851" y="2"/>
          <a:ext cx="9074150" cy="5917440"/>
        </p:xfrm>
        <a:graphic>
          <a:graphicData uri="http://schemas.openxmlformats.org/drawingml/2006/table">
            <a:tbl>
              <a:tblPr rtl="1"/>
              <a:tblGrid>
                <a:gridCol w="4500562">
                  <a:extLst>
                    <a:ext uri="{9D8B030D-6E8A-4147-A177-3AD203B41FA5}">
                      <a16:colId xmlns:a16="http://schemas.microsoft.com/office/drawing/2014/main" val="20000"/>
                    </a:ext>
                  </a:extLst>
                </a:gridCol>
                <a:gridCol w="4573588">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 المُجرِّبُ وقالَ لهُ: " إن كُنتَ أنتَ ابنَ اللَّه فقُل أن تصير هذه الحِجارةُ خُبزاً ". فأجابَ وقالَ لهُ: " مكتُوبٌ: ليس بالخُبز وحدهُ يَحيَا الإنسانُ، بل بكُلِّ كلمةٍ تَخرُجُ مِن فم اللَّه ". </a:t>
                      </a:r>
                      <a:endParaRPr kumimoji="0" lang="ar-EG"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tentateur s'approcha et lui dit: "Si tu es le Fils de Dieu, ordonne que ces pierres deviennent des pains." 4 Mais il répliqua: "Il est écrit: Ce n'est pas seulement de pain que l'homme vivra, mais de toute parole sortant de la bouche de Dieu."</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Now when the tempter came to Him, he said, If You are the Son of God, command that these stones become bread. 4 But He answered and said, It is written, `Man shall not live by bread alone, but by every word that proceeds from the mouth of God.'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6483" name="Group 35"/>
          <p:cNvGraphicFramePr>
            <a:graphicFrameLocks noGrp="1"/>
          </p:cNvGraphicFramePr>
          <p:nvPr/>
        </p:nvGraphicFramePr>
        <p:xfrm>
          <a:off x="34926" y="115888"/>
          <a:ext cx="9109075" cy="6766560"/>
        </p:xfrm>
        <a:graphic>
          <a:graphicData uri="http://schemas.openxmlformats.org/drawingml/2006/table">
            <a:tbl>
              <a:tblPr rtl="1"/>
              <a:tblGrid>
                <a:gridCol w="442753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أخذهُ إبليسُ إلى المدينةِ المُقدَّسة، وأوقفهُ على جَناح الهيكل، وقال لهُ: " إنْ كُنتَ أنت ابن اللَّه فألق بنفسكَ إلى أسفلُ لأنَّهُ مكتُوبٌ: أنَّهُ يُوصي ملائكتهُ بكَ، فيحملُونكَ على أيديهم لئلا تصدم بحجرٍ رجلكَ".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Alors le diable l'emmène dans la Ville Sainte, le place sur le faîte du temple 6 et lui dit: "Si tu es le Fils de Dieu, jette-toi en bas, car il est écrit: Il donnera pour toi des ordres à ses anges et ils te porteront sur leurs mains pour t'éviter de heurter du pied quelque pierre."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the devil took Him up into the holy city, set Him on the pinnacle of the temple, 6 and said to Him, If You are the Son of God, throw Yourself down. For it is written: `He shall give His angels charge over you,' and, `In their hands they shall bear you up, Lest you dash your foot against a stone.'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37010" name="Group 50"/>
          <p:cNvGraphicFramePr>
            <a:graphicFrameLocks noGrp="1"/>
          </p:cNvGraphicFramePr>
          <p:nvPr/>
        </p:nvGraphicFramePr>
        <p:xfrm>
          <a:off x="34926" y="115888"/>
          <a:ext cx="9109075" cy="5905501"/>
        </p:xfrm>
        <a:graphic>
          <a:graphicData uri="http://schemas.openxmlformats.org/drawingml/2006/table">
            <a:tbl>
              <a:tblPr rtl="1"/>
              <a:tblGrid>
                <a:gridCol w="442753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 يسوعُ قائلاً: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مكتُوبٌ أيضاً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تُجرِّبِ الرَّبَّ إلهكَ ثُمَّ أخذهُ إبليس أيضاً على جبلٍ عالٍ جداً، وأراهُ جميعَ ممالكِ العالم ومجدَهَا،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Jésus lui dit: "Il est aussi écrit: Tu ne mettras pas à l'épreuve le Seigneur ton Dieu. 8 Le diable l'emmène encore sur une très haute montagne; il lui montre tous les royaumes du monde avec leur gloire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Jesus said to him, It is written again, `You shall not tempt the Lord your God.' 8 Again, the devil took Him up on an exceedingly high mountain, and showed Him all the kingdoms of the world and their glory.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38026" name="Group 42"/>
          <p:cNvGraphicFramePr>
            <a:graphicFrameLocks noGrp="1"/>
          </p:cNvGraphicFramePr>
          <p:nvPr/>
        </p:nvGraphicFramePr>
        <p:xfrm>
          <a:off x="34926" y="115890"/>
          <a:ext cx="9109075" cy="5761038"/>
        </p:xfrm>
        <a:graphic>
          <a:graphicData uri="http://schemas.openxmlformats.org/drawingml/2006/table">
            <a:tbl>
              <a:tblPr rtl="1"/>
              <a:tblGrid>
                <a:gridCol w="435610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 " أُعطيكَ هذه جميعَهَا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 خررتَ وسجدتَ لي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حينئذٍ قال لهُ يسُوعُ: " اذهب يا شيطانُ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لأنَّهُ مكتُوبٌ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للرَّبِّ إلهِكَ تسجُدُ وإيَّاهُ وحدهُ تعبُدُ </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lui dit: "Tout cela je te le donnerai, si tu te prosternes et m'adores." 10 Alors Jésus lui dit: "Retire-toi, Satan! Car il est écrit: Le Seigneur ton Dieu tu adoreras et c'est à lui seul que tu rendras un culte."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he said to Him, All these things I will give You if You will fall down and worship me. 10 Then Jesus said to him, Away with you, Satan! For it is written, `You shall worship the Lord your God, and Him only you shall serve.'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7492" name="Group 20"/>
          <p:cNvGraphicFramePr>
            <a:graphicFrameLocks noGrp="1"/>
          </p:cNvGraphicFramePr>
          <p:nvPr/>
        </p:nvGraphicFramePr>
        <p:xfrm>
          <a:off x="69851" y="2"/>
          <a:ext cx="9074150" cy="5878513"/>
        </p:xfrm>
        <a:graphic>
          <a:graphicData uri="http://schemas.openxmlformats.org/drawingml/2006/table">
            <a:tbl>
              <a:tblPr rtl="1"/>
              <a:tblGrid>
                <a:gridCol w="4859337">
                  <a:extLst>
                    <a:ext uri="{9D8B030D-6E8A-4147-A177-3AD203B41FA5}">
                      <a16:colId xmlns:a16="http://schemas.microsoft.com/office/drawing/2014/main" val="20000"/>
                    </a:ext>
                  </a:extLst>
                </a:gridCol>
                <a:gridCol w="4214813">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تركهُ إبليسُ، وإذ ملائكةٌ قد جاءت وخدمتهُ</a:t>
                      </a:r>
                      <a:r>
                        <a:rPr kumimoji="0" lang="ar-EG" sz="3200" b="0" i="0" u="none" strike="noStrike" cap="none" normalizeH="0" baseline="0">
                          <a:ln>
                            <a:noFill/>
                          </a:ln>
                          <a:solidFill>
                            <a:schemeClr val="bg1"/>
                          </a:solidFill>
                          <a:effectLst/>
                          <a:latin typeface="Arial" charset="0"/>
                          <a:cs typeface="Arial" charset="0"/>
                        </a:rPr>
                        <a:t>. </a:t>
                      </a:r>
                      <a:r>
                        <a:rPr kumimoji="0" lang="ar-SA" sz="2800" b="0" i="0" u="none" strike="noStrike" cap="none" normalizeH="0" baseline="0">
                          <a:ln>
                            <a:noFill/>
                          </a:ln>
                          <a:solidFill>
                            <a:srgbClr val="FF9900"/>
                          </a:solidFill>
                          <a:effectLst/>
                          <a:latin typeface="Arial" charset="0"/>
                          <a:cs typeface="Arial" charset="0"/>
                        </a:rPr>
                        <a:t>( والمجد للـه دائماً ).</a:t>
                      </a:r>
                      <a:endParaRPr kumimoji="0" lang="en-US" sz="28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Alors le diable le laisse, et voici que les anges s'approchèrent, et ils le servaient.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 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Then the devil left Him, and behold, angels came and ministered to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r>
                        <a:rPr kumimoji="0" lang="en-US" sz="2000" b="1" i="0" u="none" strike="noStrike" cap="none" normalizeH="0" baseline="0">
                          <a:ln>
                            <a:noFill/>
                          </a:ln>
                          <a:solidFill>
                            <a:srgbClr val="FF9900"/>
                          </a:solidFill>
                          <a:effectLst/>
                          <a:latin typeface="Arial" charset="0"/>
                          <a:cs typeface="Arial" charset="0"/>
                        </a:rPr>
                        <a:t> </a:t>
                      </a:r>
                      <a:r>
                        <a:rPr kumimoji="0" lang="en-US" sz="2800" b="0" i="0" u="none" strike="noStrike" cap="none" normalizeH="0" baseline="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38499" name="Picture 3" descr="pointing"/>
          <p:cNvPicPr>
            <a:picLocks noChangeAspect="1" noChangeArrowheads="1"/>
          </p:cNvPicPr>
          <p:nvPr/>
        </p:nvPicPr>
        <p:blipFill>
          <a:blip r:embed="rId2" cstate="print"/>
          <a:srcRect/>
          <a:stretch>
            <a:fillRect/>
          </a:stretch>
        </p:blipFill>
        <p:spPr bwMode="auto">
          <a:xfrm>
            <a:off x="2181225" y="4529138"/>
            <a:ext cx="1238250" cy="628650"/>
          </a:xfrm>
          <a:prstGeom prst="rect">
            <a:avLst/>
          </a:prstGeom>
          <a:noFill/>
        </p:spPr>
      </p:pic>
      <p:sp>
        <p:nvSpPr>
          <p:cNvPr id="2538500"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500430" y="4357694"/>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538499"/>
                                        </p:tgtEl>
                                        <p:attrNameLst>
                                          <p:attrName>style.visibility</p:attrName>
                                        </p:attrNameLst>
                                      </p:cBhvr>
                                      <p:to>
                                        <p:strVal val="visible"/>
                                      </p:to>
                                    </p:set>
                                    <p:anim calcmode="lin" valueType="num">
                                      <p:cBhvr additive="base">
                                        <p:cTn id="7" dur="500" fill="hold"/>
                                        <p:tgtEl>
                                          <p:spTgt spid="2538499"/>
                                        </p:tgtEl>
                                        <p:attrNameLst>
                                          <p:attrName>ppt_x</p:attrName>
                                        </p:attrNameLst>
                                      </p:cBhvr>
                                      <p:tavLst>
                                        <p:tav tm="0">
                                          <p:val>
                                            <p:strVal val="0-#ppt_w/2"/>
                                          </p:val>
                                        </p:tav>
                                        <p:tav tm="100000">
                                          <p:val>
                                            <p:strVal val="#ppt_x"/>
                                          </p:val>
                                        </p:tav>
                                      </p:tavLst>
                                    </p:anim>
                                    <p:anim calcmode="lin" valueType="num">
                                      <p:cBhvr additive="base">
                                        <p:cTn id="8" dur="500" fill="hold"/>
                                        <p:tgtEl>
                                          <p:spTgt spid="25384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5306"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Third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a:t>
                      </a:r>
                      <a:r>
                        <a:rPr kumimoji="0" lang="en-CA" sz="4400" b="0" i="0" u="none" strike="noStrike" cap="none" normalizeH="0" baseline="0">
                          <a:ln>
                            <a:noFill/>
                          </a:ln>
                          <a:solidFill>
                            <a:srgbClr val="FF9900"/>
                          </a:solidFill>
                          <a:effectLst/>
                          <a:latin typeface="Arial" charset="0"/>
                          <a:cs typeface="Arial" charset="0"/>
                        </a:rPr>
                        <a:t> </a:t>
                      </a:r>
                      <a:r>
                        <a:rPr kumimoji="0" lang="ar-EG" sz="4400" b="0" i="0" u="none" strike="noStrike" cap="none" normalizeH="0" baseline="0">
                          <a:ln>
                            <a:noFill/>
                          </a:ln>
                          <a:solidFill>
                            <a:srgbClr val="FF9900"/>
                          </a:solidFill>
                          <a:effectLst/>
                          <a:latin typeface="Arial" charset="0"/>
                          <a:cs typeface="Arial" charset="0"/>
                        </a:rPr>
                        <a:t> الثالث من الصوم المقدس</a:t>
                      </a:r>
                      <a:endParaRPr kumimoji="0" lang="en-CA"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Troisième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632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17632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7382" name="Group 38"/>
          <p:cNvGraphicFramePr>
            <a:graphicFrameLocks noGrp="1"/>
          </p:cNvGraphicFramePr>
          <p:nvPr/>
        </p:nvGraphicFramePr>
        <p:xfrm>
          <a:off x="34925" y="115888"/>
          <a:ext cx="9001125" cy="6634156"/>
        </p:xfrm>
        <a:graphic>
          <a:graphicData uri="http://schemas.openxmlformats.org/drawingml/2006/table">
            <a:tbl>
              <a:tblPr rtl="1"/>
              <a:tblGrid>
                <a:gridCol w="437469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238441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أمثال سليمان الحكيم ( 1 : 20 ـ 33 )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الحكمةُ تنادي في الطرق، وفي الشَّوارع تُعطي صوتَها، وعلى رُؤُوس الأسواقِ تصيح وفي مداخل أبواب الأقوياء ثابتة، وعلى أبواب المدن تقول بقلب قوي كل حين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Proverbes 1 : 20 -33.</a:t>
                      </a:r>
                      <a:endParaRPr kumimoji="0" lang="fr-CA"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La sagesse, au-dehors, va clamant, le long des avenues elle donne de la voix. 21 Dominant le tumulte elle appelle; à proximité des portes, dans la ville, elle proclame: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1:20-33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Wisdom calls aloud outside; She raises her voice in the open squares. 21 She cries out in the chief concourses, At the openings of the gates in the city She speaks her words: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15f</a:t>
            </a:r>
          </a:p>
        </p:txBody>
      </p:sp>
    </p:spTree>
  </p:cSld>
  <p:clrMapOvr>
    <a:masterClrMapping/>
  </p:clrMapOvr>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8393" name="Group 25"/>
          <p:cNvGraphicFramePr>
            <a:graphicFrameLocks noGrp="1"/>
          </p:cNvGraphicFramePr>
          <p:nvPr/>
        </p:nvGraphicFramePr>
        <p:xfrm>
          <a:off x="34925" y="115888"/>
          <a:ext cx="9001125" cy="6342000"/>
        </p:xfrm>
        <a:graphic>
          <a:graphicData uri="http://schemas.openxmlformats.org/drawingml/2006/table">
            <a:tbl>
              <a:tblPr rtl="1"/>
              <a:tblGrid>
                <a:gridCol w="5082718">
                  <a:extLst>
                    <a:ext uri="{9D8B030D-6E8A-4147-A177-3AD203B41FA5}">
                      <a16:colId xmlns:a16="http://schemas.microsoft.com/office/drawing/2014/main" val="20000"/>
                    </a:ext>
                  </a:extLst>
                </a:gridCol>
                <a:gridCol w="391840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إلى متى أيُّها الجُهَّالُ تُحبُّونَ الطفولة ولا تخجلون وتبتغون المضرة والحمقى يُبغضُونَ الفهم. ارجعُوا عند توبيخي، فإنِّي أصنع قدامكم كلمة رُوحي، وأُعلمكُمُ كلامي.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Jusque à quand, niais, aimerez-vous la niaiserie? Jusque à quand les moqueurs se plairont-ils à la moquerie et les sots haïront-ils la connaissance? 23 Rendez-vous à mes arguments! Voici, je veux répandre pour vous mon esprit, vous faire connaître mon message.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How long, you simple ones, will you love simplicity? For scorners delight in their scorning, And fools hate knowledge. 23 Turn at my rebuke; Surely I will pour out my spirit on you; I will make my words known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79420" name="Group 28"/>
          <p:cNvGraphicFramePr>
            <a:graphicFrameLocks noGrp="1"/>
          </p:cNvGraphicFramePr>
          <p:nvPr/>
        </p:nvGraphicFramePr>
        <p:xfrm>
          <a:off x="34925" y="44450"/>
          <a:ext cx="9145588" cy="644328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دعوتُ فلم تسمعوا ومددتُ يدي فلم تلتفتوا بل لم تثبتوا في عمل مشُورتي وتوبيخي لم تتأملوه فأنا أيضاً أضحكُ عند بليَّتكم، وأشمت عند</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Puisque j'ai appelé et que vous vous êtes rebiffés, puisque j'ai tendu la main et que personne n'a prêté attention; 25 puisque vous avez rejeté tous mes conseils et que vous n'avez pas voulu de mes arguments, 26 à mon tour je rirai de votre malheur, je me moquerai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Because I have called and you refused, I have stretched out my hand and no one regarded, 25 Because you disdained all my counsel, And would have none of my rebuke, 26 I also will laugh at your calamity; I will mock when your terror comes,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3366" name="Group 22"/>
          <p:cNvGraphicFramePr>
            <a:graphicFrameLocks noGrp="1"/>
          </p:cNvGraphicFramePr>
          <p:nvPr/>
        </p:nvGraphicFramePr>
        <p:xfrm>
          <a:off x="34925" y="44450"/>
          <a:ext cx="9145588" cy="637692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مجيء اضطرابكم بغتة وصرعكم كعاصفة وإذا حل بكم الضيق والاضمحلال والهلاك، حينئذٍ يدعُونني فلا أجيب، يُبكِّر الأشرار إليَّ فلا يجدُونني.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quand l'épouvante tombera sur vous comme une tempête, quand le malheur fondra sur vous comme un typhon, quand l'angoisse et la détresse vous assailliront... 28 alors ils m'appelleront, mais je ne répondrai pas, ils me chercheront mais ne me trouveront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When your terror comes like a storm, And your destruction comes like a whirlwind, When distress and anguish come upon you. 28 Then they will call on me, but I will not answer; They will seek me diligently, but they will not find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4395" name="Group 27"/>
          <p:cNvGraphicFramePr>
            <a:graphicFrameLocks noGrp="1"/>
          </p:cNvGraphicFramePr>
          <p:nvPr/>
        </p:nvGraphicFramePr>
        <p:xfrm>
          <a:off x="34925" y="44450"/>
          <a:ext cx="9074150" cy="645755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بما أنَّهُم مقتوا الحكمة ولم يؤثروا مخافَةَ الرَّبِّ، ولم يريدوا أن يرجوا مشُورتي، مقتوا كلامي، فلذلكَ يأكُلُون ثمرة طريقهم ومن نفاقهم  يشبعُون.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Puisqu'ils ont haï la connaissance et n'ont pas choisi la crainte du Seigneur; 30 puisqu'ils n'ont pas voulu de mes conseils et ont méprisé chacun de mes avis, eh bien! ils mangeront du fruit de leur conduite et se repaîtront de leurs propres élucubrations.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Because they hated knowledge And did not choose the fear of the Lord, 30 They would have none of my counsel And despised my every rebuke. 31 Therefore they shall eat the fruit of their own way, And be filled to the full with their own fancies.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0436" name="Group 20"/>
          <p:cNvGraphicFramePr>
            <a:graphicFrameLocks noGrp="1"/>
          </p:cNvGraphicFramePr>
          <p:nvPr/>
        </p:nvGraphicFramePr>
        <p:xfrm>
          <a:off x="34925" y="115888"/>
          <a:ext cx="9074150" cy="59785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وحيث أنهم ظلموا الأطفال وقتلوهم فإني أوقع بالمنافقين هلاكاً. والسامع لي يسكُنُ في دعة مطمئناً ويستريحُ مِن كل مخاوف الشَّرِّ.</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C'est leur indocilité qui tue les gens stupides et leur assurance qui perd les sots. 33 Mais qui m'écoute repose en sécurité, tranquille, loin de la crainte du malheur.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For the turning away of the simple will slay them, And the complacency of fools will destroy them; 33 But whoever listens to me will dwell safely, And will be secure, without fear of evil.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1471" name="Group 31"/>
          <p:cNvGraphicFramePr>
            <a:graphicFrameLocks noGrp="1"/>
          </p:cNvGraphicFramePr>
          <p:nvPr/>
        </p:nvGraphicFramePr>
        <p:xfrm>
          <a:off x="34925" y="115888"/>
          <a:ext cx="9001125" cy="6507862"/>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إشعياء النبي ( 8 : 13 ـ 9 : 1 ـ 7 )</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الرب فقدِّسوه وليكن هو خوفكُمُ. وإذا توكلتم عليه يكون لكم قدساً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ولا تدخلوا أمامه لئلا يكون حجر صدمةٍ وصخرة عثرةٍ لبيت يعقوب</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Essaie 8 :13 -9:7</a:t>
                      </a:r>
                    </a:p>
                    <a:p>
                      <a:pPr marL="0" marR="0" lvl="0" indent="0" algn="l" defTabSz="914400" rtl="0" eaLnBrk="1" fontAlgn="base" latinLnBrk="0" hangingPunct="1">
                        <a:lnSpc>
                          <a:spcPct val="100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C'est le Seigneur, le tout-puissant, que vous tiendrez pour saint, c'est lui que vous craindrez, 14 c'est lui que vous redouterez. Il sera un sanctuaire et une pierre que l'on heurte et un rocher où l'on trébuche pour les deux maisons d'Israël, </a:t>
                      </a:r>
                      <a:endParaRPr kumimoji="0" lang="fr-CA"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Isaiah 8:13-9:7</a:t>
                      </a:r>
                    </a:p>
                    <a:p>
                      <a:pPr marL="0" marR="0" lvl="0" indent="0" algn="l" defTabSz="914400" rtl="0" eaLnBrk="1" fontAlgn="base" latinLnBrk="0" hangingPunct="1">
                        <a:lnSpc>
                          <a:spcPct val="100000"/>
                        </a:lnSpc>
                        <a:spcBef>
                          <a:spcPct val="5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13 The Lord of hosts, Him you shall hallow; Let Him be your fear, And let Him be your dread. 14 He will be as a sanctuary, But a stone of stumbling and a rock of offense To both the houses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1011" name="Group 19"/>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وفخاً وشركاً لساكني أُورشليم. من أجل ذلك لا قوة لهم ويسقُطُون وينسحقون ويحتبلون ويؤخذون.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un filet et un piège pour l'habitant de Jérusalem. 15 Beaucoup y trébucheront, tomberont, se briseront, seront pris au piège et capturés.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As a trap and a snare to the inhabitants of Jerusalem. 15 And many among them shall stumble; They shall fall and be broken, Be snared and taken.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2491" name="Group 27"/>
          <p:cNvGraphicFramePr>
            <a:graphicFrameLocks noGrp="1"/>
          </p:cNvGraphicFramePr>
          <p:nvPr/>
        </p:nvGraphicFramePr>
        <p:xfrm>
          <a:off x="34925" y="115888"/>
          <a:ext cx="9001125" cy="59785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أرسم الشِّهادة أختم الشَّريعة بتلاميذي ).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إنِّي أرجو اللَّـه الحاجب وجهه عن بيتِ يعقُوب وأتوكل عليه. حينئذ أنا والأولادُ الذين أعطانيهمُ اللَّـه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Enferme l'attestation, scelle l'instruction parmi mes disciples. 17 J'attends le Seigneur qui cache sa face à la maison de Jacob, j'espère en lui. 18 Moi et les enfants que m'a donnés le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Bind up the testimony, Seal the law among my disciples. 17 And I will wait on the Lord, Who hides His face from the house of Jacob; And I will hope in Him. 18 Here am I and the children whom the Lord has given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5422" name="Group 30"/>
          <p:cNvGraphicFramePr>
            <a:graphicFrameLocks noGrp="1"/>
          </p:cNvGraphicFramePr>
          <p:nvPr/>
        </p:nvGraphicFramePr>
        <p:xfrm>
          <a:off x="34925" y="115888"/>
          <a:ext cx="9001125" cy="6281612"/>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نكون آياتٍ وعجائب في بيت إسرائيل من لدن رب الجنود السَّاكن في جبل صهيون. إذا قالُوا لكُمُ اسألوا أصحاب التَّوابع والعرَّافين المُشقشقين والهامسين.ألا يسألُ شعبٌ إلههُ،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nous sommes des signes et des présages en Israël de la part du Seigneur, le tout-puissant, qui demeure sur la montagne de Sion. 19 Et si l'on vous dit: "Consultez ceux qui pratiquent la divination, ceux qui sifflotent et murmurent; un peuple ne doit-il pas consulter ses dieux,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We are for signs and wonders in Israel From the Lord of hosts, Who dwells in Mount Zion. 19 And when they say to you, Seek those who are mediums and wizards, who whisper and mutter, should not a people seek their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6443" name="Group 27"/>
          <p:cNvGraphicFramePr>
            <a:graphicFrameLocks noGrp="1"/>
          </p:cNvGraphicFramePr>
          <p:nvPr/>
        </p:nvGraphicFramePr>
        <p:xfrm>
          <a:off x="34925" y="115888"/>
          <a:ext cx="9001125" cy="60895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أيَسألُ الأموات عن الأحياء. لأن الناموس يعطي معونة حتى لا يقولوا مثل هذا. فإذا جاءكم شر قاسي وكنتم تجوعون</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morts en faveur des vivants? 20 A l'instruction et à l'attestation! S'ils ne s'expriment pas selon cette parole, pour eux point d'aurore. 21 On traversera le pays, accablé et affamé. Sous l'effet de la faim,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Should they seek the dead on behalf of the living? 20 To the law and to the testimony! If they do not speak according to this word, it is because there is no light in them. 21 They will pass through it hard pressed and hungry; and it shall happen, when they are hungry,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7462" name="Group 22"/>
          <p:cNvGraphicFramePr>
            <a:graphicFrameLocks noGrp="1"/>
          </p:cNvGraphicFramePr>
          <p:nvPr/>
        </p:nvGraphicFramePr>
        <p:xfrm>
          <a:off x="34925" y="115888"/>
          <a:ext cx="9001125" cy="621874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متألمين ويدرككم شر الرؤساء</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والقبائل تنظر إلي السماء من فوق. وتتطلع إلي الأرض من أسفل حينئذٍ شدَّةٌ وضيق وقتام ظلام ومضياقة لا مثيل لها حتى لا تبصروا.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s'irritera et on maudira son roi et son Dieu! On se retournera vers le haut, 22 puis on regardera vers la terre et voici: détresse et ténèbres, obscurité angoissante, nuit dans laquelle on est poussé.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they will be enraged and curse their king and their God, and look upward. 22 Then they will look to the earth, and see trouble and darkness, gloom of anguish; and they will be driven into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8489" name="Group 25"/>
          <p:cNvGraphicFramePr>
            <a:graphicFrameLocks noGrp="1"/>
          </p:cNvGraphicFramePr>
          <p:nvPr/>
        </p:nvGraphicFramePr>
        <p:xfrm>
          <a:off x="34925" y="115888"/>
          <a:ext cx="9001125" cy="628161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لا يكُونُ ظلامٌ للتي عليها ضيقٌ، كما أهان الزَّمانُ الأوَّلُ أرض زبُولُون وأرض نفتالي وطريق البحر وبقية السكان في الساحل عبر الأُردُنِّ جليل الأُمم.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9:1 Mais ce n'est plus l'obscurité pour le pays qui était dans l'angoisse. Dans un premier temps le Seigneur a couvert d'opprobre le pays de Zabulon et le pays de Nephtali, mais ensuite il a couvert de gloire la route de la mer, l'au-delà du Jourdain et le district des nations.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9:1 Nevertheless the gloom will not be upon her who is distressed, As when at first He lightly esteemed The land of Zebulun and the land of Naphtali, And afterward more heavily oppressed her, By the way of the sea, beyond the Jordan, In Galilee of the Gentiles.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9514" name="Group 26"/>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الشَّعبُ السَّالكُ في الظُّلمة أبصر نُوراً عظيماً، والساكن في الكورة وظلال الموتِ أضاء نُورٌ حوله.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 peuple qui marchait dans les ténèbres a vu une grande lumière. Sur ceux qui habitaient le pays de l'ombre, une lumière a resplendi.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people who walked in darkness Have seen a great light; Those who dwelt in the land of the shadow of death, Upon them a light has shined.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9984" name="Group 16"/>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بقية شعبكم الذي أحضرته بفرح يفرحون أمامك كالفرح في الحصاد، كابتهاج الذين يقسمون الغنيمة.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Tu as fait abonder leur allégresse, tu as fait grandir leur joie. Ils se réjouissent devant toi comme on se réjouit à la moisson, comme on jubile au partage du butin.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You have multiplied the nation And increased its joy; They rejoice before You According to the joy of harvest, As men rejoice when they divide the spoil.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0537" name="Group 25"/>
          <p:cNvGraphicFramePr>
            <a:graphicFrameLocks noGrp="1"/>
          </p:cNvGraphicFramePr>
          <p:nvPr/>
        </p:nvGraphicFramePr>
        <p:xfrm>
          <a:off x="34925" y="115888"/>
          <a:ext cx="9001125" cy="628161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نير مشقتها وعصا مبغضيها وقضيب مسخِّريها قد كسرتها كما في أيام مديان. لأنَّ كُلَّ حلةٍ جمعـوها بغـشٍ وكل ثوب يتطهر من الغش يريدون حرقها بالنـار.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Car le joug qui pesait sur lui, le bâton à son épaule, le gourdin de son chef de corvée, tu les as brisés comme au jour de Madiân. 5 Tout brodequin dont le piétinement ébranle le sol et tout manteau roulé de sang deviennent bons à brûler, proie du feu.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You have broken the yoke of his burden And the staff of his shoulder, The rod of his oppressor, As in the day of Midian. 5 For every warrior's sandal from the noisy battle, And garments rolled in blood, Will be used for burning and fuel of fire.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1555" name="Group 19"/>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يُولدُ لنا ولدٌ ونُعطى ابناً وتكُونُ الرِّياسة على منكبيه ويُدعى اسمُهُ ملاك المشورة العظيم وأنا أجلب السَّلام لرئاسته والخلاص.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Car un enfant nous est né, un fils nous a été donné. La souveraineté est sur ses épaules. On proclame son nom: "Merveilleux - Conseiller, Dieu - Fort, Père à jamais, Prince de la paix.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unto us a Child is born, Unto us a Son is given; And the government will be upon His shoulder. And His name will be called Wonderful, Counselor, Mighty God, Everlasting Father, Prince of Peace.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3514" name="Group 26"/>
          <p:cNvGraphicFramePr>
            <a:graphicFrameLocks noGrp="1"/>
          </p:cNvGraphicFramePr>
          <p:nvPr/>
        </p:nvGraphicFramePr>
        <p:xfrm>
          <a:off x="34925" y="115888"/>
          <a:ext cx="9001125" cy="67099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4141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لنُمُوِّ رياستهِ ولا يكون لسلامه نهايةَ على كُرسيِّ دَاوُدَ وعلى مملكتهِ ليُثبِّتها ويعضُدها بالحقِّ والبرِّ مِنَ الآن وإلى الأبد، غيرةُ ربِّ الجُنُود تصنعُ هذا. </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y aura une souveraineté étendue et une paix sans fin pour le trône de David et pour sa royauté, qu'il établira et affermira sur le droit et la justice dès maintenant et pour toujours - l'ardeur du Seigneur, le tout-puissant, fera cela.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Of the increase of His government and peace There will be no end, Upon the throne of David and over His kingdom, To order it and establish it with judgment and justice From that time forward, even forever. The zeal of the Lord of hosts will perform this.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4514"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18451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5568" name="Group 32"/>
          <p:cNvGraphicFramePr>
            <a:graphicFrameLocks noGrp="1"/>
          </p:cNvGraphicFramePr>
          <p:nvPr/>
        </p:nvGraphicFramePr>
        <p:xfrm>
          <a:off x="34925" y="44450"/>
          <a:ext cx="9145588" cy="6254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a:t>
                      </a:r>
                      <a:r>
                        <a:rPr kumimoji="0" lang="ar-EG" sz="3600" b="0" i="0" u="sng" strike="noStrike" cap="none" normalizeH="0" baseline="0">
                          <a:ln>
                            <a:noFill/>
                          </a:ln>
                          <a:solidFill>
                            <a:srgbClr val="FF9933"/>
                          </a:solidFill>
                          <a:effectLst/>
                          <a:latin typeface="Arial" charset="0"/>
                          <a:cs typeface="Arial" charset="0"/>
                        </a:rPr>
                        <a:t> 32 : 1- 2 )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طوباهم الذين تركت لهم آثامهم والذين سترت خطاياهم. طوبى للرجل الذي لم يحسب له الرب خطيئة.</a:t>
                      </a:r>
                      <a:r>
                        <a:rPr kumimoji="0" lang="ar-SA" sz="36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32:1-2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Heureux l'homme dont la faute est enlevée, et le péché remis.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Heureux l'homme dont le Seigneur ne retient pas l'offense, dont l'esprit est sans fraude,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32:1-2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32:1 Blessed is he whose transgression is forgiven, Whose sin is covered.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Blessed is the man to whom the Lord does not impute iniquity.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15pm</a:t>
            </a:r>
          </a:p>
        </p:txBody>
      </p:sp>
    </p:spTree>
  </p:cSld>
  <p:clrMapOvr>
    <a:masterClrMapping/>
  </p:clrMapOvr>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6591" name="Group 31"/>
          <p:cNvGraphicFramePr>
            <a:graphicFrameLocks noGrp="1"/>
          </p:cNvGraphicFramePr>
          <p:nvPr/>
        </p:nvGraphicFramePr>
        <p:xfrm>
          <a:off x="34925" y="44450"/>
          <a:ext cx="9145588"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( 19 : 11 – 28 )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هم يَسمَعونَ هذه أضاف فقالَ مَثَلاً، لأنَّهُ كانَ قريباً مِن أُورُشَليمَ، وكانوا يَظُنُّونَ أنَّ ملكوتَ اللَّهِ عتيدٌ أنْ يَظهَرَ للوقت.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19:11-28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Comme les gens écoutaient ces mots, Jésus ajouta une parabole parce qu'il était près de Jérusalem, et qu'eux se figuraient que le Règne de Dieu allait se manifester sur-le-champ.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19:11-28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Now as they heard these things, He spoke another parable, because He was near Jerusalem and because they thought the kingdom of God would appear immediately.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15m</a:t>
            </a:r>
          </a:p>
        </p:txBody>
      </p:sp>
    </p:spTree>
  </p:cSld>
  <p:clrMapOvr>
    <a:masterClrMapping/>
  </p:clrMapOvr>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7606" name="Group 22"/>
          <p:cNvGraphicFramePr>
            <a:graphicFrameLocks noGrp="1"/>
          </p:cNvGraphicFramePr>
          <p:nvPr/>
        </p:nvGraphicFramePr>
        <p:xfrm>
          <a:off x="34925" y="115888"/>
          <a:ext cx="9074150" cy="6203939"/>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كان رجل شريفُ الجنسِ قد ذهبَ إلى كورةٍ بعيدةٍ ليأخُذَ لنفسهِ مُلكاً ويعود. فدَعا عشرةَ عبيدٍ لهُ وأعطاهُمْ عشرةَ أَمْنَاءٍ، وقال لهُم: تاجِروا بهذه حتَّى آتِيَ.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dit donc: "Un homme de haute naissance se rendit dans un pays lointain pour se faire investir de la royauté et revenir ensuite. 13 Il appela dix de ses serviteurs, leur distribua dix mines et leur dit: "Faites des affaires jusqu'à mon retour."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Therefore He said: A certain nobleman went into a far country to receive for himself a kingdom and to return. 13 So he called ten of his servants, delivered to them ten minas, and said to them, `Do business till I come.'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3616" name="Group 32"/>
          <p:cNvGraphicFramePr>
            <a:graphicFrameLocks noGrp="1"/>
          </p:cNvGraphicFramePr>
          <p:nvPr/>
        </p:nvGraphicFramePr>
        <p:xfrm>
          <a:off x="34925" y="115888"/>
          <a:ext cx="9074150" cy="604837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أهلُ مدينتهِ يُبغِضونَهُ، فأرسَلوا وراءَهُ سَفارَةً قائليـنَ: لا نُريـدُ أنَّ يَمـلِكُ علينا هذا. فحدث لمَّـا عاد أَخـذاً المُـلْكَ، أنْ أمر بأن يُدعَى إليهِ أولئك العبيدُ</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Mais ses concitoyens le haïssaient et ils envoyèrent derrière lui une délégation pour dire: "Nous ne voulons pas qu'il règne sur nous." 15 Or, quand il revint après s'être fait investir de la royauté, il fit appeler devant lui ces serviteurs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his citizens hated him, and sent a delegation after him, saying, `We will not have this man to reign over us.' 15 And so it was that when he returned, having received the kingdom, he then commanded these servants,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4630" name="Group 22"/>
          <p:cNvGraphicFramePr>
            <a:graphicFrameLocks noGrp="1"/>
          </p:cNvGraphicFramePr>
          <p:nvPr/>
        </p:nvGraphicFramePr>
        <p:xfrm>
          <a:off x="34925" y="115888"/>
          <a:ext cx="9145588" cy="6048375"/>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الذينَ أعطاهُمُ الفضَّةَ، لِيعلَمَ بِمَا ربح كُلُّ واحدٍ منهم. فجاءَ الأوَّلُ وقال: يا سيِّد، مَنَاكَ صار عشرةَ أَمْنَاءٍ.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à qui il avait distribué l'argent, pour savoir quelles affaires chacun avait faites. 16 Le premier se présenta et dit: "Seigneur, ta mine a rapporté dix mines.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to whom he had given the money, to be called to him, that he might know how much every man had gained by trading. 16 Then came the first, saying, `Master, your mina has earned ten minas.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5666" name="Group 34"/>
          <p:cNvGraphicFramePr>
            <a:graphicFrameLocks noGrp="1"/>
          </p:cNvGraphicFramePr>
          <p:nvPr/>
        </p:nvGraphicFramePr>
        <p:xfrm>
          <a:off x="34925" y="115888"/>
          <a:ext cx="9001125" cy="644271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نِعِمَّا أيُّها العبدُ الصَّالحُ، لأنكَ كُنتَ أميناً في القليلِ، فليكُنْ لكَ سُلطانٌ على عشرِة مُدنٍ. وجاءَ الثاني قائلاً: يا سيِّد، مَنَاكَ قد صار خمسةَ أَمْنَاءٍ. فقالَ لهذا الآخر أيضاً: وكُنْ أنتَ على خمسِ مُدنٍ.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lui dit: "C'est bien, bon serviteur, puisque tu as été fidèle dans une toute petite affaire, reçois autorité sur dix villes."   18 Le second vint et dit: "Ta mine, Seigneur, a produit cinq mines". 19 Il dit de même à celui-là: "Toi, sois à la tête de cinq villes."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he said to him, `Well done, good servant; because you were faithful in a very little, have authority over ten cities.' 18 And the second came, saying, `Master, your mina has earned five minas.' 19 Likewise he said to him, `You also be over five cities.'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6686" name="Group 30"/>
          <p:cNvGraphicFramePr>
            <a:graphicFrameLocks noGrp="1"/>
          </p:cNvGraphicFramePr>
          <p:nvPr/>
        </p:nvGraphicFramePr>
        <p:xfrm>
          <a:off x="34925" y="115888"/>
          <a:ext cx="9001125" cy="604837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 الآخر قائلاً: يا سَيِّدُ، هُوذا مَنَاكَ الذي كان عندي موضُوعاً في مِنديلٍ، لأنِّي خفتُ مِنكَ، لأنك رجل قاس، تأخُذُ ما لم تضعه تحصُدُ ما لم تزرعه.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Un autre vint et dit: "Seigneur, voici ta mine, je l'avais mise de côté dans un linge. 21 Car j'avais peur de toi parce que tu es un homme sévère: tu retires ce que tu n'as pas déposé et tu moissonnes ce que tu n'as pas semé."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Then another came, saying, `Master, here is your mina, which I have kept put away in a handkerchief. 21 `For I feared you, because you are an austere man. You collect what you did not deposit, and reap what you did not sow.'</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7714" name="Group 34"/>
          <p:cNvGraphicFramePr>
            <a:graphicFrameLocks noGrp="1"/>
          </p:cNvGraphicFramePr>
          <p:nvPr/>
        </p:nvGraphicFramePr>
        <p:xfrm>
          <a:off x="34925" y="115888"/>
          <a:ext cx="9145588" cy="67665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مِن فَمِكَ أدينُكَ أيُّها العَبدُ الشِّرِّيرُ. إذ عرفتَ إنني رجل قاس، آخُذُ مَا لم أضعه، وأحصد ما لم أزرعه، فلماذا لم تَضع فِضَّتي على مائدة الصَّيارفة، حتى إذا جئتُ أتقاضاها مع ربحها؟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lui dit: "C'est d'après tes propres paroles que je vais te juger, mauvais serviteur. Tu savais que je suis un homme sévère, que je retire ce que je n'ai pas déposé et que je moissonne ce que je n'ai pas semé. 23 Alors, pourquoi n'as-tu pas mis mon argent à la banque? A mon retour, je l'aurais repris avec un intérêt."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he said to him, `Out of your own mouth I will judge you, you wicked servant. You knew that I was an austere man, collecting what I did not deposit and reaping what I did not sow. 23 `Why then did you not put my money in the bank, that at my coming I might have collected it with interest?'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8732" name="Group 28"/>
          <p:cNvGraphicFramePr>
            <a:graphicFrameLocks noGrp="1"/>
          </p:cNvGraphicFramePr>
          <p:nvPr/>
        </p:nvGraphicFramePr>
        <p:xfrm>
          <a:off x="34925" y="115888"/>
          <a:ext cx="9074150" cy="6442710"/>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للحاضرينَ: خُذُوا آلمنا من هذا وأعطُوه للذي عندهُ العَشرةُ الأمناءُ. فقالوا لهُ: يَا سَيِّدُ، عِندَهُ عشرةُ أمناءٍ! أقُولُ لكُم: إنَّ كُلَّ مَن لهُ يُعطى ويزداد، ومَن ليسَ لهُ فالذي عِندهُ يُؤخَذُ مِنهُ.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Puis il dit à ceux qui étaient là: "Retirez-lui sa mine, et donnez-la à celui qui en a dix. 25 Ils lui dirent: "Seigneur, il a déjà dix mines!"- 26 Je vous le dis: à tout homme qui a, l'on donnera, mais à celui qui n'a pas, même ce qu'il a lui sera retiré.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he said to those who stood by, `Take the mina from him, and give it to him who has ten minas.' 25 (But they said to him, `Master, he has ten minas.') 26 `For I say to you, that to everyone who has will be given; and from him who does not have, even what he has will be taken away from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88646" name="Group 38"/>
          <p:cNvGraphicFramePr>
            <a:graphicFrameLocks noGrp="1"/>
          </p:cNvGraphicFramePr>
          <p:nvPr/>
        </p:nvGraphicFramePr>
        <p:xfrm>
          <a:off x="34925" y="115888"/>
          <a:ext cx="9145588" cy="590175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أعدائي، أُولئِكَ الذين لم يُريدُوا أن أملِكَ عَليهِم، إيتوني بهم ههنا واذبَحُوهُم أمامي ". ولمَّا قالَ هذا تَقدَّم صاعداً إلى أُورشليم.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Quant à mes ennemis, ces gens qui ne voulaient pas que je règne sur eux, amenez-les ici, et égorgez-les devant moi." Sur ces mots, Jésus partit en avant pour monter à Jérusalem.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But bring here those enemies of mine, who did not want me to reign over them, and slay them before me.' 28 When He had said this, He went on ahead, going up to Jerusalem.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96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189635"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1896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1896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91723" name="Group 43"/>
          <p:cNvGraphicFramePr>
            <a:graphicFrameLocks noGrp="1"/>
          </p:cNvGraphicFramePr>
          <p:nvPr/>
        </p:nvGraphicFramePr>
        <p:xfrm>
          <a:off x="34925" y="44450"/>
          <a:ext cx="9001125" cy="657860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a:t>
                      </a:r>
                      <a:r>
                        <a:rPr kumimoji="0" lang="ar-EG" sz="3200" b="0" i="0" u="sng" strike="noStrike" cap="none" normalizeH="0" baseline="0" dirty="0">
                          <a:ln>
                            <a:noFill/>
                          </a:ln>
                          <a:solidFill>
                            <a:srgbClr val="FF9933"/>
                          </a:solidFill>
                          <a:effectLst/>
                          <a:latin typeface="Arial" charset="0"/>
                          <a:cs typeface="Arial" charset="0"/>
                        </a:rPr>
                        <a:t>الأولى </a:t>
                      </a:r>
                      <a:r>
                        <a:rPr kumimoji="0" lang="ar-SA" sz="3200" b="0" i="0" u="sng" strike="noStrike" cap="none" normalizeH="0" baseline="0" dirty="0">
                          <a:ln>
                            <a:noFill/>
                          </a:ln>
                          <a:solidFill>
                            <a:srgbClr val="FF9933"/>
                          </a:solidFill>
                          <a:effectLst/>
                          <a:latin typeface="Arial" charset="0"/>
                          <a:cs typeface="Arial" charset="0"/>
                        </a:rPr>
                        <a:t>إلى أهل كورنثوس</a:t>
                      </a:r>
                      <a:r>
                        <a:rPr kumimoji="0" lang="ar-EG" sz="3200" b="0" i="0" u="sng" strike="noStrike" cap="none" normalizeH="0" baseline="0" dirty="0">
                          <a:ln>
                            <a:noFill/>
                          </a:ln>
                          <a:solidFill>
                            <a:srgbClr val="FF9933"/>
                          </a:solidFill>
                          <a:effectLst/>
                          <a:latin typeface="Arial" charset="0"/>
                          <a:cs typeface="Arial" charset="0"/>
                        </a:rPr>
                        <a:t>(</a:t>
                      </a:r>
                      <a:r>
                        <a:rPr kumimoji="0" lang="ar-SA" sz="3200" b="0" i="0" u="sng" strike="noStrike" cap="none" normalizeH="0" baseline="0" dirty="0">
                          <a:ln>
                            <a:noFill/>
                          </a:ln>
                          <a:solidFill>
                            <a:srgbClr val="FF9933"/>
                          </a:solidFill>
                          <a:effectLst/>
                          <a:latin typeface="Arial" charset="0"/>
                          <a:cs typeface="Arial" charset="0"/>
                        </a:rPr>
                        <a:t>5 : 9 ـ 6 :1 ـ 5 )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كتبتُ إليكُم في الرِّسالة ألا تُخالطُوا الزُّناة. وإنني لست أعني زُناة</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هذا العالم، أو الظلمة، أو الخَاطِفين،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1 Corinthiens 5:9 - 6:1-5</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Je vous ai écrit dans ma lettre de ne pas avoir de relations avec les débauchés. Je ne visais pas de façon générale les débauchés de ce monde, ou les rapaces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1 Corinthians 5:9-6:5</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I wrote to you in my epistle not to keep company with sexually immoral people. 10 Yet I certainly did not mean with the sexually immoral people of this world, or with the covetous,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15p</a:t>
            </a:r>
          </a:p>
        </p:txBody>
      </p:sp>
    </p:spTree>
  </p:cSld>
  <p:clrMapOvr>
    <a:masterClrMapping/>
  </p:clrMapOvr>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49752" name="Group 24"/>
          <p:cNvGraphicFramePr>
            <a:graphicFrameLocks noGrp="1"/>
          </p:cNvGraphicFramePr>
          <p:nvPr/>
        </p:nvGraphicFramePr>
        <p:xfrm>
          <a:off x="34925" y="44450"/>
          <a:ext cx="9001125" cy="65786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عابدي الأصنام، وإلا فيلزمُكُم أنْ تخرُجُوا مِنَ هذا العالم! فالآن كتبتُ إليكُم: ألا تخالطوهم إن كان أحدٌ مسمى أخاً زانياً أو ظالماً أو عَابِد وثن أو شتَّاماً</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les filous ou les idolâtres, car il vous faudrait alors sortir du monde. 11 Non, je vous ai écrit de ne pas avoir de relations avec un homme qui porte le nom de frère, s'il est débauché, ou rapace ou idolâtre ou calomniateur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or extortioners, or idolaters, since then you would need to go out of the world. 11 But now I have written to you not to keep company with anyone named a brother, who is sexually immoral, or covetous, or an idolater, or a reviler,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0775" name="Group 23"/>
          <p:cNvGraphicFramePr>
            <a:graphicFrameLocks noGrp="1"/>
          </p:cNvGraphicFramePr>
          <p:nvPr/>
        </p:nvGraphicFramePr>
        <p:xfrm>
          <a:off x="34925" y="44450"/>
          <a:ext cx="9001125" cy="6422327"/>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سكِّيراً أو خاطفاً، فمثل هذا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تأكلوا معه. لأنه ماذا يعنيني أن أدينَ الذين في الخارج؟ ألستُم أنتُم تدينون الذين في الداخل؟ أمَّا الذين في الخارج فإنَّ اللَّـه يَدينُهُم. " فاعزلُوا الخبيث مِن بينكُم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ou ivrogne ou filou, et même de ne pas manger avec un tel homme. 12 Est-ce à moi, en effet, de juger ceux du dehors? N'est-ce pas ceux du dedans que vous avez à juger? 13 Ceux du dehors, Dieu les jugera. Ôtez le méchant du milieu de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or a drunkard, or an extortioner--not even to eat with such a person. 12 For what have I to do with judging those also who are outside? Do you not judge those who are inside? 13 But those who are outside God judges. Therefore put away from yourselves the evil person.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1806" name="Group 30"/>
          <p:cNvGraphicFramePr>
            <a:graphicFrameLocks noGrp="1"/>
          </p:cNvGraphicFramePr>
          <p:nvPr/>
        </p:nvGraphicFramePr>
        <p:xfrm>
          <a:off x="34925" y="44450"/>
          <a:ext cx="9145588" cy="6592824"/>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أيتجاسرُ أحدٌ مِنكُم إذا كانت لهُ دعوى على أخر أن يُحاكمه لدى الظَّالِمينَ، وليسَ عِندَ القدِّيسينَ؟ أما تعلمُونَ أنَّ القدِّيسين سيدينُونَ العالم؟ فإن كانَ العالمُ يُدانُ بكُم، أفأنتُم غيرُ مُستأهلين لِلمحاكم الصُّغرَى؟ </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Lorsque vous avez un différend entre vous, comment osez-vous le faire juger par les païens et non par les saints? 2  Ne savez–vous pas que les saints jugeront le monde ? Et si c’est par vous que le monde est jugé, seriez–vous indignes de juger les affaires de moindre importance ?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Dare any of you, having a matter against another, go to law before the unrighteous, and not before the saints? 2 Do you not know that the saints will judge the world? And if the world will be judged by you, are you unworthy to judge the smallest matters?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2821" name="Group 21"/>
          <p:cNvGraphicFramePr>
            <a:graphicFrameLocks noGrp="1"/>
          </p:cNvGraphicFramePr>
          <p:nvPr/>
        </p:nvGraphicFramePr>
        <p:xfrm>
          <a:off x="34925" y="44450"/>
          <a:ext cx="9001125" cy="657860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تَعلمُون إنَّنا سندينُ ملائكةً؟ فبالأحرى أُمُور هذه الحياةِ، فإنْ كانَ لكُم مَحَاكِمُ في أُمُور هذه الحياةِ فأجلِسُوا المُحتقرينَ في الكنيسةِ قُضاةً! </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Ne savez-vous donc pas que nous jugerons les anges? A plus forte raison les affaires de cette vie! 4 Quand donc vous avez des procès de cet ordre, vous établissez pour juges des gens que l'Église méprise?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Do you not know that we shall judge angels? How much more, things that pertain to this life? 4 If then you have judgments concerning things pertaining to this life, do you appoint those who are least esteemed by the church to judge?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3838" name="Group 14"/>
          <p:cNvGraphicFramePr>
            <a:graphicFrameLocks noGrp="1"/>
          </p:cNvGraphicFramePr>
          <p:nvPr/>
        </p:nvGraphicFramePr>
        <p:xfrm>
          <a:off x="34925" y="44450"/>
          <a:ext cx="9001125" cy="657860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إنما أقولُ هذا لِتخجيلكُم. أهكذَا ليس فيكُم حكيمٌ، ولا واحدٌ يستطيع أن يقضي بين إخوتهِ؟.</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Je le dis à votre honte. </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il ne se trouve parmi vous aucun homme assez sage pour pouvoir juger entre ses frères? </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 say this to your shame. Is it so, that there is not a wise man among you, not even one, who will be able to judge between his brethren?.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270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373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1937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1937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95809" name="Group 33"/>
          <p:cNvGraphicFramePr>
            <a:graphicFrameLocks noGrp="1"/>
          </p:cNvGraphicFramePr>
          <p:nvPr/>
        </p:nvGraphicFramePr>
        <p:xfrm>
          <a:off x="34925" y="44450"/>
          <a:ext cx="9074150" cy="6338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بطرس الرسول الأولى</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 : 3 ـ 12 )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الرب الإله أبو ربِّنا يسوع المسيح، الذى بحسب رحمته الكثيرة وَلَدَنَا ثانيةً لرجاء حيٍّ، بقيامة يسوع المسيح من الأموات،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Pierre 1 : 3 - 12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Béni soit Dieu, le Père de notre Seigneur Jésus Christ: dans sa grande miséricorde, il nous a fait renaître pour une espérance vivante, par la résurrection de Jésus Christ d'entre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1:3-12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Blessed be the God and Father of our Lord Jesus Christ, who according to His abundant mercy has begotten us again to a living hope through the resurrection of Jesus Christ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15c</a:t>
            </a:r>
          </a:p>
        </p:txBody>
      </p:sp>
    </p:spTree>
  </p:cSld>
  <p:clrMapOvr>
    <a:masterClrMapping/>
  </p:clrMapOvr>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96839" name="Group 39"/>
          <p:cNvGraphicFramePr>
            <a:graphicFrameLocks noGrp="1"/>
          </p:cNvGraphicFramePr>
          <p:nvPr/>
        </p:nvGraphicFramePr>
        <p:xfrm>
          <a:off x="34925" y="115888"/>
          <a:ext cx="9074150" cy="64952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لميراثٍ لا يَبلى ولا يتدنَّس ولا يضمحلُّ، محفوظٌ في السَّمَوات لكم، أنتم الذين بقوة اللَّـه محروسون، بالإيمان للخلاص المُعدّ أن يُستعلَن في الزمان الأخير. الذي به تبتهجون الآن قليلاً، إن كان يجب أن تحزنوا يسيراً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pour un héritage qui ne se peut corrompre, ni souiller, ni flétrir; cet héritage vous est réservé dans les cieux, 5 à vous que la puissance de Dieu garde par la foi pour le salut prêt à se révéler au moment de la fin. 6 Aussi, tressaillez vous </a:t>
                      </a:r>
                      <a:r>
                        <a:rPr kumimoji="0" lang="fr-FR" sz="2600" b="0" i="0" u="none" strike="noStrike" cap="none" normalizeH="0" baseline="0">
                          <a:ln>
                            <a:noFill/>
                          </a:ln>
                          <a:solidFill>
                            <a:schemeClr val="bg1"/>
                          </a:solidFill>
                          <a:effectLst/>
                          <a:latin typeface="Arial" charset="0"/>
                          <a:cs typeface="Arial" charset="0"/>
                        </a:rPr>
                        <a:t>d'allégresse même s'il faut 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to an inheritance incorruptible and undefiled and that does not fade away, reserved in heaven for you, 5 who are kept by the power of God through faith for salvation ready to be revealed in the last time. 6 In this you greatly rejoice, though now for a little while, if need be,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97853" name="Group 29"/>
          <p:cNvGraphicFramePr>
            <a:graphicFrameLocks noGrp="1"/>
          </p:cNvGraphicFramePr>
          <p:nvPr/>
        </p:nvGraphicFramePr>
        <p:xfrm>
          <a:off x="34925" y="44450"/>
          <a:ext cx="9074150" cy="594296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بتجارب متنوِّعة، لكي تكون تزكية إيمانكم وهي أثمن من الذَّهب الفاني، مع كونه مختبراً بالنَّار، فتوجَدُون أهلاً للمديح والمجدٍ والكرامةٍ عند استعلان يسوع المسيح،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un peu de temps, vous soyez affligés par diverses épreuves, 7 afin que la valeur éprouvée de votre foi - beaucoup plus précieuse que l'or périssable qui pourtant est éprouvé par le feu - obtienne louange, gloire et honneur lors de la révélation de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have been grieved by various trials, 7 that the genuineness of your faith, being much more precious than gold that perishes, though it is tested by fire, may be found to praise, honor, and glory at the revelation of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4877" name="Group 29"/>
          <p:cNvGraphicFramePr>
            <a:graphicFrameLocks noGrp="1"/>
          </p:cNvGraphicFramePr>
          <p:nvPr/>
        </p:nvGraphicFramePr>
        <p:xfrm>
          <a:off x="34925" y="44450"/>
          <a:ext cx="9074150" cy="636968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وإن لم تروه تحبُّونه. ذلك وإن كنتم لا ترونه الآن لكن تؤمنون به فتبتهجون بفرح لا يُنطق به ومجيد، نائلين غاية إيمانكم خلاص نفوسكم. الخلاصَ الذي طلبه وفحصه الأنبياء،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Lui que vous aimez sans l'avoir vu, en qui vous croyez sans le voir encore; aussi tressaillez-vous d'une joie ineffable et glorieuse, en remportant, comme prix de la foi, le salut de vos âmes. 10 Sur ce salut ont porté les recherches et les investigations des prophètes,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whom having not seen you love. Though now you do not see Him, yet believing, you rejoice with joy inexpressible and full of glory, 9 receiving the end of your faith--the salvation of your souls. 10 Of this salvation the prophets have inquired and searched carefully,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5898" name="Group 26"/>
          <p:cNvGraphicFramePr>
            <a:graphicFrameLocks noGrp="1"/>
          </p:cNvGraphicFramePr>
          <p:nvPr/>
        </p:nvGraphicFramePr>
        <p:xfrm>
          <a:off x="34925" y="44450"/>
          <a:ext cx="9074150" cy="6766560"/>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تنبأوا من أجل النِّعمَةِ البالغة إليكم، وباحثين عن الوقت الذي تكلم فيهم روحُ المسيح. الذي سَبقَ فشَهِدَ بآلام المسيح والأمجاد الآتيـة بعدها.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 ont prophétisé au sujet de la grâce qui vous était destinée:11 ils recherchaient à quel temps et à quelles circonstances se rapportaient les indications données par l'Esprit du Christ qui était présent en eux, quand il attestait par avance les souffrances réservées au Christ et la gloire qui les suivrait.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who prophesied of the grace that would come to you, 11 searching what, or what manner of time, the Spirit of Christ who was in them was indicating when He testified beforehand the sufferings of Christ and the glories that would follow.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6921" name="Group 25"/>
          <p:cNvGraphicFramePr>
            <a:graphicFrameLocks noGrp="1"/>
          </p:cNvGraphicFramePr>
          <p:nvPr/>
        </p:nvGraphicFramePr>
        <p:xfrm>
          <a:off x="34925" y="44450"/>
          <a:ext cx="9074150" cy="679640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أُعلِـنَ لهُـم أنَّهُم لم يعملوا لأنفسـهم، بل لكم كانـوا يخدمون هذه التي أُخبرتم بها الآن بواسطة الذين بَشَّروكُم في الرُّوح القُدُس المُرسَل مِنَ السَّماءِ. التي تَشتَهي الملائكة أن يطَّلِعوا عليها.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leur fut révélé que ce n'était pas pour eux-mêmes, mais pour vous qu'ils transmettaient ce message, que maintenant les prédicateurs de l'Évangile vous ont communiqué sous l'action de l'Esprit Saint envoyé du ciel, et dans lequel les anges désirent plonger leurs regards.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To them it was revealed that, not to themselves, but to us they were ministering the things which now have been reported to you through those who have preached the gospel to you by the Holy Spirit sent from heaven--things which angels desire to look into.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8850"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198852"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198852"/>
                                        </p:tgtEl>
                                        <p:attrNameLst>
                                          <p:attrName>style.visibility</p:attrName>
                                        </p:attrNameLst>
                                      </p:cBhvr>
                                      <p:to>
                                        <p:strVal val="visible"/>
                                      </p:to>
                                    </p:set>
                                    <p:anim calcmode="lin" valueType="num">
                                      <p:cBhvr additive="base">
                                        <p:cTn id="7" dur="500" fill="hold"/>
                                        <p:tgtEl>
                                          <p:spTgt spid="5198852"/>
                                        </p:tgtEl>
                                        <p:attrNameLst>
                                          <p:attrName>ppt_x</p:attrName>
                                        </p:attrNameLst>
                                      </p:cBhvr>
                                      <p:tavLst>
                                        <p:tav tm="0">
                                          <p:val>
                                            <p:strVal val="0-#ppt_w/2"/>
                                          </p:val>
                                        </p:tav>
                                        <p:tav tm="100000">
                                          <p:val>
                                            <p:strVal val="#ppt_x"/>
                                          </p:val>
                                        </p:tav>
                                      </p:tavLst>
                                    </p:anim>
                                    <p:anim calcmode="lin" valueType="num">
                                      <p:cBhvr additive="base">
                                        <p:cTn id="8" dur="500" fill="hold"/>
                                        <p:tgtEl>
                                          <p:spTgt spid="51988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9874"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19987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19987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19987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01948" name="Group 28"/>
          <p:cNvGraphicFramePr>
            <a:graphicFrameLocks noGrp="1"/>
          </p:cNvGraphicFramePr>
          <p:nvPr/>
        </p:nvGraphicFramePr>
        <p:xfrm>
          <a:off x="107950" y="115888"/>
          <a:ext cx="9036050" cy="6492875"/>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00"/>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17:10-14</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ولِلوقت ودع الإخوةُ بُولُس وسيلاَ ليلاً إلى بِيريَّة</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فلمَّا أقبلا إلى هناك دخلا إلى مجمع اليهُود.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17:10-14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10 Les frères firent aussitôt partir, de nuit, Paul et </a:t>
                      </a:r>
                      <a:r>
                        <a:rPr kumimoji="0" lang="fr-FR" sz="2800" b="0" i="0" u="none" strike="noStrike" kern="1200" cap="none" normalizeH="0" baseline="0" dirty="0" err="1">
                          <a:ln>
                            <a:noFill/>
                          </a:ln>
                          <a:solidFill>
                            <a:schemeClr val="bg1"/>
                          </a:solidFill>
                          <a:effectLst/>
                          <a:latin typeface="Arial" charset="0"/>
                          <a:ea typeface="+mn-ea"/>
                          <a:cs typeface="Arial" charset="0"/>
                        </a:rPr>
                        <a:t>Silas</a:t>
                      </a:r>
                      <a:r>
                        <a:rPr kumimoji="0" lang="fr-FR" sz="2800" b="0" i="0" u="none" strike="noStrike" kern="1200" cap="none" normalizeH="0" baseline="0" dirty="0">
                          <a:ln>
                            <a:noFill/>
                          </a:ln>
                          <a:solidFill>
                            <a:schemeClr val="bg1"/>
                          </a:solidFill>
                          <a:effectLst/>
                          <a:latin typeface="Arial" charset="0"/>
                          <a:ea typeface="+mn-ea"/>
                          <a:cs typeface="Arial" charset="0"/>
                        </a:rPr>
                        <a:t> pour </a:t>
                      </a:r>
                      <a:r>
                        <a:rPr kumimoji="0" lang="fr-FR" sz="2800" b="0" i="0" u="none" strike="noStrike" kern="1200" cap="none" normalizeH="0" baseline="0" dirty="0" err="1">
                          <a:ln>
                            <a:noFill/>
                          </a:ln>
                          <a:solidFill>
                            <a:schemeClr val="bg1"/>
                          </a:solidFill>
                          <a:effectLst/>
                          <a:latin typeface="Arial" charset="0"/>
                          <a:ea typeface="+mn-ea"/>
                          <a:cs typeface="Arial" charset="0"/>
                        </a:rPr>
                        <a:t>Bérée</a:t>
                      </a:r>
                      <a:r>
                        <a:rPr kumimoji="0" lang="fr-FR" sz="2800" b="0" i="0" u="none" strike="noStrike" kern="1200" cap="none" normalizeH="0" baseline="0" dirty="0">
                          <a:ln>
                            <a:noFill/>
                          </a:ln>
                          <a:solidFill>
                            <a:schemeClr val="bg1"/>
                          </a:solidFill>
                          <a:effectLst/>
                          <a:latin typeface="Arial" charset="0"/>
                          <a:ea typeface="+mn-ea"/>
                          <a:cs typeface="Arial" charset="0"/>
                        </a:rPr>
                        <a:t>. A leur arrivée, ils se rendirent à la synagogue des Juifs.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17:10-14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Then the brethren immediately sent Paul and Silas away by night to Berea. When they arrived, they went into the synagogue of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15a</a:t>
            </a:r>
          </a:p>
        </p:txBody>
      </p:sp>
    </p:spTree>
  </p:cSld>
  <p:clrMapOvr>
    <a:masterClrMapping/>
  </p:clrMapOvr>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02970" name="Group 26"/>
          <p:cNvGraphicFramePr>
            <a:graphicFrameLocks noGrp="1"/>
          </p:cNvGraphicFramePr>
          <p:nvPr/>
        </p:nvGraphicFramePr>
        <p:xfrm>
          <a:off x="34925" y="44450"/>
          <a:ext cx="9074150" cy="584833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هؤلاء أشرفَ مِن الذين في تسالُونيكي، فقبلُوا الكلمة بكُلِّ نشاط القلب فاحصين الكُتُبَ كُلَّ يومٍ: هل هذه الأُمُورُ صارت هكذا؟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t>
                      </a:r>
                      <a:r>
                        <a:rPr kumimoji="0" lang="fr-FR" sz="2800" b="0" i="0" u="none" strike="noStrike" cap="none" normalizeH="0" baseline="0">
                          <a:ln>
                            <a:noFill/>
                          </a:ln>
                          <a:solidFill>
                            <a:schemeClr val="bg1"/>
                          </a:solidFill>
                          <a:effectLst/>
                          <a:latin typeface="Arial" charset="0"/>
                          <a:cs typeface="Arial" charset="0"/>
                        </a:rPr>
                        <a:t>Plus courtois que ceux de Thessalonique, ils accueillirent la Parole avec une entière  bonne volonté, et chaque jour ils examinaient les Écritures pour voir s'il en était bien ainsi.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These were more fair-minded than those in Thessalonica, in that they received the word with all readiness, and searched the Scriptures daily to find out whether these things were 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2032" name="Group 16"/>
          <p:cNvGraphicFramePr>
            <a:graphicFrameLocks noGrp="1"/>
          </p:cNvGraphicFramePr>
          <p:nvPr/>
        </p:nvGraphicFramePr>
        <p:xfrm>
          <a:off x="34925" y="44450"/>
          <a:ext cx="9074150" cy="6389434"/>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فآمنَ كثيرُونَ مِنهُم، وقوم من كرام النِّساء اليُونانيَّات، ومِنَ الرِّجَال عَددٌ ليسَ بقليلٍ.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Beaucoup d'entre eux devinrent croyants ainsi que des femmes grecques de haut rang et des hommes, en nombre appréciable.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Therefore many of them believed, and also not a few of the Greeks, prominent women as well as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57941" name="Group 21"/>
          <p:cNvGraphicFramePr>
            <a:graphicFrameLocks noGrp="1"/>
          </p:cNvGraphicFramePr>
          <p:nvPr/>
        </p:nvGraphicFramePr>
        <p:xfrm>
          <a:off x="34925" y="44450"/>
          <a:ext cx="9074150" cy="6769037"/>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عَلِمَ اليهُودُ الذين في تسالُونيكي أنَّ بُولُسُ يُنادي بِكلمة اللَّـهِ في بيريَّة أيضاً، وافوا إلى هناك وهيجوا الجموع وأقلقوهم. فللوقت ودع الإخوةُ حينئذٍ بُولُسَ لكي ينطلق نحو البحر، وأمَّا سِيلا وتيمُوثاوُسُ فبقيا هُناكَ.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24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t>
                      </a:r>
                      <a:r>
                        <a:rPr kumimoji="0" lang="fr-FR" sz="2800" b="0" i="0" u="none" strike="noStrike" cap="none" normalizeH="0" baseline="0">
                          <a:ln>
                            <a:noFill/>
                          </a:ln>
                          <a:solidFill>
                            <a:schemeClr val="bg1"/>
                          </a:solidFill>
                          <a:effectLst/>
                          <a:latin typeface="Arial" charset="0"/>
                          <a:cs typeface="Arial" charset="0"/>
                        </a:rPr>
                        <a:t>Mais, dès que les Juifs de Thessalonique eurent appris qu'à Bérée aussi Paul annonçait la parole de Dieu, ils arrivèrent pour agiter et troubler, là encore, les foules.14 Sans plus tarder, les frères firent alors partir Paul pour gagner la mer, tandis que Silas et Timothée restaient là.</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when the Jews from Thessalonica learned that the word of God was preached by Paul at Berea, they came there also and stirred up the crowds. 14 Then immediately the brethren sent Paul away, to go to the sea; but both Silas and Timothy remained there.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3970"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4994"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204996"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204996"/>
                                        </p:tgtEl>
                                        <p:attrNameLst>
                                          <p:attrName>style.visibility</p:attrName>
                                        </p:attrNameLst>
                                      </p:cBhvr>
                                      <p:to>
                                        <p:strVal val="visible"/>
                                      </p:to>
                                    </p:set>
                                    <p:anim calcmode="lin" valueType="num">
                                      <p:cBhvr additive="base">
                                        <p:cTn id="7" dur="500" fill="hold"/>
                                        <p:tgtEl>
                                          <p:spTgt spid="5204996"/>
                                        </p:tgtEl>
                                        <p:attrNameLst>
                                          <p:attrName>ppt_x</p:attrName>
                                        </p:attrNameLst>
                                      </p:cBhvr>
                                      <p:tavLst>
                                        <p:tav tm="0">
                                          <p:val>
                                            <p:strVal val="0-#ppt_w/2"/>
                                          </p:val>
                                        </p:tav>
                                        <p:tav tm="100000">
                                          <p:val>
                                            <p:strVal val="#ppt_x"/>
                                          </p:val>
                                        </p:tav>
                                      </p:tavLst>
                                    </p:anim>
                                    <p:anim calcmode="lin" valueType="num">
                                      <p:cBhvr additive="base">
                                        <p:cTn id="8" dur="500" fill="hold"/>
                                        <p:tgtEl>
                                          <p:spTgt spid="52049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601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07065" name="Group 25"/>
          <p:cNvGraphicFramePr>
            <a:graphicFrameLocks noGrp="1"/>
          </p:cNvGraphicFramePr>
          <p:nvPr/>
        </p:nvGraphicFramePr>
        <p:xfrm>
          <a:off x="107950" y="44450"/>
          <a:ext cx="9072563"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(32:5)</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أعترف لك بخطيئتي ولم أكتم إثمي. قلت أعترف للرب بإثمي، وأنت صفحت لي عن نفاقات قلبي.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32:5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Je t'ai fait connaître ma faute, je n'ai pas caché mes torts. J'ai dit: je rendrai grâce au Seigneur en confessant mes péchés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32:5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I acknowledged my sin to You, And my iniquity I have not hidden. I said, I will confess my transgressions to the Lord, And You forgave the iniquity of my sin.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412665" y="6419418"/>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15pg</a:t>
            </a:r>
          </a:p>
        </p:txBody>
      </p:sp>
    </p:spTree>
  </p:cSld>
  <p:clrMapOvr>
    <a:masterClrMapping/>
  </p:clrMapOvr>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08087" name="Group 23"/>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a:t>
                      </a:r>
                      <a:r>
                        <a:rPr kumimoji="0" lang="en-US" sz="3200" b="0" i="0" u="sng" strike="noStrike" cap="none" normalizeH="0" baseline="0">
                          <a:ln>
                            <a:noFill/>
                          </a:ln>
                          <a:solidFill>
                            <a:srgbClr val="FF9933"/>
                          </a:solidFill>
                          <a:effectLst/>
                          <a:latin typeface="Arial" charset="0"/>
                          <a:cs typeface="Arial" charset="0"/>
                        </a:rPr>
                        <a:t>11 : 33 - 36</a:t>
                      </a:r>
                      <a:r>
                        <a:rPr kumimoji="0" lang="ar-SA" sz="3200" b="0" i="0" u="sng" strike="noStrike" cap="none" normalizeH="0" baseline="0">
                          <a:ln>
                            <a:noFill/>
                          </a:ln>
                          <a:solidFill>
                            <a:srgbClr val="FF9933"/>
                          </a:solidFill>
                          <a:effectLst/>
                          <a:latin typeface="Arial" charset="0"/>
                          <a:cs typeface="Arial" charset="0"/>
                        </a:rPr>
                        <a:t>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 أحدٌ يُوقدُ سراجاً ويَضَعُهُ في مكان خِفيٍ، ولا تَحتَ مكيالٍ، بل على المَنارةِ، ليَنظُر الدَّاخلونَ النَّور.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11 : 33 - 36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Personne n'allume une lampe pour la mettre dans une cachette, mais on la met sur son support, pour que ceux qui entrent voient la clarté.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11:33-36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No one, when he has lit a lamp, puts it in a secret place or under a basket, but on a lampstand, that those who come in may see the light.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15g</a:t>
            </a:r>
          </a:p>
        </p:txBody>
      </p:sp>
    </p:spTree>
  </p:cSld>
  <p:clrMapOvr>
    <a:masterClrMapping/>
  </p:clrMapOvr>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09109" name="Group 21"/>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سراجُ جسدُكَ هو عينُكَ، فإذا كانت عينُكَ بسيطةً فجسدُكَ كلُّهُ يكونُ منيِّراً، وإذا كانت شرِّيرةً فجسدُكَ كلُّهُ يكونُ مُظلِماً.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La lampe de ton corps, c'est l'œil. Quand ton œil est sain, ton corps tout entier est aussi dans la lumière; mais si ton œil est malade, ton corps aussi est dans les ténèbres.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The lamp of the body is the eye. Therefore, when your eye is good, your whole body also is full of light. But when your eye is bad, your body also is full of darkness.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10135" name="Group 23"/>
          <p:cNvGraphicFramePr>
            <a:graphicFrameLocks noGrp="1"/>
          </p:cNvGraphicFramePr>
          <p:nvPr/>
        </p:nvGraphicFramePr>
        <p:xfrm>
          <a:off x="34925" y="44450"/>
          <a:ext cx="9145588" cy="63155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فانظُر لئلاَّ يكونَ النُّور الذي فيكَ ظلمة. فإن كان جسدُكَ كلُّهُ نوراً وليس فيهِ جزءٌ مُظلِمٌ فيكونُ جميعه منيراً، كما يُضيءُ لكَ المصباح بلمعانهِ.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Examine donc si la lumière qui est en toi n'est pas ténèbres.36 Si donc ton corps est tout entier dans la lumière, sans aucune part de ténèbres, il sera dans la lumière tout entier comme lorsque la lampe t'illumine de son éclat.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Therefore take heed that the light which is in you is not darkness. 36 If then your whole body is full of light, having no part dark, the whole body will be full of light, as when the bright shining of a lamp gives you light.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11139" name="Picture 3" descr="pointing"/>
          <p:cNvPicPr>
            <a:picLocks noChangeAspect="1" noChangeArrowheads="1"/>
          </p:cNvPicPr>
          <p:nvPr/>
        </p:nvPicPr>
        <p:blipFill>
          <a:blip r:embed="rId2" cstate="print"/>
          <a:srcRect/>
          <a:stretch>
            <a:fillRect/>
          </a:stretch>
        </p:blipFill>
        <p:spPr bwMode="auto">
          <a:xfrm>
            <a:off x="2181225" y="4529138"/>
            <a:ext cx="1238250" cy="628650"/>
          </a:xfrm>
          <a:prstGeom prst="rect">
            <a:avLst/>
          </a:prstGeom>
          <a:noFill/>
        </p:spPr>
      </p:pic>
      <p:sp>
        <p:nvSpPr>
          <p:cNvPr id="521114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500430" y="4357694"/>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211139"/>
                                        </p:tgtEl>
                                        <p:attrNameLst>
                                          <p:attrName>style.visibility</p:attrName>
                                        </p:attrNameLst>
                                      </p:cBhvr>
                                      <p:to>
                                        <p:strVal val="visible"/>
                                      </p:to>
                                    </p:set>
                                    <p:anim calcmode="lin" valueType="num">
                                      <p:cBhvr additive="base">
                                        <p:cTn id="7" dur="500" fill="hold"/>
                                        <p:tgtEl>
                                          <p:spTgt spid="5211139"/>
                                        </p:tgtEl>
                                        <p:attrNameLst>
                                          <p:attrName>ppt_x</p:attrName>
                                        </p:attrNameLst>
                                      </p:cBhvr>
                                      <p:tavLst>
                                        <p:tav tm="0">
                                          <p:val>
                                            <p:strVal val="0-#ppt_w/2"/>
                                          </p:val>
                                        </p:tav>
                                        <p:tav tm="100000">
                                          <p:val>
                                            <p:strVal val="#ppt_x"/>
                                          </p:val>
                                        </p:tav>
                                      </p:tavLst>
                                    </p:anim>
                                    <p:anim calcmode="lin" valueType="num">
                                      <p:cBhvr additive="base">
                                        <p:cTn id="8" dur="500" fill="hold"/>
                                        <p:tgtEl>
                                          <p:spTgt spid="52111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0057" name="Group 9"/>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Tuesday of the Third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الثلاثاء من الإسبوع الثالث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Mardi de la Troisième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1074"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25107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2127" name="Group 31"/>
          <p:cNvGraphicFramePr>
            <a:graphicFrameLocks noGrp="1"/>
          </p:cNvGraphicFramePr>
          <p:nvPr/>
        </p:nvGraphicFramePr>
        <p:xfrm>
          <a:off x="34925" y="115888"/>
          <a:ext cx="9074150" cy="597852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سليمان الحكيم ( 2 : 1 ـ 15 )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ابني إن قبلتَ كلام وصاياي وخبأتها عندكَ لتسمع أُذُنك الحكمةِ وتُعطي قلبك للفهم وتعطيه تعليماً لابنك،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Proverbes 2:1-15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Mon fils, si tu acceptes mes paroles, si mes préceptes sont pour toi un trésor, 2 si, prêtant une oreille attentive à la sagesse, tu soumets ton coeur à la raison;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2:1-15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My son, if you receive my words, And treasure my commands within you, 2 So that you incline your ear to wisdom, And apply your heart to understanding;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16f</a:t>
            </a:r>
          </a:p>
        </p:txBody>
      </p:sp>
    </p:spTree>
  </p:cSld>
  <p:clrMapOvr>
    <a:masterClrMapping/>
  </p:clrMapOvr>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3142" name="Group 22"/>
          <p:cNvGraphicFramePr>
            <a:graphicFrameLocks noGrp="1"/>
          </p:cNvGraphicFramePr>
          <p:nvPr/>
        </p:nvGraphicFramePr>
        <p:xfrm>
          <a:off x="34925" y="115888"/>
          <a:ext cx="9001125" cy="637857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طلبتَ الفطنة وأطلقت صوتك إلى الفهم أن التمست المعرفة، إن طلبتها كالفضَّة وبحثتَ عنها كالكُنُوز، فحينئذٍ تفطنُ لمخافة الرَّبِّ وتدرك معرفةَ اللَّـهِ.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oui, si tu fais appel à l'intelligence, si tu invoques la raison, 4 si tu la cherches comme l'argent, si tu la déterre comme un trésor, 5 alors tu comprendras ce qu'est la crainte du Seigneur, tu trouveras la connaissance de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Yes, if you cry out for discernment, And lift up your voice for understanding, 4 If you seek her as silver, And search for her as for hidden treasures; 5 Then you will understand the fear of the Lord, And find the knowledge of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3063" name="Group 23"/>
          <p:cNvGraphicFramePr>
            <a:graphicFrameLocks noGrp="1"/>
          </p:cNvGraphicFramePr>
          <p:nvPr/>
        </p:nvGraphicFramePr>
        <p:xfrm>
          <a:off x="34925" y="115888"/>
          <a:ext cx="9001125" cy="6342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الرَّبَّ يُعطي الحكمة، ومِن قِبل وجهه المعرفةُ والفهم. يَدخرُ للمستقيمين معرفة. ويعضد سبلهم ليحفظوا مناهج العدل، ويحفظ طريق خائفيه.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Car c'est le Seigneur qui donne la sagesse, et de sa bouche viennent connaissance et raison. 7 Aux hommes droits il réserve le succès. Tel un bouclier pour qui se conduit honnêtement, 8 il protège celui qui chemine selon le droit, il garde la conduite de ses fidèles.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the Lord gives wisdom; From His mouth come knowledge and understanding; 7 He stores up sound wisdom for the upright; He is a shield to those who walk uprightly; 8 He guards the paths of justice, And preserves the way of His saints.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4101" name="Group 37"/>
          <p:cNvGraphicFramePr>
            <a:graphicFrameLocks noGrp="1"/>
          </p:cNvGraphicFramePr>
          <p:nvPr/>
        </p:nvGraphicFramePr>
        <p:xfrm>
          <a:off x="34925" y="115888"/>
          <a:ext cx="9001125" cy="643953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تفطنُ للعدل والحقّ والإنصاف والاستقامة، وكُلَّ طريق صالحٍ.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دخلتِ الحكمةُ قلبكَ ولذَّت المعرفةُ نفسك فالعقلُ الصالح والمشورة الحسنة يحفظانك والفكر الطاهر</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Alors tu comprendras ce que sont justice, équité, droiture: toutes choses qui conduisent au bonheur.10 Ainsi la sagesse pénétrera ton coeur et la connaissance fera tes délices. 11 Le discernement te préservera, la raison sera ta sauvegarde,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you will understand righteousness and justice, Equity and every good path. 10 When wisdom enters your heart, And knowledge is pleasant to your soul, 11 Discretion will preserve you; Understanding will keep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5104" name="Group 16"/>
          <p:cNvGraphicFramePr>
            <a:graphicFrameLocks noGrp="1"/>
          </p:cNvGraphicFramePr>
          <p:nvPr/>
        </p:nvGraphicFramePr>
        <p:xfrm>
          <a:off x="34925" y="115888"/>
          <a:ext cx="9001125" cy="57626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ينجيك لكي ينقذك من طريق السوء ومِن الإنسان المُتكلِّم بالأكاذيبِ.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t'arrachant à la mauvaise conduite, à quiconque tient des propos pervers,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To deliver you from the way of evil, From the man who speaks perverse things,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4163" name="Group 19"/>
          <p:cNvGraphicFramePr>
            <a:graphicFrameLocks noGrp="1"/>
          </p:cNvGraphicFramePr>
          <p:nvPr/>
        </p:nvGraphicFramePr>
        <p:xfrm>
          <a:off x="34925" y="115888"/>
          <a:ext cx="9074150" cy="610178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التَّاركين سُبُل الاستقامةِ ليسيروا في طرق الظُّلمة ويفرحون بفعل الشر ويبتهجون بخدائع السوء الذين طُرُقُهُم مُعوجَّةٌ ومسالكهم ملتوية.</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à ceux qui délaissent le droit chemin pour emprunter des chemins obscurs, qui prennent plaisir à faire le mal, qui exultent dans leurs affreuses perversions: 15 eux dont le comportement est dépravé et les chemins tortueux.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From those who leave the paths of uprightness To walk in the ways of darkness; 14 Who rejoice in doing evil, And delight in the perversity of the wicked; 15 Whose ways are crooked, And who are devious in their paths;.</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1" eaLnBrk="1" fontAlgn="base" latinLnBrk="0" hangingPunct="1">
                        <a:lnSpc>
                          <a:spcPct val="100000"/>
                        </a:lnSpc>
                        <a:spcBef>
                          <a:spcPct val="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r>
                        <a:rPr kumimoji="0" lang="en-US" sz="2400" b="1" i="0" u="none" strike="noStrike" cap="none" normalizeH="0" baseline="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5204" name="Group 36"/>
          <p:cNvGraphicFramePr>
            <a:graphicFrameLocks noGrp="1"/>
          </p:cNvGraphicFramePr>
          <p:nvPr/>
        </p:nvGraphicFramePr>
        <p:xfrm>
          <a:off x="34925" y="115888"/>
          <a:ext cx="9001125" cy="61944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( 10 : 12 ـ 20 )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إذا أكمل الرَّبّ جميع عمله في جبل صهيونَ وأُورشليم أن أجاب الرَّبّ على متشامخ القلب أشور ومجده وترفع عينيه الطامحتين.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10 : 12 - 20</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quand le Seigneur aura achevé toute son oeuvre sur la montagne de Sion et à Jérusalem, "j'interviendrai, dit-il, contre les prétentions orgueilleuses du roi d'Assyrie et contre l'éclat de son regard hautain,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10:12-20</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Therefore it shall come to pass, when the Lord has performed all His work on Mount Zion and on Jerusalem, that He will say, I will punish the fruit of the arrogant heart of the king of Assyria, and the glory of his haughty looks.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6222" name="Group 30"/>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قال إني بقوة يدي عملت وبحكمَتي، لأنِّي فهيمٌ، فنقلتُ تُخُوم الشعوب ونهبتُ ذخائرهُم وزلزلت المدن العامرة وجميع سكانها.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car il s'est dit: "C'est par la force de ma main que j'ai agi et par ma sagesse; car je suis intelligent. J'ai supprimé les frontières des peuples et pillé leurs réserves.Comme un héros, j'ai fait descendre ceux qui siégeaient sur des trônes.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he says: By the strength of my hand I have done it, And by my wisdom, for I am prudent; Also I have removed the boundaries of the people, And have robbed their treasuries; So I have put down the inhabitants like a valiant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6131" name="Group 19"/>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أصابتها يدي كعُشٍّ وكمن يجمع البيض المهمَل ولم يكن من يطاردني ولا من يقاومني. هل تفتخرُ الفأسُ على من يقطع بها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 main a atteint comme un nid les richesses des peuples. Comme on ramasse des œufs abandonnés, moi, j'ai ramassé toute la terre et il n'y a eu personne pour battre de l'aile, ouvrir le bec ou pépier."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My hand has found like a nest the riches of the people, And as one gathers eggs that are left, I have gathered all the earth; And there was no one who moved his wing, Nor opened his mouth with even a peep.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7165" name="Group 29"/>
          <p:cNvGraphicFramePr>
            <a:graphicFrameLocks noGrp="1"/>
          </p:cNvGraphicFramePr>
          <p:nvPr/>
        </p:nvGraphicFramePr>
        <p:xfrm>
          <a:off x="34925" y="115888"/>
          <a:ext cx="9001125" cy="639965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يتكبَّرُ المِنشارُ على من يردده، أو يتعظم القضيب على رافعهُ، كأنَّ العصا ترفعُ مَنْ ليس بخشب. فلذلك يُرسلُ رب الجُنُود</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Est-ce que le pic se vante aux dépens de celui qui s'en sert pour tailler? Est-ce que la scie se grandit aux dépens de celui qui la met en mouvement? Comme si le gourdin faisait mouvoir celui qui le brandit, comme si le bâton soulevait celui qui n'est pas de bois!" 16 C'est pourquoi le Seigneur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Shall the ax boast itself against him who chops with it? Or shall the saw exalt itself against him who saws with it? As if a rod could wield itself against those who lift it up, Or as if a staff could lift up, as if it were not wood! 16 Therefore the Lord, the Lord of hosts,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8190" name="Group 30"/>
          <p:cNvGraphicFramePr>
            <a:graphicFrameLocks noGrp="1"/>
          </p:cNvGraphicFramePr>
          <p:nvPr/>
        </p:nvGraphicFramePr>
        <p:xfrm>
          <a:off x="34925" y="115888"/>
          <a:ext cx="9074150" cy="644487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ذلاً لكرامته( وعلى سِمانهِ هُزالاً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ويضرم على مجده ناراً متقدة. ويكون نُورُ إسرائيل ناراً ويطهره بلهيب نار ويأكُلُ حَسكهُ كالهشيم في ذلك اليوم</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tout-puissant, enverra contre ses hommes corpulents la maigreur et par-dessous sa splendeur s'embrasera un brasier comme s'embrase un feu. 17 La lumière d'Israël deviendra un feu et son Saint une flamme qui brûlera et dévorera ses ronces et ses épines en un seul jour.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send leanness among his fat ones; And under his glory He will kindle a burning Like the burning of a fire. 17 So the Light of Israel will be for a fire, And his Holy One for a flame; It will burn and devour His thorns and his briers in one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69205" name="Group 21"/>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لتصبح الجبال والتلال والوعر ويُفني النَّفس والجسد جميعاً، حتى يصير كأنه لم يكن. وما تبقى منها ( شجر الوعر ) يكون قليلاً حتى أن صبياً يحصيه.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La splendeur de sa forêt et de son verger, il la consumera, corps et âme, ce sera comme un malade qui dépérit. 19 Le reste des arbres de sa forêt sera un si petit nombre qu'un enfant l'inscrirait.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it will consume the glory of his forest and of his fruitful field, Both soul and body; And they will be as when a sick man wastes away. 19 Then the rest of the trees of his forest Will be so few in number That a child may write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7236" name="Group 20"/>
          <p:cNvGraphicFramePr>
            <a:graphicFrameLocks noGrp="1"/>
          </p:cNvGraphicFramePr>
          <p:nvPr/>
        </p:nvGraphicFramePr>
        <p:xfrm>
          <a:off x="34925" y="115888"/>
          <a:ext cx="9001125" cy="6579744"/>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ذلك اليوم لا يعود إسرائيل والناجون من آل يعقُوب أن يتوكَّلُوا على من يظلمهم وإنما يعتمدون على اللَّه قُدُّوس إسرائيل بالحقِّ. والباقون من يعقُوب يتوكلون على اللَّهِ القدير.</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Il adviendra, en ce jour-là, que le reste d'Israël et les rescapés de la maison de Jacob cesseront de s'appuyer sur celui qui les frappe: ils s'appuieront vraiment sur le Seigneur, sur le Saint d'Israël. Un reste reviendra, le reste de Jacob, vers le Dieu Fort.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it shall come to pass in that day That the remnant of Israel, And such as have escaped of the house of Jacob, Will never again depend on him who defeated them, But will depend on the Lord, the Holy One of Israel, in truth.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0234" name="Group 26"/>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a:t>
                      </a:r>
                      <a:r>
                        <a:rPr kumimoji="0" lang="ar-EG" sz="3200" b="0" i="0" u="sng" strike="noStrike" cap="none" normalizeH="0" baseline="0">
                          <a:ln>
                            <a:noFill/>
                          </a:ln>
                          <a:solidFill>
                            <a:srgbClr val="FF9900"/>
                          </a:solidFill>
                          <a:effectLst/>
                          <a:latin typeface="Arial" charset="0"/>
                          <a:cs typeface="Arial" charset="0"/>
                        </a:rPr>
                        <a:t>يشوع</a:t>
                      </a:r>
                      <a:r>
                        <a:rPr kumimoji="0" lang="ar-SA" sz="3200" b="0" i="0" u="sng" strike="noStrike" cap="none" normalizeH="0" baseline="0">
                          <a:ln>
                            <a:noFill/>
                          </a:ln>
                          <a:solidFill>
                            <a:srgbClr val="FF9900"/>
                          </a:solidFill>
                          <a:effectLst/>
                          <a:latin typeface="Arial" charset="0"/>
                          <a:cs typeface="Arial" charset="0"/>
                        </a:rPr>
                        <a:t> النبي ( </a:t>
                      </a:r>
                      <a:r>
                        <a:rPr kumimoji="0" lang="ar-EG" sz="3200" b="0" i="0" u="sng" strike="noStrike" cap="none" normalizeH="0" baseline="0">
                          <a:ln>
                            <a:noFill/>
                          </a:ln>
                          <a:solidFill>
                            <a:srgbClr val="FF9900"/>
                          </a:solidFill>
                          <a:effectLst/>
                          <a:latin typeface="Arial" charset="0"/>
                          <a:cs typeface="Arial" charset="0"/>
                        </a:rPr>
                        <a:t>7 : 1 – 26 </a:t>
                      </a:r>
                      <a:r>
                        <a:rPr kumimoji="0" lang="ar-SA" sz="3200" b="0" i="0" u="sng" strike="noStrike" cap="none" normalizeH="0" baseline="0">
                          <a:ln>
                            <a:noFill/>
                          </a:ln>
                          <a:solidFill>
                            <a:srgbClr val="FF9900"/>
                          </a:solidFill>
                          <a:effectLst/>
                          <a:latin typeface="Arial" charset="0"/>
                          <a:cs typeface="Arial" charset="0"/>
                        </a:rPr>
                        <a:t>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وخان بنو اسرائيل خيانة في الحرام فاخذ عخان بن كرمي بن زبدي بن زارح من سبط يهوذا من الحرام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Joshua 7:1-26</a:t>
                      </a:r>
                      <a:endParaRPr kumimoji="0" lang="fr-FR"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C’est alors que les Israélites commirent une infidélité à l’égard de l’interdit : Akân, fils de Karmi, fils de Zabdi, fils de Zérah de la tribu de Juda, prit (une part) de l’interdit,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Joshua 7:1-26</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But the children of Israel committed a trespass regarding the accursed things, for Achan the son of Carmi, the son of Zabdi, the son of Zerah, of the tribe of Judah, took of the accursed things;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1254" name="Group 22"/>
          <p:cNvGraphicFramePr>
            <a:graphicFrameLocks noGrp="1"/>
          </p:cNvGraphicFramePr>
          <p:nvPr/>
        </p:nvGraphicFramePr>
        <p:xfrm>
          <a:off x="34925" y="115888"/>
          <a:ext cx="9001125" cy="622090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فحمي غضب الرب على بني اسرائيل  وارسل يشوع رجالا من اريحا الى عاي التي عند بيت آون شرقي بيت ايل وكلمهم قائلا.اصعدوا تجسّسوا الارض.فصعد الرجال وتجسّسوا عاي.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la colère de l’Éternel s’enflamma contre les Israélites.2 Josué envoya de Jéricho des hommes vers Aï, qui est près de Beth–Aven, à l’est de Béthel. Il leur dit : Montez, espionnez le pays. Ces hommes montèrent pour espionner Aï.</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 anger of the Lord burned against the children of Israel. 2 Now Joshua sent men from Jericho to Ai, which is beside Beth Aven, on the east side of Bethel, and spoke to them, saying, Go up and spy out the country. So the men went up and spied out Ai.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3301" name="Group 21"/>
          <p:cNvGraphicFramePr>
            <a:graphicFrameLocks noGrp="1"/>
          </p:cNvGraphicFramePr>
          <p:nvPr/>
        </p:nvGraphicFramePr>
        <p:xfrm>
          <a:off x="34925" y="115888"/>
          <a:ext cx="9001125" cy="64996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رجعوا الى يشوع وقالوا له لا يصعد كل الشعب بل يصعد نحو الفي رجل او ثلاثة آلاف رجل ويضربوا عاي.لا تكلف كل الشعب الى هناك لانهم قليلون. فصعد من الشعب الى هناك نحو ثلاثة آلاف رجل.</a:t>
                      </a:r>
                      <a:r>
                        <a:rPr kumimoji="0" lang="en-US"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Ils revinrent auprès de Josué et lui dirent : Que tout le peuple ne monte pas ! Que deux ou trois mille hommes montent, et ils battront Aï ! Ne donne pas là cette fatigue à tout le peuple, car les adversaires sont peu nombreux. 4  Environ trois mille hommes du peuple y montèrent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they returned to Joshua and said to him, Do not let all the people go up, but let about two or three thousand men go up and attack Ai. Do not weary all the people there, for the people of Ai are few. 4 So about three thousand men went up there from the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4331" name="Group 27"/>
          <p:cNvGraphicFramePr>
            <a:graphicFrameLocks noGrp="1"/>
          </p:cNvGraphicFramePr>
          <p:nvPr/>
        </p:nvGraphicFramePr>
        <p:xfrm>
          <a:off x="34925" y="115888"/>
          <a:ext cx="9001125" cy="6523992"/>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وهربوا امام اهل عاي. فضرب منهم اهل عاي نحو ستة وثلاثين رجلا ولحقوهم من امام الباب الى شباريم وضربوهم في المنحدر.فذاب قلب الشعب وصار مثل الماء.</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ils s’enfuirent devant les gens de Aï.5  Les gens de Aï abattirent environ trente six d’entre eux. Ils les poursuivirent depuis la porte (de la ville) jusqu’à Sabarim et les battirent à la descente. Le coeur du peuple lui manqua et perdit toute vigueur.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they fled before the men of Ai. 5 And the men of Ai struck down about thirty-six men, for they chased them from before the gate as far as Shebarim, and struck them down on the descent; therefore the hearts of the people melted and became like water.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5353" name="Group 25"/>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فمزّق يشوع ثيابه وسقط على وجهه الى الارض امام تابوت الرب الى المساء هو وشيوخ اسرائيل ووضعوا ترابا على رؤوسهم.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Josué déchira ses vêtements et tomba la face contre terre devant l’arche de l’Éternel, jusqu’au soir, ainsi que les anciens d’Israël. Ils se jetèrent de la poussière sur la tête.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Joshua tore his clothes, and fell to the earth on his face before the ark of the Lord until evening, he and the elders of Israel; and they put dust on their heads.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0704" name="Group 16"/>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يشوع آه يا سيد الرب لماذا عبّرت هذا الشعب الاردن تعبيرا لكي تدفعنا الى يد الاموريين ليبيدونا.</a:t>
                      </a:r>
                      <a:r>
                        <a:rPr kumimoji="0" lang="en-US"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Josué dit : Ah, Seigneur, Éternel, pourquoi as–tu poussé ce peuple à traverser le Jourdain, pour nous livrer aux mains des Amoréens et pour nous perdre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Joshua said, Alas, Lord God, why have You brought this people over the Jordan at all--to deliver us into the hand of the Amorites, to destroy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6384" name="Group 32"/>
          <p:cNvGraphicFramePr>
            <a:graphicFrameLocks noGrp="1"/>
          </p:cNvGraphicFramePr>
          <p:nvPr/>
        </p:nvGraphicFramePr>
        <p:xfrm>
          <a:off x="34925" y="115888"/>
          <a:ext cx="9001125" cy="644169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ليتنا ارتضينا وسكنّا في عبر الاردن. اسألك يا سيد.ماذا اقول بعدما حوّل اسرائيل قفاه امام اعدائه.  فيسمع الكنعانيون وجميع سكان الارض ويحيطون بنا ويقرضون اسمنا من الارض.</a:t>
                      </a:r>
                      <a:r>
                        <a:rPr kumimoji="0" lang="en-US"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seulement nous avions décidé de rester en Transjordanie !8 A moi, Seigneur ! Que vais–je dire, maintenant qu’Israël a tourné le dos devant ses ennemis ? 9 Les Cananéens et tous les habitants du pays l’apprendront, nous encercleront et retrancheront notre nom du pays.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Oh, that we had been content, and dwelt on the other side of the Jordan! 8 O Lord, what shall I say when Israel turns its back before its enemies? 9 For the Canaanites and all the inhabitants of the land will hear it, and surround us, and cut off our name from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7400" name="Group 24"/>
          <p:cNvGraphicFramePr>
            <a:graphicFrameLocks noGrp="1"/>
          </p:cNvGraphicFramePr>
          <p:nvPr/>
        </p:nvGraphicFramePr>
        <p:xfrm>
          <a:off x="34925" y="115888"/>
          <a:ext cx="9001125" cy="6281612"/>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وماذا تصنع لاسمك العظيم  فقال الرب ليشوع قم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لماذا انت ساقط على وجهك. قد اخطأ اسرائيل بل تعدّوا عهدي الذي امرتهم به بل اخذوا من الحرام بل سرقوا بل انكروا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Alors que feras–tu pour ton grand nom ?10  L’Éternel dit à Josué : Lève toi, qu’est–ce donc ? Tu tombes la face contre terre !11 Israël a péché : ainsi, ils ont enfreint l’alliance que je leur avais prescrite ; oui, ils ont pris (une part) de l’interdit,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what will You do for Your great name? 10 So the Lord said to Joshua: Get up! Why do you lie thus on your face? 11 Israel has sinned, and they have also transgressed My covenant which I commanded them. For they have even taken some of the accursed things,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8419" name="Group 19"/>
          <p:cNvGraphicFramePr>
            <a:graphicFrameLocks noGrp="1"/>
          </p:cNvGraphicFramePr>
          <p:nvPr/>
        </p:nvGraphicFramePr>
        <p:xfrm>
          <a:off x="34925" y="115888"/>
          <a:ext cx="9001125" cy="6708332"/>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وضعوا في امتعتهم. فلم يتمكّن بنو اسرائيل للثبوت امام اعدائهم.يديرون قفاهم امام اعدائهم لانهم محرومون ولا اعود اكون معكم</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en ont même volé, même dissimulé et même mis dans leurs bagages.</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Les Israélites ne pourront pas tenir devant leurs ennemis. Ils tourneront le dos devant leurs ennemis, car ils sont eux–mêmes devenus interdit. Je ne continuerai pas à être avec vous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have both stolen and deceived; and they have also put it among their own stuff. 12 Therefore the children of Israel could not stand before their enemies, but turned their backs before their enemies, because they have become doomed to destruction. Neither will I be with you anymore,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9449" name="Group 25"/>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لم تبيدوا الحرام من وسطكم. قم قدس الشعب وقل تقدسوا للغد.لانه هكذا قال الرب اله اسرائيل.في وسطك حرام يا اسرائيل</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vous ne détruisez l’interdit du milieu de vous. 13 Lève–toi, sanctifie le peuple. Tu diras : Sanctifiez–vous pour demain, car ainsi parle l’Éternel, le Dieu d’Israël : L’interdit est au milieu de toi, Israël,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unless you destroy the accursed from among you. 13 Get up, sanctify the people, and say, `Sanctify yourselves for tomorrow, because thus says the Lord God of Israel: There is an accursed thing in your midst, O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9680" name="Group 16"/>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تتمكن للثبوت امام اعدائك حتى تنزعوا الحرام من وسطكم.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tu ne pourras pas tenir devant tes ennemis, tant que vous n’aurez pas écarté l’interdit du milieu de vous.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cannot stand before your enemies until you take away the accursed thing from among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0467" name="Group 19"/>
          <p:cNvGraphicFramePr>
            <a:graphicFrameLocks noGrp="1"/>
          </p:cNvGraphicFramePr>
          <p:nvPr/>
        </p:nvGraphicFramePr>
        <p:xfrm>
          <a:off x="34925" y="115888"/>
          <a:ext cx="9001125" cy="668699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فتتقدمون في الغد باسباطكم ويكون ان السبط الذي ياخذه الرب يتقدم بعشائره والعشيرة التي ياخذها الرب تتقدم ببيوتها والبيت الذي يأخذه الرب يتقدم برجاله.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Vous vous approcherez au matin, par tribus, et il arrivera que la tribu que l’Éternel aura désignée s’approchera par clans, et le clan que l’Éternel aura désigné s’approchera par familles, et la famille que l’Éternel aura désignée s’approchera par chefs.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`In the morning therefore you shall be brought according to your tribes. And it shall be that the tribe which the Lord takes shall come according to families; and the family which the Lord takes shall come by households; and the household which the Lord takes shall come man by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1494" name="Group 22"/>
          <p:cNvGraphicFramePr>
            <a:graphicFrameLocks noGrp="1"/>
          </p:cNvGraphicFramePr>
          <p:nvPr/>
        </p:nvGraphicFramePr>
        <p:xfrm>
          <a:off x="34925" y="115888"/>
          <a:ext cx="9001125" cy="5978526"/>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الماخوذ بالحرام يحرق بالنار هو وكل ما له لانه تعدّى عهد الرب ولانه عمل قباحة في اسرائيل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Il arrivera que celui qui sera désigné à cause de l’interdit sera livré au feu, lui et tout ce qui lui appartient : il a enfreint l’alliance de l’Éternel, il a commis une infamie en 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`Then it shall be that he who is taken with the accursed thing shall be burned with fire, he and all that he has, because he has transgressed the covenant of the Lord, and because he has done a disgraceful thing in Israel.'</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2517" name="Group 21"/>
          <p:cNvGraphicFramePr>
            <a:graphicFrameLocks noGrp="1"/>
          </p:cNvGraphicFramePr>
          <p:nvPr/>
        </p:nvGraphicFramePr>
        <p:xfrm>
          <a:off x="34925" y="115888"/>
          <a:ext cx="9001125" cy="622090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فبكر يشوع في الغد وقدم اسرائيل باسباطه فاخذ سبط يهوذا.  ثم قدم قبيلة يهوذا فاخذت عشيرة الزارحيين.ثم قدم عشيرة الزارحيين برجالهم فاخذ زبدي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Josué se leva de bon matin et fit approcher Israël par tribus. La tribu de Juda fut désignée.</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fit approcher les clans de Juda et désigna le clan de Zérah. Il fit approcher le clan de Zérah, par chefs. Zabdi fut désigné.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Joshua rose early in the morning and brought Israel by their tribes, and the tribe of Judah was taken. 17 He brought the clan of Judah, and he took the family of the Zarhites; and he brought the family of the Zarhites man by man, and Zabdi was taken.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3544" name="Group 24"/>
          <p:cNvGraphicFramePr>
            <a:graphicFrameLocks noGrp="1"/>
          </p:cNvGraphicFramePr>
          <p:nvPr/>
        </p:nvGraphicFramePr>
        <p:xfrm>
          <a:off x="34925" y="115888"/>
          <a:ext cx="9001125" cy="647109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فقدم بيته برجاله فاخذ عخان بن كرمي بن زبدي بن زارح من سبط يهوذا. فقال يشوع لعخان يا ابني اعط الآن مجدا للرب اله اسرائيل واعترف له واخبرني الآن ماذا عملت لا تخف عني.</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fit approcher les chefs de sa famille. Akân, fils de Karmi, fils de Zabdi, fils de Zérah, de la tribu de Juda, fut désigné.19  Josué dit à Akân : Mon fils, donne gloire à l’Éternel, le Dieu d’Israël, et rends–lui hommage : déclare–moi donc ce que tu as fait, ne me le cache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he brought his household man by man, and Achan the son of Carmi, the son of Zabdi, the son of Zerah, of the tribe of Judah, was taken. 19 Now Joshua said to Achan, My son, I beg you, give glory to the Lord God of Israel, and make confession to Him, and tell me now what you have done; do not hide it from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4573" name="Group 29"/>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عخان يشوع وقال حقا اني قد اخطأت الى الرب اله اسرائيل وصنعت كذا وكذا. رأيت في الغنيمة رداء شنعاريا نفيسا ومئتي شاقل فضة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Akân répondit à Josué : C’est vrai, c’est moi qui ai péché contre l’Éternel, le Dieu d’Israël. Voici en détail ce que j’ai fait. 21  j’ai vu dans le butin un manteau de Chinéar, d’une rare beauté, ainsi que deux cents sicles d’argent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Achan answered Joshua and said, Indeed I have sinned against the Lord God of Israel, and this is what I have done: 21 When I saw among the spoils a beautiful Babylonian garment, two hundred shekels of silver,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8656" name="Group 16"/>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ولسان ذهب وزنه خمسون شاقلا فاشتهيتها واخذتها.وها هي مطمورة في الارض في وسط خيمتي والفضة تحتها.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un lingot d’or, pesant à lui seul cinquante sicles ; J’en ai eu envie et je les ai pris ; ils sont maintenant cachés en terre, à l’intérieur de ma tente, l’argent par–dessous.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 wedge of gold weighing fifty shekels, I coveted them and took them. And there they are, hidden in the earth in the midst of my tent, with the silver under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5596" name="Group 28"/>
          <p:cNvGraphicFramePr>
            <a:graphicFrameLocks noGrp="1"/>
          </p:cNvGraphicFramePr>
          <p:nvPr/>
        </p:nvGraphicFramePr>
        <p:xfrm>
          <a:off x="34925" y="115888"/>
          <a:ext cx="9001125" cy="6318442"/>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فارسل يشوع رسلا فركضوا الى الخيمة واذا هي مطمورة في خيمته والفضة تحتها. فأخذوها من وسط الخيمة وأتوا بها الى يشوع والى جميع بني اسرائيل</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Josué envoya des gens qui coururent à la tente. C’était bien caché dans sa tente, l’argent par–dessous.23  Ils enlevèrent le tout de l’intérieur de la tente et l’apportèrent à Josué et à tous les Israélites,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So Joshua sent messengers, and they ran to the tent; and there it was, hidden in his tent, with the silver under it. 23 And they took them from the midst of the tent, brought them to Joshua and to all the children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6616" name="Group 24"/>
          <p:cNvGraphicFramePr>
            <a:graphicFrameLocks noGrp="1"/>
          </p:cNvGraphicFramePr>
          <p:nvPr/>
        </p:nvGraphicFramePr>
        <p:xfrm>
          <a:off x="34925" y="115888"/>
          <a:ext cx="9001125" cy="647109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وبسطوها امام الرب. فاخذ يشوع عخان بن زارح والفضة والرداء ولسان الذهب وبنيه وبناته وبقره وحميره وغنمه وخيمته وكل ما له وجميع اسرائيل معه وصعدوا بهم الى وادي عخور.</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versèrent devant l’Éternel. 24 Josué prit Akân, fils de Zérah, ainsi que l’argent, le manteau et le lingot d’or, ses fils, ses filles et ses boeufs, ses ânes, son petit bétail, sa tente et tout ce qui lui appartenait. Tout Israël se mit avec Josué, ils les firent monter dans la vallée d’Akor.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laid them out before the Lord. 24 Then Joshua, and all Israel with him, took Achan the son of Zerah, the silver, the garment, the wedge of gold, his sons, his daughters, his oxen, his donkeys, his sheep, his tent, and all that he had, and they brought them to the Valley of Achor.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87636" name="Group 20"/>
          <p:cNvGraphicFramePr>
            <a:graphicFrameLocks noGrp="1"/>
          </p:cNvGraphicFramePr>
          <p:nvPr/>
        </p:nvGraphicFramePr>
        <p:xfrm>
          <a:off x="34925" y="115888"/>
          <a:ext cx="9001125" cy="59785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يشوع كيف كدّرتنا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يكدرك الرب في هذا اليوم.فرجمه جميع اسرائيل بالحجارة واحرقوهم بالنار ورموهم بالحجارة  واقاموا فوقه رجمة حجارة عظيمة الى هذا اليوم.</a:t>
                      </a:r>
                      <a:r>
                        <a:rPr kumimoji="0" lang="en-US"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Josué dit : Combien tu nous as rendus exécrables ! L’Éternel te rend exécrable en ce jour. Tout Israël lui jeta des pierres. On les brûla et on les lapida. 26  On dressa sur lui le grand tas de pierres toujours existant,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Joshua said, Why have you troubled us? The Lord will trouble you this day. So all Israel stoned him with stones; and they burned them with fire after they had stoned them with stones. 26 Then they raised over him a great heap of stones, still there to this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72272" name="Group 16"/>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فرجع الرب عن حمو غضبه.ولذلك دعي اسم ذلك المكان وادي عخور الى هذا اليوم</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l’Éternel revint de son ardente colère. C’est ainsi que cet endroit porte jusqu’à aujourd’hui le nom de vallée d’Akor.</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 Lord turned from the fierceness of His anger. Therefore the name of that place has been called the Valley of Achor to this day.</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824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25824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59289" name="Group 25"/>
          <p:cNvGraphicFramePr>
            <a:graphicFrameLocks noGrp="1"/>
          </p:cNvGraphicFramePr>
          <p:nvPr/>
        </p:nvGraphicFramePr>
        <p:xfrm>
          <a:off x="34925" y="44450"/>
          <a:ext cx="9145588"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(32:10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كثيرةٌ هي ضربات الخطاة، والذي يتكل على الرَّبِّ الرَّحمة تحيط بهِ.</a:t>
                      </a:r>
                      <a:r>
                        <a:rPr kumimoji="0" lang="ar-SA" sz="2800" b="1" i="0" u="none" strike="noStrike" cap="none" normalizeH="0" baseline="0">
                          <a:ln>
                            <a:noFill/>
                          </a:ln>
                          <a:solidFill>
                            <a:schemeClr val="tx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32:10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Pour le méchant, douleurs sans nombre; mais l'amour du Seigneur entourera ceux qui comptent sur lui,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32:10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Many sorrows shall be to the wicked; But he who trusts in the Lord, mercy shall surround him.     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16pm</a:t>
            </a:r>
          </a:p>
        </p:txBody>
      </p:sp>
    </p:spTree>
  </p:cSld>
  <p:clrMapOvr>
    <a:masterClrMapping/>
  </p:clrMapOvr>
</p:sld>
</file>

<file path=ppt/slides/slide1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60320" name="Group 32"/>
          <p:cNvGraphicFramePr>
            <a:graphicFrameLocks noGrp="1"/>
          </p:cNvGraphicFramePr>
          <p:nvPr/>
        </p:nvGraphicFramePr>
        <p:xfrm>
          <a:off x="34925" y="44450"/>
          <a:ext cx="9074150" cy="7077456"/>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لوقا ( 12 : </a:t>
                      </a:r>
                      <a:r>
                        <a:rPr kumimoji="0" lang="en-US" sz="3600" b="0" i="0" u="sng" strike="noStrike" cap="none" normalizeH="0" baseline="0" dirty="0">
                          <a:ln>
                            <a:noFill/>
                          </a:ln>
                          <a:solidFill>
                            <a:srgbClr val="FF9933"/>
                          </a:solidFill>
                          <a:effectLst/>
                          <a:latin typeface="Arial" charset="0"/>
                          <a:cs typeface="Arial" charset="0"/>
                        </a:rPr>
                        <a:t>54 - 59</a:t>
                      </a:r>
                      <a:r>
                        <a:rPr kumimoji="0" lang="ar-SA"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ثُمَّ قال للجُمُوع أيضاً: " إذا رأيتُمُ سحابة تطلعُ مِنَ المَغارب فلِلوقت تَقُولُونَ: إنَّ المطر آت فيكُونُ كذلك. وإذا هبت ريح الجنُوب تَقُولُونَ: سيكُونُ حرٌّ فيكُونُ.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12:54-59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54 Il dit encore aux foules: "Quand vous voyez un nuage se lever au couchant, vous dites aussitôt: "La pluie vient, et c'est ce qui arrive. 55 Et quand vous voyez souffler le vent du midi, vous dites; "Il va faire une chaleur accablante", et cela arrive.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12:54-59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54 Then He also said to the multitudes, Whenever you see a cloud rising out of the west, immediately you say, `A shower is coming'; and so it is. 55 And when you see the south wind blow, you say, `There will be hot weather'; and there is.</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16m</a:t>
            </a:r>
          </a:p>
        </p:txBody>
      </p:sp>
    </p:spTree>
  </p:cSld>
  <p:clrMapOvr>
    <a:masterClrMapping/>
  </p:clrMapOvr>
</p:sld>
</file>

<file path=ppt/slides/slide1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61340" name="Group 28"/>
          <p:cNvGraphicFramePr>
            <a:graphicFrameLocks noGrp="1"/>
          </p:cNvGraphicFramePr>
          <p:nvPr/>
        </p:nvGraphicFramePr>
        <p:xfrm>
          <a:off x="34925" y="44450"/>
          <a:ext cx="9145588" cy="644112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المُراءُون! تعرفُون أن تُميِّزُوا وجهَ الأرض والسَّماء، وهذا الزَّمانُ كيف لا تعرفون أن تُميِّزُوهُ؟ ولماذا لا تحكُمُونَ بالحقِّ مِن تلقاء أنفُسكُم؟ ما دمت ماضياً مع خصمكَ إلى الرئيس،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56 Esprits pervertis, vous savez reconnaître l'aspect de la terre et du ciel, et le temps présent, comment ne savez-vous pas le reconnaître? 57 Pourquoi aussi ne jugez-vous pas par vous-mêmes de ce qui est juste? 58 Ainsi, quand tu vas avec ton adversaire devant le magistrat, </a:t>
                      </a:r>
                      <a:endParaRPr kumimoji="0" lang="en-US" sz="3200" b="0" i="0" u="sng" strike="noStrike" cap="none" normalizeH="0" baseline="0">
                        <a:ln>
                          <a:noFill/>
                        </a:ln>
                        <a:solidFill>
                          <a:srgbClr val="FF9933"/>
                        </a:solidFill>
                        <a:effectLst/>
                        <a:latin typeface="Arial" charset="0"/>
                        <a:cs typeface="Times New Roman" pitchFamily="18"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56 Hypocrites! You can discern the face of the sky and of the earth, but how is it you do not discern this time? 57 Yes, and why, even of yourselves, do you not judge what is right? 58 When you go with your adversary to the magistrate,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62360" name="Group 24"/>
          <p:cNvGraphicFramePr>
            <a:graphicFrameLocks noGrp="1"/>
          </p:cNvGraphicFramePr>
          <p:nvPr/>
        </p:nvGraphicFramePr>
        <p:xfrm>
          <a:off x="34925" y="115888"/>
          <a:ext cx="9001125" cy="6352032"/>
        </p:xfrm>
        <a:graphic>
          <a:graphicData uri="http://schemas.openxmlformats.org/drawingml/2006/table">
            <a:tbl>
              <a:tblPr rtl="1"/>
              <a:tblGrid>
                <a:gridCol w="4787898">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فأعطهِ في الطَّريق ما تتخلَّص به مِنهُ، لئلاَّ يَجُرَّكَ إلى الحاكم، فيُسلِّمكَ الحاكم إلى الشرطي، والشرطي يُلقيكَ في السِّجن. أقولُ لكَ: إنك لا تخرجُ مِن هُناك حتَّى تُوفي الفلسَ الأخير".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tâche de te dégager de lui en chemin, de peur qu'il ne te traîne devant le juge, que le juge ne te livre au garde et que le garde ne te jette en prison. 59 Je te le déclare: "Tu n'en sortiras pas tant que tu n'auras pas payé jusqu'au dernier centime."  </a:t>
                      </a:r>
                      <a:endParaRPr kumimoji="0" lang="en-US"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make every effort along the way to settle with him, lest he drag you to the judge, the judge deliver you to the officer, and the officer throw you into prison. 59 I tell you, you shall not depart from there till you have paid the very last mite.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6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26336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26336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26336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65443" name="Group 35"/>
          <p:cNvGraphicFramePr>
            <a:graphicFrameLocks noGrp="1"/>
          </p:cNvGraphicFramePr>
          <p:nvPr/>
        </p:nvGraphicFramePr>
        <p:xfrm>
          <a:off x="34925" y="44450"/>
          <a:ext cx="9001125" cy="662914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رومية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1 ـ 8 )</a:t>
                      </a:r>
                      <a:r>
                        <a:rPr kumimoji="0" lang="ar-SA"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فماذا نقُولُ إذاً إنَّ إبراهيم وجدَ أوّل الآباء بحسب الجسد؟ لأنَّهُ لو كان إبراهيمُ قد تبرَّرَ بالأعمال لكان لهُ فخرٌ، ولكن ليس عند اللَّهِ. لأنَّهُ ماذا يقُولُ الكِتابُ؟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4 : 1 - 8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Que dirons-nous donc d'Abraham, notre ancêtre? Qu'a-t-il obtenu selon la chair? Si Abraham a été justifié par ses oeuvres, il a de quoi s'enorgueillir, mais non devant Dieu! 3 En effet, que dit l'Écriture?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4:1-8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What then shall we say that Abraham our father has found according to the flesh? 2 For if Abraham was justified by works, he has something to boast about, but not before God. 3 For what does the Scripture say?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16p</a:t>
            </a:r>
          </a:p>
        </p:txBody>
      </p:sp>
    </p:spTree>
  </p:cSld>
  <p:clrMapOvr>
    <a:masterClrMapping/>
  </p:clrMapOvr>
</p:sld>
</file>

<file path=ppt/slides/slide1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66466" name="Group 34"/>
          <p:cNvGraphicFramePr>
            <a:graphicFrameLocks noGrp="1"/>
          </p:cNvGraphicFramePr>
          <p:nvPr/>
        </p:nvGraphicFramePr>
        <p:xfrm>
          <a:off x="34925" y="44450"/>
          <a:ext cx="9074150" cy="661181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آمنَ إبراهيمُ باللَّهِ فحُسبَ لهُ برًّا ". فالذي يَعملُ لا تُحسبُ لهُ أجرته على سبيل نعمةٍ، بل على سبيل دينٍ. وأمَّا الذي لا يَعملُ، لكن يُؤمنُ بمن يُبرِّرُ المنافق، فإن إيمانُهُ يُحسَبُ لهُ بِرًّا.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Abraham eut foi en Dieu, et cela lui fut compté comme justice. 4 Or, à celui qui accomplit des oeuvres, le salaire n'est pas compté comme une grâce, mais comme un dû. 5 Par contre, à celui qui n'accomplit pas d'oeuvres mais croit en celui qui justifie l'impie, sa foi est comptée comme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Abraham believed God, and it was accounted to him for righteousness. 4 Now to him who works, the wages are not counted as grace but as debt. 5 But to him who does not work but believes on Him who justifies the ungodly, his faith is accounted for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2766" name="Group 30"/>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يَقُولُ دَاوُدُ أيضاً في تطويبِ الإنسان الذي يَحسِبُ لهُ اللَّهُ برًّا بدُون أعمالٍ: " طُوبى للذين غُفرتْ لهم آثامُهُم وسُترت خطاياهُم.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ainsi que David célèbre le bonheur de l'homme au compte duquel Dieu porte la justice indépendamment des oeuvres: 7 Heureux ceux dont les offenses ont été pardonnées et les péchés remis,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just as David also describes the blessedness of the man to whom God imputes righteousness apart from works: 7 Blessed are those whose lawless deeds are forgiven, And whose sins are covered;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3773" name="Group 13"/>
          <p:cNvGraphicFramePr>
            <a:graphicFrameLocks noGrp="1"/>
          </p:cNvGraphicFramePr>
          <p:nvPr/>
        </p:nvGraphicFramePr>
        <p:xfrm>
          <a:off x="34925" y="44450"/>
          <a:ext cx="9145588"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طُوبى للرَّجُل الذي لم يَحسِبُ عليهُ الرَّبُّ خطيئةً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Heureux l'homme au compte de qui le Seigneur ne porte pas le péché.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Blessed is the man to whom the Lord shall not impute sin.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745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848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26848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26848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70560" name="Group 32"/>
          <p:cNvGraphicFramePr>
            <a:graphicFrameLocks noGrp="1"/>
          </p:cNvGraphicFramePr>
          <p:nvPr/>
        </p:nvGraphicFramePr>
        <p:xfrm>
          <a:off x="34925" y="44450"/>
          <a:ext cx="9074150" cy="6338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يوحنا الرسول الأولى</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2 : 1 ـ 11 )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أولادي، أكتُبُ إليكُم بهذا لكي لا تُخطِئُوا. وإنْ أخطأ أحدٌ فلنَا شَفِيعٌ عِندَ الآب، يسُوعُ المسيحُ البارُّ.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Jean 2 : 1 - 11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a:t>
                      </a:r>
                      <a:r>
                        <a:rPr kumimoji="0" lang="fr-FR" sz="3200" b="0" i="0" u="none" strike="noStrike" cap="none" normalizeH="0" baseline="0">
                          <a:ln>
                            <a:noFill/>
                          </a:ln>
                          <a:solidFill>
                            <a:srgbClr val="FF9933"/>
                          </a:solidFill>
                          <a:effectLst/>
                          <a:latin typeface="Arial" charset="0"/>
                          <a:cs typeface="Times New Roman" pitchFamily="18" charset="0"/>
                        </a:rPr>
                        <a:t> </a:t>
                      </a:r>
                      <a:r>
                        <a:rPr kumimoji="0" lang="fr-FR" sz="2800" b="0" i="0" u="none" strike="noStrike" cap="none" normalizeH="0" baseline="0">
                          <a:ln>
                            <a:noFill/>
                          </a:ln>
                          <a:solidFill>
                            <a:schemeClr val="bg1"/>
                          </a:solidFill>
                          <a:effectLst/>
                          <a:latin typeface="Arial" charset="0"/>
                          <a:cs typeface="Arial" charset="0"/>
                        </a:rPr>
                        <a:t>Mes petits enfants, je vous écris cela pour que vous ne péchiez pas. Mais si quelqu'un vient à pécher, nous avons un défenseur devant le Père, Jésus Christ, qui est juste;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2:1-11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My little children, these things I write to you, so that you may not sin. And if anyone sins, we have an Advocate with the Father, Jesus Christ the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16c</a:t>
            </a:r>
          </a:p>
        </p:txBody>
      </p:sp>
    </p:spTree>
  </p:cSld>
  <p:clrMapOvr>
    <a:masterClrMapping/>
  </p:clrMapOvr>
</p:sld>
</file>

<file path=ppt/slides/slide1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71580" name="Group 28"/>
          <p:cNvGraphicFramePr>
            <a:graphicFrameLocks noGrp="1"/>
          </p:cNvGraphicFramePr>
          <p:nvPr/>
        </p:nvGraphicFramePr>
        <p:xfrm>
          <a:off x="34925" y="44450"/>
          <a:ext cx="9074150" cy="633888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كفَّارَةٌ عن خطايانا. وليس من أجل خطايَانَا فقط، بل عن خطايا العالم كُلَّه أيضاً. وبهذه نعرفُ أنَّنا قد عَرَفناهُ: إنْ حَفِظنَا وصاياهُ.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il est, lui, victime d'expiation pour nos péchés; et pas seulement pour les nôtres, mais encore pour ceux du monde entier.3 Et à ceci nous savons que nous le connaissons: si nous gardons ses commandements.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He Himself is the propitiation for our sins, and not for ours only but also for the whole world. 3 Now by this we know that we know Him, if we keep His commandments.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72596" name="Group 20"/>
          <p:cNvGraphicFramePr>
            <a:graphicFrameLocks noGrp="1"/>
          </p:cNvGraphicFramePr>
          <p:nvPr/>
        </p:nvGraphicFramePr>
        <p:xfrm>
          <a:off x="34925" y="44450"/>
          <a:ext cx="9074150" cy="63388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قال: " إني قد عرفتُهُ " ولم يحفظ وصاياهُ، فهو كاذبٌ وليس الحقُّ فيهِ. وأمَّا مَن يحفظ كلمتهُ، فبالحقيقة في هذا قد تكمَّلت محبَّةُ اللَّـهِ. بهذا نعرفُ أنَّنا فيهِ: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Celui qui dit: "Je le connais", mais ne garde pas ses commandements, est un menteur, et la vérité n'est pas en lui. 5 Mais celui qui garde sa parole en lui, vraiment, l'amour de Dieu est accompli; à cela nous reconnaissons que nous sommes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He who says, I know Him, and does not keep His commandments, is a liar, and the truth is not in him. 5 But whoever keeps His word, truly the love of God is perfected in him. By this we know that we are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4813" name="Group 29"/>
          <p:cNvGraphicFramePr>
            <a:graphicFrameLocks noGrp="1"/>
          </p:cNvGraphicFramePr>
          <p:nvPr/>
        </p:nvGraphicFramePr>
        <p:xfrm>
          <a:off x="34925" y="44450"/>
          <a:ext cx="9074150" cy="649833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قال: إنَّهُ ثابتٌ فيه فسبيله كما سلك ذاك أن يسلُكُ هو هكذا. يا أحبائي، لستُ أكتُبُ إليكُم وصيَّة جديدةً، لكن وصيَّة قديمةً التي كانت لكم منذ البدء..</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Celui qui prétend demeurer en lui, il faut qu'il marche lui-même dans la voie où lui a marché. 7 Mes bien-aimés, ce n'est pas un commandement nouveau que je vous écris, mais un commandement ancien, que vous avez depuis le commencement;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He who says he abides in Him ought himself also to walk just as He walked. 7 Brethren, I write no new commandment to you, but an old commandment which you have had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7871" name="Group 15"/>
          <p:cNvGraphicFramePr>
            <a:graphicFrameLocks noGrp="1"/>
          </p:cNvGraphicFramePr>
          <p:nvPr/>
        </p:nvGraphicFramePr>
        <p:xfrm>
          <a:off x="34925" y="44450"/>
          <a:ext cx="9074150" cy="633888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والوصيَّةُ القديمةُ هي الكلمةُ التي قد سمعتُمُوها.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commandement ancien, c'est la parole que vous avez entendue.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old commandment is the word which you heard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5845" name="Group 37"/>
          <p:cNvGraphicFramePr>
            <a:graphicFrameLocks noGrp="1"/>
          </p:cNvGraphicFramePr>
          <p:nvPr/>
        </p:nvGraphicFramePr>
        <p:xfrm>
          <a:off x="34925" y="44450"/>
          <a:ext cx="9074150" cy="658558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وأيضاً أكتُبُ إليكُم وصيَّةً جديدةً، التي الحق كائن فيها وفيكم: لأنَّ الظُّلمة قد مضت، والنُّور الحقيقيَّ الآن يُضيءُ. فمَن يقول: إنِّي في النُّور ويُبغضُ أخاهُ، فهو في الظُّلمةِ حتى الآن.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Néanmoins, c'est un commandement nouveau que je vous écris - cela est vrai en lui et en vous - puisque les ténèbres passent et que déjà luit la lumière véritable.	Celui qui prétend être dans la lumière, tout en haïssant son frère, est toujours dans les ténèbres.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Again, a new commandment I write to you, which thing is true in Him and in you, because the darkness is passing away, and the true light is already shining. 9 He who says he is in the light, and hates his brother, is in darkness until 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6852" name="Group 20"/>
          <p:cNvGraphicFramePr>
            <a:graphicFrameLocks noGrp="1"/>
          </p:cNvGraphicFramePr>
          <p:nvPr/>
        </p:nvGraphicFramePr>
        <p:xfrm>
          <a:off x="34925" y="44450"/>
          <a:ext cx="9074150" cy="644779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يُحبُّ أخاهُ فهو ثابت في النُّور وليس فيهِ شك. وأمَّا مَن يُبغضُ أخاهُ فهو في الظُّلمةِ، وفي الظُّلمةِ يَسلُكُ، ولا يدري أين يذهب، لأنَّ الظُّلمةَ قد أعمت عَينيهِ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232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Qui aime son frère demeure dans la lumière, et il n'y a rien en lui pour le faire trébucher. Mais qui hait son frère se trouve dans les ténèbres; il marche dans les ténèbres, et il ne sait pas où il va, parce que les ténèbres ont aveuglé ses yeux.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He who loves his brother abides in the light, and there is no cause for stumbling in him. 11 But he who hates his brother is in darkness and walks in darkness, and does not know where he is going, because the darkness has blinded his eyes.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0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273604" name="Picture 4" descr="pointing"/>
          <p:cNvPicPr>
            <a:picLocks noChangeAspect="1" noChangeArrowheads="1"/>
          </p:cNvPicPr>
          <p:nvPr/>
        </p:nvPicPr>
        <p:blipFill>
          <a:blip r:embed="rId2" cstate="print"/>
          <a:srcRect/>
          <a:stretch>
            <a:fillRect/>
          </a:stretch>
        </p:blipFill>
        <p:spPr bwMode="auto">
          <a:xfrm>
            <a:off x="4071934" y="6072206"/>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273604"/>
                                        </p:tgtEl>
                                        <p:attrNameLst>
                                          <p:attrName>style.visibility</p:attrName>
                                        </p:attrNameLst>
                                      </p:cBhvr>
                                      <p:to>
                                        <p:strVal val="visible"/>
                                      </p:to>
                                    </p:set>
                                    <p:anim calcmode="lin" valueType="num">
                                      <p:cBhvr additive="base">
                                        <p:cTn id="7" dur="500" fill="hold"/>
                                        <p:tgtEl>
                                          <p:spTgt spid="5273604"/>
                                        </p:tgtEl>
                                        <p:attrNameLst>
                                          <p:attrName>ppt_x</p:attrName>
                                        </p:attrNameLst>
                                      </p:cBhvr>
                                      <p:tavLst>
                                        <p:tav tm="0">
                                          <p:val>
                                            <p:strVal val="0-#ppt_w/2"/>
                                          </p:val>
                                        </p:tav>
                                        <p:tav tm="100000">
                                          <p:val>
                                            <p:strVal val="#ppt_x"/>
                                          </p:val>
                                        </p:tav>
                                      </p:tavLst>
                                    </p:anim>
                                    <p:anim calcmode="lin" valueType="num">
                                      <p:cBhvr additive="base">
                                        <p:cTn id="8" dur="500" fill="hold"/>
                                        <p:tgtEl>
                                          <p:spTgt spid="52736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462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2746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27462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27462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76699" name="Group 27"/>
          <p:cNvGraphicFramePr>
            <a:graphicFrameLocks noGrp="1"/>
          </p:cNvGraphicFramePr>
          <p:nvPr/>
        </p:nvGraphicFramePr>
        <p:xfrm>
          <a:off x="107950" y="115888"/>
          <a:ext cx="9036050" cy="6492875"/>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(27:9</a:t>
                      </a:r>
                      <a:r>
                        <a:rPr kumimoji="0" lang="ar-SA" sz="3200" b="0" i="0" u="sng" strike="noStrike" cap="none" normalizeH="0" baseline="0" dirty="0">
                          <a:ln>
                            <a:noFill/>
                          </a:ln>
                          <a:solidFill>
                            <a:srgbClr val="FF9933"/>
                          </a:solidFill>
                          <a:effectLst/>
                          <a:latin typeface="Arial" charset="0"/>
                          <a:cs typeface="Arial" charset="0"/>
                        </a:rPr>
                        <a:t>-12)</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مضى زمانٌ طويلٌ، وكان السَّفرُ خطراً والسفينة قد تاهت، والصَّومُ أيضاً كان قد مضى، جعلَ بُولُسُ يُعزّيهم ( وينصحهم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27:9-12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t>
                      </a:r>
                      <a:r>
                        <a:rPr kumimoji="0" lang="fr-FR" sz="2800" b="0" i="0" u="none" strike="noStrike" cap="none" normalizeH="0" baseline="0">
                          <a:ln>
                            <a:noFill/>
                          </a:ln>
                          <a:solidFill>
                            <a:schemeClr val="bg1"/>
                          </a:solidFill>
                          <a:effectLst/>
                          <a:latin typeface="Arial" charset="0"/>
                          <a:cs typeface="Arial" charset="0"/>
                        </a:rPr>
                        <a:t>Mais un certain temps s'était écoulé et il devenait désormais dangereux de naviguer, puisque le jeûne était déjà passé. Paul a voulu donner son avis: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27:9-12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Now when much time had been spent, and sailing was now dangerous because the Fast was already over, Paul advised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16a</a:t>
            </a:r>
          </a:p>
        </p:txBody>
      </p:sp>
    </p:spTree>
  </p:cSld>
  <p:clrMapOvr>
    <a:masterClrMapping/>
  </p:clrMapOvr>
</p:sld>
</file>

<file path=ppt/slides/slide1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77725" name="Group 29"/>
          <p:cNvGraphicFramePr>
            <a:graphicFrameLocks noGrp="1"/>
          </p:cNvGraphicFramePr>
          <p:nvPr/>
        </p:nvGraphicFramePr>
        <p:xfrm>
          <a:off x="34925" y="44450"/>
          <a:ext cx="9074150" cy="672998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قائلاً لهُم: " أيُّها الرِّجالُ، إني أرى أنَّ هذا السفر عتيدٌ أن يكون بضررٍ وخسارةٍ كثيرةٍ، ليس للشَّحن والمركب فقط، بل لأنفُسنا أيضاً في هذا السفر". أما قائدُ المئةِ فكان يذعن للمدبر ورئيس النوتية أكثر مِمَّا كان يقوله بُولُس.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t>
                      </a:r>
                      <a:r>
                        <a:rPr kumimoji="0" lang="fr-FR" sz="2800" b="0" i="0" u="none" strike="noStrike" cap="none" normalizeH="0" baseline="0">
                          <a:ln>
                            <a:noFill/>
                          </a:ln>
                          <a:solidFill>
                            <a:schemeClr val="bg1"/>
                          </a:solidFill>
                          <a:effectLst/>
                          <a:latin typeface="Arial" charset="0"/>
                          <a:cs typeface="Arial" charset="0"/>
                        </a:rPr>
                        <a:t>"Mes amis,   leur a-t-il dit, j'estime que la navigation va entraîner des dommages et des pertes notables non seulement pour la cargaison et le bateau, mais aussi pour nos personnes. 11  Le centurion néanmoins se fiait davantage au capitaine et au subrécargue qu'aux avertissements de Paul.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saying, Men, I perceive that this voyage will end with disaster and much loss, not only of the cargo and ship, but also our lives. 11 Nevertheless the centurion was more persuaded by the helmsman and the owner of the ship than by the things spoken by Paul.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8896" name="Group 16"/>
          <p:cNvGraphicFramePr>
            <a:graphicFrameLocks noGrp="1"/>
          </p:cNvGraphicFramePr>
          <p:nvPr/>
        </p:nvGraphicFramePr>
        <p:xfrm>
          <a:off x="34925" y="44450"/>
          <a:ext cx="9074150" cy="666597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كان الميناء لا يصلح للمشتَي، فيه ارتأى أكثرهِم أن يُقلِعُوا مِن هُناك، لعلهم يستطيعوا أن يبلغوا إلى فينكسَ لِيشتُوا فيها. وهي ميناء في كريتَ تَنظُرُ من جهة الجنُوبِ الغربي ومن الجهة الأخرى إلى الشَّمال الغربي وهي قرية.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Comme le port, en outre, se prêtait mal à l'hivernage, la majorité a été d'avis de reprendre la mer; on verrait bien si l'on pouvait atteindre Phénix, un port de Crète, ouvert au sud-ouest et au nord-ouest et y passer l'hiver.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because the harbor was not suitable to winter in, the majority advised to set sail from there also, if by any means they could reach Phoenix, a harbor of Crete opening toward the southwest and northwest, and winter there. </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872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9746" name="Rectangle 2"/>
          <p:cNvSpPr>
            <a:spLocks noGrp="1" noChangeArrowheads="1"/>
          </p:cNvSpPr>
          <p:nvPr>
            <p:ph type="title"/>
          </p:nvPr>
        </p:nvSpPr>
        <p:spPr>
          <a:xfrm>
            <a:off x="468313" y="981075"/>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5279748"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279748"/>
                                        </p:tgtEl>
                                        <p:attrNameLst>
                                          <p:attrName>style.visibility</p:attrName>
                                        </p:attrNameLst>
                                      </p:cBhvr>
                                      <p:to>
                                        <p:strVal val="visible"/>
                                      </p:to>
                                    </p:set>
                                    <p:anim calcmode="lin" valueType="num">
                                      <p:cBhvr additive="base">
                                        <p:cTn id="7" dur="500" fill="hold"/>
                                        <p:tgtEl>
                                          <p:spTgt spid="5279748"/>
                                        </p:tgtEl>
                                        <p:attrNameLst>
                                          <p:attrName>ppt_x</p:attrName>
                                        </p:attrNameLst>
                                      </p:cBhvr>
                                      <p:tavLst>
                                        <p:tav tm="0">
                                          <p:val>
                                            <p:strVal val="0-#ppt_w/2"/>
                                          </p:val>
                                        </p:tav>
                                        <p:tav tm="100000">
                                          <p:val>
                                            <p:strVal val="#ppt_x"/>
                                          </p:val>
                                        </p:tav>
                                      </p:tavLst>
                                    </p:anim>
                                    <p:anim calcmode="lin" valueType="num">
                                      <p:cBhvr additive="base">
                                        <p:cTn id="8" dur="500" fill="hold"/>
                                        <p:tgtEl>
                                          <p:spTgt spid="52797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077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81817" name="Group 25"/>
          <p:cNvGraphicFramePr>
            <a:graphicFrameLocks noGrp="1"/>
          </p:cNvGraphicFramePr>
          <p:nvPr/>
        </p:nvGraphicFramePr>
        <p:xfrm>
          <a:off x="107951" y="44450"/>
          <a:ext cx="8821767" cy="6291136"/>
        </p:xfrm>
        <a:graphic>
          <a:graphicData uri="http://schemas.openxmlformats.org/drawingml/2006/table">
            <a:tbl>
              <a:tblPr rtl="1"/>
              <a:tblGrid>
                <a:gridCol w="4201724">
                  <a:extLst>
                    <a:ext uri="{9D8B030D-6E8A-4147-A177-3AD203B41FA5}">
                      <a16:colId xmlns:a16="http://schemas.microsoft.com/office/drawing/2014/main" val="20000"/>
                    </a:ext>
                  </a:extLst>
                </a:gridCol>
                <a:gridCol w="462004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(2:3-32)</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ُطوبى للرَّجل الذي لم يحسب لهُ الرَّب خطيئة، ولا في فمهِ غش. أنا سكتُّ فبليت عظامي.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32:2-3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Heureux l'homme dont le Seigneur ne retient pas l'offense, dont l'esprit est sans fraude.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Je me taisais et mes forces s'épuisaient, à gémir tout le jour,</a:t>
                      </a:r>
                      <a:r>
                        <a:rPr kumimoji="0" lang="fr-FR" sz="3600" b="0" i="0" u="sng" strike="noStrike" cap="none" normalizeH="0" baseline="0">
                          <a:ln>
                            <a:noFill/>
                          </a:ln>
                          <a:solidFill>
                            <a:srgbClr val="FF9933"/>
                          </a:solidFill>
                          <a:effectLst/>
                          <a:latin typeface="Arial" charset="0"/>
                          <a:cs typeface="Times New Roman" pitchFamily="18" charset="0"/>
                        </a:rPr>
                        <a:t> </a:t>
                      </a: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32:2-3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Blessed is the man to whom the Lord does not impute iniquity, And in whose spirit there is no deceit.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When I kept silent, my bones grew old.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16pg</a:t>
            </a:r>
          </a:p>
        </p:txBody>
      </p:sp>
    </p:spTree>
  </p:cSld>
  <p:clrMapOvr>
    <a:masterClrMapping/>
  </p:clrMapOvr>
</p:sld>
</file>

<file path=ppt/slides/slide1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82840" name="Group 24"/>
          <p:cNvGraphicFramePr>
            <a:graphicFrameLocks noGrp="1"/>
          </p:cNvGraphicFramePr>
          <p:nvPr/>
        </p:nvGraphicFramePr>
        <p:xfrm>
          <a:off x="34925" y="44450"/>
          <a:ext cx="9145588" cy="61214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( 8 : 31 ـ 39 )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يسوعُ لليهُود الذين آمنُوا بهِ: " إن أنتُم ثَبتُّم في كلامي فبالحقيقةِ أنتم تلاميذي، وتعرفُون الحقَّ، والحقُّ يُحرِّركُم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8:31-39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Jésus donc dit aux Juifs qui avaient cru en lui: "Si vous demeurez dans ma parole, vous êtes vraiment mes disciples,32 vous connaîtrez la vérité et la vérité fera de vous des hommes libres.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8:31-39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Jesus said to those Jews who believed Him, If you abide in My word, you are My disciples indeed. 32 And you shall know the truth, and the truth shall make you free.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16g</a:t>
            </a:r>
          </a:p>
        </p:txBody>
      </p:sp>
    </p:spTree>
  </p:cSld>
  <p:clrMapOvr>
    <a:masterClrMapping/>
  </p:clrMapOvr>
</p:sld>
</file>

<file path=ppt/slides/slide1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83863" name="Group 23"/>
          <p:cNvGraphicFramePr>
            <a:graphicFrameLocks noGrp="1"/>
          </p:cNvGraphicFramePr>
          <p:nvPr/>
        </p:nvGraphicFramePr>
        <p:xfrm>
          <a:off x="34925" y="44450"/>
          <a:ext cx="9145588" cy="6657023"/>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أجابُوهُ قائلين: " إنَّنا ذُرِّيَّةُ إبراهيمَ، ولم نُستعبد لأحدٍ قطُّ! فكيفَ تقُولُ أنتَ: إنَّكُم تصيرُون أحراراً؟ " أجابهُم يسوع:" الحقَّ الحقَّ أقولُ لكُم: إنَّ كُلَّ مَن يَعملُ الخطيئة فهو عبدٌ للخطيئة.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Ils lui répliquèrent: "Nous sommes la descendance d'Abraham et jamais personne ne nous a réduits en esclavage: comment peux-tu prétendre que nous allons devenir des hommes libres?" 34 Jésus leur répondit: "En vérité, en vérité, je vous le dis, celui qui commet le péché est esclave du péché.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They answered Him, We are Abraham's descendants, and have never been in bondage to anyone. How can you say, `You will be made free'? 34 Jesus answered them, Most assuredly, I say to you, whoever commits sin is a slave of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99930" name="Group 26"/>
          <p:cNvGraphicFramePr>
            <a:graphicFrameLocks noGrp="1"/>
          </p:cNvGraphicFramePr>
          <p:nvPr/>
        </p:nvGraphicFramePr>
        <p:xfrm>
          <a:off x="34925" y="44450"/>
          <a:ext cx="9145588" cy="61214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والعبدُ لا يثبت في البيتِ إلى الأبدِ، أمَّا الابنُ فيثبت إلى الأبدِ. فإن حرَّركُم الابنُ صرتم بالحقيقةِ أحراراً. أنا أعلم أنَّكُم ذُرِّيَّةُ إبراهيمَ.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L'esclave ne demeure pas toujours dans la maison; le fils, lui, y demeure pour toujours.36 Dès lors, si c'est le Fils qui vous affranchit, vous serez réellement des hommes libres. 37 Vous êtes la descendance d'Abraham,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And a slave does not abide in the house forever, but a son abides forever. 36 Therefore if the Son makes you free, you shall be free indeed. 37 I know that you are Abraham's descendants,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0951" name="Group 23"/>
          <p:cNvGraphicFramePr>
            <a:graphicFrameLocks noGrp="1"/>
          </p:cNvGraphicFramePr>
          <p:nvPr/>
        </p:nvGraphicFramePr>
        <p:xfrm>
          <a:off x="34925" y="44450"/>
          <a:ext cx="9145588" cy="6121401"/>
        </p:xfrm>
        <a:graphic>
          <a:graphicData uri="http://schemas.openxmlformats.org/drawingml/2006/table">
            <a:tbl>
              <a:tblPr rtl="1"/>
              <a:tblGrid>
                <a:gridCol w="5256213">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ولكنَّكُم تطلُبُونني لِتقتلوني لأنَّ كلامي ليس ثابتاً فيكُم. ما رأيته عند أبي فهذا أتكلَّمُ به، وما سمعتموه أنتم أيضاً من أبيكُم تصنعونه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le sais; mais parce que ma parole ne pénètre pas en vous, vous cherchez à me faire mourir. 38 Moi, je dis ce que j'ai vu auprès de mon Père, tandis que vous, vous faites ce que vous avez entendu auprès de votre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you seek to kill Me, because My word has no place in you. 38 I speak what I have seen with My Father, and you do what you have seen with your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84879" name="Group 15"/>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أجابُوه وقالوا لهُ: " أبُونا هو إبراهيمُ ". قال لهُم يسوع: " لو كُنتُم أولادَ إبراهيمَ، لكُنتُم تعملُونَ أعمالَ إبراهيمَ!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Ils ripostèrent: "Notre  père, c'est Abraham." Jésus leur dit: "Si vous êtes enfants d'Abraham, faites donc les oeuvres d'Abraham".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They answered and said to Him, Abraham is our father. Jesus said to them, If you were Abraham's children, you would do the works of Abraham.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85891" name="Picture 3" descr="pointing"/>
          <p:cNvPicPr>
            <a:picLocks noChangeAspect="1" noChangeArrowheads="1"/>
          </p:cNvPicPr>
          <p:nvPr/>
        </p:nvPicPr>
        <p:blipFill>
          <a:blip r:embed="rId2" cstate="print"/>
          <a:srcRect/>
          <a:stretch>
            <a:fillRect/>
          </a:stretch>
        </p:blipFill>
        <p:spPr bwMode="auto">
          <a:xfrm>
            <a:off x="2571736" y="4500570"/>
            <a:ext cx="1238250" cy="628650"/>
          </a:xfrm>
          <a:prstGeom prst="rect">
            <a:avLst/>
          </a:prstGeom>
          <a:noFill/>
        </p:spPr>
      </p:pic>
      <p:sp>
        <p:nvSpPr>
          <p:cNvPr id="528589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285891"/>
                                        </p:tgtEl>
                                        <p:attrNameLst>
                                          <p:attrName>style.visibility</p:attrName>
                                        </p:attrNameLst>
                                      </p:cBhvr>
                                      <p:to>
                                        <p:strVal val="visible"/>
                                      </p:to>
                                    </p:set>
                                    <p:anim calcmode="lin" valueType="num">
                                      <p:cBhvr additive="base">
                                        <p:cTn id="7" dur="500" fill="hold"/>
                                        <p:tgtEl>
                                          <p:spTgt spid="5285891"/>
                                        </p:tgtEl>
                                        <p:attrNameLst>
                                          <p:attrName>ppt_x</p:attrName>
                                        </p:attrNameLst>
                                      </p:cBhvr>
                                      <p:tavLst>
                                        <p:tav tm="0">
                                          <p:val>
                                            <p:strVal val="0-#ppt_w/2"/>
                                          </p:val>
                                        </p:tav>
                                        <p:tav tm="100000">
                                          <p:val>
                                            <p:strVal val="#ppt_x"/>
                                          </p:val>
                                        </p:tav>
                                      </p:tavLst>
                                    </p:anim>
                                    <p:anim calcmode="lin" valueType="num">
                                      <p:cBhvr additive="base">
                                        <p:cTn id="8" dur="500" fill="hold"/>
                                        <p:tgtEl>
                                          <p:spTgt spid="528589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86914" name="Group 2"/>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Wednesday of the Third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الثالث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Troisième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793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28793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88991" name="Group 31"/>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الخروج لموسى النبي (</a:t>
                      </a:r>
                      <a:r>
                        <a:rPr kumimoji="0" lang="en-US" sz="3600" b="0" i="0" u="sng" strike="noStrike" cap="none" normalizeH="0" baseline="0">
                          <a:ln>
                            <a:noFill/>
                          </a:ln>
                          <a:solidFill>
                            <a:srgbClr val="FF9933"/>
                          </a:solidFill>
                          <a:effectLst/>
                          <a:latin typeface="Arial" charset="0"/>
                          <a:cs typeface="Arial" charset="0"/>
                        </a:rPr>
                        <a:t>4:19-6:13</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فقال الرَّبُّ لموسى في مديان أمضِ وانزل إلى مصر، فإنَّهُ قد ماتَ جميعُ ( القوم ) الذين يطلُبُون نفسكَ. فأخذَ موسى امرأتهُ وبنيهِ وأركبهُم على الحمير</a:t>
                      </a:r>
                      <a:endParaRPr kumimoji="0" lang="ar-EG" sz="28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Exodus </a:t>
                      </a:r>
                      <a:r>
                        <a:rPr kumimoji="0" lang="en-US" sz="3200" b="0" i="0" u="sng" strike="noStrike" cap="none" normalizeH="0" baseline="0">
                          <a:ln>
                            <a:noFill/>
                          </a:ln>
                          <a:solidFill>
                            <a:srgbClr val="FF9933"/>
                          </a:solidFill>
                          <a:effectLst/>
                          <a:latin typeface="Arial" charset="0"/>
                          <a:cs typeface="Times New Roman" pitchFamily="18" charset="0"/>
                        </a:rPr>
                        <a:t>4:19-6:13</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 Seigneur dit à Moïse en Madiân: "Va, retourne en Égypte, car tous ceux qui en voulaient à ta vie sont morts." Moïse prit sa femme et ses fils, les installa sur l'âne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Exodus 4:19-6:13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the Lord said to Moses in Midian, Go, return to Egypt; for all the men who sought your life are dead. 20 Then Moses took his wife and his sons and set them on a donkey,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17f</a:t>
            </a:r>
          </a:p>
        </p:txBody>
      </p:sp>
    </p:spTree>
  </p:cSld>
  <p:clrMapOvr>
    <a:masterClrMapping/>
  </p:clrMapOvr>
</p:sld>
</file>

<file path=ppt/slides/slide1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0016" name="Group 32"/>
          <p:cNvGraphicFramePr>
            <a:graphicFrameLocks noGrp="1"/>
          </p:cNvGraphicFramePr>
          <p:nvPr/>
        </p:nvGraphicFramePr>
        <p:xfrm>
          <a:off x="34925" y="115888"/>
          <a:ext cx="9074150" cy="6585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ورجعَ إلى مِصر، وأخذَ موسى العصا من اللَّـهِ بيدهِ.وقال الرَّبُّ لموسى عندما تذهبُ وتعود إلى مِصر فانظر جميع العجائب التي جعلتُها في يدكَ تصنعها قُدَّام فرعون، وأنا اقسي قلبهُ فلا يُطلق الشَّعبَ.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retourna au pays d'Égypte. Moïse prit en main le bâton de Dieu. 21 Le Seigneur dit à Moïse: Sur la route du retour, vois! Tous les prodiges dont je t'ai donné le pouvoir, tu les feras devant le Pharaon. Mais moi, j'endurcirai son coeur et il ne laissera pas partir le peuple.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returned to the land of Egypt. And Moses took the rod of God in his hand. 21 And the Lord said to Moses, When you go back to Egypt, see that you do all those wonders before Pharaoh which I have put in your hand. But I will harden his heart, so that he will not let the people go.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4022" name="Group 22"/>
          <p:cNvGraphicFramePr>
            <a:graphicFrameLocks noGrp="1"/>
          </p:cNvGraphicFramePr>
          <p:nvPr/>
        </p:nvGraphicFramePr>
        <p:xfrm>
          <a:off x="34925" y="115888"/>
          <a:ext cx="9001125" cy="58340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وأنت فقل لفرعون هذا ما يقوله الرَّبُّ: إن إسرائيلُ ابني البكرُ. قلتُ لكَ أطلق الجمع ليعبُدني وإن لم ترد أن تُطلقهُ. فهأنذا قاتل ابنكَ البكر.</a:t>
                      </a:r>
                      <a:endParaRPr kumimoji="0" lang="ar-EG"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Tu diras au Pharaon: Ainsi parle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Mon fils premier-né, c'est Israël; je te dis: Laisse partir mon fils pour qu'il me serve - et tu refuses de le laisser partir! Eh bien, je vais tuer ton fils premier-né."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you shall say to Pharaoh, `Thus says the Lord: Israel is My son, My firstborn. 23 So I say to you, let My son go that he may serve Me. But if you refuse to let him go, indeed I will kill your son, your firstborn.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5051" name="Group 27"/>
          <p:cNvGraphicFramePr>
            <a:graphicFrameLocks noGrp="1"/>
          </p:cNvGraphicFramePr>
          <p:nvPr/>
        </p:nvGraphicFramePr>
        <p:xfrm>
          <a:off x="34925" y="115888"/>
          <a:ext cx="9001125" cy="5834063"/>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وحدث في الطَّريق حيث رجع للمبيت أن التقاه ملاك وطلب قتله. فأخذت صفُّورة صوَّانةً وختنت غُرلة ابنها ومسَّت رجليهِ، وقالت قد انقطع دم ختان ابني.</a:t>
                      </a:r>
                      <a:endParaRPr kumimoji="0" lang="ar-EG" sz="28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Or, en chemin, à la halte, le Seigneur l'aborda et chercha à le faire mourir. 25 Cippora prit un silex, coupa le prépuce de son fils et lui en toucha les pieds en disant: "Tu es pour moi un époux de sang.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it came to pass on the way, at the encampment, that the Lord met him and sought to kill him. 25 Then Zipporah took a sharp stone and cut off the foreskin of her son and cast it at Moses' feet, and said, Surely you are a husband of blood to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6072" name="Group 24"/>
          <p:cNvGraphicFramePr>
            <a:graphicFrameLocks noGrp="1"/>
          </p:cNvGraphicFramePr>
          <p:nvPr/>
        </p:nvGraphicFramePr>
        <p:xfrm>
          <a:off x="34925" y="115888"/>
          <a:ext cx="9001125" cy="58340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وقال الرَّبُّ لهرون امض للقاء موسى في البرِّيَّة، فذهبَ ولقيه في جبلِ اللَّهِ وقبَّلهُ.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Et il le laissa. Elle disait alors "époux de sang" à propos de la circoncision. 27 Le Seigneur dit à Aaron: "Va à la rencontre de Moïse au désert." Il alla, l'aborda à la montagne de Dieu et l'embrassa.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So He let him go. Then she said, You are a husband of blood!--because of the circumcision. 27 And the Lord said to Aaron, Go into the wilderness to meet Moses. So he went and met him on the mountain of God, and kissed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7101" name="Group 29"/>
          <p:cNvGraphicFramePr>
            <a:graphicFrameLocks noGrp="1"/>
          </p:cNvGraphicFramePr>
          <p:nvPr/>
        </p:nvGraphicFramePr>
        <p:xfrm>
          <a:off x="34925" y="115888"/>
          <a:ext cx="9001125" cy="667118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فأخبرَ موسى هرون بجميعِ كلام الرَّبُّ الذي أرسلهُ وجميع الآيات التي أوصاهُ بهـا. فذهب موسى وهرون وجمـع جميع شُيُوخ بنـي إسرائيـلَ.</a:t>
                      </a:r>
                      <a:endParaRPr kumimoji="0" lang="ar-EG" sz="28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فتكلَّمَ هرون بجميعِ الكلامِ الذي كلَّم اللَّه بهِ موسى</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Moïse mit Aaron au courant de toutes les paroles que le Seigneur l'avait envoyé dire et de tous les signes qu'il lui avait ordonné de faire. 29 Moïse et Aaron allèrent réunir tous les anciens des fils d'Israël. 30 Et Aaron redit toutes les paroles que le Seigneur avait adressées à Moïse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So Moses told Aaron all the words of the Lord who had sent him, and all the signs which He had commanded him. 29 Then Moses and Aaron went and gathered together all the elders of the children of Israel. 30 And Aaron spoke all the words which the Lord had spoken to Moses.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8118" name="Group 22"/>
          <p:cNvGraphicFramePr>
            <a:graphicFrameLocks noGrp="1"/>
          </p:cNvGraphicFramePr>
          <p:nvPr/>
        </p:nvGraphicFramePr>
        <p:xfrm>
          <a:off x="34925" y="115888"/>
          <a:ext cx="9001125" cy="58340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وصنع الآيات أمام الجموع. فآمن كُل الشَّعب، وفرح لأن اللَّه قد افتقد بني إسرائيل ونظر إلى مذَلَّتهم فخرَّ الشَّعب وسجد.</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 réalisa les signes sous les yeux du peuple. 31 Et le peuple crut. Ayant compris que le Seigneur était intervenu en faveur des fils d'Israël et qu'il avait vu leur misère, ils s'agenouillèrent et se prosternèrent.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he did the signs in the sight of the people. 31 So the people believed; and when they heard that the Lord had visited the children of Israel and that He had looked on their affliction, then they bowed their heads and worshiped.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09150" name="Group 30"/>
          <p:cNvGraphicFramePr>
            <a:graphicFrameLocks noGrp="1"/>
          </p:cNvGraphicFramePr>
          <p:nvPr/>
        </p:nvGraphicFramePr>
        <p:xfrm>
          <a:off x="34925" y="115888"/>
          <a:ext cx="9001125" cy="583406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هذا دخل موسى وهرون إلى فرعون وقالا لفرعون هذا ما يقوله الرَّبُّ إلهُ إسرائيلَ: أطلق شعبي ليعبدني في البرِّيَّة.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5:1 Ensuite, Moïse et Aaron vinrent dire au Pharaon: "Ainsi parle le Seigneur, Dieu d'Israël: Laisse partir mon peuple et qu'il fasse au désert un pèlerinage en mon honneur."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Afterward Moses and Aaron went in and told Pharaoh, Thus says the Lord God of Israel: `Let My people go, that they may hold a feast to Me in the wilderness.'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7745" name="Group 17"/>
          <p:cNvGraphicFramePr>
            <a:graphicFrameLocks noGrp="1"/>
          </p:cNvGraphicFramePr>
          <p:nvPr/>
        </p:nvGraphicFramePr>
        <p:xfrm>
          <a:off x="34925" y="115888"/>
          <a:ext cx="9001125" cy="6798565"/>
        </p:xfrm>
        <a:graphic>
          <a:graphicData uri="http://schemas.openxmlformats.org/drawingml/2006/table">
            <a:tbl>
              <a:tblPr rtl="1"/>
              <a:tblGrid>
                <a:gridCol w="4700812">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فرعون مَنْ هو حتَّى أسمع لقولهِ وأُطلق بني إسرائيلَ، لا أعرفُ الرَّبَّ ولا أطلق إسرائيل. قالا لهُ إلهُ العبرانيِّين دعانا، فنذهب مسيرة ثلاثة أيَّام في البرِّيَّة ونذبحُ ذبائح للرَّبِّ إلَهنا،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Le Pharaon dit: "Qui est le Seigneur pour que j'écoute sa voix en laissant partir Israël? J'ignore le Seigneur et je ne veux pas laisser partir Israël." 3 Ils dirent: "Le Dieu des Hébreux s'est présenté à nous; il nous faut aller à trois jours de marche dans le désert pour sacrifier au Seigneur, notre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And Pharaoh said, Who is the Lord, that I should obey His voice to let Israel go? I do not know the Lord, nor will I let Israel go. 3 So they said, The God of the Hebrews has met with us. Please, let us go three days' journey into the desert and sacrifice to the Lord 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8769" name="Group 17"/>
          <p:cNvGraphicFramePr>
            <a:graphicFrameLocks noGrp="1"/>
          </p:cNvGraphicFramePr>
          <p:nvPr/>
        </p:nvGraphicFramePr>
        <p:xfrm>
          <a:off x="34925" y="115888"/>
          <a:ext cx="9001125" cy="58340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لئلاَّ يُصيبنا موت قتل. فقال لهُما ملكُ مِصر لماذا يا موسى وهرون تحوِّلان قلب هذا الشَّعب، فليمضِ كل واحد منكما إلى عملهِ.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de peur qu'il ne se précipite sur nous avec la peste ou l'épée.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Le roi d'Égypte leur dit: "Moïse et Aaron, pourquoi voulez-vous débaucher le peuple de ses travaux? Allez à vos corvées!"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lest He fall upon us with pestilence or with the sword.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Then the king of Egypt said to them, Moses and Aaron, why do you take the people from their work? Get back to your labor.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1201" name="Group 33"/>
          <p:cNvGraphicFramePr>
            <a:graphicFrameLocks noGrp="1"/>
          </p:cNvGraphicFramePr>
          <p:nvPr/>
        </p:nvGraphicFramePr>
        <p:xfrm>
          <a:off x="34925" y="115888"/>
          <a:ext cx="9145588" cy="676872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فرعون لعبيده هوذا الآن شعبُ الأرض كثيرٌ فلا نريحهم من أعمالهم.وأمرَ فرعون مُسخِّري الشَّعب والموكلين عليه قائلاً: لا تعُودُوا تُعطوا الشَّعب تبناً لللبْن كأمس وأوَّل مِن أمس،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Le Pharaon dit: "Maintenant que la population du pays est nombreuse, vous voudriez qu'ils se reposent de leurs corvées! 6 En ce jour-là, le Pharaon ordonna aux chefs de corvée et aux scribes du peuple. 7 Vous ne fournirez plus au peuple comme auparavant la paille pour fabriquer les briques.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Pharaoh said, Look, the people of the land are many now, and you make them rest from their labor! 6 So the same day Pharaoh commanded the taskmasters of the people and their officers, saying, 7 You shall no longer give the people straw to make brick as before.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2213" name="Group 21"/>
          <p:cNvGraphicFramePr>
            <a:graphicFrameLocks noGrp="1"/>
          </p:cNvGraphicFramePr>
          <p:nvPr/>
        </p:nvGraphicFramePr>
        <p:xfrm>
          <a:off x="34925" y="115888"/>
          <a:ext cx="9001125" cy="5834063"/>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ليذهبُوا هُم ويجمعُوا تبناً لأنفُسهم. وحدهم ومقدارَ اللِّبْن الذي يصنعُونه فليصنعونه يومياً وتزيدون عليهم،</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ولا تنقُصوا منهُ شيئاً، لأنَّهُم مُتكاسلون لذلك يصرُخون قائلين نمضي ونذبحُ ذبائح للرَّبِّ إلهِنا.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iront eux-mêmes ramasser la paille. 8 Imposez leur de faire autant de briques que jusqu'ici, n'en réduisez rien. Ce sont des paresseux, c'est pourquoi ils crient: Allons sacrifier à notre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Let them go and gather straw for themselves. 8 And you shall lay on them the quota of bricks which they made before. You shall not reduce it. For they are idle; therefore they cry out, saying, `Let us go and sacrifice to our God.'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3243" name="Group 27"/>
          <p:cNvGraphicFramePr>
            <a:graphicFrameLocks noGrp="1"/>
          </p:cNvGraphicFramePr>
          <p:nvPr/>
        </p:nvGraphicFramePr>
        <p:xfrm>
          <a:off x="34925" y="115888"/>
          <a:ext cx="9001125" cy="594512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ولتثقَّل أعمال هؤلاء الرِّجالُ ليهتموا بها ولا يلتفتوا إلى الكلام الباطل. فصار مُسخِّرو الشَّعب ومُدبِّروهُ يستحثوه ويقولون للشَّعب هذا ما يقوله فرعون: لستُ أُعطيكُم تبناً.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Que la servitude pèse sur ces gens et qu'ils travaillent, sans rêvasser à des paroles mensongères!" 10 Les chefs de corvée et les scribes du peuple sortirent et dirent au peuple: "Ainsi parle le Pharaon: Je ne vous fournis point de paille!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Let more work be laid on the men, that they may labor in it, and let them not regard false words. 10 And the taskmasters of the people and their officers went out and spoke to the people, saying, Thus says Pharaoh: `I will not give you straw.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4270" name="Group 30"/>
          <p:cNvGraphicFramePr>
            <a:graphicFrameLocks noGrp="1"/>
          </p:cNvGraphicFramePr>
          <p:nvPr/>
        </p:nvGraphicFramePr>
        <p:xfrm>
          <a:off x="34925" y="115888"/>
          <a:ext cx="9001125" cy="58340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امضوا أنتُم واجمعوا لكُم تبناً مِن حيثُ تجدون، إنَّهُ لا يُنقصُ شيءٌ مِن عدد اللِّبْن. فتفرَّقَ الشَّعبُ في مِصر كُلّها لِيجمعوا قَشاً عِوض التِّبن.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Allez vous-mêmes prendre de la paille là où vous en trouverez! Mais votre tâche n'est réduite en rien.12 Le peuple se dispersa dans tout le pays d'Égypte pour ramasser de la paille à torchis.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`Go, get yourselves straw where you can find it; yet none of your work will be reduced.' 12 So the people were scattered abroad throughout all the land of Egypt to gather stubble instead of straw.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9793" name="Group 17"/>
          <p:cNvGraphicFramePr>
            <a:graphicFrameLocks noGrp="1"/>
          </p:cNvGraphicFramePr>
          <p:nvPr/>
        </p:nvGraphicFramePr>
        <p:xfrm>
          <a:off x="34925" y="115888"/>
          <a:ext cx="9001125" cy="5834063"/>
        </p:xfrm>
        <a:graphic>
          <a:graphicData uri="http://schemas.openxmlformats.org/drawingml/2006/table">
            <a:tbl>
              <a:tblPr rtl="1"/>
              <a:tblGrid>
                <a:gridCol w="4140202">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فكان المُسخِّرون يُلحون عليهم قائلين: أكمِّلوا أعمالكُم كما كُنتُم تَعملون كل يوم كما كانوا يَعطونكُم التِّبنُ. وجلدَ مُدبِّرُو جيش بني إسرائيلَ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Les chefs de corvée les pressaient: "Achevez vos travaux! Chaque jour, la quantité exigée! 14 Comme lorsqu'il y avait de la paille!"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And the taskmasters forced them to hurry, saying, Fulfill your work, your daily quota, as when there was straw. 14 Also the officers of the children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5291" name="Group 27"/>
          <p:cNvGraphicFramePr>
            <a:graphicFrameLocks noGrp="1"/>
          </p:cNvGraphicFramePr>
          <p:nvPr/>
        </p:nvGraphicFramePr>
        <p:xfrm>
          <a:off x="34925" y="-23"/>
          <a:ext cx="9001125" cy="6585840"/>
        </p:xfrm>
        <a:graphic>
          <a:graphicData uri="http://schemas.openxmlformats.org/drawingml/2006/table">
            <a:tbl>
              <a:tblPr rtl="1"/>
              <a:tblGrid>
                <a:gridCol w="4435022">
                  <a:extLst>
                    <a:ext uri="{9D8B030D-6E8A-4147-A177-3AD203B41FA5}">
                      <a16:colId xmlns:a16="http://schemas.microsoft.com/office/drawing/2014/main" val="20000"/>
                    </a:ext>
                  </a:extLst>
                </a:gridCol>
                <a:gridCol w="4566103">
                  <a:extLst>
                    <a:ext uri="{9D8B030D-6E8A-4147-A177-3AD203B41FA5}">
                      <a16:colId xmlns:a16="http://schemas.microsoft.com/office/drawing/2014/main" val="20001"/>
                    </a:ext>
                  </a:extLst>
                </a:gridCol>
              </a:tblGrid>
              <a:tr h="142875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الذين أقيم عليهُم مـن رؤساء ملاحظي فرعـون قائلين لماذا لم تُكمِّـلوا عـدد لبنكُم مثـل أمـس وأوَّل مِن أمس. فدخل مُدبِّرو بني إسرائيلَ وصرخوا أمام فرعون قائلين: لماذا تصنعُ بعبيدكَ هكذا.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On frappa les scribes des fils d'Israël, ceux que leur avaient  imposés les chefs de corvée du Pharaon: "Pourquoi n'avez-vous pas achevé, hier et aujourd'hui, votre commande de briques,</a:t>
                      </a:r>
                      <a:r>
                        <a:rPr kumimoji="0" lang="fr-FR" sz="2600" b="0" i="0" u="none" strike="noStrike" cap="none" normalizeH="0" baseline="0" dirty="0">
                          <a:ln>
                            <a:noFill/>
                          </a:ln>
                          <a:solidFill>
                            <a:schemeClr val="bg1"/>
                          </a:solidFill>
                          <a:effectLst/>
                          <a:latin typeface="Arial" charset="0"/>
                          <a:cs typeface="Arial" charset="0"/>
                        </a:rPr>
                        <a:t> comme auparavant? </a:t>
                      </a:r>
                      <a:r>
                        <a:rPr kumimoji="0" lang="fr-FR" sz="2700" b="0" i="0" u="none" strike="noStrike" cap="none" normalizeH="0" baseline="0" dirty="0">
                          <a:ln>
                            <a:noFill/>
                          </a:ln>
                          <a:solidFill>
                            <a:schemeClr val="bg1"/>
                          </a:solidFill>
                          <a:effectLst/>
                          <a:latin typeface="Arial" charset="0"/>
                          <a:cs typeface="Arial" charset="0"/>
                        </a:rPr>
                        <a:t>15 Les scribes des fils d'Israël vinrent crier vers le Pharaon</a:t>
                      </a:r>
                      <a:r>
                        <a:rPr kumimoji="0" lang="fr-FR" sz="2600" b="0" i="0" u="none" strike="noStrike" cap="none" normalizeH="0" baseline="0" dirty="0">
                          <a:ln>
                            <a:noFill/>
                          </a:ln>
                          <a:solidFill>
                            <a:schemeClr val="bg1"/>
                          </a:solidFill>
                          <a:effectLst/>
                          <a:latin typeface="Arial" charset="0"/>
                          <a:cs typeface="Arial" charset="0"/>
                        </a:rPr>
                        <a:t>: "Pourquoi fais-tu cela à tes serviteurs?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whom Pharaoh's taskmasters had set over them, were beaten and were asked, Why have you not fulfilled your task in making brick both yesterday and today, as before? 15 Then the officers of the children of Israel came and cried out to Pharaoh, saying, Why are you dealing thus with your servants?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6313" name="Group 25"/>
          <p:cNvGraphicFramePr>
            <a:graphicFrameLocks noGrp="1"/>
          </p:cNvGraphicFramePr>
          <p:nvPr/>
        </p:nvGraphicFramePr>
        <p:xfrm>
          <a:off x="34925" y="115888"/>
          <a:ext cx="9001125" cy="594512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التِّبنُ لا يُعطى لعبيدكَ يقولون لنا اعملوا عدد اللِّبْن، وهوذا عبيدُكَ يُضربونَ، فأنت تظلم شعبك. فقال لهم أنتم مُتكَاسلون، لذلك تقولونَ نمضي ونذبحُ ذبائِح لإلهنا.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La paille, on ne la fournit plus à tes serviteurs - et les briques, on nous dit: faites-en! Voici qu'on frappe tes serviteurs. Ton peuple a tort!" 17 Il dit: "Vous êtes des paresseux, des paresseux! C'est pourquoi vous dites: Allons sacrifier au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There is no straw given to your servants, and they say to us, `Make brick!' And indeed your servants are beaten, but the fault is in your own people. 17 But he said, You are idle! Idle! Therefore you say, `Let us go and sacrifice to the Lord.'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7333" name="Group 21"/>
          <p:cNvGraphicFramePr>
            <a:graphicFrameLocks noGrp="1"/>
          </p:cNvGraphicFramePr>
          <p:nvPr/>
        </p:nvGraphicFramePr>
        <p:xfrm>
          <a:off x="34925" y="115888"/>
          <a:ext cx="9001125" cy="601281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امضوا اعملوا، لأنَّ التِّبن لا يُعطى لكُم وأوفوا عدد اللِّبْن.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فرأى مُدبِّرو بني إسرائيل نُفوسهُم في بليَّةٍ قائلين: لا تُنَقِّصُوا شيئاً مِن عدد لِبْنِكُم المقرر أن تعطوه كُلِّ يوم بيومهِ.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Et maintenant, allez travailler. La paille ne vous sera pas fournie, mais vous fournirez autant de briques.19 Les scribes des fils d'Israël se virent dans un mauvais cas: "Vous ne réduirez pas le nombre de vos briques. Chaque jour, la quantité exigée..."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Therefore go now and work; for no straw shall be given you, yet you shall deliver the quota of bricks. 19 And the officers of the children of Israel saw that they were in trouble after it was said, You shall not reduce any bricks from your daily quota.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8366" name="Group 30"/>
          <p:cNvGraphicFramePr>
            <a:graphicFrameLocks noGrp="1"/>
          </p:cNvGraphicFramePr>
          <p:nvPr/>
        </p:nvGraphicFramePr>
        <p:xfrm>
          <a:off x="34925" y="115888"/>
          <a:ext cx="9145588" cy="654253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وخرجوا لملاقاة موسى وهرون وهما آتيان للقائهم حين خرجوا من لدُن فرعون، فقالوا لهُمَا ينظُرُ اللَّـه إليكُما ويحكم عليكما، لأنَّكُما أنتنتُما رائحتنا أمام فرعون وقدام عبيدهِ ودفعتما سيفاً في يديه ليهلكنا.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Sortant de chez le Pharaon, ils se précipitèrent sur Moïse et Aaron qui les attendaient. 21 Ils leur dirent: "Que le Seigneur constate et qu'il juge: à cause de vous, le Pharaon et ses serviteurs ne peuvent plus nous sentir; c'est leur mettre en main l'épée pour nous tuer."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Then, as they came out from Pharaoh, they met Moses and Aaron who stood there to meet them. 21 And they said to them, Let the Lord look on you and judge, because you have made us abhorrent in the sight of Pharaoh and in the sight of his servants, to put a sword in their hand to kill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19384" name="Group 24"/>
          <p:cNvGraphicFramePr>
            <a:graphicFrameLocks noGrp="1"/>
          </p:cNvGraphicFramePr>
          <p:nvPr/>
        </p:nvGraphicFramePr>
        <p:xfrm>
          <a:off x="34925" y="115888"/>
          <a:ext cx="9001125" cy="637184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فرجع موسى إلى الرَّبِّ وقال يارب لماذا ابتليت هذا الشعب، ولماذا أرسلتني، فإني مُنذُ دخلتُ إلى فرعون لأتكلَّم معه بِاسمك أساء إلى هذا الشعب، وأنت لم تُخلِّص شعبكَ.</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Moïse retourna vers le Seigneur et dit: "Seigneur, pourquoi as-tu maltraité ce peuple? Pourquoi donc m'as-tu envoyé? 23 Depuis que je suis venu vers le Pharaon pour parler en ton nom, il a maltraité ce peuple et tu n'as absolument pas délivré ton peuple."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So Moses returned to the Lord and said, Lord, why have You brought trouble on this people? Why is it You have sent me? 23 For since I came to Pharaoh to speak in Your name, he has done evil to this people; neither have You delivered Your people at all.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0413" name="Group 29"/>
          <p:cNvGraphicFramePr>
            <a:graphicFrameLocks noGrp="1"/>
          </p:cNvGraphicFramePr>
          <p:nvPr/>
        </p:nvGraphicFramePr>
        <p:xfrm>
          <a:off x="34925" y="115888"/>
          <a:ext cx="9001125" cy="58340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لموسى الآن ترى ما أصنع بفرعون، إنَّهُ بيدٍ عزيزة يُطلقُهُم وبذراع رفيعة يطرُدُهُم من أرضهِ. ثُمَّ كلَّم اللَّـهُ موسى</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6:1 Le Seigneur dit à Moïse: "Maintenant, tu vas voir ce que je vais faire au Pharaon: par main forte, il les laissera partir, par main forte, il les chassera de son pays! 2 Dieu adressa la parole à Moïse. Il lui dit: "C'est moi le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Then the Lord said to Moses, Now you shall see what I will do to Pharaoh. For with a strong hand he will let them go, and with a strong hand he will drive them out of his land. 2 And God spoke to Moses and said to him: I am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1432" name="Group 24"/>
          <p:cNvGraphicFramePr>
            <a:graphicFrameLocks noGrp="1"/>
          </p:cNvGraphicFramePr>
          <p:nvPr/>
        </p:nvGraphicFramePr>
        <p:xfrm>
          <a:off x="34925" y="115888"/>
          <a:ext cx="9001125" cy="63718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 أنا الرَّبُّ ظهرتُ لإبراهيم وإسحق ويعقُوب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الإلهُ الكائن لهم هذا هو اسمي واسمي الرب لم أظهره لهم ). وقررت معهُم عهدي أن أُعطيهُم أرض الكنعانين الأرض التي تغرَّبُوا فيها.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Je suis apparu à Abraham, à Isaac et à Jacob comme Dieu Puissant, mais sous mon nom, le Seigneur, je ne me suis pas fait connaître d'eux. 4 Puis j'ai établi mon alliance avec eux, pour leur donner le pays de Canaan, pays de leurs migrations, où ils étaient des émigrés.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I appeared to Abraham, to Isaac, and to Jacob, as God Almighty, but by My name Lord I was not known to them. 4 I have also established My covenant with them, to give them the land of Canaan, the land of their pilgrimage, in which they were strangers.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2457" name="Group 25"/>
          <p:cNvGraphicFramePr>
            <a:graphicFrameLocks noGrp="1"/>
          </p:cNvGraphicFramePr>
          <p:nvPr/>
        </p:nvGraphicFramePr>
        <p:xfrm>
          <a:off x="34925" y="115888"/>
          <a:ext cx="9001125" cy="58340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وأنا قد سمعتُ أنين بني إسرائيل وما يستعبدُهُمُ بهِ المصريُّون فذكَّرتُ عهدي. فامض وقُل لبني إسرائيلَ أنا الرَّبُّ،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Enfin, j'ai entendu la plainte des fils d'Israël, asservis par les Égyptiens, et je me suis souvenu de mon alliance. 6 C'est pourquoi, dis aux fils d'Israël: C'est moi le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I have also heard the groaning of the children of Israel whom the Egyptians keep in bondage, and I have remembered My covenant. 6 Therefore say to the children of Israel: `I am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6556" name="Group 28"/>
          <p:cNvGraphicFramePr>
            <a:graphicFrameLocks noGrp="1"/>
          </p:cNvGraphicFramePr>
          <p:nvPr/>
        </p:nvGraphicFramePr>
        <p:xfrm>
          <a:off x="34925" y="115888"/>
          <a:ext cx="9001125" cy="58340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سأُخرجُكُم مِن تجبر المصريين وأُخلِّصُكُم مِن عُبُوديَّتهم وأُفديكُم بذراعٍ رفيعةٍ وأحكام عظيمةٍ، وأتَّخذُكُم لي شعباً وأكونُ لكُم إلَهاً،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vous ferai sortir des corvées d'Égypte, Je vous délivrerai de leur servitude, Je vous revendiquerai avec puissance et autorité, 7 Je vous prendrai comme mon peuple à moi, et pour vous, je serai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will bring you out from under the burdens of the Egyptians, I will rescue you from their bondage, and I will redeem you with an outstretched arm and with great judgments. 7 `I will take you as My people, and I will be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3483" name="Group 27"/>
          <p:cNvGraphicFramePr>
            <a:graphicFrameLocks noGrp="1"/>
          </p:cNvGraphicFramePr>
          <p:nvPr/>
        </p:nvGraphicFramePr>
        <p:xfrm>
          <a:off x="34925" y="115888"/>
          <a:ext cx="9074150" cy="6137149"/>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وتعلمُون أنِّي أنا هو الرَّبُّ إلَهُكُم الذي أخرجكُم مِن أرض مِصر من تجبر المصرِيِّين، وأُدخلُكُم الأرض التي مددت يدي عليها أن أُعطيـها لإبراهيـم وإسحـق ويعقــوب، وأُعطيها لـكُم ميـراثاً، أنـا الـرَّبُّ.</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connaîtrez que c'est moi, le Seigneur, qui suis votre Dieu: celui qui  vous fait sortir des corvées d'Égypte. Je vous ferai entrer dans le pays que, la main levée, j'ai donné à Abraham, à Isaac et à Jacob. Je vous le donnerai en possession. C'est moi le Seigneur."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you shall know that I am the Lord your God who brings you out from under the burdens of the Egyptians. 8 `And I will bring you into the land which I swore to give to Abraham, Isaac, and Jacob; and I will give it to you as a heritage: I am the Lord.'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4510" name="Group 30"/>
          <p:cNvGraphicFramePr>
            <a:graphicFrameLocks noGrp="1"/>
          </p:cNvGraphicFramePr>
          <p:nvPr/>
        </p:nvGraphicFramePr>
        <p:xfrm>
          <a:off x="34925" y="115888"/>
          <a:ext cx="9001125" cy="594512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فتكلَّم موسى هكذا مع بني إسرائيل، فلم يسمعُوا لموسى مِن صِغَرِ القلب ومِنَ الأعمال الصعبة. فكلَّم الرَّبُّ موسى قائلاً: اُدخُل تكلم مع فرعون مَلكِ مِصر كي يُطلقَ بني إسرائيل مِن أرضهِ. </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Moïse parla ainsi aux fils d'Israël, mais ils n'écoutèrent pas Moïse, tant leur dure servitude les décourageait. 10 Le Seigneur dit à Moïse: "Va! Parle au Pharaon, roi d'Égypte. Qu'il laisse partir les fils d'Israël de son pays!"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So Moses spoke thus to the children of Israel; but they did not heed Moses, because of anguish of spirit and cruel bondage. 10 And the Lord spoke to Moses, saying, 11 Go in, tell Pharaoh king of Egypt to let the children of Israel go out of his land.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5527" name="Group 23"/>
          <p:cNvGraphicFramePr>
            <a:graphicFrameLocks noGrp="1"/>
          </p:cNvGraphicFramePr>
          <p:nvPr/>
        </p:nvGraphicFramePr>
        <p:xfrm>
          <a:off x="34925" y="115888"/>
          <a:ext cx="9001125" cy="58340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فتكلَّم موسى أمام الرَّبِّ قائلاً: هوذا بني إسرائيلَ لم يسمعُوا لي، فكيفَ يسمعُ لي فرعون وأنا غير متكلم.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Moïse parla ainsi devant le Seigneur: "Voici que les fils d'Israël ne m'ont pas écouté. Comment le Pharaon m'écouterait-il, moi qui suis incirconcis des lèvres?"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Moses spoke before the Lord, saying, The children of Israel have not heeded me. How then shall Pharaoh heed me, for I am of uncircumcised lips?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1029" name="Group 21"/>
          <p:cNvGraphicFramePr>
            <a:graphicFrameLocks noGrp="1"/>
          </p:cNvGraphicFramePr>
          <p:nvPr/>
        </p:nvGraphicFramePr>
        <p:xfrm>
          <a:off x="34925" y="115888"/>
          <a:ext cx="9074150" cy="59785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فكلَّم الرَّبُّ موسى وهرون وأمرهما أن يمضيا إلى فرعون ملك مصر ليخرج بني إسرائيل من أرض مِصرَ.</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 Seigneur parla à Moïse et à Aaron et leur communiqua ses ordres pour les fils d'Israël et pour le Pharaon, roi d'Égypte, en vue de faire sortir les fils d'Israël du pays d'Égypte.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the Lord spoke to Moses and Aaron, and gave them a command for the children of Israel and for Pharaoh king of Egypt, to bring the children of Israel out of the land of Egypt.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2064" name="Group 32"/>
          <p:cNvGraphicFramePr>
            <a:graphicFrameLocks noGrp="1"/>
          </p:cNvGraphicFramePr>
          <p:nvPr/>
        </p:nvGraphicFramePr>
        <p:xfrm>
          <a:off x="34925" y="115888"/>
          <a:ext cx="9001125" cy="672122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يوئيل النبي ( 2 : 21 ـ 26 )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تخافي أيَّتُها الأرضُ ابتهجي وافرحي، فإنَّ الرَّبَّ قد تعاظم في عمله. لا تخافي يا بهائمَ الصَّحراء، فإنَّ مراعي البرِّيَّة قد نبتت والشجر أعطىَ ثمرهُ والتِّينةُ والكرمةُ تُعطيان قوَّتهُما.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Joël 2 : 21 - 26</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Terre, ne crains pas, exulte et réjouis-toi: car le Seigneur fait de grandes choses. 22 Ne craignez pas bêtes des champs: les pâturages des steppes reverdissent, les arbres portent leurs fruits, le figuier et la vigne donnent leurs richesses.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Joel 2:21-26</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Fear not, O land; Be glad and rejoice, For the Lord has done marvelous things! 22 Do not be afraid, you beasts of the field; For the open pastures are springing up, And the tree bears its fruit; The fig tree and the vine yield their strength.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3080" name="Group 24"/>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وأنتم يا بني صهيون ابتهجوا وافرحوا بالرَّبِّ إلهكُم، لأنَّهُ قد أعطاكُم أطعمة البر ويُمطر عليكُم المطر المُبكِّر والمُتأخر في أوانه</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Vous, gens de Sion, exultez et réjouissez-vous dans le Seigneur, votre Dieu. Il vous donne la pluie d'automne pour vous sauver, il fait tomber sur vous l'averse, la pluie d'automne, la pluie du printemps, comme jadis.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Be glad then, you children of Zion, And rejoice in the Lord your God; For He has given you the former rain faithfully, And He will cause the rain to come down for you--The former rain, And the latter rain in the first month.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8598" name="Group 22"/>
          <p:cNvGraphicFramePr>
            <a:graphicFrameLocks noGrp="1"/>
          </p:cNvGraphicFramePr>
          <p:nvPr/>
        </p:nvGraphicFramePr>
        <p:xfrm>
          <a:off x="34925" y="115888"/>
          <a:ext cx="9001125" cy="60895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فتمتلئ البيادرُ حنطةً وتفيضُ حياضُ المعاصر خمراً وزيتاً. وأُعوِّضُ لكُم عن السِّنينَ التي أكلها الجرادُ والجندب والدبي والزحاف</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Les aires se remplissent de froment, les cuves débordent de moût et d'huile fraîche. 25 Je compense pour vous les années que l'"essaimeur" a mangées, le "lécheur", le "décortiqueur", le "trancheur",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 threshing floors shall be full of wheat, And the vats shall overflow with new wine and oil. 25 So I will restore to you the years that the swarming locust has eaten, The crawling locust, The consuming locust, And the chewing locust,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4112" name="Group 32"/>
          <p:cNvGraphicFramePr>
            <a:graphicFrameLocks noGrp="1"/>
          </p:cNvGraphicFramePr>
          <p:nvPr/>
        </p:nvGraphicFramePr>
        <p:xfrm>
          <a:off x="34925" y="44450"/>
          <a:ext cx="9001125" cy="6429504"/>
        </p:xfrm>
        <a:graphic>
          <a:graphicData uri="http://schemas.openxmlformats.org/drawingml/2006/table">
            <a:tbl>
              <a:tblPr rtl="1"/>
              <a:tblGrid>
                <a:gridCol w="4861602">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جيشي العظيمُ الذي أرسلتُهُ عليكُم. فتأكُلون أكلاً وتشبعون وتُسبِّحونَ الرَّبِّ إلهكُمُ الذي صنع معكُم العجائب ولا يخزى شعبي إلى الأبد. فتعلمُون أنِّي أنا كائن في وسط إسرائيلَ وأنِّي أنا الرَّبُّ إلهكُمُ وليس غيري ولا يخزى شعبي كله إلى الأبد.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 grande armée que j'ai envoyée contre vous. 26 Vous mangerez à satiété, vous louerez le nom du Seigneur votre Dieu, qui a agi merveilleusement pour vous. Mon peuple ne connaîtra plus la honte, jamais.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My great army which I sent among you. 26 You shall eat in plenty and be satisfied, And praise the name of the Lord your God, Who has dealt wondrously with you; And My people shall never be put to shame.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5140" name="Group 36"/>
          <p:cNvGraphicFramePr>
            <a:graphicFrameLocks noGrp="1"/>
          </p:cNvGraphicFramePr>
          <p:nvPr/>
        </p:nvGraphicFramePr>
        <p:xfrm>
          <a:off x="34925" y="115888"/>
          <a:ext cx="9001125" cy="673214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( 9 : 9 ـ 10 : 1 ـ 4 )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فيعرف الشعب كله افرايم وسكان السامرة القائلون بكبرياء وبعظمة قلب  قد هبط اللبن فنبني بحجارة منحوتة.قطع الجميز فنستخلفه بأرز.</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3200" b="0" i="0" u="sng" strike="noStrike" cap="none" normalizeH="0" baseline="0" dirty="0" err="1">
                          <a:ln>
                            <a:noFill/>
                          </a:ln>
                          <a:solidFill>
                            <a:srgbClr val="FF9933"/>
                          </a:solidFill>
                          <a:effectLst/>
                          <a:latin typeface="Arial" charset="0"/>
                          <a:cs typeface="Times New Roman" pitchFamily="18" charset="0"/>
                        </a:rPr>
                        <a:t>Isaiah</a:t>
                      </a:r>
                      <a:r>
                        <a:rPr kumimoji="0" lang="fr-FR" sz="3200" b="0" i="0" u="sng" strike="noStrike" cap="none" normalizeH="0" baseline="0" dirty="0">
                          <a:ln>
                            <a:noFill/>
                          </a:ln>
                          <a:solidFill>
                            <a:srgbClr val="FF9933"/>
                          </a:solidFill>
                          <a:effectLst/>
                          <a:latin typeface="Arial" charset="0"/>
                          <a:cs typeface="Times New Roman" pitchFamily="18" charset="0"/>
                        </a:rPr>
                        <a:t> 9:9-10:4</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9 Le peuple tout entier en aura connaissance, Éphraïm et l'habitant de Samarie qui dit dans sa fierté et son orgueil: 10 Les briques sont tombées, nous bâtissons en pierres de taille, les sycomores sont abattus, nous mettrons des cèdres à la place."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Isaiah 9:9-10:4</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All the people will know--Ephraim and the inhabitant of Samaria--Who say in pride and arrogance of heart: 10 The bricks have fallen down, But we will rebuild with hewn stones; The sycamores are cut down, But we will replace them with cedars.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6157" name="Group 29"/>
          <p:cNvGraphicFramePr>
            <a:graphicFrameLocks noGrp="1"/>
          </p:cNvGraphicFramePr>
          <p:nvPr/>
        </p:nvGraphicFramePr>
        <p:xfrm>
          <a:off x="34925" y="115888"/>
          <a:ext cx="9001125" cy="6523992"/>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فيرفع الرب اخصام رصين عليه ويهيج اعداءه  الاراميين من قدام والفلسطينيين من وراء فيأكلون اسرائيل بكل الفم.مع كل هذا لم يرتد غضبه بل يده ممدودة بعد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Le Seigneur a dressé contre lui les ennemis - de Recïn -, il a excité ses adversaires, Aram à l'orient, les Philistins par derrière et ils ont dévoré Israël à pleine gueule. Mais avec tout cela, sa colère ne s'est pas détournée, et sa main est encore étendue.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Therefore the Lord shall set up The adversaries of Rezin against him, And spur his enemies on, 12 The Syrians before and the Philistines behind; And they shall devour Israel with an open mouth. For all this His anger is not turned away, But His hand is stretched out still.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9625" name="Group 25"/>
          <p:cNvGraphicFramePr>
            <a:graphicFrameLocks noGrp="1"/>
          </p:cNvGraphicFramePr>
          <p:nvPr/>
        </p:nvGraphicFramePr>
        <p:xfrm>
          <a:off x="34925" y="115888"/>
          <a:ext cx="9001125" cy="654253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والشعب لم يرجع الى ضاربه ولم يطلب رب الجنود. فيقطع الرب من اسرائيل الراس والذنب النخل والاسل في يوم واحد. الشيخ والمعتبر هو الراس والنبي الذي يعلم بالكذب هو الذنب.</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Et le peuple n'est pas revenu à celui qui le frappait, ils n'ont pas cherché le Seigneur, le tout-puissant.  14 Alors le Seigneur a coupé en Israël tête et queue, palme et roseau, en un seul jour: 15 l'ancien et le dignitaire, c'est la tête, le prophète qui enseigne le mensonge, c'est la queue.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the people do not turn to Him who strikes them, Nor do they seek the Lord of hosts. 14 Therefore the Lord will cut off head and tail from Israel, Palm branch and bulrush in one day. 15 The elder and honorable, he is the head; The prophet who teaches lies, he is the tail.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0657" name="Group 33"/>
          <p:cNvGraphicFramePr>
            <a:graphicFrameLocks noGrp="1"/>
          </p:cNvGraphicFramePr>
          <p:nvPr/>
        </p:nvGraphicFramePr>
        <p:xfrm>
          <a:off x="34925" y="115888"/>
          <a:ext cx="9001125" cy="644169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وصار مرشدو هذا الشعب مضلين ومرشدوه مبتلعين. لاجل ذلك لا يفرح السيد بفتيانه ولا يرحم يتاماه وارامله لان كل واحد منهم منافق وفاعل شر.وكل فم متكلم بالحماقة.</a:t>
                      </a:r>
                      <a:r>
                        <a:rPr kumimoji="0" lang="en-CA"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Les guides de ce peuple l'ont égaré et ceux qu'ils guidaient ont été engloutis. 17 C'est pourquoi le Seigneur ne sera pas favorable à ses jeunes gens, il n'aura pas pitié de ses orphelins et de ses veuves, car ils sont tous impies et malfaisants, et toutes les bouches répètent des propos insensés.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the leaders of this people cause them to err, And those who are led by them are destroyed. 17 Therefore the Lord will have no joy in their young men, Nor have mercy on their fatherless and widows; For everyone is a hypocrite and an evildoer, And every mouth speaks folly.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1688" name="Group 40"/>
          <p:cNvGraphicFramePr>
            <a:graphicFrameLocks noGrp="1"/>
          </p:cNvGraphicFramePr>
          <p:nvPr/>
        </p:nvGraphicFramePr>
        <p:xfrm>
          <a:off x="34925" y="115888"/>
          <a:ext cx="9001125" cy="644169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 كل هذا لم يرتد غضبه بل يده ممدودة بعد لان الفجور يحرق كالنار.تأكل الشوك والحسك وتشعل غاب الوعر فتلتف عمود دخان. بسخط رب الجنود</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152525">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avec tout cela sa colère ne s'est pas détournée et sa main est encore étendue. 18 Car le méchant brûle comme un feu qui dévore épines et ronces et enflamme les taillis de la forêt, tandis que s'élèvent des colonnes de fumée. 19 Par l'excès de la colère du Seigneur, le tout-puissant,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all this His anger is not turned away, But His hand is stretched out still. 18 For wickedness burns as the fire; It shall devour the briers and thorns, And kindle in the thickets of the forest; They shall mount up like rising smoke. 19 Through the wrath of the Lord of hosts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2699" name="Group 27"/>
          <p:cNvGraphicFramePr>
            <a:graphicFrameLocks noGrp="1"/>
          </p:cNvGraphicFramePr>
          <p:nvPr/>
        </p:nvGraphicFramePr>
        <p:xfrm>
          <a:off x="34925" y="115888"/>
          <a:ext cx="9001125" cy="611860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تحرق الارض ويكون الشعب كمأكل للنار لا يشفق الانسان على اخيه. يلتهم على اليمين فيجوع وياكل على الشمال فلا يشبع.يأكلون كل واحد لحم ذراعه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152525">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pays est ébranlé, et le peuple devient comme la proie du feu: nul n'épargne son frère. 20 On taille à droite et on a encore faim, on dévore à gauche et l'on n'est pas rassasié, chacun dévore la chair de son bras.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land is burned up, And the people shall be as fuel for the fire; No man shall spare his brother. 20 And he shall snatch on the right hand And be hungry; He shall devour on the left hand And not be satisfied; Every man shall eat the flesh of his own arm.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3722" name="Group 26"/>
          <p:cNvGraphicFramePr>
            <a:graphicFrameLocks noGrp="1"/>
          </p:cNvGraphicFramePr>
          <p:nvPr/>
        </p:nvGraphicFramePr>
        <p:xfrm>
          <a:off x="34925" y="115888"/>
          <a:ext cx="9001125" cy="623151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منسّى افرايم وافرايم منسّى وهما معا على يهوذا.مع كل هذا لم يرتد غضبه بل يده ممدودة بعد ويل للذين يقضون اقضية البطل وللكتبة الذين يسجلون جور</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152525">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Manassé dévore Ephraïm et Ephraïm Manassé, ils s'unissent contre Juda. Mais avec tout cela, sa colère ne s'est pas détournée et sa main est encore étendue.</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:1 Malheur à ceux qui prescrivent des lois malfaisantes et, quand ils rédigent,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Manasseh shall devour Ephraim, and Ephraim Manasseh; Together they shall be against Judah. For all this His anger is not turned away, But His hand is stretched out still.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Woe to those who decree unrighteous decrees, Who write misfortune, Which they have prescribed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4742" name="Group 22"/>
          <p:cNvGraphicFramePr>
            <a:graphicFrameLocks noGrp="1"/>
          </p:cNvGraphicFramePr>
          <p:nvPr/>
        </p:nvGraphicFramePr>
        <p:xfrm>
          <a:off x="34925" y="115888"/>
          <a:ext cx="9001125" cy="6281612"/>
        </p:xfrm>
        <a:graphic>
          <a:graphicData uri="http://schemas.openxmlformats.org/drawingml/2006/table">
            <a:tbl>
              <a:tblPr rtl="1"/>
              <a:tblGrid>
                <a:gridCol w="4582432">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ليصدّوا الضعفاء عن الحكم ويسلبوا حق بائسي شعبي لتكون الارامل غنيمتهم وينهبوا الايتام. وماذا تفعلون في يوم العقاب حين تاتي التهلكة من بعيد.</a:t>
                      </a:r>
                      <a:r>
                        <a:rPr kumimoji="0" lang="en-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152525">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mettent par écrit la misère: ils écartent du tribunal les petites gens, privent de leur droit les pauvres de mon peuple, font des veuves leur proie et dépouillent les orphelins. 3 Que ferez-vous au jour du châtiment, quand de loin viendra la tempête?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To rob the needy of justice, And to take what is right from the poor of My people, That widows may be their prey, And that they may rob the fatherless. 3 What will you do in the day of punishment, And in the desolation which will come from afar?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7167" name="Group 15"/>
          <p:cNvGraphicFramePr>
            <a:graphicFrameLocks noGrp="1"/>
          </p:cNvGraphicFramePr>
          <p:nvPr/>
        </p:nvGraphicFramePr>
        <p:xfrm>
          <a:off x="34925" y="115888"/>
          <a:ext cx="9001125" cy="611789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الى من تهربون للمعونة واين تتركون مجدكم.اما يجثون بين الاسرى واما يسقطون تحت القتلى.مع كل هذا لم يرتد غضبه بل يده ممدودة بعد</a:t>
                      </a:r>
                      <a:r>
                        <a:rPr kumimoji="0" lang="en-CA"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Chez   qui fuirez-vous pour trouver secours? Où déposerez-vous vos richesses? 4 On ne pourra que se courber parmi les prisonniers et tomber parmi les victimes. Mais avec tout cela, sa colère ne s'est pas détournée et sa main est encore étendue.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To whom will you flee for help? And where will you leave your glory?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Without Me they shall bow down among the prisoners, And they shall fall among the slain. For all this His anger is not turned away, But His hand is stretched out still.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6801" name="Group 33"/>
          <p:cNvGraphicFramePr>
            <a:graphicFrameLocks noGrp="1"/>
          </p:cNvGraphicFramePr>
          <p:nvPr/>
        </p:nvGraphicFramePr>
        <p:xfrm>
          <a:off x="34925" y="115888"/>
          <a:ext cx="9001125" cy="64817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( 12</a:t>
                      </a:r>
                      <a:r>
                        <a:rPr kumimoji="0" lang="ar-EG" sz="3200" b="0" i="0" u="sng" strike="noStrike" cap="none" normalizeH="0" baseline="0">
                          <a:ln>
                            <a:noFill/>
                          </a:ln>
                          <a:solidFill>
                            <a:srgbClr val="FF9900"/>
                          </a:solidFill>
                          <a:effectLst/>
                          <a:latin typeface="Arial" charset="0"/>
                          <a:cs typeface="Arial" charset="0"/>
                        </a:rPr>
                        <a:t>:</a:t>
                      </a:r>
                      <a:r>
                        <a:rPr kumimoji="0" lang="ar-SA" sz="3200" b="0" i="0" u="sng" strike="noStrike" cap="none" normalizeH="0" baseline="0">
                          <a:ln>
                            <a:noFill/>
                          </a:ln>
                          <a:solidFill>
                            <a:srgbClr val="FF9900"/>
                          </a:solidFill>
                          <a:effectLst/>
                          <a:latin typeface="Arial" charset="0"/>
                          <a:cs typeface="Arial" charset="0"/>
                        </a:rPr>
                        <a:t> </a:t>
                      </a:r>
                      <a:r>
                        <a:rPr kumimoji="0" lang="ar-EG" sz="3200" b="0" i="0" u="sng" strike="noStrike" cap="none" normalizeH="0" baseline="0">
                          <a:ln>
                            <a:noFill/>
                          </a:ln>
                          <a:solidFill>
                            <a:srgbClr val="FF9900"/>
                          </a:solidFill>
                          <a:effectLst/>
                          <a:latin typeface="Arial" charset="0"/>
                          <a:cs typeface="Arial" charset="0"/>
                        </a:rPr>
                        <a:t>1-1 </a:t>
                      </a:r>
                      <a:r>
                        <a:rPr kumimoji="0" lang="en-CA" sz="3200" b="0" i="0" u="sng" strike="noStrike" cap="none" normalizeH="0" baseline="0">
                          <a:ln>
                            <a:noFill/>
                          </a:ln>
                          <a:solidFill>
                            <a:srgbClr val="FF9900"/>
                          </a:solidFill>
                          <a:effectLst/>
                          <a:latin typeface="Arial" charset="0"/>
                          <a:cs typeface="Arial" charset="0"/>
                        </a:rPr>
                        <a:t>:</a:t>
                      </a:r>
                      <a:r>
                        <a:rPr kumimoji="0" lang="ar-EG" sz="3200" b="0" i="0" u="sng" strike="noStrike" cap="none" normalizeH="0" baseline="0">
                          <a:ln>
                            <a:noFill/>
                          </a:ln>
                          <a:solidFill>
                            <a:srgbClr val="FF9900"/>
                          </a:solidFill>
                          <a:effectLst/>
                          <a:latin typeface="Arial" charset="0"/>
                          <a:cs typeface="Arial" charset="0"/>
                        </a:rPr>
                        <a:t>22</a:t>
                      </a:r>
                      <a:r>
                        <a:rPr kumimoji="0" lang="ar-SA" sz="3200" b="0" i="0" u="sng" strike="noStrike" cap="none" normalizeH="0" baseline="0">
                          <a:ln>
                            <a:noFill/>
                          </a:ln>
                          <a:solidFill>
                            <a:srgbClr val="FF9900"/>
                          </a:solidFill>
                          <a:effectLst/>
                          <a:latin typeface="Arial" charset="0"/>
                          <a:cs typeface="Arial" charset="0"/>
                        </a:rPr>
                        <a:t>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ايوب وقال صحيح انكم انتم شعب ومعكم تموت الحكمة.غير انه لي فهم مثلكم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لست انا دونكم.ومن ليس عنده مثل هذه.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Job 12:1-14:22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Job prit la parole et dit: Vraiment, la voix du peuple c'est vous, et avec vous mourra la sagesse. Moi aussi, j'ai une raison, tout comme vous, je ne suis pas plus déchu que vous. Qui ne dispose d'arguments semblables?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12:1-14:22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12:1 Then Job answered and said: 2 No doubt you are the people, And wisdom will die with you! 3 But I have understanding as well as you; I am not inferior to you. Indeed, who does not know such things as these?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7822" name="Group 30"/>
          <p:cNvGraphicFramePr>
            <a:graphicFrameLocks noGrp="1"/>
          </p:cNvGraphicFramePr>
          <p:nvPr/>
        </p:nvGraphicFramePr>
        <p:xfrm>
          <a:off x="34925" y="115888"/>
          <a:ext cx="9001125" cy="60895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رجلا سخرة لصاحبه صرت</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دعا الله فاستجابه.سخرة هو الصديق الكامل. للمبتلي هوان في افكار المطمئن مهيّا لمن زلت قدمه.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La risée de ses amis, c'est moi, moi qui m'époumone vers ce Dieu qui jadis répondait. La risée des hommes, c'est le juste, le parfait. 5 Mépris à la guigne! c'est la devise des chanceux, celle qu'ils destinent à ceux dont le pied glisse.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am one mocked by his friends, Who called on God, and He answered him, The just and blameless who is ridiculed. 5 A lamp is despised in the thought of one who is at ease; It is made ready for those whose feet slip.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2940" name="Group 28"/>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خيام المخربين مستريحة والذين يغيظون الله مطمئنون الذين ياتون بالههم في يدهم فاسأل البهائم فتعلمك وطيور السماء فتخبرك.</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Elles sont en paix, les tentes des brigands, ils sont tranquilles, ceux qui provoquent Dieu, et même celui qui capte Dieu dans sa main. 7 Mais interroge donc les bestiaux, ils t'instruiront, les oiseaux du ciel, ils t'enseigneront.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 tents of robbers prosper, And those who provoke God are secure--In what God provides by His hand. 7 But now ask the beasts, and they will teach you; And the birds of the air, and they will tell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0817" name="Group 17"/>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او كلم الارض فتعلمك ويحدثك سمك البحر. من لا يعلم من كل هؤلاء ان يد الرب صنعت هذا.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Cause avec la terre, elle t'instruira, et les poissons de la mer te le raconteront. 9 Car lequel ignore, parmi eux tous, que "c'est la main du Seigneur qui fit cela".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Or speak to the earth, and it will teach you; And the fish of the sea will explain to you. 9 Who among all these does not know That the hand of the Lord has done this,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3969" name="Group 33"/>
          <p:cNvGraphicFramePr>
            <a:graphicFrameLocks noGrp="1"/>
          </p:cNvGraphicFramePr>
          <p:nvPr/>
        </p:nvGraphicFramePr>
        <p:xfrm>
          <a:off x="34925" y="115888"/>
          <a:ext cx="9001125" cy="6089588"/>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بيده نفس كل حيّ وروح كل البشر. أفليست الاذن تمتحن الاقوال كما ان الحنك يستطعم طعامه. عند الشيب حكمة وطول الايام فهم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Lui qui tient en son pouvoir l'âme de tout vivant et le souffle de toute chair d'homme. 11 "L'oreille, dit-on, apprécie les paroles, comme le palais goûte les mets; 12 la sagesse serait chez les hommes mûrs; l'intelligence siérait au grand âge."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In whose hand is the life of every living thing, And the breath of all mankind? 11 Does not the ear test words And the mouth taste its food? 12 Wisdom is with aged men, And with length of days, understanding.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4989" name="Group 29"/>
          <p:cNvGraphicFramePr>
            <a:graphicFrameLocks noGrp="1"/>
          </p:cNvGraphicFramePr>
          <p:nvPr/>
        </p:nvGraphicFramePr>
        <p:xfrm>
          <a:off x="34925" y="115888"/>
          <a:ext cx="9001125"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عنده الحكمة والقدرة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له المشورة والفطنة هوذا يهدم فلا يبنى.يغلق على انسان فلا يفتح. يمنع المياه فتيبس.يطلقها فتقلب الارض.</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Or, sagesse et puissance l'accompagnent, conseil et intelligence sont à lui. 14 Ce qu'il détruit ne se rebâtit pas, l'homme qu'il enferme ne sera pas libéré. 15 S'il retient les eaux, c'est la sécheresse, s'il les déchaîne, elles ravagent la terre,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With Him are wisdom and strength, He has counsel and understanding. 14 If He breaks a thing down, it cannot be rebuilt; If He imprisons a man, there can be no release. 15 If He withholds the waters, they dry up; If He sends them out, they overwhelm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6011" name="Group 27"/>
          <p:cNvGraphicFramePr>
            <a:graphicFrameLocks noGrp="1"/>
          </p:cNvGraphicFramePr>
          <p:nvPr/>
        </p:nvGraphicFramePr>
        <p:xfrm>
          <a:off x="34925" y="115888"/>
          <a:ext cx="9001125" cy="651630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عنده العزّ والفهم.له المضل والمضل. يذهب بالمشيرين اسرى ويحمق القضاة. يحل مناطق الملوك ويشد احقاءهم بوثاق. يذهب بالكهنة اسرى ويقلب الاقوياء.</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Force et succès l'accompagnent, l'homme égaré et celui qui l'égare sont à lui. Il fait divaguer les experts et frappe les juges de démence. 18 Il resserre l'emprise des rois et noue un pagne à leurs reins. 19 Il fait divaguer les prêtres et renverse les inamovibles.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With Him are strength and prudence. The deceived and the deceiver are His. 17 He leads counselors away plundered, And makes fools of the judges. 18 He loosens the bonds of kings, And binds their waist with a belt. 19 He leads princes away plundered, And overthrows the mighty.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7041" name="Group 33"/>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يقطع كلام الامناء وينزع ذوق الشيوخ. يلقي هوانا على الشرفاء ويرخي منطقة الاشداء. يكشف العمائق من الظلام ويخرج ظل الموت الى النور</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Il ôte la parole aux orateurs et ravit le discernement aux vieillards. 21 Il déverse le mépris sur les nobles et desserre le baudrier des tyrans. 22 Il dénude les abîmes de leurs ténèbres et expose à la lumière l'ombre de mort.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He deprives the trusted ones of speech, And takes away the discernment of the elders. 21 He pours contempt on princes, And disarms the mighty. 22 He uncovers deep things out of darkness, And brings the shadow of death to light.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8056" name="Group 24"/>
          <p:cNvGraphicFramePr>
            <a:graphicFrameLocks noGrp="1"/>
          </p:cNvGraphicFramePr>
          <p:nvPr/>
        </p:nvGraphicFramePr>
        <p:xfrm>
          <a:off x="34925" y="115888"/>
          <a:ext cx="9001125" cy="5978526"/>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يكثر الامم ثم يبيدها.يوسع للامم ثم يجليها.  ينزع عقول رؤساء شعب الارض ويضلهم في تيه بلا طريق.</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grandit les nations, puis les ruine, il laisse s'étendre les nations, puis les déporte. 24 Il ôte la raison aux chefs de la populace et les égare dans un chaos sans issue.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He makes nations great, and destroys them; He enlarges nations, and guides them. 24 He takes away the understanding of the chiefs of the people of the earth, And makes them wander in a pathless wilderness.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49093" name="Group 37"/>
          <p:cNvGraphicFramePr>
            <a:graphicFrameLocks noGrp="1"/>
          </p:cNvGraphicFramePr>
          <p:nvPr/>
        </p:nvGraphicFramePr>
        <p:xfrm>
          <a:off x="34925" y="115888"/>
          <a:ext cx="9001125" cy="622090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يتلمسون في الظلام وليس نور ويرنحهم مثل السكران هذا كله رأته عيني.سمعته اذني وفطنت به. ما تعرفونه عرفته انا ايضا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لست دونكم.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Ceux-là tâtonnent en des ténèbres sans lumière, et Dieu les égare comme des ivrognes.</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Oui, tout cela mon œil l'a vu; mon oreille l'a entendu et compris. 2 Je ne suis pas plus déchu que vous.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They grope in the dark without light, And He makes them stagger like a drunken man. 13:1 Behold, my eye has seen all this, My ear has heard and understood it. 2 What you know, I also know; I am not inferior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0117" name="Group 37"/>
          <p:cNvGraphicFramePr>
            <a:graphicFrameLocks noGrp="1"/>
          </p:cNvGraphicFramePr>
          <p:nvPr/>
        </p:nvGraphicFramePr>
        <p:xfrm>
          <a:off x="34925" y="115888"/>
          <a:ext cx="9001125" cy="5978526"/>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ولكني اريد ان اكلم القدير وان أحاكم الى الله. اما انتم فملفقو كذب.اطباء بطالون كلكم. ليتكم تصمتون صمتا.يكون ذلك لكم حكمة.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Mais moi, c'est au Puissant que je vais parler, c'est contre Dieu que je veux me défendre. 4 Quant à vous, plâtriers de mensonge, vous n'êtes tous que des guérisseurs de néant. 5 Qui vous réduira une bonne fois au silence? Cela vous servirait de sagesse.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But I would speak to the Almighty, And I desire to reason with God. 4 But you forgers of lies, You are all worthless physicians. 5 Oh, that you would be silent, And it would be your wisdom!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1841" name="Group 17"/>
          <p:cNvGraphicFramePr>
            <a:graphicFrameLocks noGrp="1"/>
          </p:cNvGraphicFramePr>
          <p:nvPr/>
        </p:nvGraphicFramePr>
        <p:xfrm>
          <a:off x="34925" y="115888"/>
          <a:ext cx="9001125" cy="5978526"/>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اسمعوا الآن حجتي واصغوا الى دعاوي شفتيّ. أتقولون لاجل الله ظلما وتتكلمون بغش لاجله.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Écoutez donc ma défense, au plaidoyer de mes  lèvres, prêtez l'oreille. 7 Est-ce au nom de Dieu que vous parlez en fourbes, en sa faveur que vous débitez des tromperies?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Now hear my reasoning, And heed the pleadings of my lips. 7 Will you speak wickedly for God, And talk deceitfully for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1133" name="Group 29"/>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أتحابون وجهه ام عن الله تخاصمون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أخير لكم ان يفحصكم ام تخاتلونه كما يخاتل الانسان. توبيخا يوبخكم ان حابيتم الوجوه خفية.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Est-ce son parti que vous prenez, est-ce pour Dieu que vous plaidez? 9 Serait-il bon qu'il vous scrutât? 10 Vous joueriez-vous de lui comme on se joue d'un homme? Il vous reprocherait sûrement d'avoir pris parti en secret!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Will you show partiality for Him? Will you contend for God? 9 Will it be well when He searches you out? Or can you mock Him as one mocks a man? 10 He will surely rebuke you If you secretly show partiality.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2152" name="Group 24"/>
          <p:cNvGraphicFramePr>
            <a:graphicFrameLocks noGrp="1"/>
          </p:cNvGraphicFramePr>
          <p:nvPr/>
        </p:nvGraphicFramePr>
        <p:xfrm>
          <a:off x="34925" y="115888"/>
          <a:ext cx="9001125" cy="628161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فهلا يرهبكم جلاله ويسقط عليكم رعبه.خطبكم امثال رماد وحصونكم حصون من طين اسكتوا عني فاتكلم انا وليصبني مهما اصاب.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Sa majesté ne vous épouvante-t-elle pas, sa terreur ne s'abat-elle pas sur vous? Vos rabâchements sont des sentences de cendre, vos retranchements sont devenus d'argile. 13 Taisez-vous! laissez-moi! C'est moi qui vais parler, quoi qu'il m'advienne.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Will not His excellence make you afraid, And the dread of Him fall upon you? 12 Your platitudes are proverbs of ashes, Your defenses are defenses of clay. 13 Hold your peace with me, and let me speak, Then let come on me what may!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3180" name="Group 28"/>
          <p:cNvGraphicFramePr>
            <a:graphicFrameLocks noGrp="1"/>
          </p:cNvGraphicFramePr>
          <p:nvPr/>
        </p:nvGraphicFramePr>
        <p:xfrm>
          <a:off x="34925" y="115888"/>
          <a:ext cx="9001125" cy="60895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آخذ لحمي باسناني واضع نفسي في كفي.هوذا يقتلني.لا انتظر شيئا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فقط ازكي طريقي قدامه. فهذا يعود الى خلاصي ان الفاجر لا يأتي قدامه.</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Aussi saisirai-je ma chair entre mes dents et risquerai-je mon va-tout. Certes, il me tuera. Je n'ai pas d'espoir. Pourtant je défendrai ma conduite devant lui. 16 Et cela même sera mon salut, car nul hypocrite n'accède en sa présence.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Why do I take my flesh in my teeth, And put my life in my hands? 15 Though He slay me, yet will I trust Him. Even so, I will defend my own ways before Him. 16 He also shall be my salvation, For a hypocrite could not come before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4200" name="Group 24"/>
          <p:cNvGraphicFramePr>
            <a:graphicFrameLocks noGrp="1"/>
          </p:cNvGraphicFramePr>
          <p:nvPr/>
        </p:nvGraphicFramePr>
        <p:xfrm>
          <a:off x="34925" y="115888"/>
          <a:ext cx="9001125" cy="622090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سمعا اسمعوا اقوالي وتصريحي بمسامعكم. هانذا قد احسنت الدعوى</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اعلم اني اتبرر. من هو الذي يخاصمني حتى اصمت الآن واسلم الروح</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Écoutez, écoutez ma parole, que mon explication entre en vos oreilles. 18 Voici donc: j'ai introduit une instance, je sais que c'est moi qui serai justifié! 19 Qui donc veut plaider contre moi? Car déjà j'en suis à me taire et à expirer.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Listen carefully to my speech, And to my declaration with your ears. 18 See now, I have prepared my case, I know that I shall be vindicated. 19 Who is he who will contend with me? If now I hold my tongue, I perish.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5227" name="Group 27"/>
          <p:cNvGraphicFramePr>
            <a:graphicFrameLocks noGrp="1"/>
          </p:cNvGraphicFramePr>
          <p:nvPr/>
        </p:nvGraphicFramePr>
        <p:xfrm>
          <a:off x="34925" y="115888"/>
          <a:ext cx="9001125" cy="60895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انما أمرين لا تفعل بي فحينئذ لا اختفي من حضرتك. ابعد يديك عني ولا تدع هيبتك ترعبني  ثم ادع فانا اجيب او اتكلم فتجاوبني.</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Épargne-moi seulement deux choses et je cesserai de me cacher devant toi. 21 Éloigne ta griffe de dessus moi. Ne m'épouvante plus par la terreur. 22 Puis appelle, et moi je répliquerai, ou bien si je parle, réponds-moi.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Only two things do not do to me, Then I will not hide myself from You: 21 Withdraw Your hand far from me, And let not the dread of You make me afraid. 22 Then call, and I will answer; Or let me speak, then You respond to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6246" name="Group 22"/>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 لي من الآثام والخطايا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اعلمني ذنبي وخطيتي. لماذا تحجب وجهك وتحسبني عدوا لك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اترعب ورقة مندفعة وتطارد قشا يابسا.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Combien ai-je  de crimes  et de fautes?  Ma révolte et ma faute, fais-les-moi connaître. 24 Pourquoi dérobes-tu ta face et me prends-tu pour ton ennemi? 25 Veux-tu traquer une feuille qui s'envole, pourchasser une paille sèche,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How many are my iniquities and sins? Make me know my transgression and my sin. 24 Why do You hide Your face, And regard me as Your enemy? 25 Will You frighten a leaf driven to and fro? And will You pursue dry stubble?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7274" name="Group 26"/>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 كتبت عليّ أمورا مرّة وورثتني اثام صباي فجعلت رجليّ في المقطرة ولاحظت جميع مسالكي وعلى اصول رجليّ نبشت.</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pour que tu rédiges contre moi d'amers verdicts en m'imputant les crimes de ma jeunesse, 27 pour que tu mettes mes pieds dans les fers et que tu épies toutes mes démarches en scrutant les empreintes de mes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For You write bitter things against me, And make me inherit the iniquities of my youth. 27 You put my feet in the stocks, And watch closely all my paths. You set a limit for the soles of my feet.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8299" name="Group 27"/>
          <p:cNvGraphicFramePr>
            <a:graphicFrameLocks noGrp="1"/>
          </p:cNvGraphicFramePr>
          <p:nvPr/>
        </p:nvGraphicFramePr>
        <p:xfrm>
          <a:off x="34925" y="115888"/>
          <a:ext cx="9001125" cy="628161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وانا كمتسوس يبلى كثوب اكله العث الانسان مولود المرأة قليل الايام وشبعان تعبا. يخرج كالزهر ثم ينحسم ويبرح كالظل ولا يقف.</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Et pourtant l'homme s'effrite comme un bois vermoulu, comme un vêtement mangé des mites.1 L'homme enfanté par la femme est bref de jours et gorgé de tracas. 2 Comme fleur cela éclôt puis c'est coupé, cela fuit comme l'ombre et ne dure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Man decays like a rotten thing, Like a garment that is moth-eaten. 14:1 Man who is born of woman Is of few days and full of trouble. 2 He comes forth like a flower and fades away; He flees like a shadow and does not continue.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59321" name="Group 25"/>
          <p:cNvGraphicFramePr>
            <a:graphicFrameLocks noGrp="1"/>
          </p:cNvGraphicFramePr>
          <p:nvPr/>
        </p:nvGraphicFramePr>
        <p:xfrm>
          <a:off x="34925" y="115888"/>
          <a:ext cx="9001125" cy="6523992"/>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فعلى مثل هذا حدقت عينيك واياي احضرت الى المحاكمة معك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من يخرج الطاهر من النجس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لا احد. ان كانت ايامه محدودة وعدد اشهره عندك وقد عينت اجله فلا يتجاوزه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Et c'est là-dessus que tu ouvres l'œil, et c'est moi que tu cites avec toi en procès! 4 Qui tirera le pur de l'impur? Personne. 5 Puisque sa durée est fixée, que tu as établi le compte de ses mois et posé un terme qu'il ne peut franchir,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do You open Your eyes on such a one, And bring me to judgment with Yourself? 4 Who can bring a clean thing out of an unclean? No one! 5 Since his days are determined, The number of his months is with You; You have appointed his limits, so that he cannot pass.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0347" name="Group 27"/>
          <p:cNvGraphicFramePr>
            <a:graphicFrameLocks noGrp="1"/>
          </p:cNvGraphicFramePr>
          <p:nvPr/>
        </p:nvGraphicFramePr>
        <p:xfrm>
          <a:off x="34925" y="115888"/>
          <a:ext cx="9001125" cy="6587745"/>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فاقصر عنه ليسترح الى ان يسرّ كالاجير بانتهاء يومه لان للشجرة رجاء.ان قطعت تخلف ايضا ولا تعدم خراعيبها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ولو قدم في الارض اصلها ومات في التراب جذعها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regarde ailleurs: qu'il ait du répit et jouisse comme un saisonnier de son congé. 7 Car il existe pour l'arbre un espoir; on le coupe, il reprend encore et ne cesse de surgeonner. 8 Que sa racine ait vieilli en terre, que sa souche soit morte dans la poussière,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Look away from him that he may rest, Till like a hired man he finishes his day. 7 For there is hope for a tree, If it is cut down, that it will sprout again, And that its tender shoots will not cease. 8 Though its root may grow old in the earth, And its stump may die in the ground,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1377" name="Group 33"/>
          <p:cNvGraphicFramePr>
            <a:graphicFrameLocks noGrp="1"/>
          </p:cNvGraphicFramePr>
          <p:nvPr/>
        </p:nvGraphicFramePr>
        <p:xfrm>
          <a:off x="34925" y="115888"/>
          <a:ext cx="9001125" cy="637851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رائحة الماء تفرخ وتنبت فروعا كالغرس. اما الرجل فيموت ويبلى</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الانسان يسلم الروح فاين هو. قد تنفد المياه من البحرة والنهر ينشف ويجف</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dès qu'il flaire l'eau, il bourgeonne et se fait une ramure comme un jeune plant. 10 Mais un héros meurt et s'évanouit. Quand l'homme expire, où donc est-il? 11 L'eau aura quitté la mer, le fleuve tari aura séché,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Yet at the scent of water it will bud And bring forth branches like a plant. 10 But man dies and is laid away; Indeed he breathes his last And where is he? 11 As water disappears from the sea, And a river becomes parched and dries up,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2394" name="Group 26"/>
          <p:cNvGraphicFramePr>
            <a:graphicFrameLocks noGrp="1"/>
          </p:cNvGraphicFramePr>
          <p:nvPr/>
        </p:nvGraphicFramePr>
        <p:xfrm>
          <a:off x="34925" y="115888"/>
          <a:ext cx="9001125" cy="64817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ليتك تواريني في الهاوية وتخفيني الى ان ينصرف غضبك وتعيّن لي اجلا فتذكرني.</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133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les gisants ne se relèveront pas. Jusqu'à ce qu'il n'y ait plus de cieux, ils ne s'éveilleront pas et ne surgiront pas de leur sommeil. 13 Si seulement tu me cachais dans les enfers, si tu m'abritais jusqu'à ce que reflue ta colère, si tu me fixais un terme où te souvenir de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So man lies down and does not rise. Till the heavens are no more, They will not awake Nor be roused from their sleep. 13 Oh, that You would hide me in the grave, That You would conceal me until Your wrath is past, That You would appoint me a set time, and remember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3420" name="Group 28"/>
          <p:cNvGraphicFramePr>
            <a:graphicFrameLocks noGrp="1"/>
          </p:cNvGraphicFramePr>
          <p:nvPr/>
        </p:nvGraphicFramePr>
        <p:xfrm>
          <a:off x="34925" y="115888"/>
          <a:ext cx="9001125" cy="644169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مات رجل أفيحيا.كل ايام جهادي اصبر الى ان يأتي بدلي. تدعو فانا اجيبك.تشتاق الى عمل يدك. اما الآن فتحصي خطواتي.ألا تحافظ على خطيتي.</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mais l'homme qui meurt va-t-il revivre? -  tout le temps de ma corvée, j'attendrais, jusqu'à ce que vienne pour moi la relève. 15 Tu appellerais, et moi je te répondrais, tu pâlirais pour l'oeuvre de tes mains.16  Alors que maintenant tu dénombres mes pas, tu ne prendrais pas garde à ma faute.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If a man dies, shall he live again? All the days of my hard service I will wait, Till my change comes. 15 You shall call, and I will answer You; You shall desire the work of Your hands. 16 For now You number my steps, But do not watch over my sin.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4442" name="Group 26"/>
          <p:cNvGraphicFramePr>
            <a:graphicFrameLocks noGrp="1"/>
          </p:cNvGraphicFramePr>
          <p:nvPr/>
        </p:nvGraphicFramePr>
        <p:xfrm>
          <a:off x="34925" y="115888"/>
          <a:ext cx="9001125" cy="668699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معصيتي مختوم عليها في صرّة وتلفّق عليّ فوق اثمي ان الجبل الساقط ينتثر والصخر يزحزح من مكانه.الحجارة تبليها المياه وتجرف سيولها تراب الارض.وكذلك انت تبيد رجاء الانسان.</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Scellée dans un sachet serait ma rébellion, et tu aurais maquillé mon crime.18 Et pourtant une montagne croule et s'effrite, un roc émigre de son lieu; 19 l'eau peut broyer des pierres, son ruissellement ravine la terre friable, l'espérance de l'homme aussi tu l'as ruinée.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My transgression is sealed up in a bag, And You cover my iniquity. 18 But as a mountain falls and crumbles away, And as a rock is moved from its place; 19 As water wears away stones, And as torrents wash away the soil of the earth; So You destroy the hope of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38846" name="Group 30"/>
          <p:cNvGraphicFramePr>
            <a:graphicFrameLocks noGrp="1"/>
          </p:cNvGraphicFramePr>
          <p:nvPr/>
        </p:nvGraphicFramePr>
        <p:xfrm>
          <a:off x="34925" y="115888"/>
          <a:ext cx="9001125" cy="6810630"/>
        </p:xfrm>
        <a:graphic>
          <a:graphicData uri="http://schemas.openxmlformats.org/drawingml/2006/table">
            <a:tbl>
              <a:tblPr rtl="1"/>
              <a:tblGrid>
                <a:gridCol w="4184878">
                  <a:extLst>
                    <a:ext uri="{9D8B030D-6E8A-4147-A177-3AD203B41FA5}">
                      <a16:colId xmlns:a16="http://schemas.microsoft.com/office/drawing/2014/main" val="20000"/>
                    </a:ext>
                  </a:extLst>
                </a:gridCol>
                <a:gridCol w="4816247">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تتجبر عليه ابدا فيذهب.تغير وجهه وتطرده. يكرم بنوه ولا يعلم او يصغرون ولا يفهم بهم. انما على ذاته يتوجع لحمه وعلى ذاتها تنوح نفسه</a:t>
                      </a:r>
                      <a:r>
                        <a:rPr kumimoji="0" lang="ar-EG"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Tu le mets hors de combat et il s'en va, l'ayant défiguré, tu le chasses. 21 Ses fils sont honorés, il ne le sait, sont-ils avilis, il l'ignore. 22 Pour lui seul souffre sa chair, pour lui seul son coeur s'endeuille.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You prevail forever against him, and he passes on; You change his countenance and send him away. 21 His sons come to honor, and he does not know it; They are brought low, and he does not perceive it. 22 But his flesh will be in pain over it, And his soul will mourn over 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817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29817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99227" name="Group 27"/>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(27:4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واحدةً سألت من الرَّب، وإياها ألتمس، أن أسكن في بيت الرّب جميع أيام حياتي.</a:t>
                      </a:r>
                      <a:r>
                        <a:rPr kumimoji="0" lang="ar-SA" sz="28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27:4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J'ai demandé une chose au Seigneur, la seule que je cherche: habiter la maison du Seigneur tous les jours de ma vie,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27:4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One thing I have desired of the Lord, That will I seek: That I may dwell in the house of the Lord All the days of my life.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17pm</a:t>
            </a:r>
          </a:p>
        </p:txBody>
      </p:sp>
    </p:spTree>
  </p:cSld>
  <p:clrMapOvr>
    <a:masterClrMapping/>
  </p:clrMapOvr>
</p:sld>
</file>

<file path=ppt/slides/slide1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00248" name="Group 24"/>
          <p:cNvGraphicFramePr>
            <a:graphicFrameLocks noGrp="1"/>
          </p:cNvGraphicFramePr>
          <p:nvPr/>
        </p:nvGraphicFramePr>
        <p:xfrm>
          <a:off x="34925" y="44450"/>
          <a:ext cx="9145588" cy="684053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( 13 : 18 – 22 )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يقول</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ماذا يُشبِهُ ملكُوتُ اللَّهِ؟ وبماذا أُشبِّهُهُ؟ إنَّهُ يُشبهُ حبَّة خردلٍ أخذَها إنسانٌ وزرعها في بُستانهِ،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13:18-22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dit alors: "A quoi est comparable le Royaume de Dieu? A quoi le comparerai-je? 19 Il est comparable à une graine de moutarde qu'un homme prend et plante dans son jardin.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13:18-22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He said, What is the kingdom of God like? And to what shall I compare it? 19 It is like a mustard seed, which a man took and put in his garden;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17m</a:t>
            </a:r>
          </a:p>
        </p:txBody>
      </p:sp>
    </p:spTree>
  </p:cSld>
  <p:clrMapOvr>
    <a:masterClrMapping/>
  </p:clrMapOvr>
</p:sld>
</file>

<file path=ppt/slides/slide1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01269" name="Group 21"/>
          <p:cNvGraphicFramePr>
            <a:graphicFrameLocks noGrp="1"/>
          </p:cNvGraphicFramePr>
          <p:nvPr/>
        </p:nvGraphicFramePr>
        <p:xfrm>
          <a:off x="34925" y="44450"/>
          <a:ext cx="9074150" cy="633984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فَنَمتْ وصارَتْ شجرةً كبيرةً، وتآوتْ طُيُورُ السَّماءِ في أَغصانِها ". قال أيضاً</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بماذا أُشبِّهُ ملكُوت اللَّه؟ يُشبهُ خميرةً أَخذَتها امرأةٌ وخبَّأتها في ثلاثةِ أكيالِ دقيقٍ حتَّى يختمر الجميعُ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Elle pousse, elle devient un arbre et les oiseaux du ciel font leurs nids dans ses branches. 20 Il dit encore: "A Quoi comparerai-je le Royaume de Dieu? 21 Il est comparable à du levain qu'une femme prend et enfouit dans trois mesures de farine, si bien que toute la masse lève."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it grew and became a large tree, and the birds of the air nested in its branches. 20 And again He said, To what shall I liken the kingdom of God? 21 It is like leaven, which a woman took and hid in three measures of meal till it was all leavened.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02295" name="Group 23"/>
          <p:cNvGraphicFramePr>
            <a:graphicFrameLocks noGrp="1"/>
          </p:cNvGraphicFramePr>
          <p:nvPr/>
        </p:nvGraphicFramePr>
        <p:xfrm>
          <a:off x="34925" y="115888"/>
          <a:ext cx="9001125" cy="570668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يجتاز في كُلَّ مدينة وقرية يُعلِّمُ وهو سائر إلى أُورشليمِ.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passait par villes et villages, enseignant et faisant route vers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And He went through the cities and villages, teaching, and journeying toward Jerusalem.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329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530329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30330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30330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05388" name="Group 44"/>
          <p:cNvGraphicFramePr>
            <a:graphicFrameLocks noGrp="1"/>
          </p:cNvGraphicFramePr>
          <p:nvPr/>
        </p:nvGraphicFramePr>
        <p:xfrm>
          <a:off x="34925" y="44450"/>
          <a:ext cx="9145588" cy="7367588"/>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تسالونيكي الثانية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2 : 9 ـ 17 )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ويكون مجيئُه بفعل الشَّيطان، بكُلِّ قُـوَّة، وبالآيات والعَجائبَ الكاذبة، وبكُلَّ خدعةِ ظلم في الهَالَكينَ، لأنَّهم لم يقبلوا مَحبَّة الحقِّ ليَخلصُوا بها.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2 </a:t>
                      </a:r>
                      <a:r>
                        <a:rPr kumimoji="0" lang="en-US" sz="2800" b="0" i="0" u="sng" strike="noStrike" cap="none" normalizeH="0" baseline="0" dirty="0" err="1">
                          <a:ln>
                            <a:noFill/>
                          </a:ln>
                          <a:solidFill>
                            <a:srgbClr val="FF9933"/>
                          </a:solidFill>
                          <a:effectLst/>
                          <a:latin typeface="Arial" charset="0"/>
                          <a:cs typeface="Arial" charset="0"/>
                        </a:rPr>
                        <a:t>Thessalonique</a:t>
                      </a:r>
                      <a:r>
                        <a:rPr kumimoji="0" lang="en-US" sz="2800" b="0" i="0" u="sng" strike="noStrike" cap="none" normalizeH="0" baseline="0" dirty="0">
                          <a:ln>
                            <a:noFill/>
                          </a:ln>
                          <a:solidFill>
                            <a:srgbClr val="FF9933"/>
                          </a:solidFill>
                          <a:effectLst/>
                          <a:latin typeface="Arial" charset="0"/>
                          <a:cs typeface="Arial" charset="0"/>
                        </a:rPr>
                        <a:t> 2:9-17</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9 Quant à la venue de l'Impie, marquée par l'activité de Satan, elle se manifestera par toutes sortes d'</a:t>
                      </a:r>
                      <a:r>
                        <a:rPr kumimoji="0" lang="fr-FR" sz="2700" b="0" i="0" u="none" strike="noStrike" cap="none" normalizeH="0" baseline="0" dirty="0" err="1">
                          <a:ln>
                            <a:noFill/>
                          </a:ln>
                          <a:solidFill>
                            <a:schemeClr val="bg1"/>
                          </a:solidFill>
                          <a:effectLst/>
                          <a:latin typeface="Arial" charset="0"/>
                          <a:cs typeface="Arial" charset="0"/>
                        </a:rPr>
                        <a:t>oeuvres</a:t>
                      </a:r>
                      <a:r>
                        <a:rPr kumimoji="0" lang="fr-FR" sz="2700" b="0" i="0" u="none" strike="noStrike" cap="none" normalizeH="0" baseline="0" dirty="0">
                          <a:ln>
                            <a:noFill/>
                          </a:ln>
                          <a:solidFill>
                            <a:schemeClr val="bg1"/>
                          </a:solidFill>
                          <a:effectLst/>
                          <a:latin typeface="Arial" charset="0"/>
                          <a:cs typeface="Arial" charset="0"/>
                        </a:rPr>
                        <a:t> puissantes, de miracles, 10 de prodiges trompeurs et par toutes les séductions de l'injustice pour ceux qui se perdent, faute d'avoir accueilli l'amour de la vérité qui les aurait sauvés. </a:t>
                      </a:r>
                      <a:endParaRPr kumimoji="0" lang="en-US" sz="27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2 Thessalonians 2:9-17</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kern="1200" cap="none" normalizeH="0" baseline="0" dirty="0">
                          <a:ln>
                            <a:noFill/>
                          </a:ln>
                          <a:solidFill>
                            <a:schemeClr val="bg1"/>
                          </a:solidFill>
                          <a:effectLst/>
                          <a:latin typeface="Arial" charset="0"/>
                          <a:ea typeface="+mn-ea"/>
                          <a:cs typeface="Arial" charset="0"/>
                        </a:rPr>
                        <a:t>9 The coming of the lawless one is according to the working of Satan, with all power, signs, and lying wonders, 10 and with all unrighteous deception among those who perish, because they did not receive the love of the truth, that they might be saved.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17p</a:t>
            </a:r>
          </a:p>
        </p:txBody>
      </p:sp>
    </p:spTree>
  </p:cSld>
  <p:clrMapOvr>
    <a:masterClrMapping/>
  </p:clrMapOvr>
</p:sld>
</file>

<file path=ppt/slides/slide1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06395" name="Group 27"/>
          <p:cNvGraphicFramePr>
            <a:graphicFrameLocks noGrp="1"/>
          </p:cNvGraphicFramePr>
          <p:nvPr/>
        </p:nvGraphicFramePr>
        <p:xfrm>
          <a:off x="34925" y="44450"/>
          <a:ext cx="9145588" cy="59055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ولهذا يُرسِلُ اللَّهُ إليهمُ عملَ الضَّلاَل، حتَّى يُصدِّقوا الكذبَ، لكي يُدانَ جَميعُ الذينَ لم يؤمنوا بالحَقَّ بلْ ارتضوا بالظلم.</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C'est pourquoi Dieu leur envoie une puissance d'égarement qui les fait croire au mensonge, 12 afin que soient jugés tous ceux qui n'ont pas cru à la vérité mais ont pris plaisir à l'injustice.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for this reason God will send them strong delusion, that they should believe the lie, 12 that they all may be condemned who did not believe the truth but had pleasure in unrighteousness.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5465" name="Group 25"/>
          <p:cNvGraphicFramePr>
            <a:graphicFrameLocks noGrp="1"/>
          </p:cNvGraphicFramePr>
          <p:nvPr/>
        </p:nvGraphicFramePr>
        <p:xfrm>
          <a:off x="34925" y="44450"/>
          <a:ext cx="9145588" cy="6014403"/>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نحنُ فيجب علينا أن نشكُرَ اللَّهَ كُلَّ حين من أجلكُم أيُّها الإخوةُ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المَحبوبُينَ من الربِّ، لأنَّ اللَّهَ اختاركُم منذ البدء للخلاص، بتقديس الرُّوح والإيمان بالحقِّ.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Quant à nous, nous devons continuellement rendre grâce à Dieu pour vous, frères aimés du Seigneur, car Dieu vous a choisis dès le commencement, pour être sauvés par l'Esprit qui sanctifie et par la foi en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we are bound to give thanks to God always for you, brethren beloved by the Lord, because God from the beginning chose you for salvation through sanctification by the Spirit and belief in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6487" name="Group 23"/>
          <p:cNvGraphicFramePr>
            <a:graphicFrameLocks noGrp="1"/>
          </p:cNvGraphicFramePr>
          <p:nvPr/>
        </p:nvGraphicFramePr>
        <p:xfrm>
          <a:off x="34925" y="44450"/>
          <a:ext cx="9145588" cy="6389434"/>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الأمر الذي دعاكم إليهِ بإنجيلنا، ( لاقتناء ) حياة المجدِ ربِّنا وإلهنا يسوعَ المسيح. فاثبتوا إذن أيُّها الإخوةُ وتمسَّكوا بالتَّقاليد التي تعلَّمتُموها، أما بكلامنا وإما برسَالتنا.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C'est à cela qu'il vous a appelés par notre Evangile, à posséder la gloire de notre Seigneur Jésus Christ.  15 Ainsi donc, frères, tenez bon et gardez fermement les traditions que nous vous  avons enseignées, de vive voix ou par lettre?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to which He called you by our gospel, for the obtaining of the glory of our Lord Jesus Christ. 15 Therefore, brethren, stand fast and hold the traditions which you were taught, whether by word or our epistle.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7502" name="Group 14"/>
          <p:cNvGraphicFramePr>
            <a:graphicFrameLocks noGrp="1"/>
          </p:cNvGraphicFramePr>
          <p:nvPr/>
        </p:nvGraphicFramePr>
        <p:xfrm>
          <a:off x="34925" y="44450"/>
          <a:ext cx="9145588" cy="6526467"/>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وربُّنا يسوعُ المسيحُ ذاته، واللَّهُ أبونا الذي أحبَّنا وأعطانا عَزَاءً أبديّاً ورجاءً صالحاً بالنِّعمةِ، يُعزِّي قُلوبكُم ويُثبُّتكُم في كُلِّ كلام وعملٍ صالح.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Que notre Seigneur Jésus Christ lui-même et Dieu notre Père, qui nous a aimés et nous a donné, par grâce, une consolation éternelle et une bonne espérance,17 vous consolent et vous affermissent dans tout ce que vous faites et tout ce que vous dites pour le bien.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Now may our Lord Jesus Christ Himself, and our God and Father, who has loved us and given us everlasting consolation and good hope by grace, 17 comfort your hearts and establish you in every good word and work.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739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841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3084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30842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10510" name="Group 46"/>
          <p:cNvGraphicFramePr>
            <a:graphicFrameLocks noGrp="1"/>
          </p:cNvGraphicFramePr>
          <p:nvPr/>
        </p:nvGraphicFramePr>
        <p:xfrm>
          <a:off x="34925" y="44450"/>
          <a:ext cx="9074150" cy="63388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بطرس الرسول الثانية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2 : 9 ـ 15 )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يعلمُ الرَّبُّ أنْ يُنجي العابدين ( الأتقياء ) مِن المحنة، وأن يَحفظَ الظالمين ( الآثمة ) إلى يوم الدينونة معذبين،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2 Peter 2:9-15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C'est donc que le Seigneur peut arracher à l'épreuve les hommes droits et garder en réserve, pour les châtier au jour du jugement,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2 Peter 2:9-15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the Lord knows how to deliver the godly out of temptations and to reserve the unjust under punishment for the day of judgment,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17c</a:t>
            </a:r>
          </a:p>
        </p:txBody>
      </p:sp>
    </p:spTree>
  </p:cSld>
  <p:clrMapOvr>
    <a:masterClrMapping/>
  </p:clrMapOvr>
</p:sld>
</file>

<file path=ppt/slides/slide1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3886" name="Group 14"/>
          <p:cNvGraphicFramePr>
            <a:graphicFrameLocks noGrp="1"/>
          </p:cNvGraphicFramePr>
          <p:nvPr/>
        </p:nvGraphicFramePr>
        <p:xfrm>
          <a:off x="34925" y="44450"/>
          <a:ext cx="9074150" cy="63388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سيَّما الذين يسعون وراء الجسدِ بشهوة الدّنس، ويستهينُون بالسِّيادة.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les hommes injustes, et d'abord ceux qui courent après la chair dans leur appétit d'ordures et n'ont que mépris pour la souveraineté.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especially those who walk according to the flesh in the lust of uncleanness and despise authority.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11514" name="Group 26"/>
          <p:cNvGraphicFramePr>
            <a:graphicFrameLocks noGrp="1"/>
          </p:cNvGraphicFramePr>
          <p:nvPr/>
        </p:nvGraphicFramePr>
        <p:xfrm>
          <a:off x="34925" y="44450"/>
          <a:ext cx="9074150" cy="653313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جسورين على المتسلطين،لا يخشون أن يجدفوا على الأمجاد، حيثُ ملائكةٌ ـ وهم أعظم قُدرةً وقُوَّةً ـ لا يُقدِّمُونَ على بعضهم حكم افتراءٍ</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Trop sûrs d'eux, arrogants, ils n'ont pas peur d'insulter les Gloires, 11 alors que les anges, qui leur sont supérieurs en force et en puissance, ne portent pas contre elles de jugement insultant devant le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are presumptuous, self-willed. They are not afraid to speak evil of dignitaries, 11 whereas angels, who are greater in power and might, do not bring a reviling accusation against them before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8539" name="Group 27"/>
          <p:cNvGraphicFramePr>
            <a:graphicFrameLocks noGrp="1"/>
          </p:cNvGraphicFramePr>
          <p:nvPr/>
        </p:nvGraphicFramePr>
        <p:xfrm>
          <a:off x="34925" y="44450"/>
          <a:ext cx="9074150" cy="665702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هؤُلاء فكالحيوانات غير الناطقة، الطبيعيَّة، الصائرة للهلاك والاقتناص، يجدفون على ما لا يعلمون، وسيهلكون في فسادهِم آخذين أُجرة الإثم. هؤلاء يحسبون تنعم يوم لذَّةً.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ces gens, comme des bêtes stupides vouées par nature aux pièges et à la pourriture, insultent ce qu'ils ignorent et pourriront comme pourrissent les bêtes; 13 ils récolteront ainsi le salaire de l'injustice. Ils trouvent leur plaisir à se dépraver en plein jour;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these, like natural brute beasts made to be caught and destroyed, speak evil of the things they do not understand, and will utterly perish in their own corruption, 13 and will receive the wages of unrighteousness, as those who count it pleasure to carouse in the daytime.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69565" name="Group 29"/>
          <p:cNvGraphicFramePr>
            <a:graphicFrameLocks noGrp="1"/>
          </p:cNvGraphicFramePr>
          <p:nvPr/>
        </p:nvGraphicFramePr>
        <p:xfrm>
          <a:off x="34925" y="44450"/>
          <a:ext cx="9074150" cy="682752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فهم أدناسٌ وعُيُوبٌ، يتنعَّمُون في غُرُورهم ويسرون معكُم. لهُم عُيُونٌ مملُوَّءةٌ فِسقاً، لا تكُفُّ عن الخطيئة، ويجلبون لأنفسهم هلاكاً سريعاً. وقوم كثيرون يتبعون خطاياهم يخادعون النّفُوس غير الثَّابتة. لهُم قلبٌ مُتدرِّبٌ في الطَّمع. وهم أولادُ اللعنةِ.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sont des souillures et des ordures qui se délectent de leurs mensonges quand ils font bombance avec vous. 14 Les yeux pleins d'adultère, ils sont insatiables de péché, appâtant les âmes chancelantes, champions de cupidité, enfants de malédiction.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are spots and blemishes, carousing in their own deceptions while they feast with you, 14 having eyes full of adultery and that cannot cease from sin, enticing unstable souls. They have a heart trained in covetous practices, and are accursed children.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0575" name="Group 15"/>
          <p:cNvGraphicFramePr>
            <a:graphicFrameLocks noGrp="1"/>
          </p:cNvGraphicFramePr>
          <p:nvPr/>
        </p:nvGraphicFramePr>
        <p:xfrm>
          <a:off x="34925" y="44450"/>
          <a:ext cx="9074150" cy="6121401"/>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تركُوا الطَّريق المُستقيم، وضلوا، سالكين طريق بَلعام ابن بعور الذي أحبَّ أُجرة الظلم.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Abandonnant le droit chemin, ils se sont fourvoyés en suivant la route de Balaam de Bosor, lequel se laissa tenter par un salaire injuste.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They have forsaken the right way and gone astray, following the way of Balaam the son of Beor, who loved the wages of unrighteousness;.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251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312516" name="Picture 4" descr="pointing"/>
          <p:cNvPicPr>
            <a:picLocks noChangeAspect="1" noChangeArrowheads="1"/>
          </p:cNvPicPr>
          <p:nvPr/>
        </p:nvPicPr>
        <p:blipFill>
          <a:blip r:embed="rId2" cstate="print"/>
          <a:srcRect/>
          <a:stretch>
            <a:fillRect/>
          </a:stretch>
        </p:blipFill>
        <p:spPr bwMode="auto">
          <a:xfrm>
            <a:off x="4000496"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312516"/>
                                        </p:tgtEl>
                                        <p:attrNameLst>
                                          <p:attrName>style.visibility</p:attrName>
                                        </p:attrNameLst>
                                      </p:cBhvr>
                                      <p:to>
                                        <p:strVal val="visible"/>
                                      </p:to>
                                    </p:set>
                                    <p:anim calcmode="lin" valueType="num">
                                      <p:cBhvr additive="base">
                                        <p:cTn id="7" dur="500" fill="hold"/>
                                        <p:tgtEl>
                                          <p:spTgt spid="5312516"/>
                                        </p:tgtEl>
                                        <p:attrNameLst>
                                          <p:attrName>ppt_x</p:attrName>
                                        </p:attrNameLst>
                                      </p:cBhvr>
                                      <p:tavLst>
                                        <p:tav tm="0">
                                          <p:val>
                                            <p:strVal val="0-#ppt_w/2"/>
                                          </p:val>
                                        </p:tav>
                                        <p:tav tm="100000">
                                          <p:val>
                                            <p:strVal val="#ppt_x"/>
                                          </p:val>
                                        </p:tav>
                                      </p:tavLst>
                                    </p:anim>
                                    <p:anim calcmode="lin" valueType="num">
                                      <p:cBhvr additive="base">
                                        <p:cTn id="8" dur="500" fill="hold"/>
                                        <p:tgtEl>
                                          <p:spTgt spid="53125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3538"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53135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31354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31354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15608" name="Group 24"/>
          <p:cNvGraphicFramePr>
            <a:graphicFrameLocks noGrp="1"/>
          </p:cNvGraphicFramePr>
          <p:nvPr/>
        </p:nvGraphicFramePr>
        <p:xfrm>
          <a:off x="107950" y="115888"/>
          <a:ext cx="9036050" cy="6492875"/>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en-CA" sz="3200" b="0" i="0" u="sng" strike="noStrike" cap="none" normalizeH="0" baseline="0" dirty="0">
                          <a:ln>
                            <a:noFill/>
                          </a:ln>
                          <a:solidFill>
                            <a:srgbClr val="FF9933"/>
                          </a:solidFill>
                          <a:effectLst/>
                          <a:latin typeface="Arial" charset="0"/>
                          <a:cs typeface="Arial" charset="0"/>
                        </a:rPr>
                        <a:t>)</a:t>
                      </a:r>
                      <a:r>
                        <a:rPr kumimoji="0" lang="ar-SA"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28:7-11</a:t>
                      </a:r>
                      <a:r>
                        <a:rPr kumimoji="0" lang="ar-EG"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في ذلك الموضِع ضياعٌ كثيرة لِمُقدَّم الجزيرة المسمى بُوبليُوسُ. الذي قبلنَا وأضافنا بلطف ثلاثة أيام.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28:7-11</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y avait, dans les environs, des terres qui appartenaient au premier magistrat de l'île, nommé Publius Il nous a accueillis et hébergés amicalement pendant trois jours.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28:7-11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In that region there was an estate of the leading citizen of the island, whose name was Publius, who received us and entertained us courteously for three days.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17a</a:t>
            </a:r>
          </a:p>
        </p:txBody>
      </p:sp>
    </p:spTree>
  </p:cSld>
  <p:clrMapOvr>
    <a:masterClrMapping/>
  </p:clrMapOvr>
</p:sld>
</file>

<file path=ppt/slides/slide1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16640" name="Group 32"/>
          <p:cNvGraphicFramePr>
            <a:graphicFrameLocks noGrp="1"/>
          </p:cNvGraphicFramePr>
          <p:nvPr/>
        </p:nvGraphicFramePr>
        <p:xfrm>
          <a:off x="34925" y="44450"/>
          <a:ext cx="9074150" cy="665702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أبو بُوبليُوسُ ملقي مريض قدامهم بحُمَّى ووجع الأمعاء. فدخلَ إليه بُولُس وصلَّى، ووضعَ يديهِ عليهِ فشفاهُ فلمَّا صار هذا، كان الباقُون الذين بِهِم أمراضٌ في الجزيرة يأتُونَ إليه ويُشفون.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Son père se trouvait alors alité, en proie aux fièvres et à la dysenterie. Paul s'est rendu à son chevet et, par la prière et l'imposition des mains, il l'a guéri. 9 Par la suite, tous les autres habitants de l'île qui étaient malades venaient le trouver et ils étaient guéris à leur tour.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it happened that the father of Publius lay sick of a fever and dysentery. Paul went in to him and prayed, and he laid his hands on him and healed him. 9 So when this was done, the rest of those on the island who had diseases also came and were healed.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1606" name="Group 22"/>
          <p:cNvGraphicFramePr>
            <a:graphicFrameLocks noGrp="1"/>
          </p:cNvGraphicFramePr>
          <p:nvPr/>
        </p:nvGraphicFramePr>
        <p:xfrm>
          <a:off x="34925" y="44450"/>
          <a:ext cx="9074150" cy="6480175"/>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فأكرمنا هؤلاء إكراماتٍ عظيمةً. وعند إقلاعنا زوَّدونا ما نحتاج إليهِ. وبعد ثلاثة أشهُر أقلعنا.</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64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Ils nous ont donné de multiples marques d'honneur et, quand nous avons pris la mer, ils avaient pourvu à nos besoins. 11 C'est trois mois plus tard que nous avons pris la mer.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They also honored us in many ways; and when we departed, they provided such things as were necessary. 11 After three months we sailed.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763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4994"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204996"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204996"/>
                                        </p:tgtEl>
                                        <p:attrNameLst>
                                          <p:attrName>style.visibility</p:attrName>
                                        </p:attrNameLst>
                                      </p:cBhvr>
                                      <p:to>
                                        <p:strVal val="visible"/>
                                      </p:to>
                                    </p:set>
                                    <p:anim calcmode="lin" valueType="num">
                                      <p:cBhvr additive="base">
                                        <p:cTn id="7" dur="500" fill="hold"/>
                                        <p:tgtEl>
                                          <p:spTgt spid="5204996"/>
                                        </p:tgtEl>
                                        <p:attrNameLst>
                                          <p:attrName>ppt_x</p:attrName>
                                        </p:attrNameLst>
                                      </p:cBhvr>
                                      <p:tavLst>
                                        <p:tav tm="0">
                                          <p:val>
                                            <p:strVal val="0-#ppt_w/2"/>
                                          </p:val>
                                        </p:tav>
                                        <p:tav tm="100000">
                                          <p:val>
                                            <p:strVal val="#ppt_x"/>
                                          </p:val>
                                        </p:tav>
                                      </p:tavLst>
                                    </p:anim>
                                    <p:anim calcmode="lin" valueType="num">
                                      <p:cBhvr additive="base">
                                        <p:cTn id="8" dur="500" fill="hold"/>
                                        <p:tgtEl>
                                          <p:spTgt spid="52049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865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19700" name="Group 20"/>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27:7, 8</a:t>
                      </a:r>
                      <a:r>
                        <a:rPr kumimoji="0" lang="ar-EG" sz="3600" b="0" i="0" u="sng" strike="noStrike" cap="none" normalizeH="0" baseline="0">
                          <a:ln>
                            <a:noFill/>
                          </a:ln>
                          <a:solidFill>
                            <a:srgbClr val="FF9933"/>
                          </a:solidFill>
                          <a:effectLst/>
                          <a:latin typeface="Arial" charset="0"/>
                          <a:cs typeface="Arial" charset="0"/>
                        </a:rPr>
                        <a:t>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استمع يارب صوتي الذي بهِ دعوتك. ارحمني واستجب لي، فإن لك قال قلبي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27:7,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Éternel ! écoute ma voix, je t’invoque : Fais–moi grâce et réponds–moi !</a:t>
                      </a:r>
                    </a:p>
                    <a:p>
                      <a:pPr marL="0" marR="0" lvl="0" indent="0" algn="l" defTabSz="914400" rtl="0" eaLnBrk="1" fontAlgn="base" latinLnBrk="0" hangingPunct="1">
                        <a:lnSpc>
                          <a:spcPct val="100000"/>
                        </a:lnSpc>
                        <a:spcBef>
                          <a:spcPct val="20000"/>
                        </a:spcBef>
                        <a:spcAft>
                          <a:spcPct val="0"/>
                        </a:spcAft>
                        <a:buClrTx/>
                        <a:buSzTx/>
                        <a:buFontTx/>
                        <a:buAutoNum type="arabicPlain" startAt="8"/>
                        <a:tabLst/>
                      </a:pPr>
                      <a:r>
                        <a:rPr kumimoji="0" lang="fr-FR" sz="2800" b="0" i="0" u="none" strike="noStrike" cap="none" normalizeH="0" baseline="0">
                          <a:ln>
                            <a:noFill/>
                          </a:ln>
                          <a:solidFill>
                            <a:schemeClr val="bg1"/>
                          </a:solidFill>
                          <a:effectLst/>
                          <a:latin typeface="Arial" charset="0"/>
                          <a:cs typeface="Arial" charset="0"/>
                        </a:rPr>
                        <a:t>Mon coeur dit de ta part :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27:7,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Hear, O Lord, when I cry with my voice! Have mercy also upon me, and answer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My heart said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17pg</a:t>
            </a:r>
          </a:p>
        </p:txBody>
      </p:sp>
    </p:spTree>
  </p:cSld>
  <p:clrMapOvr>
    <a:masterClrMapping/>
  </p:clrMapOvr>
</p:sld>
</file>

<file path=ppt/slides/slide1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0734" name="Group 30"/>
          <p:cNvGraphicFramePr>
            <a:graphicFrameLocks noGrp="1"/>
          </p:cNvGraphicFramePr>
          <p:nvPr/>
        </p:nvGraphicFramePr>
        <p:xfrm>
          <a:off x="34925" y="44450"/>
          <a:ext cx="9145588" cy="673608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لوقا ( 4 : 1 – 13 )</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يسوع فرجع مِن الأردنِّ وهو ممتلئ مِن الرُّوح القـدس، وحملــه الروح إلى البرِّيَّة أربعينَ يوماً يُجَرَّب من إبليس. ولم يأكُل شيئاً في تلك الأيَّام. ولمَّا تمَّت جاعَ أخيراً.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4:1-13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Jésus, rempli d'Esprit Saint, revint du Jourdain et il était dans le désert, conduit par l'Esprit, 2 pendant quarante jours, et il était tenté par le diable.Il ne mangea rien durant ces jours-là, et lorsque ce temps fut écoulé, il eut faim.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4:1-13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Then Jesus, being filled with the Holy Spirit, returned from the Jordan and was led by the Spirit into the wilderness, 2 being tempted for forty days by the devil. And in those days He ate nothing, and afterward, when they had ended, He was hungry.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17g</a:t>
            </a:r>
          </a:p>
        </p:txBody>
      </p:sp>
    </p:spTree>
  </p:cSld>
  <p:clrMapOvr>
    <a:masterClrMapping/>
  </p:clrMapOvr>
</p:sld>
</file>

<file path=ppt/slides/slide1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1752" name="Group 24"/>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إبليس: " إن كُنتَ ابن اللَّه، فمر هذا الحجر ليصيرَ خُبزاً ". فأجابه يسوع قائلاً: " مكتوبٌ ليسَ بالخبز وحده يحيا الإنسان، بل بكُلِّ كلمةٍ تخرج مِن فم اللَّه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Alors le diable lui dit: "Si tu es le Fils de Dieu, ordonne à cette pierre de devenir du pain." 4 Jésus lui répondit: "Il est écrit: Ce n'est pas seulement de pain que l'homme vivra."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 devil said to Him, If You are the Son of God, command this stone to become bread. 4 But Jesus answered him, saying, It is written, `Man shall not live by bread alone, but by every word of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2632" name="Group 24"/>
          <p:cNvGraphicFramePr>
            <a:graphicFrameLocks noGrp="1"/>
          </p:cNvGraphicFramePr>
          <p:nvPr/>
        </p:nvGraphicFramePr>
        <p:xfrm>
          <a:off x="34925" y="44450"/>
          <a:ext cx="9145588" cy="6230303"/>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فأصعده إبليس إلى جبلٍ عالٍ وأراه جميع ممالك المسكونة في لحظةٍ مِن الزَّمان. وقال له إبليس : " لكَ أُعطِي هذا السُّلطان جميعه ومجده، لأنَّه قد دُفِعَ إليَّ، وأنا أُعطِيه لِمَنْ أشاء.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Le diable le conduisit plus haut, lui fit voir en un instant tous les royaumes de la terre, 6 et lui dit: "Je te donnerai tout ce pouvoir avec la gloire de ces royaumes, parce que c'est à moi qu'il a été remis et que je le donne à qui je veux.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the devil, taking Him up on a high mountain, showed Him all the kingdoms of the world in a moment of time. 6 And the devil said to Him, All this authority I will give You, and their glory; for this has been delivered to me, and I give it to whomever I wish.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3660" name="Group 28"/>
          <p:cNvGraphicFramePr>
            <a:graphicFrameLocks noGrp="1"/>
          </p:cNvGraphicFramePr>
          <p:nvPr/>
        </p:nvGraphicFramePr>
        <p:xfrm>
          <a:off x="34925" y="44450"/>
          <a:ext cx="9145588" cy="6121401"/>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أنت سجدتَ أمامي كان لكَ جميعه ". فأجاب يسوع وقال له: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اذهب عني يا شيطان! مكتوبٌ: للربِّ إلهك تسجُدُ وإيَّاهُ وحدهُ تعبُدُ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Toi donc, si tu m'adores, tu l'auras tout entier." 8 Jésus lui répondit: "Il est écrit: Tu adoreras le Seigneur ton Dieu, et c'est à lui seul que tu rendras un culte."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if You will worship before me, all will be Yours. 8 And Jesus answered and said to him, Get behind Me, Satan! For it is written, `You shall worship the Lord your God, and Him only you shall serve.'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4678" name="Group 22"/>
          <p:cNvGraphicFramePr>
            <a:graphicFrameLocks noGrp="1"/>
          </p:cNvGraphicFramePr>
          <p:nvPr/>
        </p:nvGraphicFramePr>
        <p:xfrm>
          <a:off x="34925" y="44450"/>
          <a:ext cx="9145588" cy="6121401"/>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 به أيضاً إلى أورشليم، وأقامه على جناح الهيكل وقال 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 كنتَ أنت ابن اللَّه فألقِ بنفسك مِن هَهُنا إلى أسفل، لأنَّه مكتوبٌ: أنَّه يوصي ملائكته بكَ ليحفظوك،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 diable le conduisit alors à Jérusalem; il le plaça sur le faîte du temple et lui dit: "Si tu es Fils de Dieu, jette-toi d'ici en bas; 10 car il est écrit: Il donnera pour toi ordre à ses anges de te garder,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he brought Him to Jerusalem, set Him on the pinnacle of the temple, and said to Him, If You are the Son of God, throw Yourself down from here. 10 For it is written: `He shall give His angels charge over you, To keep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75704" name="Group 24"/>
          <p:cNvGraphicFramePr>
            <a:graphicFrameLocks noGrp="1"/>
          </p:cNvGraphicFramePr>
          <p:nvPr/>
        </p:nvGraphicFramePr>
        <p:xfrm>
          <a:off x="34925" y="44450"/>
          <a:ext cx="9145588" cy="681640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ويحملوك على أذرعهم لئلا تَصدِمَ بحجرٍ رِجْلَكَ ". فأجاب يسوع وقال له: " إنَّه قد قِيلَ: لا تُجرِّب الربَّ إلهَـكَ ". ولمَّا أكملَ إبليس كُلّ تجربةٍ انصرف عنه إلى حينٍ.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et encore: ils te porteront sur leurs mains pour t'éviter de heurter du pied quelque pierre. 12  Jésus lui répondit: "Il est dit: Tu ne mettras pas à l'épreuve le Seigneur ton Dieu." 13 Après avoir achevé de le tenter, le diable s’éloigna de lui jusqu’à une autre occasion.</a:t>
                      </a:r>
                    </a:p>
                    <a:p>
                      <a:pPr marL="0" marR="0" lvl="0" indent="0" algn="l" defTabSz="914400" rtl="0" eaLnBrk="1" fontAlgn="base" latinLnBrk="0" hangingPunct="1">
                        <a:lnSpc>
                          <a:spcPct val="95000"/>
                        </a:lnSpc>
                        <a:spcBef>
                          <a:spcPct val="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`In their hands they shall bear you up, Lest you dash your foot against a stone.' 12 And Jesus answered and said to him, It has been said, `You shall not tempt the Lord your God.'13 Now when the devil had ended every temptation, he departed from Him until an opportune time.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3779" name="Picture 3" descr="pointing"/>
          <p:cNvPicPr>
            <a:picLocks noChangeAspect="1" noChangeArrowheads="1"/>
          </p:cNvPicPr>
          <p:nvPr/>
        </p:nvPicPr>
        <p:blipFill>
          <a:blip r:embed="rId2" cstate="print"/>
          <a:srcRect/>
          <a:stretch>
            <a:fillRect/>
          </a:stretch>
        </p:blipFill>
        <p:spPr bwMode="auto">
          <a:xfrm>
            <a:off x="2571736" y="4429132"/>
            <a:ext cx="1238250" cy="628650"/>
          </a:xfrm>
          <a:prstGeom prst="rect">
            <a:avLst/>
          </a:prstGeom>
          <a:noFill/>
        </p:spPr>
      </p:pic>
      <p:sp>
        <p:nvSpPr>
          <p:cNvPr id="532378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23779"/>
                                        </p:tgtEl>
                                        <p:attrNameLst>
                                          <p:attrName>style.visibility</p:attrName>
                                        </p:attrNameLst>
                                      </p:cBhvr>
                                      <p:to>
                                        <p:strVal val="visible"/>
                                      </p:to>
                                    </p:set>
                                    <p:anim calcmode="lin" valueType="num">
                                      <p:cBhvr additive="base">
                                        <p:cTn id="7" dur="500" fill="hold"/>
                                        <p:tgtEl>
                                          <p:spTgt spid="5323779"/>
                                        </p:tgtEl>
                                        <p:attrNameLst>
                                          <p:attrName>ppt_x</p:attrName>
                                        </p:attrNameLst>
                                      </p:cBhvr>
                                      <p:tavLst>
                                        <p:tav tm="0">
                                          <p:val>
                                            <p:strVal val="0-#ppt_w/2"/>
                                          </p:val>
                                        </p:tav>
                                        <p:tav tm="100000">
                                          <p:val>
                                            <p:strVal val="#ppt_x"/>
                                          </p:val>
                                        </p:tav>
                                      </p:tavLst>
                                    </p:anim>
                                    <p:anim calcmode="lin" valueType="num">
                                      <p:cBhvr additive="base">
                                        <p:cTn id="8" dur="500" fill="hold"/>
                                        <p:tgtEl>
                                          <p:spTgt spid="53237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4802" name="Group 2"/>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Thursday of the Third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الخميس من الإسبوع الثالث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Jeudi de la troisième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826"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32582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6876" name="Group 28"/>
          <p:cNvGraphicFramePr>
            <a:graphicFrameLocks noGrp="1"/>
          </p:cNvGraphicFramePr>
          <p:nvPr/>
        </p:nvGraphicFramePr>
        <p:xfrm>
          <a:off x="34925" y="115888"/>
          <a:ext cx="9074150" cy="654793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a:t>
                      </a:r>
                      <a:r>
                        <a:rPr kumimoji="0" lang="ar-EG" sz="3600" b="0" i="0" u="sng" strike="noStrike" cap="none" normalizeH="0" baseline="0">
                          <a:ln>
                            <a:noFill/>
                          </a:ln>
                          <a:solidFill>
                            <a:srgbClr val="FF9933"/>
                          </a:solidFill>
                          <a:effectLst/>
                          <a:latin typeface="Arial" charset="0"/>
                          <a:cs typeface="Arial" charset="0"/>
                        </a:rPr>
                        <a:t>تكوين</a:t>
                      </a:r>
                      <a:r>
                        <a:rPr kumimoji="0" lang="ar-SA" sz="3600" b="0" i="0" u="sng" strike="noStrike" cap="none" normalizeH="0" baseline="0">
                          <a:ln>
                            <a:noFill/>
                          </a:ln>
                          <a:solidFill>
                            <a:srgbClr val="FF9933"/>
                          </a:solidFill>
                          <a:effectLst/>
                          <a:latin typeface="Arial" charset="0"/>
                          <a:cs typeface="Arial" charset="0"/>
                        </a:rPr>
                        <a:t> ( </a:t>
                      </a:r>
                      <a:r>
                        <a:rPr kumimoji="0" lang="ar-EG" sz="3600" b="0" i="0" u="sng" strike="noStrike" cap="none" normalizeH="0" baseline="0">
                          <a:ln>
                            <a:noFill/>
                          </a:ln>
                          <a:solidFill>
                            <a:srgbClr val="FF9933"/>
                          </a:solidFill>
                          <a:effectLst/>
                          <a:latin typeface="Arial" charset="0"/>
                          <a:cs typeface="Arial" charset="0"/>
                        </a:rPr>
                        <a:t>18 : 17 – 19 : 29</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فقال الرب هل اخفي عن ابراهيم ما انا فاعله. وابراهيم يكون امة كبيرة وقوية ويتبارك به جميع امم الارض.</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Genesis 18:17-19:29</a:t>
                      </a:r>
                      <a:endParaRPr kumimoji="0" lang="ar-EG"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Or l’Éternel avait dit : Cacherai–je à Abraham ce que je vais faire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Abraham deviendra certainement une nation grande et puissante, et en lui seront bénies toutes les nations de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Genesis 18:17-19:29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the Lord said, Shall I hide from Abraham what I am doing, 18 since Abraham shall surely become a great and mighty nation, and all the nations of the earth shall be blessed in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18f</a:t>
            </a:r>
          </a:p>
        </p:txBody>
      </p:sp>
    </p:spTree>
  </p:cSld>
  <p:clrMapOvr>
    <a:masterClrMapping/>
  </p:clrMapOvr>
</p:sld>
</file>

<file path=ppt/slides/slide1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7896" name="Group 24"/>
          <p:cNvGraphicFramePr>
            <a:graphicFrameLocks noGrp="1"/>
          </p:cNvGraphicFramePr>
          <p:nvPr/>
        </p:nvGraphicFramePr>
        <p:xfrm>
          <a:off x="34925" y="115888"/>
          <a:ext cx="9001125" cy="66976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لاني عرفته لكي يوصي بنيه وبيته من بعده ان يحفظوا طريق الرب ليعملوا برا وعدلا لكي ياتي الرب لابراهيم بما تكلم به.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Car je l’ai choisi afin qu’il ordonne à ses fils et à sa famille après lui de garder la voie de l’Éternel, en pratiquant la justice et le droit ; ainsi l’Éternel accomplira pour Abraham ce qu’il avait dit à son sujet.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For I have known him, in order that he may command his children and his household after him, that they keep the way of the Lord, to do righteousness and justice, that the Lord may bring to Abraham what He has spoken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4921" name="Group 25"/>
          <p:cNvGraphicFramePr>
            <a:graphicFrameLocks noGrp="1"/>
          </p:cNvGraphicFramePr>
          <p:nvPr/>
        </p:nvGraphicFramePr>
        <p:xfrm>
          <a:off x="34925" y="115888"/>
          <a:ext cx="9001125" cy="643413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الرب ان صراخ سدوم وعمورة قد كثر وخطيتهم قد عظمت جدا. انزل وأرى هل فعلوا بالتمام حسب صراخها الآتي اليّ.والا فاعلم.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L’Éternel dit : Ce qu’on reproche à Sodome et Gomorrhe est si énorme, et leur péché si grave</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21 que je vais descendre et voir s’ils ont agi tout à fait comme je l’entends dire ; et si cela n’est pas, je le saurai aussi.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the Lord said, Because the outcry against Sodom and Gomorrah is great, and because their sin is very grave, 21 I will go down now and see whether they have done altogether according to the outcry against it that has come to Me; and if not, I will know.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5942" name="Group 22"/>
          <p:cNvGraphicFramePr>
            <a:graphicFrameLocks noGrp="1"/>
          </p:cNvGraphicFramePr>
          <p:nvPr/>
        </p:nvGraphicFramePr>
        <p:xfrm>
          <a:off x="34925" y="115888"/>
          <a:ext cx="9001125" cy="6471464"/>
        </p:xfrm>
        <a:graphic>
          <a:graphicData uri="http://schemas.openxmlformats.org/drawingml/2006/table">
            <a:tbl>
              <a:tblPr rtl="1"/>
              <a:tblGrid>
                <a:gridCol w="4553402">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وانصرف الرجال من هناك وذهبوا نحو سدوم.واما ابراهيم فكان لم يزل قائما امام الرب فتقدم ابراهيم وقال أفتهلك البار مع الاثيم. عسى ان يكون خمسون بارا في المدينة.</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22 Les hommes se détournèrent de là et se rendirent à Sodome. Mais Abraham se tint encore en présence de l’Éternel.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Abraham s’approcha et dit : </a:t>
                      </a:r>
                      <a:r>
                        <a:rPr kumimoji="0" lang="fr-FR" sz="2800" b="0" i="0" u="none" strike="noStrike" cap="none" normalizeH="0" baseline="0" dirty="0" err="1">
                          <a:ln>
                            <a:noFill/>
                          </a:ln>
                          <a:solidFill>
                            <a:schemeClr val="bg1"/>
                          </a:solidFill>
                          <a:effectLst/>
                          <a:latin typeface="Arial" charset="0"/>
                          <a:cs typeface="Arial" charset="0"/>
                        </a:rPr>
                        <a:t>Feras–tu</a:t>
                      </a:r>
                      <a:r>
                        <a:rPr kumimoji="0" lang="fr-FR" sz="2800" b="0" i="0" u="none" strike="noStrike" cap="none" normalizeH="0" baseline="0" dirty="0">
                          <a:ln>
                            <a:noFill/>
                          </a:ln>
                          <a:solidFill>
                            <a:schemeClr val="bg1"/>
                          </a:solidFill>
                          <a:effectLst/>
                          <a:latin typeface="Arial" charset="0"/>
                          <a:cs typeface="Arial" charset="0"/>
                        </a:rPr>
                        <a:t> aussi succomber le juste avec le méchant ? 24  Peut–être y a–</a:t>
                      </a:r>
                      <a:r>
                        <a:rPr kumimoji="0" lang="fr-FR" sz="2800" b="0" i="0" u="none" strike="noStrike" cap="none" normalizeH="0" baseline="0" dirty="0" err="1">
                          <a:ln>
                            <a:noFill/>
                          </a:ln>
                          <a:solidFill>
                            <a:schemeClr val="bg1"/>
                          </a:solidFill>
                          <a:effectLst/>
                          <a:latin typeface="Arial" charset="0"/>
                          <a:cs typeface="Arial" charset="0"/>
                        </a:rPr>
                        <a:t>t–il</a:t>
                      </a:r>
                      <a:r>
                        <a:rPr kumimoji="0" lang="fr-FR" sz="2800" b="0" i="0" u="none" strike="noStrike" cap="none" normalizeH="0" baseline="0" dirty="0">
                          <a:ln>
                            <a:noFill/>
                          </a:ln>
                          <a:solidFill>
                            <a:schemeClr val="bg1"/>
                          </a:solidFill>
                          <a:effectLst/>
                          <a:latin typeface="Arial" charset="0"/>
                          <a:cs typeface="Arial" charset="0"/>
                        </a:rPr>
                        <a:t> cinquante justes au milieu de la ville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Then the men turned away from there and went toward Sodom, but Abraham still stood before the Lord. 23 And Abraham came near and said, Would You also destroy the righteous with the wicked? 24 Suppose there were fifty righteous within the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1536" name="Group 16"/>
          <p:cNvGraphicFramePr>
            <a:graphicFrameLocks noGrp="1"/>
          </p:cNvGraphicFramePr>
          <p:nvPr/>
        </p:nvGraphicFramePr>
        <p:xfrm>
          <a:off x="34925" y="115888"/>
          <a:ext cx="9001125" cy="669766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أفتهلك المكان ولا تصفح عنه من اجل الخمسين بارا الذين فيه.حاشا لك ان تفعل مثل هذا الامر ان تميت البار مع الاثيم فيكون البار كالاثيم.</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les </a:t>
                      </a:r>
                      <a:r>
                        <a:rPr kumimoji="0" lang="fr-FR" sz="2800" b="0" i="0" u="none" strike="noStrike" cap="none" normalizeH="0" baseline="0" dirty="0" err="1">
                          <a:ln>
                            <a:noFill/>
                          </a:ln>
                          <a:solidFill>
                            <a:schemeClr val="bg1"/>
                          </a:solidFill>
                          <a:effectLst/>
                          <a:latin typeface="Arial" charset="0"/>
                          <a:cs typeface="Arial" charset="0"/>
                        </a:rPr>
                        <a:t>feras–tu</a:t>
                      </a:r>
                      <a:r>
                        <a:rPr kumimoji="0" lang="fr-FR" sz="2800" b="0" i="0" u="none" strike="noStrike" cap="none" normalizeH="0" baseline="0" dirty="0">
                          <a:ln>
                            <a:noFill/>
                          </a:ln>
                          <a:solidFill>
                            <a:schemeClr val="bg1"/>
                          </a:solidFill>
                          <a:effectLst/>
                          <a:latin typeface="Arial" charset="0"/>
                          <a:cs typeface="Arial" charset="0"/>
                        </a:rPr>
                        <a:t> succomber aussi et ne </a:t>
                      </a:r>
                      <a:r>
                        <a:rPr kumimoji="0" lang="fr-FR" sz="2800" b="0" i="0" u="none" strike="noStrike" cap="none" normalizeH="0" baseline="0" dirty="0" err="1">
                          <a:ln>
                            <a:noFill/>
                          </a:ln>
                          <a:solidFill>
                            <a:schemeClr val="bg1"/>
                          </a:solidFill>
                          <a:effectLst/>
                          <a:latin typeface="Arial" charset="0"/>
                          <a:cs typeface="Arial" charset="0"/>
                        </a:rPr>
                        <a:t>pardonneras–tu</a:t>
                      </a:r>
                      <a:r>
                        <a:rPr kumimoji="0" lang="fr-FR" sz="2800" b="0" i="0" u="none" strike="noStrike" cap="none" normalizeH="0" baseline="0" dirty="0">
                          <a:ln>
                            <a:noFill/>
                          </a:ln>
                          <a:solidFill>
                            <a:schemeClr val="bg1"/>
                          </a:solidFill>
                          <a:effectLst/>
                          <a:latin typeface="Arial" charset="0"/>
                          <a:cs typeface="Arial" charset="0"/>
                        </a:rPr>
                        <a:t> pas à cette localité à cause des cinquante justes qui sont au milieu d’elle ?</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25 Loin de toi de faire une chose pareille : mettre à mort le juste avec le méchant, en sorte qu’il en serait du juste comme du méchant,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would You also destroy the place and not spare it for the fifty righteous that were in 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Far be it from You to do such a thing as this, to slay the righteous with the wicked, so that the righteous should be as the wicked;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7997" name="Group 29"/>
          <p:cNvGraphicFramePr>
            <a:graphicFrameLocks noGrp="1"/>
          </p:cNvGraphicFramePr>
          <p:nvPr/>
        </p:nvGraphicFramePr>
        <p:xfrm>
          <a:off x="34925" y="115888"/>
          <a:ext cx="9001125" cy="669766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حاشا لك.أديان كل الارض لا يصنع عدلا.  فقال الرب ان وجدت في سدوم خمسين بارا في المدينة فاني اصفح عن المكان كله من اجلهم.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loin de toi ! Celui qui juge toute la terre n’agira–t–il pas selon le droit ?</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26  L’Éternel dit : Si je trouve dans Sodome cinquante justes au milieu de la ville, je pardonnerai à toute cette localité, à cause d’eux.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far be it from You! Shall not the Judge of all the earth do right? 26 So the Lord said, If I find in Sodom fifty righteous within the city, then I will spare all the place for their sakes.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89016" name="Group 24"/>
          <p:cNvGraphicFramePr>
            <a:graphicFrameLocks noGrp="1"/>
          </p:cNvGraphicFramePr>
          <p:nvPr/>
        </p:nvGraphicFramePr>
        <p:xfrm>
          <a:off x="34925" y="115888"/>
          <a:ext cx="9001125" cy="644487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فاجاب ابراهيم وقال اني قد شرعت اكلم المولى وانا تراب ورماد. ربما نقص الخمسون بارا خمسة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أتهلك كل المدينة بالخمسة.فقال لا اهلك ان وجدت هناك خمسة واربعين.</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Abraham reprit et dit : Voici donc que j’ai osé parler au Seigneur, moi qui ne suis que poussière et cendre.</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28 Peut–être des cinquante justes en manquera–t–il cinq : pour cinq, détruiras–tu toute la ville ? Et l’Éternel dit : Je ne la détruirai pas, si j’en trouve là quarante–cinq.</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Then Abraham answered and said, Indeed now, I who am but dust and ashes have taken it upon myself to speak to the Lord: 28 Suppose there were five less than the fifty righteous; would You destroy all of the city for lack of five? So He said, If I find there forty-five, I will not destroy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0042" name="Group 26"/>
          <p:cNvGraphicFramePr>
            <a:graphicFrameLocks noGrp="1"/>
          </p:cNvGraphicFramePr>
          <p:nvPr/>
        </p:nvGraphicFramePr>
        <p:xfrm>
          <a:off x="34925" y="115888"/>
          <a:ext cx="9001125" cy="6516308"/>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فعاد يكلمه ايضا وقال عسى ان يوجد هناك اربعون.فقال لا افعل من اجل الاربعين.  فقال لا يسخط المولى فاتكلم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عسى ان يوجد هناك ثلاثون.</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Abraham continua de lui parler en ces termes : peut–être s’en trouvera–t–il là quarante. L’Éternel dit : Je ne ferai rien à cause de ces quarante. 30 Abraham dit : Que le Seigneur ne s’enflamme pas (de colère), et je parlerai encore. Peut–être s’en trouvera–t–il là trente.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he spoke to Him yet again and said, Suppose there should be forty found there? So He said, I will not do it for the sake of forty. 30 Then he said, Let not the Lord be angry, and I will speak: Suppose thirty should be found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1066" name="Group 26"/>
          <p:cNvGraphicFramePr>
            <a:graphicFrameLocks noGrp="1"/>
          </p:cNvGraphicFramePr>
          <p:nvPr/>
        </p:nvGraphicFramePr>
        <p:xfrm>
          <a:off x="34925" y="115888"/>
          <a:ext cx="9001125" cy="6530214"/>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لا افعل ان وجدت هناك ثلاثين.  فقال اني قد شرعت اكلم المولى</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عسى ان يوجد هناك عشرون.فقال لا اهلك من اجل العشرين.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لا يسخط المولى</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L’Éternel dit : Je ne ferai rien si j’en trouve là trente.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Abraham dit : Voilà que j’ai osé parler au Seigneur. Peut–être s’en trouvera–t–il là vingt. L’Éternel dit : Je ne (la) détruirai pas, à cause de ces vingt.</a:t>
                      </a:r>
                      <a:r>
                        <a:rPr kumimoji="0" lang="ar-EG"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32 Abraham dit : Que le Seigneur ne s’enflamme pas (de colère),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He said, I will not do it if I find thirty there. 31 And he said, Indeed now, I have taken it upon myself to speak to the Lord: Suppose twenty should be found there? So He said, I will not destroy it for the sake of twenty. 32 Then he said, Let not the Lord be angry,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2087" name="Group 23"/>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فاتكلم هذه المرة فقط.عسى ان يوجد هناك عشرة.فقال لا اهلك من اجل العشرة. وذهب الرب عندما فرغ من الكلام مع ابراهيم ورجع ابراهيم الى مكانه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je ne parlerai plus que cette fois–ci. Peut–être s’en trouvera–t–il dix. L’Éternel dit : Je ne (la) détruirai pas, à cause de ces dix.33  L’Éternel s’en alla, lorsqu’il eut achevé de parler à Abraham, et Abraham retourna chez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 will speak but once more: Suppose ten should be found there? And He said, I will not destroy it for the sake of ten. 33 So the Lord went His way as soon as He had finished speaking with Abraham; and Abraham returned to his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3107" name="Group 19"/>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 الملاكان الى سدوم مساء وكان لوط جالسا في باب سدوم.فلما رآهما لوط قام لاستقبالهما وسجد بوجهه الى الارض.</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Les deux anges arrivèrent à Sodome sur le soir. Loth était assis à la porte de Sodome. Quand Loth les vit, il se leva (pour aller) à leur rencontre et se prosterna la face contre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19:1 Now the two angels came to Sodom in the evening, and Lot was sitting in the gate of Sodom. When Lot saw them, he rose to meet them, and he bowed himself with his face toward the ground.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4138" name="Group 26"/>
          <p:cNvGraphicFramePr>
            <a:graphicFrameLocks noGrp="1"/>
          </p:cNvGraphicFramePr>
          <p:nvPr/>
        </p:nvGraphicFramePr>
        <p:xfrm>
          <a:off x="34925" y="115888"/>
          <a:ext cx="9001125" cy="644487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يا سيّديّ ميلا الى بيت عبدكما وبيتا واغسلا ارجلكما.ثم تبكران وتذهبان في طريقكما.فقالا لا بل في الساحة نبيت.</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Puis il dit : Mes seigneurs, détournez–vous, je vous prie, (pour entrer) dans la maison de votre serviteur et passez–y la nuit ; lavez–vous les pieds ; vous vous lèverez de bon matin et vous poursuivrez votre route. Non, répondirent–ils, nous passerons la nuit sur la place.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he said, Here now, my lords, please turn in to your servant's house and spend the night, and wash your feet; then you may rise early and go on your way. And they said, No, but we will spend the night in the open square.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5162" name="Group 26"/>
          <p:cNvGraphicFramePr>
            <a:graphicFrameLocks noGrp="1"/>
          </p:cNvGraphicFramePr>
          <p:nvPr/>
        </p:nvGraphicFramePr>
        <p:xfrm>
          <a:off x="34925" y="115888"/>
          <a:ext cx="9001125" cy="669766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فألحّ عليهما جدا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فمالا اليه ودخلا بيته.فصنع لهما ضيافة وخبز فطيرا فاكلا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Mais Loth les pressa tellement qu’ils firent un détour chez lui pour entrer dans sa maison. Il prépara pour eux un festin et fit cuire des pains sans levain, et ils mangèrent.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But he insisted strongly; so they turned in to him and entered his house. Then he made them a feast, and baked unleavened bread, and they ate.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3589" name="Group 21"/>
          <p:cNvGraphicFramePr>
            <a:graphicFrameLocks noGrp="1"/>
          </p:cNvGraphicFramePr>
          <p:nvPr/>
        </p:nvGraphicFramePr>
        <p:xfrm>
          <a:off x="34925" y="115888"/>
          <a:ext cx="9001125" cy="6516308"/>
        </p:xfrm>
        <a:graphic>
          <a:graphicData uri="http://schemas.openxmlformats.org/drawingml/2006/table">
            <a:tbl>
              <a:tblPr rtl="1"/>
              <a:tblGrid>
                <a:gridCol w="4979984">
                  <a:extLst>
                    <a:ext uri="{9D8B030D-6E8A-4147-A177-3AD203B41FA5}">
                      <a16:colId xmlns:a16="http://schemas.microsoft.com/office/drawing/2014/main" val="20000"/>
                    </a:ext>
                  </a:extLst>
                </a:gridCol>
                <a:gridCol w="402114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وقبلما اضطجعا احاط بالبيت رجال المدينة رجال سدوم من الحدث الى الشيخ كل الشعب من اقصاها. فنادوا لوطا وقالوا له اين الرجلان اللذان دخلا اليك الليلة.</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Ils n’étaient pas encore couchés que les gens de la ville, les hommes de Sodome, entourèrent la maison, depuis les jeunes gens jusqu’aux vieillards, la population de tous les quartiers. 5 Ils appelèrent Loth et lui dirent : Où sont les hommes qui sont entrés chez toi cette nuit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Now before they lay down, the men of the city, the men of Sodom, both old and young, all the people from every quarter, surrounded the house. 5 And they called to Lot and said to him, Where are the men who came to you tonight?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6188" name="Group 28"/>
          <p:cNvGraphicFramePr>
            <a:graphicFrameLocks noGrp="1"/>
          </p:cNvGraphicFramePr>
          <p:nvPr/>
        </p:nvGraphicFramePr>
        <p:xfrm>
          <a:off x="34925" y="115888"/>
          <a:ext cx="9001125" cy="66976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اخرجهما الينا لنعرفهما.فخرج اليهم لوط الى الباب واغلق الباب وراءه. وقال لا تفعلوا شرا يا اخوتي</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Fais–les sortir vers nous pour que nous les connaissions. 6 Loth sortit vers eux à l’entrée (de la maison) et ferma la porte derrière lui.7 Il dit : Mes frères, je vous en prie, ne faites pas le mal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Bring them out to us that we may know them carnally. 6 So Lot went out to them through the doorway, shut the door behind him, 7 and said, Please, my brethren, do not do so wickedly!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7207" name="Group 23"/>
          <p:cNvGraphicFramePr>
            <a:graphicFrameLocks noGrp="1"/>
          </p:cNvGraphicFramePr>
          <p:nvPr/>
        </p:nvGraphicFramePr>
        <p:xfrm>
          <a:off x="34925" y="115888"/>
          <a:ext cx="9001125" cy="650049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لي ابنتان لم تعرفا رجلا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اخرجهما اليكم فافعلوا بهما كما يحسن في عيونكم.واما هذان الرجلان فلا تفعلوا بهما شيئا لانهما قد دخلا تحت ظل سقفي.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449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Voici, je vous en prie : J’ai deux filles qui n’ont pas connu d’homme ; je vous en prie, je vous les amènerai dehors, et vous leur ferez ce qu’il vous plaira. Seulement, ne faites rien à ces hommes, puisqu’ils sont venus à l’ombre de mon toit.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See now, I have two daughters who have not known a man; please, let me bring them out to you, and you may do to them as you wish; only do nothing to these men, since this is the reason they have come under the shadow of my roof.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8229" name="Group 21"/>
          <p:cNvGraphicFramePr>
            <a:graphicFrameLocks noGrp="1"/>
          </p:cNvGraphicFramePr>
          <p:nvPr/>
        </p:nvGraphicFramePr>
        <p:xfrm>
          <a:off x="34925" y="115888"/>
          <a:ext cx="9001125" cy="63054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فقالوا ابعد الى هناك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ثم قالوا جاء هذا الانسان ليتغرب وهو يحكم حكما.الآن نفعل بك شرا اكثر منهما.فألحّوا على الرجل لوط جدا وتقدموا ليكسروا الباب.</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449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Ils dirent : Retire–toi ! Ils dirent (encore): Celui–ci est venu tout seul comme immigrant, et il veut faire le juge ! Eh bien, nous te ferons pire qu’à eux. Puis, pressant Loth avec violence, ils s’avancèrent pour briser la porte.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they said, Stand back! Then they said, This one came in to stay here, and he keeps acting as a judge; now we will deal worse with you than with them. So they pressed hard against the man Lot, and came near to break down the door.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99259" name="Group 27"/>
          <p:cNvGraphicFramePr>
            <a:graphicFrameLocks noGrp="1"/>
          </p:cNvGraphicFramePr>
          <p:nvPr/>
        </p:nvGraphicFramePr>
        <p:xfrm>
          <a:off x="34925" y="115888"/>
          <a:ext cx="9001125" cy="6371845"/>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فمدّ الرجلان ايديهما وادخلا لوطا اليهما الى البيت واغلقا الباب. واما الرجال الذين على باب البيت فضرباهم بالعمى من الصغير الى الكبير.فعجزوا عن ان يجدوا الباب</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Les anges étendirent la main, firent rentrer Loth auprès d’eux dans la maison et fermèrent la porte.11 Ils frappèrent d’aveuglement les gens qui étaient à l’entrée de la maison, depuis le (plus) petit jusqu’au (plus) grand, de sorte qu’ils se donnèrent une peine inutile pour trouver la porte.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the men reached out their hands and pulled Lot into the house with them, and shut the door. 11 And they struck the men who were at the doorway of the house with blindness, both small and great, so that they became weary trying to find the door.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0282" name="Group 26"/>
          <p:cNvGraphicFramePr>
            <a:graphicFrameLocks noGrp="1"/>
          </p:cNvGraphicFramePr>
          <p:nvPr/>
        </p:nvGraphicFramePr>
        <p:xfrm>
          <a:off x="34925" y="115888"/>
          <a:ext cx="9001125" cy="644487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الرجلان للوط من لك ايضا ههنا.اصهارك وبنيك وبناتك وكل من لك في المدينة اخرج من المكان.3  لاننا مهلكان هذا المكان</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اذ قد عظم صراخهم امام الرب</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Les hommes dirent à Loth : Qui as–tu encore ici ? Gendres, fils et filles, et tout ce qui t’appartient dans la ville, fais–les sortir de cet endroit.13 Car nous allons détruire cet endroit, parce que devant l’Éternel ce qu’on reproche à ses habitants est énorme.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the men said to Lot, Have you anyone else here? Son-in-law, your sons, your daughters, and whomever you have in the city--take them out of this place! 13 For we will destroy this place, because the outcry against them has grown great before the face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1305" name="Group 25"/>
          <p:cNvGraphicFramePr>
            <a:graphicFrameLocks noGrp="1"/>
          </p:cNvGraphicFramePr>
          <p:nvPr/>
        </p:nvGraphicFramePr>
        <p:xfrm>
          <a:off x="34925" y="115888"/>
          <a:ext cx="9001125" cy="66976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فارسلنا الرب لنهلكه. فخرج لوط وكلم اصهاره الآخذين بناته وقال قوموا اخرجوا من هذا المكان.لان الرب مهلك المدينة.فكان كمازح في اعين اصهاره.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L’Éternel nous a envoyés pour détruire la ville.14 Loth sortit pour parler à ses gendres qui avaient épousé ses filles et leur dit : Levez–vous, sortez de ce lieu, car l’Éternel va détruire la ville. Mais, aux yeux de ses gendres, il parut plaisanter.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Lord has sent us to destroy it. 14 So Lot went out and spoke to his sons-in-law, who had married his daughters, and said, Get up, get out of this place; for the Lord will destroy this city! But to his sons-in-law he seemed to be joking.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2327" name="Group 23"/>
          <p:cNvGraphicFramePr>
            <a:graphicFrameLocks noGrp="1"/>
          </p:cNvGraphicFramePr>
          <p:nvPr/>
        </p:nvGraphicFramePr>
        <p:xfrm>
          <a:off x="34925" y="115888"/>
          <a:ext cx="9001125" cy="66976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طلع الفجر كان الملاكان يعجلان لوطا قائلين قم خذ امرأتك وابنتيك الموجودتين لئلا تهلك باثم المدينة.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Quand l’aube se leva, les anges insistèrent auprès de Loth en disant : Lève–toi, prends ta femme et tes deux filles qui se trouvent ici, pour ne pas succomber avec la ville fautive.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When the morning dawned, the angels urged Lot to hurry, saying, Arise, take your wife and your two daughters who are here, lest you be consumed in the punishment of the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3347" name="Group 19"/>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توانى امسك الرجلان بيده وبيد امرأته وبيد ابنتيه لشفقة الرب عليه واخرجاه ووضعاه خارج المدينة.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Mais il s’attardait ; alors les hommes le saisirent par la main, lui, sa femme et ses deux filles, car l’Éternel voulait l’épargner ; ils le firent sortir et le laissèrent en dehors de la ville.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while he lingered, the men took hold of his hand, his wife's hand, and the hands of his two daughters, the Lord being merciful to him, and they brought him out and set him outside the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4377" name="Group 25"/>
          <p:cNvGraphicFramePr>
            <a:graphicFrameLocks noGrp="1"/>
          </p:cNvGraphicFramePr>
          <p:nvPr/>
        </p:nvGraphicFramePr>
        <p:xfrm>
          <a:off x="34925" y="115888"/>
          <a:ext cx="9001125" cy="651630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لما اخرجاهم الى خارج انه قال اهرب لحياتك.لا تنظر الى ورائك ولا تقف في كل الدائرة.اهرب الى الجبل لئلا تهلك. فقال لهما لوط لا يا سيد</a:t>
                      </a:r>
                      <a:r>
                        <a:rPr kumimoji="0" lang="ar-EG" sz="3200" b="0" i="0" u="none" strike="noStrike" cap="none" normalizeH="0" baseline="0">
                          <a:ln>
                            <a:noFill/>
                          </a:ln>
                          <a:solidFill>
                            <a:schemeClr val="bg1"/>
                          </a:solidFill>
                          <a:effectLst/>
                          <a:latin typeface="Arial" charset="0"/>
                          <a:cs typeface="Arial" charset="0"/>
                        </a:rPr>
                        <a:t>.</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Après les avoir fait sortir dans les environs, l’un d’eux dit : Échappe–toi, pour ta vie ; ne regarde pas derrière toi et ne t’arrête pas dans toute la plaine ; échappe–toi vers la montagne, de peur que tu ne succombes.18 Loth leur dit : Oh ! non, je t’en prie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So it came to pass, when they had brought them outside, that he said, Escape for your life! Do not look behind you nor stay anywhere in the plain. Escape to the mountains, lest you be destroyed. 18 Then Lot said to them, Please, no, my lords!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5398" name="Group 22"/>
          <p:cNvGraphicFramePr>
            <a:graphicFrameLocks noGrp="1"/>
          </p:cNvGraphicFramePr>
          <p:nvPr/>
        </p:nvGraphicFramePr>
        <p:xfrm>
          <a:off x="34925" y="115888"/>
          <a:ext cx="9001125" cy="630745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عبدك قد وجد نعمة في عينيك وعظمت لطفك الذي صنعت اليّ باستبقاء نفسي.وانا لا اقدر ان اهرب الى الجبل.لعل الشر يدركني فاموت</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Je t’en prie : ton serviteur a obtenu ta faveur et tu as montré la grandeur de ta bienveillance à mon égard, en me conservant la vie ; mais moi je ne puis m’échapper vers la montagne, sans que le malheur s’attache à moi : je mourrai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Indeed now, your servant has found favor in your sight, and you have increased your mercy which you have shown me by saving my life; but I cannot escape to the mountains, lest some evil overtake me and I die.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6422" name="Group 22"/>
          <p:cNvGraphicFramePr>
            <a:graphicFrameLocks noGrp="1"/>
          </p:cNvGraphicFramePr>
          <p:nvPr/>
        </p:nvGraphicFramePr>
        <p:xfrm>
          <a:off x="34925" y="115888"/>
          <a:ext cx="9001125" cy="66976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هوذا المدينة هذه قريبة للهرب اليها وهي صغيرة.اهرب الى هناك.أليست هي صغيرة.فتحيا نفسي. فقال له اني قد رفعت وجهك في هذا الامر ايضا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Je t’en prie, voici cette ville assez proche pour que je m’y réfugie, et elle est petite. Oh ! que je puisse m’échapper jusque là… n’est–elle pas petite ?… et que je reste en vie ! 21 Alors il lui dit : Voici : par considération pour toi en cette circonstance,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See now, this city is near enough to flee to, and it is a little one; please let me escape there (is it not a little one?) and my soul shall live. 21 And he said to him, See, I have favored you concerning this thing also,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07458" name="Group 34"/>
          <p:cNvGraphicFramePr>
            <a:graphicFrameLocks noGrp="1"/>
          </p:cNvGraphicFramePr>
          <p:nvPr/>
        </p:nvGraphicFramePr>
        <p:xfrm>
          <a:off x="34925" y="115888"/>
          <a:ext cx="9001125" cy="62658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لا اقلب المدينة التي تكلمت عنها. اسرع اهرب الى هناك.لاني لا استطيع ان افعل شيئا حتى تجيء الى هناك.لذلك دعي اسم المدينة صوغر واذ اشرقت الشمس على الارض دخل لوط الى صوغر.</a:t>
                      </a: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ne bouleverserai pas la ville dont tu parles.22 Vite, échappe–toi jusque là, car je ne puis rien faire jusqu’à ce que tu y sois arrivé. C’est pour cela que l’on a donné à cette ville le nom de Tsoar. 23 Le soleil se levait sur la terre lorsque Loth entra dans Tsoar.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in that I will not overthrow this city for which you have spoken. 22 Hurry, escape there. For I cannot do anything until you arrive there. Therefore the name of the city was called Zoar. 23 The sun had risen upon the earth when Lot entered Zoar.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2559" name="Group 15"/>
          <p:cNvGraphicFramePr>
            <a:graphicFrameLocks noGrp="1"/>
          </p:cNvGraphicFramePr>
          <p:nvPr/>
        </p:nvGraphicFramePr>
        <p:xfrm>
          <a:off x="34925" y="115888"/>
          <a:ext cx="9001125" cy="6695568"/>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فامطر الرب على سدوم وعمورة كبريتا ونارا من عند الرب من السماء. وقلب تلك المدن وكل الدائرة وجميع سكان المدن ونبات الارض.  ونظرت امرأته من وراءه فصارت عمود ملح </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Alors l’Éternel fit pleuvoir du ciel sur Sodome et sur Gomorrhe du soufre et du feu venant de l’Éternel. 25 Il bouleversa ces villes, toute la plaine, tous les habitants des villes et les plantes du sol. 26 La femme de Loth regarda en arrière et devint une statue de sel.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Then the Lord rained brimstone and fire on Sodom and Gomorrah, from the Lord out of the heavens. 25 So He overthrew those cities, all the plain, all the inhabitants of the cities, and what grew on the ground. 26 But his wife looked back behind him, and she became a pillar of salt.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0515" name="Group 19"/>
          <p:cNvGraphicFramePr>
            <a:graphicFrameLocks noGrp="1"/>
          </p:cNvGraphicFramePr>
          <p:nvPr/>
        </p:nvGraphicFramePr>
        <p:xfrm>
          <a:off x="34925" y="115888"/>
          <a:ext cx="9001125" cy="6471464"/>
        </p:xfrm>
        <a:graphic>
          <a:graphicData uri="http://schemas.openxmlformats.org/drawingml/2006/table">
            <a:tbl>
              <a:tblPr rtl="1"/>
              <a:tblGrid>
                <a:gridCol w="4493078">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وبكّر ابراهيم في الغد الى المكان الذي وقف فيه امام الرب.</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وتطلع نحو سدوم وعمورة ونحو كل ارض الدائرة ونظر واذا دخان الارض يصعد كدخان الاتون.</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27 Abraham se leva de bon matin, pour aller à l’endroit où il s’était tenu en présence de l’Éternel.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28 Il porta ses regards du côté de Sodome et de Gomorrhe, et sur tout le pays de la plaine, et il vit s’élever de la terre une fumée, comme la fumée d’une fournaise.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27 And Abraham went early in the morning to the place where he had stood before the Lord. 28 Then he looked toward Sodom and Gomorrah, and toward all the land of the plain; and he saw, and behold, the smoke of the land which went up like the smoke of a furnace.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8917" name="Group 21"/>
          <p:cNvGraphicFramePr>
            <a:graphicFrameLocks noGrp="1"/>
          </p:cNvGraphicFramePr>
          <p:nvPr/>
        </p:nvGraphicFramePr>
        <p:xfrm>
          <a:off x="34925" y="115888"/>
          <a:ext cx="9074150" cy="5978526"/>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 لما اخرب الله مدن الدائرة ان الله ذكر ابراهيم وارسل لوطا من وسط الانقلاب.حين قلب المدن التي سكن فيها لوط</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Lorsque Dieu détruisit les villes de la plaine, Dieu se souvint d’Abraham et retira Loth du cataclysme lorsqu’il bouleversa les villes où Loth avait habité.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And it came to pass, when God destroyed the cities of the plain, that God remembered Abraham, and sent Lot out of the midst of the overthrow, when He overthrew the cities in which Lot had dwelt.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9947" name="Group 27"/>
          <p:cNvGraphicFramePr>
            <a:graphicFrameLocks noGrp="1"/>
          </p:cNvGraphicFramePr>
          <p:nvPr/>
        </p:nvGraphicFramePr>
        <p:xfrm>
          <a:off x="34925" y="115888"/>
          <a:ext cx="9001125" cy="63388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أمثال سليمان الحكيم ( 2 : 16 ـ 3 : 1 ـ 4 )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ابني لا تصطادك المرأة الشريرة بمشورتها التي تركت التعليم منذ صباها ونسيت العهد المقدس.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2:16-3:4</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Pour te délivrer de la courtisane, De l’étrangère aux paroles doucereuses,</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Qui abandonne l’ami de sa jeunesse, Et qui oublie l’alliance de son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2:16-3:4</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To deliver you from the immoral woman, From the seductress who flatters with her words, 17 Who forsakes the companion of her youth, And forgets the covenant of her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0966" name="Group 22"/>
          <p:cNvGraphicFramePr>
            <a:graphicFrameLocks noGrp="1"/>
          </p:cNvGraphicFramePr>
          <p:nvPr/>
        </p:nvGraphicFramePr>
        <p:xfrm>
          <a:off x="34925" y="115888"/>
          <a:ext cx="9001125" cy="6196522"/>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فمال إلى الموت بيتها ومناهجها إلى الجحيم مع جبابرة الأرض. جميع الداخلين إليها لا يؤبون ولا يدركون سُبُل الاستقامة ولا يبلغون الحياة لأنهم لو سلكوا سبل الاستقامة لوجدوا مسالك الحق لأن الصالحين يسكنون الأرض والسلماء يبقون فيها.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Car sa maison penche vers la mort, Et ses routes mènent chez les défunts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Aucun de ceux qui vont à elle ne revient Et ne retrouve les sentiers de la vie.</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Ainsi tu marcheras dans la voie des gens de bien, Tu garderas les sentiers des justes.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her house leads down to death, And her paths to the dead; 19 None who go to her return, Nor do they regain the paths of life-- 20 So you may walk in the way of goodness, And keep to the paths of righteousness.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4625" name="Group 33"/>
          <p:cNvGraphicFramePr>
            <a:graphicFrameLocks noGrp="1"/>
          </p:cNvGraphicFramePr>
          <p:nvPr/>
        </p:nvGraphicFramePr>
        <p:xfrm>
          <a:off x="34925" y="115888"/>
          <a:ext cx="9001125" cy="6587745"/>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والمُستقيمين يعمرون الأرض والمتواضعين يدومون فيها. أمَّا طرق المنافقين فتباد من الأرض والخالصين يستأصلون منها.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 ابني لا تنسَ شَريعَتي وليحفظ قلبُكَ وصاياي،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Car les hommes droits demeureront dans le pays. Les hommes intègres y subsisteront ;22 Mais les méchants seront retranchés du pays, Les infidèles en seront arrachés. 1 Mon fils, n’oublie pas mon enseignement, Et que ton coeur garde mes commandements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the upright will dwell in the land, And the blameless will remain in it; 22 But the wicked will be cut off from the earth, And the unfaithful will be uprooted from it. 3:1 My son, do not forget my law, But let your heart keep my commands;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1984" name="Group 16"/>
          <p:cNvGraphicFramePr>
            <a:graphicFrameLocks noGrp="1"/>
          </p:cNvGraphicFramePr>
          <p:nvPr/>
        </p:nvGraphicFramePr>
        <p:xfrm>
          <a:off x="34925" y="44450"/>
          <a:ext cx="9001125" cy="6429249"/>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فإنَّها تزيدُكَ طُول أيَّام وسني حياة وسلاماً. لا تدع الرَّحمة والإيمان يترُكانِكَ، تقلَّدهُما على عُنُقكَ، واُكتُبهُما على لوح قلبكَ فتجد نعمةً وفطنةً صالحةً عند اللَّـهِ والنَّاس.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ils augmenteront la durée de tes jours, Les années de ta vie et ta paix.</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Que la loyauté et la vérité ne t’abandonnent pas ; Lie–les à ton cou, écris–les sur la table de ton coeur.</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Tu acquerras ainsi grâce et bon sens, Aux yeux de Dieu et des humains.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length of days and long life And peace they will add to you. 3 Let not mercy and truth forsake you; Bind them around your neck, Write them on the tablet of your heart, 4 And so find favor and high esteem In the sight of God and man.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3019" name="Group 27"/>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ar-EG" sz="3200" b="0" i="0" u="sng" strike="noStrike" cap="none" normalizeH="0" baseline="0">
                          <a:ln>
                            <a:noFill/>
                          </a:ln>
                          <a:solidFill>
                            <a:srgbClr val="FF9900"/>
                          </a:solidFill>
                          <a:effectLst/>
                          <a:latin typeface="Arial" charset="0"/>
                          <a:cs typeface="Arial" charset="0"/>
                        </a:rPr>
                        <a:t>( 11 : 10</a:t>
                      </a:r>
                      <a:r>
                        <a:rPr kumimoji="0" lang="ar-SA" sz="3200" b="0" i="0" u="sng" strike="noStrike" cap="none" normalizeH="0" baseline="0">
                          <a:ln>
                            <a:noFill/>
                          </a:ln>
                          <a:solidFill>
                            <a:srgbClr val="FF9900"/>
                          </a:solidFill>
                          <a:effectLst/>
                          <a:latin typeface="Arial" charset="0"/>
                          <a:cs typeface="Arial" charset="0"/>
                        </a:rPr>
                        <a:t> ـ 12 : 1 ، 2 )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في ذلك اليوم أن أصل يسَّى القائم رايةً لِلشُّعُوب إيَّاهُ تترجى الأُممُ ويكُونُ قبره ممجداً.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11:10-12:2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Alors, en ce jour, la Racine d’Isaï Qui se dressera comme une bannière pour les peuples Sera recherchée par les nations, Et son emplacement sera glorieux.</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11:10-12:2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in that day there shall be a Root of Jesse, Who shall stand as a banner to the people; For the Gentiles shall seek Him, And His resting place shall be glorious.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4040" name="Group 24"/>
          <p:cNvGraphicFramePr>
            <a:graphicFrameLocks noGrp="1"/>
          </p:cNvGraphicFramePr>
          <p:nvPr/>
        </p:nvGraphicFramePr>
        <p:xfrm>
          <a:off x="34925" y="115888"/>
          <a:ext cx="9074150" cy="608958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ذلك اليوم يعود السَّيِّد فيمد يدهُ ليقتني بقيَّة الشعوب الباقية والذي يتبقى في أشُّور ومِصر وبابل والحبشة وعيلام والاهوان وشنعار وحماة وجزائر البحر ومن مشارق الشمس وأرابيا.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Alors, en ce jour, le Seigneur étendra une seconde fois sa main Pour racheter le reste de son peuple Qui sera resté en Assyrie et en Égypte, A Patros et en Éthiopie, A Élam, à Chinéar, à Hamath Et dans les îles de la mer.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It shall come to pass in that day That the Lord shall set His hand again the second time To recover the remnant of His people who are left, From Assyria and Egypt, From Pathros and Cush, From Elam and Shinar, From Hamath and the islands of the sea.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5638" name="Group 22"/>
          <p:cNvGraphicFramePr>
            <a:graphicFrameLocks noGrp="1"/>
          </p:cNvGraphicFramePr>
          <p:nvPr/>
        </p:nvGraphicFramePr>
        <p:xfrm>
          <a:off x="34925" y="115888"/>
          <a:ext cx="9074150" cy="660165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ويرفع رايةً للأُمم ويجمعُ الضالين ( المنفيين ) من إسرائيل ويضم المشتتين من يهوذا من أربعة أطراف الأرض. فيزُولُ حسدُ أفرايم وتهلك أعداء يهوذا،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élèvera une bannière pour les nations, Il rassemblera les bannis d’Israël Et il recueillera les dispersées de Juda Des quatre coins de la terre.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La jalousie d’Éphraïm disparaîtra, Et les ennemis de Juda seront retranchés ; Éphraïm ne sera plus jaloux de Juda,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He will set up a banner for the nations, And will assemble the outcasts of Israel, And gather together the dispersed of Judah From the four corners of the earth. 13 Also the envy of Ephraim shall depart, And the adversaries of Judah shall be cut off;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6665" name="Group 25"/>
          <p:cNvGraphicFramePr>
            <a:graphicFrameLocks noGrp="1"/>
          </p:cNvGraphicFramePr>
          <p:nvPr/>
        </p:nvGraphicFramePr>
        <p:xfrm>
          <a:off x="34925" y="115888"/>
          <a:ext cx="9074150" cy="6174932"/>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أفرايم يحسُدُ يهُوذا ولا يهُوذا يُعادي أفرايم. فيمضون ويركبون سفن الفلسطينيين ويغتنمون في البحر معاً من مشارق الشمس، ويلقون أيديهم على آدُوم ومُوآب ويطيعهم بنو عمون.</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Juda ne sera plus hostile à Éphraïm.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Ils fondront sur l’épaule des Philistins à l’occident, Ils pilleront ensemble les fils de l’orient, Édom et Moab subiront leur emprise, Et les Ammonites leur seront assujettis.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Ephraim shall not envy Judah, And Judah shall not harass Ephraim. 14 But they shall fly down upon the shoulder of the Philistines toward the west; Together they shall plunder the people of the East; They shall lay their hand on Edom and Moab; And the people of Ammon shall obey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7689" name="Group 25"/>
          <p:cNvGraphicFramePr>
            <a:graphicFrameLocks noGrp="1"/>
          </p:cNvGraphicFramePr>
          <p:nvPr/>
        </p:nvGraphicFramePr>
        <p:xfrm>
          <a:off x="34925" y="115888"/>
          <a:ext cx="9074150" cy="5978526"/>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ويُبيدُ الرَّبُّ لسان بحر مِصر ويهُزُّ يدهُ على النَّهر بقوَّة روحه ويشقه إلى سبعة أودية ( جداول ) فيعبر بالأحذية،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L’Éternel vouera à l’interdit Le golfe de la mer d’Égypte Et il agitera sa main sur le fleuve, En soufflant avec énergie, Il le frappera (pour le partager) en sept canaux, Et il y fera marcher (le peuple) avec ses sandales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 Lord will utterly destroy the tongue of the Sea of Egypt; With His mighty wind He will shake His fist over the River, And strike it in the seven streams, And make men cross over dry-shod.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8717" name="Group 29"/>
          <p:cNvGraphicFramePr>
            <a:graphicFrameLocks noGrp="1"/>
          </p:cNvGraphicFramePr>
          <p:nvPr/>
        </p:nvGraphicFramePr>
        <p:xfrm>
          <a:off x="34925" y="115888"/>
          <a:ext cx="9074150" cy="677088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طريق لشعبي الذي بقي في مصر ويكون إسرائيل كاليوم الذي أصعده من أرض مِصرَ. فتقول في ذلك اليوم أباركك ياربُّ لأنَّك غَضبتَ عليَّ ثم رددت غضبُكَ عنِّي ورحمتني.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il y aura une route pour le reste de son peuple Qui sera resté de l’Assyrie, Comme il y en eut une pour Israël, Le jour où il monta du pays d’Égypte.1 Tu diras en ce jour–là : Je te célèbre, ô Éternel ! Car tu as été irrité contre moi, Ta colère s’est détournée, Et tu m’as consolé.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There will be a highway for the remnant of His people Who will be left from Assyria, As it was for Israel In the day that he came up from the land of Egypt. 12:1 And in that day you will say: O Lord, I will praise You; Though You were angry with me, Your anger is turned away, and You comfort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5042" name="Group 2"/>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السيد اللَّهُ خلاصي فأكون متوكل عليه وبه أنجو فلا أخاف لأن مجدي وتسبيحي هو الرب ويكون لي خلاصاً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Voici le Dieu de mon salut, J’aurai confiance et je n’aurai pas peur ; Car l’Éternel, l’Éternel est ma force et (mon) chant. Il est devenu mon salut.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Behold, God is my salvation, I will trust and not be afraid; `For Yah, the Lord, is my strength and song; He also has become my salvation.'.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6066"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33606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7116" name="Group 28"/>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( 9</a:t>
                      </a:r>
                      <a:r>
                        <a:rPr kumimoji="0" lang="ar-EG" sz="3600" b="0" i="0" u="sng" strike="noStrike" cap="none" normalizeH="0" baseline="0">
                          <a:ln>
                            <a:noFill/>
                          </a:ln>
                          <a:solidFill>
                            <a:srgbClr val="FF9933"/>
                          </a:solidFill>
                          <a:effectLst/>
                          <a:latin typeface="Arial" charset="0"/>
                          <a:cs typeface="Arial" charset="0"/>
                        </a:rPr>
                        <a:t> : 7</a:t>
                      </a:r>
                      <a:r>
                        <a:rPr kumimoji="0" lang="ar-SA" sz="3600" b="0" i="0" u="sng" strike="noStrike" cap="none" normalizeH="0" baseline="0">
                          <a:ln>
                            <a:noFill/>
                          </a:ln>
                          <a:solidFill>
                            <a:srgbClr val="FF9933"/>
                          </a:solidFill>
                          <a:effectLst/>
                          <a:latin typeface="Arial" charset="0"/>
                          <a:cs typeface="Arial" charset="0"/>
                        </a:rPr>
                        <a:t> ، </a:t>
                      </a:r>
                      <a:r>
                        <a:rPr kumimoji="0" lang="ar-EG" sz="3600" b="0" i="0" u="sng" strike="noStrike" cap="none" normalizeH="0" baseline="0">
                          <a:ln>
                            <a:noFill/>
                          </a:ln>
                          <a:solidFill>
                            <a:srgbClr val="FF9933"/>
                          </a:solidFill>
                          <a:effectLst/>
                          <a:latin typeface="Arial" charset="0"/>
                          <a:cs typeface="Arial" charset="0"/>
                        </a:rPr>
                        <a:t>8</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رتلوا للرّب الساكن في صهيون واخبروا في الأمم بأعماله. لأنه طلب الدماء وتذكرها.</a:t>
                      </a:r>
                      <a:r>
                        <a:rPr kumimoji="0" lang="ar-SA" sz="36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Fêtez le Seigneur qui siège dans Sion,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annoncez parmi les peuples ses exploits.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Attentif au sang versé, il se rappelle,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Sing praises to the Lord, who dwells in Zion! Declare His deeds among the people.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When He avenges blood, He remembers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18pm</a:t>
            </a:r>
          </a:p>
        </p:txBody>
      </p:sp>
    </p:spTree>
  </p:cSld>
  <p:clrMapOvr>
    <a:masterClrMapping/>
  </p:clrMapOvr>
</p:sld>
</file>

<file path=ppt/slides/slide1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8140" name="Group 28"/>
          <p:cNvGraphicFramePr>
            <a:graphicFrameLocks noGrp="1"/>
          </p:cNvGraphicFramePr>
          <p:nvPr/>
        </p:nvGraphicFramePr>
        <p:xfrm>
          <a:off x="34925" y="44450"/>
          <a:ext cx="9145588" cy="6840538"/>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( 20 : 20 ـ 26 )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فراقبُوهُ وأرسلوا إليه جواسيس وهم يتراءونَ ويقولون عن أنفسهم أنَّهُم أبراراً لكي يصيدوه بكلمةٍ، ويُسلِّموهُ إلى رئاسة الوالي وسُلطانهِ.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a:t>
                      </a:r>
                      <a:r>
                        <a:rPr kumimoji="0" lang="en-US" sz="3200" b="0" i="0" u="sng" strike="noStrike" cap="none" normalizeH="0" baseline="0">
                          <a:ln>
                            <a:noFill/>
                          </a:ln>
                          <a:solidFill>
                            <a:srgbClr val="FF9933"/>
                          </a:solidFill>
                          <a:effectLst/>
                          <a:latin typeface="Arial" charset="0"/>
                          <a:cs typeface="Times New Roman" pitchFamily="18" charset="0"/>
                        </a:rPr>
                        <a:t>c</a:t>
                      </a:r>
                      <a:r>
                        <a:rPr kumimoji="0" lang="fr-FR" sz="3200" b="0" i="0" u="sng" strike="noStrike" cap="none" normalizeH="0" baseline="0">
                          <a:ln>
                            <a:noFill/>
                          </a:ln>
                          <a:solidFill>
                            <a:srgbClr val="FF9933"/>
                          </a:solidFill>
                          <a:effectLst/>
                          <a:latin typeface="Arial" charset="0"/>
                          <a:cs typeface="Times New Roman" pitchFamily="18" charset="0"/>
                        </a:rPr>
                        <a:t> 20:20-26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S'étant postés en observation, ils envoyèrent à Jésus des indicateurs jouant les justes; ils voulaient le prendre en défaut dans ce qu'il dirait, pour le livrer à l'autorité et au pouvoir du gouverneur.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20:20-26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So they watched Him, and sent spies who pretended to be righteous, that they might seize on His words, in order to deliver Him to the power and the authority of the governor.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18m</a:t>
            </a:r>
          </a:p>
        </p:txBody>
      </p:sp>
    </p:spTree>
  </p:cSld>
  <p:clrMapOvr>
    <a:masterClrMapping/>
  </p:clrMapOvr>
</p:sld>
</file>

<file path=ppt/slides/slide1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39169" name="Group 33"/>
          <p:cNvGraphicFramePr>
            <a:graphicFrameLocks noGrp="1"/>
          </p:cNvGraphicFramePr>
          <p:nvPr/>
        </p:nvGraphicFramePr>
        <p:xfrm>
          <a:off x="34924" y="44450"/>
          <a:ext cx="8894794" cy="6162993"/>
        </p:xfrm>
        <a:graphic>
          <a:graphicData uri="http://schemas.openxmlformats.org/drawingml/2006/table">
            <a:tbl>
              <a:tblPr rtl="1"/>
              <a:tblGrid>
                <a:gridCol w="4784300">
                  <a:extLst>
                    <a:ext uri="{9D8B030D-6E8A-4147-A177-3AD203B41FA5}">
                      <a16:colId xmlns:a16="http://schemas.microsoft.com/office/drawing/2014/main" val="20000"/>
                    </a:ext>
                  </a:extLst>
                </a:gridCol>
                <a:gridCol w="4110494">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فسألوهُ قائلين: " يا مُعلِّمُ، نعلمُ أنَّكَ تتكلَّمُ بالصواب وتُعلِّمُ، ولا تأخذُ بالوجوه، بل تُعلِّمُ طريق اللَّهِ بالحقِّ. أيجُوزُ أنْ نُعطي الجزية لقيصر أم لا؟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Ils lui posèrent cette question: "Maître, nous savons que tu parles et enseignes de façon correcte, que tu es impartial et que tu enseignes les chemins de Dieu selon la vérité. 22  Nous est-il permis, oui ou non, de payer l'impôt à César?".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Then they asked Him, saying, Teacher, we know that You say and teach rightly, and You do not show personal favoritism, but teach the way of God in truth: 22 Is it lawful for us to pay taxes to Caesar or not?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19744" name="Group 32"/>
          <p:cNvGraphicFramePr>
            <a:graphicFrameLocks noGrp="1"/>
          </p:cNvGraphicFramePr>
          <p:nvPr/>
        </p:nvGraphicFramePr>
        <p:xfrm>
          <a:off x="34925" y="44450"/>
          <a:ext cx="9074150" cy="6526467"/>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ففطن لمكرهم</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وقال لهُم: " لماذا تُجرِّبُونني؟ أرُوني ديناراً ". فأروه، فقال لهُم:  " لمن الصُّورةُ والكتابةُ التي عليها؟ " فقالوا هما: " لقيصر " فقال لهُم: " إذاً أعطوا الآن ما لقيصر لقيصر وما للَّه للَّه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Pénétrant leur fourberie, Jésus leur dit: "Faites-moi voir une pièce d'argent De qui porte-t-elle l'effigie et l'inscription?" Ils répondirent: "De César. 25 Il leur dit: "Eh bien! rendez à César ce qui est à César, et à Dieu ce qui est à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But He perceived their craftiness, and said to them, Why do you test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Show Me a denarius. Whose image and inscription does it have? They answered and said, Caesar's. 25 And He said to them, Render therefore to Caesar the things that are Caesar's, and to God the things that are God's.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40179" name="Group 19"/>
          <p:cNvGraphicFramePr>
            <a:graphicFrameLocks noGrp="1"/>
          </p:cNvGraphicFramePr>
          <p:nvPr/>
        </p:nvGraphicFramePr>
        <p:xfrm>
          <a:off x="34925" y="115888"/>
          <a:ext cx="9001125" cy="56181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 يستطيعوا أن يُمسكُوهُ بكلمةٍ أمام الشَّعب، فتعجَّبُوا مِن جوابهِ وسكتُوا.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Et ils ne purent le prendre en défaut devant le peuple dans ses propos et, étonnés de sa réponse, ils gardèrent le silence.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they could not catch Him in His words in the presence of the people. And they marveled at His answer and kept silent.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118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534118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34118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34118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43263" name="Group 31"/>
          <p:cNvGraphicFramePr>
            <a:graphicFrameLocks noGrp="1"/>
          </p:cNvGraphicFramePr>
          <p:nvPr/>
        </p:nvGraphicFramePr>
        <p:xfrm>
          <a:off x="34925" y="44450"/>
          <a:ext cx="9145588" cy="650557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رومية</a:t>
                      </a:r>
                      <a:r>
                        <a:rPr kumimoji="0" lang="en-US" sz="3200" b="0" i="0" u="sng" strike="noStrike" cap="none" normalizeH="0" baseline="0">
                          <a:ln>
                            <a:noFill/>
                          </a:ln>
                          <a:solidFill>
                            <a:srgbClr val="FF9933"/>
                          </a:solidFill>
                          <a:effectLst/>
                          <a:latin typeface="Arial" charset="0"/>
                          <a:cs typeface="Arial" charset="0"/>
                        </a:rPr>
                        <a:t> 4 :6- 11 </a:t>
                      </a:r>
                      <a:r>
                        <a:rPr kumimoji="0" lang="en-C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يقولُ داودُ أيضاً في تطويبِ الإنسان الذي يَحسب لهُ اللَّـه براً بدون أعمال: " طوبى للَّذين غُفِرت لهُم آثامهم وسُتِرت خطاياهم.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4 : 6 - 11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t>
                      </a:r>
                      <a:r>
                        <a:rPr kumimoji="0" lang="fr-FR" sz="2800" b="0" i="0" u="none" strike="noStrike" cap="none" normalizeH="0" baseline="0">
                          <a:ln>
                            <a:noFill/>
                          </a:ln>
                          <a:solidFill>
                            <a:schemeClr val="bg1"/>
                          </a:solidFill>
                          <a:effectLst/>
                          <a:latin typeface="Arial" charset="0"/>
                          <a:cs typeface="Arial" charset="0"/>
                        </a:rPr>
                        <a:t>C'est ainsi que David célèbre le bonheur de l'homme au compte duquel Dieu porte la justice indépendamment de ses oeuvres: 7 Heureux ceux dont les offenses ont été pardonnées et les péchés remis,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4:6-11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just as David also describes the blessedness of the man to whom God imputes righteousness apart from works: 7 Blessed are those whose lawless deeds are forgiven, And whose sins are covered;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18p</a:t>
            </a:r>
          </a:p>
        </p:txBody>
      </p:sp>
    </p:spTree>
  </p:cSld>
  <p:clrMapOvr>
    <a:masterClrMapping/>
  </p:clrMapOvr>
</p:sld>
</file>

<file path=ppt/slides/slide1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44285" name="Group 29"/>
          <p:cNvGraphicFramePr>
            <a:graphicFrameLocks noGrp="1"/>
          </p:cNvGraphicFramePr>
          <p:nvPr/>
        </p:nvGraphicFramePr>
        <p:xfrm>
          <a:off x="34925" y="44450"/>
          <a:ext cx="9145588" cy="601440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طوبى للرَّجُل الذي لم يَحسب لهُ الرَّبُّ خطيَّةً ". أَفهَذا التَّطويبُ هو على الختانِ أم على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الغُرلةٍ ) أيضاً؟ فإنَّنا نقولُ أن الإيمان حُسبَ لإبراهيم  برّاً.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Heureux l'homme au compte de qui le Seigneur ne porte pas le péché. 9 Cette déclaration de bonheur ne concerne-t-elle donc que les circoncis, ou également les incirconcis? Nous disons en effet: la foi d'Abraham lui fut comptée comme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Blessed is the man to whom the Lord shall not impute sin. 9 Does this blessedness then come upon the circumcised only, or upon the uncircumcised also? For we say that faith was accounted to Abraham for righteousness.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0761" name="Group 25"/>
          <p:cNvGraphicFramePr>
            <a:graphicFrameLocks noGrp="1"/>
          </p:cNvGraphicFramePr>
          <p:nvPr/>
        </p:nvGraphicFramePr>
        <p:xfrm>
          <a:off x="34925" y="44450"/>
          <a:ext cx="9145588" cy="5905501"/>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فكيفَ حُسِبَ؟ أَوَ هو في الختانِ أم في الغرلةِ؟ أنه لم يكن في الختانِ، بل في الغُرلةِ!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Mais dans quelles conditions le fut-elle? Avant, ou après sa circoncision? Non pas après, mais avant!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How then was it accounted? While he was circumcised, or uncircumcised? Not while circumcised, but while uncircumcised.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1779" name="Group 19"/>
          <p:cNvGraphicFramePr>
            <a:graphicFrameLocks noGrp="1"/>
          </p:cNvGraphicFramePr>
          <p:nvPr/>
        </p:nvGraphicFramePr>
        <p:xfrm>
          <a:off x="34925" y="44450"/>
          <a:ext cx="9145588" cy="6014403"/>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أخذ سمةَ الختان خاتماً لبرِّ الإيمان الذي كانَ في الغُرلةِ، ليكونَ أباً لجميعِ الذينَ يؤمنون وهم في الغرلةِ ليُحسَبَ لهُم أيضاً البرُّ.</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Puis le signe de la circoncision lui fut donné comme sceau de la justice reçue par la foi, lorsqu'il était incirconcis; ainsi devint-il à la fois père de tous les croyants incirconcis, pour que la justice leur fût comptée.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he received the sign of circumcision, a seal of the righteousness of the faith which he had while still uncircumcised, that he might be the father of all those who believe, though they are uncircumcised, that righteousness might be imputed to them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28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630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34630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34630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48396" name="Group 44"/>
          <p:cNvGraphicFramePr>
            <a:graphicFrameLocks noGrp="1"/>
          </p:cNvGraphicFramePr>
          <p:nvPr/>
        </p:nvGraphicFramePr>
        <p:xfrm>
          <a:off x="34925" y="44450"/>
          <a:ext cx="9074150" cy="666553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معلمنا يعقوب الرسول </a:t>
                      </a:r>
                      <a:r>
                        <a:rPr kumimoji="0" lang="ar-EG"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4 : 1 ـ 10 )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100" b="0" i="0" u="none" strike="noStrike" cap="none" normalizeH="0" baseline="0" dirty="0">
                          <a:ln>
                            <a:noFill/>
                          </a:ln>
                          <a:solidFill>
                            <a:schemeClr val="bg1"/>
                          </a:solidFill>
                          <a:effectLst/>
                          <a:latin typeface="Arial" charset="0"/>
                          <a:cs typeface="Arial" charset="0"/>
                        </a:rPr>
                        <a:t>مِن أين تأتي الحُرُوبُ والخُصُوماتُ بينكُم؟ أليست مِن هُنا: مِن لذَّاتكُمُ المُحاربةِ في أعضائكُم؟ إنكم تَشتهُون وليس لكُم. تقتُلون وتحسدُون ولا تقدرون على الفوز. </a:t>
                      </a:r>
                      <a:endParaRPr kumimoji="0" lang="en-CA" sz="31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Jacques 4 : 1 – 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D'où viennent les conflits, d'où viennent les combats parmi vous? N'est-ce pas de vos plaisirs qui guerroient dans vos membres? 2 Vous convoitez et ne possédez pas; vous êtes meurtriers et jaloux, et ne pouvez réussir;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James 4:1-10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Where do wars and fights come from among you? Do they not come from your desires for pleasure that war in your members? 2 You lust and do not have. You murder and covet and cannot obtain.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18c</a:t>
            </a:r>
          </a:p>
        </p:txBody>
      </p:sp>
    </p:spTree>
  </p:cSld>
  <p:clrMapOvr>
    <a:masterClrMapping/>
  </p:clrMapOvr>
</p:sld>
</file>

<file path=ppt/slides/slide1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49412" name="Group 36"/>
          <p:cNvGraphicFramePr>
            <a:graphicFrameLocks noGrp="1"/>
          </p:cNvGraphicFramePr>
          <p:nvPr/>
        </p:nvGraphicFramePr>
        <p:xfrm>
          <a:off x="34925" y="44450"/>
          <a:ext cx="9074150" cy="649224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تُخاصمون وتُحاربون وليس لكم، لأنَّكُم لا تسألون. وتسألون ولا تنالون، لأنَّكُم تسألون رديًّا لتنفقوا في لذَّاتكُم. أيُّها الفجار، أما تعلمُون أنَّ محبَّة العالم عداوةٌ للَّهِ؟ فمَن أراد أن يكُون مُحبًّا للعالم، فقد صار عدواً للَّه.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vous combattez et bataillez. Vous ne possédez pas parce que vous n'êtes pas demandeurs; 3 vous demandez et ne recevez pas parce que vos demandes ne visent à rien de mieux que de dépenses pour vos plaisirs. 4 Femmes infidèles! Ne savez-vous pas que l'amitié envers le monde est hostilité contre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a:ln>
                            <a:noFill/>
                          </a:ln>
                          <a:solidFill>
                            <a:schemeClr val="bg1"/>
                          </a:solidFill>
                          <a:effectLst/>
                          <a:latin typeface="Arial" charset="0"/>
                          <a:cs typeface="Arial" charset="0"/>
                        </a:rPr>
                        <a:t>You fight and war. Yet you do not have because you do not ask. 3 You ask and do not receive, because you ask amiss, that you may spend it on your pleasures. 4 Adulterers and adulteresses! Do you not know that friendship with the world is enmity with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2813" name="Group 29"/>
          <p:cNvGraphicFramePr>
            <a:graphicFrameLocks noGrp="1"/>
          </p:cNvGraphicFramePr>
          <p:nvPr/>
        </p:nvGraphicFramePr>
        <p:xfrm>
          <a:off x="34925" y="44450"/>
          <a:ext cx="9074150" cy="6766560"/>
        </p:xfrm>
        <a:graphic>
          <a:graphicData uri="http://schemas.openxmlformats.org/drawingml/2006/table">
            <a:tbl>
              <a:tblPr rtl="1"/>
              <a:tblGrid>
                <a:gridCol w="4831895">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أم تظُنُّون أنَّ الكتابَ يقولُ باطلاً: أن الروح الذي فينا يشتاقُ إلى الحسدِ؟ ويُعطي نعمةً أعظم. فلذلك يقولُ:" يُقاومُ اللَّهُ المُستكبرينَ، أمَّا المُتواضعُونَ فيُعطيهم نعمةً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Celui qui veut être ami du monde se fait donc ennemi de Dieu. 5 Ou bien pensez-vous que ce soit pour rien que l'Écriture dit: Dieu désire jalousement l'esprit qu'Il a fait habiter en nous? 6 Mais il fait mieux pour se montrer favorable; voilà pourquoi l'Écriture dit: Dieu résiste aux orgueilleux, mais se montre favorable aux humbles.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Whoever therefore wants to be a friend of the world makes himself an enemy of God. 5 Or do you think that the Scripture says in vain, The Spirit who dwells in us yearns jealously? 6 But He gives more grace. Therefore He says: God resists the proud, But gives grace to the humble.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3830" name="Group 22"/>
          <p:cNvGraphicFramePr>
            <a:graphicFrameLocks noGrp="1"/>
          </p:cNvGraphicFramePr>
          <p:nvPr/>
        </p:nvGraphicFramePr>
        <p:xfrm>
          <a:off x="34925" y="44450"/>
          <a:ext cx="9074150" cy="655161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فاخضعُوا إذن للَّهِ. وقاومُوا إبليس فيهرُبَ منكُم. اقتربُوا إلى اللَّهِ فيقتربَ إليكُم. نقُّوا أيديكُم أيُّها الخُطاةُ، وطهِّرُوا قُلُوبكُم يا ذوي الرَّأيين.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Soumettez-vous donc à Dieu; mais résistez au diable et il fuira loin de vous; 8 approchez-vous de Dieu et il s'approchera de vous. Nettoyez vos mains, pécheurs, et purifiez vos coeurs, hommes partagés!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submit to God. Resist the devil and he will flee from you. 8 Draw near to God and He will draw near to you. Cleanse your hands, you sinners; and purify your hearts, you double-minded.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4847" name="Group 15"/>
          <p:cNvGraphicFramePr>
            <a:graphicFrameLocks noGrp="1"/>
          </p:cNvGraphicFramePr>
          <p:nvPr/>
        </p:nvGraphicFramePr>
        <p:xfrm>
          <a:off x="34925" y="44450"/>
          <a:ext cx="9074150" cy="655161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ولولوا ونُوحُوا وابكُوا. ليتحوَّل ضحكُكُم إلى نوحٍ، وفرحكُم إلى كآبة. تواضعوا أمام الرَّبِّ فيرفعكُم.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79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Reconnaissez votre misère, prenez le deuil, pleurez; que votre rire se change en deuil et votre joie en abattement! 10 Humiliez-vous devant le Seigneur, et Il vous élèvera.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Lament and mourn and weep! Let your laughter be turned to mourning and your joy to gloom. 10 Humble yourselves in the sight of the Lord, and He will lift you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040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350404"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350404"/>
                                        </p:tgtEl>
                                        <p:attrNameLst>
                                          <p:attrName>style.visibility</p:attrName>
                                        </p:attrNameLst>
                                      </p:cBhvr>
                                      <p:to>
                                        <p:strVal val="visible"/>
                                      </p:to>
                                    </p:set>
                                    <p:anim calcmode="lin" valueType="num">
                                      <p:cBhvr additive="base">
                                        <p:cTn id="7" dur="500" fill="hold"/>
                                        <p:tgtEl>
                                          <p:spTgt spid="5350404"/>
                                        </p:tgtEl>
                                        <p:attrNameLst>
                                          <p:attrName>ppt_x</p:attrName>
                                        </p:attrNameLst>
                                      </p:cBhvr>
                                      <p:tavLst>
                                        <p:tav tm="0">
                                          <p:val>
                                            <p:strVal val="0-#ppt_w/2"/>
                                          </p:val>
                                        </p:tav>
                                        <p:tav tm="100000">
                                          <p:val>
                                            <p:strVal val="#ppt_x"/>
                                          </p:val>
                                        </p:tav>
                                      </p:tavLst>
                                    </p:anim>
                                    <p:anim calcmode="lin" valueType="num">
                                      <p:cBhvr additive="base">
                                        <p:cTn id="8" dur="500" fill="hold"/>
                                        <p:tgtEl>
                                          <p:spTgt spid="53504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142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3514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35142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35142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53496" name="Group 24"/>
          <p:cNvGraphicFramePr>
            <a:graphicFrameLocks noGrp="1"/>
          </p:cNvGraphicFramePr>
          <p:nvPr/>
        </p:nvGraphicFramePr>
        <p:xfrm>
          <a:off x="107950" y="115888"/>
          <a:ext cx="9036050" cy="6832346"/>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a:t>
                      </a:r>
                      <a:r>
                        <a:rPr kumimoji="0" lang="en-CA" sz="3200" b="0" i="0" u="sng" strike="noStrike" cap="none" normalizeH="0" baseline="0" dirty="0">
                          <a:ln>
                            <a:noFill/>
                          </a:ln>
                          <a:solidFill>
                            <a:srgbClr val="FF9933"/>
                          </a:solidFill>
                          <a:effectLst/>
                          <a:latin typeface="Arial" charset="0"/>
                          <a:cs typeface="Arial" charset="0"/>
                        </a:rPr>
                        <a:t>28 : 1 – 6 </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نجونا حينئذ عرفنا أنَّ تلك الجزيرة تُسمى مَالطةَ</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وصنع لنا البرابرة في ذلك المكان إحساناً عظيماً، فإنَّهُم أضرمُوا ناراً وقبلُوا جَميعنا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28:1-6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Une fois hors de danger, nous avons appris que l'île s'appelait Malte. 2 Les autochtones nous ont témoigné une humanité peu ordinaire. Allumant en effet un grand feu, ils nous en ont tous fait approcher,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28:1-6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28:1 Now when they had escaped, they then found out that the island was called Malta. 2 And the natives showed us unusual kindness; for they kindled a fire and made us all welcome,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18a</a:t>
            </a:r>
          </a:p>
        </p:txBody>
      </p:sp>
    </p:spTree>
  </p:cSld>
  <p:clrMapOvr>
    <a:masterClrMapping/>
  </p:clrMapOvr>
</p:sld>
</file>

<file path=ppt/slides/slide1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54517" name="Group 21"/>
          <p:cNvGraphicFramePr>
            <a:graphicFrameLocks noGrp="1"/>
          </p:cNvGraphicFramePr>
          <p:nvPr/>
        </p:nvGraphicFramePr>
        <p:xfrm>
          <a:off x="34925" y="44450"/>
          <a:ext cx="9074150" cy="662463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أجل المطر الذي أصابَنا ومِن أجل البردِ. فرجعَ بُولُسُ ووجد كثيراً من القش ووضعه على النَّار، فَخرجتْ مِن الحرارةِ أفعَى ونَشبتْ في يدهِ.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la pluie s'était mise à tomber et il faisait froid. 3 Paul avait ramassé une brassée de bois mort et la jetait dans le feu, lorsque la chaleur en a fait sortir une vipère qui s'accrocha à sa main.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of the rain that was falling and because of the cold. 3 But when Paul had gathered a bundle of sticks and laid them on the fire, a viper came out because of the heat, and fastened on his hand.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5887" name="Group 31"/>
          <p:cNvGraphicFramePr>
            <a:graphicFrameLocks noGrp="1"/>
          </p:cNvGraphicFramePr>
          <p:nvPr/>
        </p:nvGraphicFramePr>
        <p:xfrm>
          <a:off x="34925" y="44450"/>
          <a:ext cx="9074150" cy="665702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البرابرةُ الوحشَ مُعلَّقاً بيدهِ، قالَ بعضُهُم لبعضٍ: " لابُدَّ أنَّ هذا الرجل قاتلٌ، فإنَّهُ بعد أن نجى من البحر لم يدعه العدل يحيا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 la vue de cet animal qui pendait à sa main, les autochtones se disaient les uns aux autres: "Cet homme est certainement un assassin; il a bien échappé à la mer, mais la justice divine ne lui permet pas de vivre." 5 Paul, en réalité, a secoué la bête dans le feu sans ressentir le moindre mal.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So when the natives saw the creature hanging from his hand, they said to one another, No doubt this man is a murderer, whom, though he has escaped the sea, yet justice does not allow to live. 5 But he shook off the creature into the fire and suffered no harm.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6897" name="Group 17"/>
          <p:cNvGraphicFramePr>
            <a:graphicFrameLocks noGrp="1"/>
          </p:cNvGraphicFramePr>
          <p:nvPr/>
        </p:nvGraphicFramePr>
        <p:xfrm>
          <a:off x="34925" y="44450"/>
          <a:ext cx="9074150" cy="6892671"/>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هُو فنفضَ الوحشَ إلى النَّار ولم يمسه أذى، أمَّا هُم فنظرُوا أنَّهُ يَنشقُ أو يسقُط للحين ميتاً. فلمَّا طال انتظارهُم ورَأوا أنَّهُ لَمْ يصبه ضرر تغَّيرُوا وقالُوا: " إنهُ إلهٌ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Eux s'attendaient à le voir enfler, ou tomber raide mort; mais, après une longue attente, ils ont constaté qu'il ne lui arrivait rien d'anormal. Changeant alors d'avis, ils répétaient: "C'est un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However, they were expecting that he would swell up or suddenly fall down dead. But after they had looked for a long time and saw no harm come to him, they changed their minds and said that he was a god.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2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4994"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204996"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204996"/>
                                        </p:tgtEl>
                                        <p:attrNameLst>
                                          <p:attrName>style.visibility</p:attrName>
                                        </p:attrNameLst>
                                      </p:cBhvr>
                                      <p:to>
                                        <p:strVal val="visible"/>
                                      </p:to>
                                    </p:set>
                                    <p:anim calcmode="lin" valueType="num">
                                      <p:cBhvr additive="base">
                                        <p:cTn id="7" dur="500" fill="hold"/>
                                        <p:tgtEl>
                                          <p:spTgt spid="5204996"/>
                                        </p:tgtEl>
                                        <p:attrNameLst>
                                          <p:attrName>ppt_x</p:attrName>
                                        </p:attrNameLst>
                                      </p:cBhvr>
                                      <p:tavLst>
                                        <p:tav tm="0">
                                          <p:val>
                                            <p:strVal val="0-#ppt_w/2"/>
                                          </p:val>
                                        </p:tav>
                                        <p:tav tm="100000">
                                          <p:val>
                                            <p:strVal val="#ppt_x"/>
                                          </p:val>
                                        </p:tav>
                                      </p:tavLst>
                                    </p:anim>
                                    <p:anim calcmode="lin" valueType="num">
                                      <p:cBhvr additive="base">
                                        <p:cTn id="8" dur="500" fill="hold"/>
                                        <p:tgtEl>
                                          <p:spTgt spid="52049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654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57585" name="Group 17"/>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(9 : 7 -8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إلى الدَّهرِ يثبت، أعدَّ بالقضاءِ منبره وهو يدين المسكونة كُلّها بالعدلِ.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Mais il siège le Seigneur à jamais, Pour juger, il affermit son trône.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 juge le monde avec justice,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the Lord shall endure forever; He has prepared His throne for judgment.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He shall judge the world in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18pg</a:t>
            </a:r>
          </a:p>
        </p:txBody>
      </p:sp>
    </p:spTree>
  </p:cSld>
  <p:clrMapOvr>
    <a:masterClrMapping/>
  </p:clrMapOvr>
</p:sld>
</file>

<file path=ppt/slides/slide1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58620" name="Group 28"/>
          <p:cNvGraphicFramePr>
            <a:graphicFrameLocks noGrp="1"/>
          </p:cNvGraphicFramePr>
          <p:nvPr/>
        </p:nvGraphicFramePr>
        <p:xfrm>
          <a:off x="34925" y="44450"/>
          <a:ext cx="9145588" cy="61214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يوحنا ( 12 : 44 ـ 50 )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فصاح يسُوعُ وقالَ: " مَن يُؤمنُ بي، فليسَ بي يُؤمنُ بل آمن بالذي أرسلني. ومَن يَراني فقد رأى الذي أرسلني.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12:44-50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Cependant, Jésus proclama: "Qui croit en moi, ce n'est pas en moi qu'il croit, mais en Celui qui m'a envoyé et celui qui me voit, 45 voit aussi Celui qui m'a envoyé.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12:44-50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44 Then Jesus cried out and said, He who believes in Me, believes not in Me but in Him who sent Me. 45 And he who sees Me sees Him who sent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18g</a:t>
            </a:r>
          </a:p>
        </p:txBody>
      </p:sp>
    </p:spTree>
  </p:cSld>
  <p:clrMapOvr>
    <a:masterClrMapping/>
  </p:clrMapOvr>
</p:sld>
</file>

<file path=ppt/slides/slide1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59641" name="Group 25"/>
          <p:cNvGraphicFramePr>
            <a:graphicFrameLocks noGrp="1"/>
          </p:cNvGraphicFramePr>
          <p:nvPr/>
        </p:nvGraphicFramePr>
        <p:xfrm>
          <a:off x="34925" y="44450"/>
          <a:ext cx="9145588" cy="623030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جئتُ نُوراً للعالم، حتَّى إن كُلُّ مَن يُؤمنُ بي لا يمكُثُ في الظلام. ومَن يسمع كلامي ولا يحفظه فأنا لا أدينُهُ لأنِّي ما جئت لأدين العالم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46 Moi, la lumière, je suis venu dans le monde, afin que quiconque croit en moi ne demeure pas dans les ténèbres. 47 Si quelqu'un entend mes paroles et ne les garde pas, ce n'est pas moi qui le juge: car je ne suis pas venu juger le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I have come as a light into the world, that whoever believes in Me should not abide in darkness. 47 And if anyone hears My words and does not believe, I do not judge him; for I did not come to judge the world but to save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27930" name="Group 26"/>
          <p:cNvGraphicFramePr>
            <a:graphicFrameLocks noGrp="1"/>
          </p:cNvGraphicFramePr>
          <p:nvPr/>
        </p:nvGraphicFramePr>
        <p:xfrm>
          <a:off x="34925" y="44450"/>
          <a:ext cx="9145588" cy="6121401"/>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لأُخلِّص العالم. مَن ينكرني ولا يقبل كلامي فلهُ مَن يَدينُهُ. الكلامُ الذي تكلَّمتُ بهِ هُو يدينُهُ في اليوم الأخير، لأنِّي لم أتكلَّم مِن نفسي وحدي، بل الآبَ الذي أرسلني هو الذي أعطاني وصيَّةً: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je suis venu sauver le monde. Qui me rejette et ne reçoit pas mes paroles a son juge: la parole que j'ai dite le jugera au dernier jour. 49 Je n'ai pas parlé de moi-même, mais le Père qui m'a envoyé m'a prescrit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He who rejects Me, and does not receive My words, has that which judges him--the word that I have spoken will judge him in the last day. 49 For I have not spoken on My own authority; but the Father who sent Me gave Me a command,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0657" name="Group 17"/>
          <p:cNvGraphicFramePr>
            <a:graphicFrameLocks noGrp="1"/>
          </p:cNvGraphicFramePr>
          <p:nvPr/>
        </p:nvGraphicFramePr>
        <p:xfrm>
          <a:off x="34925" y="44450"/>
          <a:ext cx="9074150" cy="6049963"/>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ماذا أقُولُ وبماذا أتكلَّمُ. وأعلمُ أنَّ وصيَّتهُ هي حياةٌ أبديَّةٌ. والذي أتكلَّمُ بهِ أنا، فكما قال لي أبي هكذا أتكلَّمُ ".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que j'ai à dire et à déclarer. 50 Et je sais que son commandement est vie éternelle: ce que je dis, je le dis comme le Père me l'a dit.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what I should say and what I should speak. 50 And I know that His command is everlasting life. Therefore, whatever I speak, just as the Father has told Me, so I speak.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61667" name="Picture 3" descr="pointing"/>
          <p:cNvPicPr>
            <a:picLocks noChangeAspect="1" noChangeArrowheads="1"/>
          </p:cNvPicPr>
          <p:nvPr/>
        </p:nvPicPr>
        <p:blipFill>
          <a:blip r:embed="rId2" cstate="print"/>
          <a:srcRect/>
          <a:stretch>
            <a:fillRect/>
          </a:stretch>
        </p:blipFill>
        <p:spPr bwMode="auto">
          <a:xfrm>
            <a:off x="2643174" y="4500570"/>
            <a:ext cx="1238250" cy="628650"/>
          </a:xfrm>
          <a:prstGeom prst="rect">
            <a:avLst/>
          </a:prstGeom>
          <a:noFill/>
        </p:spPr>
      </p:pic>
      <p:sp>
        <p:nvSpPr>
          <p:cNvPr id="536166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61667"/>
                                        </p:tgtEl>
                                        <p:attrNameLst>
                                          <p:attrName>style.visibility</p:attrName>
                                        </p:attrNameLst>
                                      </p:cBhvr>
                                      <p:to>
                                        <p:strVal val="visible"/>
                                      </p:to>
                                    </p:set>
                                    <p:anim calcmode="lin" valueType="num">
                                      <p:cBhvr additive="base">
                                        <p:cTn id="7" dur="500" fill="hold"/>
                                        <p:tgtEl>
                                          <p:spTgt spid="5361667"/>
                                        </p:tgtEl>
                                        <p:attrNameLst>
                                          <p:attrName>ppt_x</p:attrName>
                                        </p:attrNameLst>
                                      </p:cBhvr>
                                      <p:tavLst>
                                        <p:tav tm="0">
                                          <p:val>
                                            <p:strVal val="0-#ppt_w/2"/>
                                          </p:val>
                                        </p:tav>
                                        <p:tav tm="100000">
                                          <p:val>
                                            <p:strVal val="#ppt_x"/>
                                          </p:val>
                                        </p:tav>
                                      </p:tavLst>
                                    </p:anim>
                                    <p:anim calcmode="lin" valueType="num">
                                      <p:cBhvr additive="base">
                                        <p:cTn id="8" dur="500" fill="hold"/>
                                        <p:tgtEl>
                                          <p:spTgt spid="53616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2690" name="Group 2"/>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Third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الثالث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Troisième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3714"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36371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4776" name="Group 40"/>
          <p:cNvGraphicFramePr>
            <a:graphicFrameLocks noGrp="1"/>
          </p:cNvGraphicFramePr>
          <p:nvPr/>
        </p:nvGraphicFramePr>
        <p:xfrm>
          <a:off x="34925" y="115888"/>
          <a:ext cx="9001125" cy="664680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التثنية لموسى النبي ( 9 : 7 ـ 10 : 1 ـ 11 )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اُذكُر لا تنسَ أنك كم أغضبت الرَّبَّ إلهكَ في البرِّيَّة، منذ اليوم الذي خرجتم فيهِ مِن أرض مِصر إلى أن جئتم إلى هذا المكان لا تزالوا تُقاومُونَ الرَّبَّ.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Arial" charset="0"/>
                        </a:rPr>
                        <a:t>Deutéronome 9:7 - 10:1-11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Souviens-toi, n'oublie pas que tu as irrité le Seigneur ton Dieu dans le désert. Depuis le jour où tu es sorti du pays d'Égypte jusqu'à votre arrivée ici, vous avez été en révolte contre le Seigneur.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Deuteronomy 9:7-10:11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Remember! Do not forget how you provoked the Lord your God to wrath in the wilderness. From the day that you departed from the land of Egypt until you came to this place, you have been rebellious against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19f</a:t>
            </a:r>
          </a:p>
        </p:txBody>
      </p:sp>
    </p:spTree>
  </p:cSld>
  <p:clrMapOvr>
    <a:masterClrMapping/>
  </p:clrMapOvr>
</p:sld>
</file>

<file path=ppt/slides/slide1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5788" name="Group 28"/>
          <p:cNvGraphicFramePr>
            <a:graphicFrameLocks noGrp="1"/>
          </p:cNvGraphicFramePr>
          <p:nvPr/>
        </p:nvGraphicFramePr>
        <p:xfrm>
          <a:off x="34925" y="115888"/>
          <a:ext cx="9001125" cy="65163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في حُوريب أسخطتموه فغضب الرَّبَّ عليكُم ليفنيكُم. وحين صعدتُ إلى الجبل لآخذ لوحي الحجر لوحي العهد الذي قطعهُ الرَّبُّ معكُم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 Horeb, vous avez irrité le Seigneur, et le Seigneur s'est mis en colère contre vous jusqu'à vouloir vous exterminer. 9 Quand je suis monté sur la montagne pour recevoir les tables de pierre, les tables de l'alliance que le Seigneur avait conclue avec vous,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Also in Horeb you provoked the Lord to wrath, so that the Lord was angry enough with you to have destroyed you. 9 When I went up into the mountain to receive the tablets of stone, the tablets of the covenant which the Lord made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3050" name="Group 26"/>
          <p:cNvGraphicFramePr>
            <a:graphicFrameLocks noGrp="1"/>
          </p:cNvGraphicFramePr>
          <p:nvPr/>
        </p:nvGraphicFramePr>
        <p:xfrm>
          <a:off x="34925" y="115888"/>
          <a:ext cx="9001125" cy="6670549"/>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ومكثتُ في الجبل أربعين نهاراً وأربعين ليلةً لم آكل خُبزاً ولم أشربُ ماءً. وأعطاني الرَّبُّ لوحي الحجر المكتُوبين بأصبع اللَّهِ مكتوب عليها جميع الكلام الذي كلَّمكُم اللَّه به في الجبل في يوم الاجتماع.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suis resté sur la montagne quarante jours et quarante nuits, sans manger de pain ni boire d'eau. 10 Le Seigneur m'a donné les deux tables de pierre, écrites du doigt de Dieu, où étaient reproduites toutes les paroles que le Seigneur avait prononcées pour vous sur la montagne, du milieu du feu, au jour de l'assemblée.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I stayed on the mountain forty days and forty nights. I neither ate bread nor drank water. 10 Then the Lord delivered to me two tablets of stone written with the finger of God, and on them were all the words which the Lord had spoken to you on the mountain from the midst of the fire in the day of the assembly.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4075" name="Group 27"/>
          <p:cNvGraphicFramePr>
            <a:graphicFrameLocks noGrp="1"/>
          </p:cNvGraphicFramePr>
          <p:nvPr/>
        </p:nvGraphicFramePr>
        <p:xfrm>
          <a:off x="34925" y="115888"/>
          <a:ext cx="9001125" cy="630040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نهاية الأربعين نهاراً والأربعين ليلةً أعطاني الرَّبُّ لوحي الحجر لوحي العهد وقال لي الرَّبُّ قُم انزل عاجلاً من ههنا لأنَّهُ قد أَثَمَ شعبُكَ</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C'est au bout de quarante jours et de quarante nuits que le Seigneur m'a donné les deux tables de pierre, les tables de l'alliance. 12 Alors le Seigneur m'a dit: "Lève-toi, descends tout de suite d'ici, car ton peuple s'est  corrompu,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it came to pass, at the end of forty days and forty nights, that the Lord gave me the two tablets of stone, the tablets of the covenant. 12 Then the Lord said to me, `Arise, go down quickly from here, for your people whom you brought out of Egypt have acted corruptly;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5098" name="Group 26"/>
          <p:cNvGraphicFramePr>
            <a:graphicFrameLocks noGrp="1"/>
          </p:cNvGraphicFramePr>
          <p:nvPr/>
        </p:nvGraphicFramePr>
        <p:xfrm>
          <a:off x="34925" y="115888"/>
          <a:ext cx="9001125" cy="591528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أخرجتهُ مِن أرض مِصر، وزاغُوا سريعاً عن الطَّريق التي أوصيتُهُم بها، وصنعُوا لهُم تمثالاً مسبُوكاً. وكلَّمني الرَّبُّ قائلاً: قد قلت لك مرة واثنتين إني رأيت هذا الشَّعبَ فإذا هو شعبٌ صُلبُ الرَّقبةِ.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 peuple que tu as fait sortir d'Égypte; ils n'ont pas tardé à s'écarter du chemin que je leur avais prescrit: ils se sont fabriqué une statue de métal fondu!" 13 Et le Seigneur m'a dit: "Je vois ce peuple: eh bien! c'est un peuple à la nuque raide!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have quickly turned aside from the way which I commanded them; they have made themselves a molded image.' 13 Furthermore the Lord spoke to me, saying, `I have seen this people, and indeed they are a stiff-necked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6121" name="Group 25"/>
          <p:cNvGraphicFramePr>
            <a:graphicFrameLocks noGrp="1"/>
          </p:cNvGraphicFramePr>
          <p:nvPr/>
        </p:nvGraphicFramePr>
        <p:xfrm>
          <a:off x="34925" y="115888"/>
          <a:ext cx="9001125" cy="676872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دعني فأُبيدهُم وأمحُو اسمهُم مِن تحت السَّماء وأجعلكَ أنت لأمة أعظم وأكثر مِنهُم. فرجعتُ ونزلتُ مِن الجبلِ والجبلُ مضطرم بالنَّار ولوحا الحجر في يديَّ.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Laisse-moi faire, je vais les exterminer, je vais effacer leur nom de sous le ciel; mais je ferai de toi une nation plus puissante et plus nombreuse qu'eux. 15 Je me suis tourné pour descendre de la montagne, cette montagne tout embrasée, en tenant de mes deux mains les deux tables de l'alliance.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`Let Me alone, that I may destroy them and blot out their name from under heaven; and I will make of you a nation mightier and greater than they.' 15 So I turned and came down from the mountain, and the mountain burned with fire; and the two tablets of the covenant were in my two hands.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7145" name="Group 25"/>
          <p:cNvGraphicFramePr>
            <a:graphicFrameLocks noGrp="1"/>
          </p:cNvGraphicFramePr>
          <p:nvPr/>
        </p:nvGraphicFramePr>
        <p:xfrm>
          <a:off x="34925" y="115888"/>
          <a:ext cx="9074150" cy="676872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ونظرتُ فإذا بكُـم قد أخطأتُم إلى الرَّبِّ إلهكُم وصنعتُم لكُم عجلاً مسبُوكاً وحُدتُم عن الطَّريق التي أوصاكُم بها الرَّبُّ. فأخذتُ اللَّوحين وطرحتُهُما مِن يديَّ وكسَّرتُهُما أمامكُم.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j'ai vu: vous aviez péché contre le Seigneur votre Dieu en vous fabriquant un veau de métal fondu; vous n'aviez pas tardé à vous écarter du chemin que le Seigneur vous avait prescrit. 17 Alors, j'ai saisi les deux tables, je les ai jetées de mes deux mains, et je les ai brisées sous vos yeux.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I looked, and behold, you had sinned against the Lord your God--had made for yourselves a molded calf! You had turned aside quickly from the way which the Lord had commanded you. 17 Then I took the two tablets and threw them out of my two hands and broke them before your eyes.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8174" name="Group 30"/>
          <p:cNvGraphicFramePr>
            <a:graphicFrameLocks noGrp="1"/>
          </p:cNvGraphicFramePr>
          <p:nvPr/>
        </p:nvGraphicFramePr>
        <p:xfrm>
          <a:off x="34925" y="115888"/>
          <a:ext cx="9001125" cy="6371845"/>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طلبتُ من الرب مرة ثانية كالأولى أربعين نهاراً وأربعين ليلةً لم آكُلُ خُبزاً ولم أشربُ ماء مِن أجل كُلِّ خطاياكُمُ التي أخطأتُم بها بعملكُمُ الشَّرَّ أمام عيني الرَّبِّ إلهكم لإغاظتهِ.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 me suis prosterné devant le Seigneur; comme la première fois, pendant quarante jours et quarante nuits je n'ai pas mangé de pain, je n'ai pas bu d'eau, à cause de tous les péchés que vous aviez commis en faisant ce qui est mal aux yeux du Seigneur, au point de l'offenser.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I fell down before the Lord, as at the first, forty days and forty nights; I neither ate bread nor drank water, because of all your sin which you committed in doing wickedly in the sight of the Lord, to provoke Him to anger.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39188" name="Group 20"/>
          <p:cNvGraphicFramePr>
            <a:graphicFrameLocks noGrp="1"/>
          </p:cNvGraphicFramePr>
          <p:nvPr/>
        </p:nvGraphicFramePr>
        <p:xfrm>
          <a:off x="34925" y="115888"/>
          <a:ext cx="9001125" cy="63420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خفتُ مِنَ الغضب والغيظ الذي سخطهُ الرَّبُّ عليكُم ليُبيدكُم. فاستجاب لي الرَّبُّ في هذه المرة أيضاً. وغضبَ الرَّبُّ على هرون جداً ليُبيدهُ، فتضرعت من أجل هرون أيضاً في ذلك الزمان.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Je redoutais la colère du Seigneur, irrité contre vous jusqu'à vouloir vous exterminer; mais le Seigneur, cette fois encore, m'a écouté. Contre Aaron aussi, le Seigneur s'est mis dans une violente colère jusqu'à vouloir l'exterminer, alors j'ai prié aussi pour Aaron.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For I was afraid of the anger and hot displeasure with which the Lord was angry with you, to destroy you. But the Lord listened to me at that time also. 20 And the Lord was very angry with Aaron and would have destroyed him; so I prayed for Aaron also at the same time.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0219" name="Group 27"/>
          <p:cNvGraphicFramePr>
            <a:graphicFrameLocks noGrp="1"/>
          </p:cNvGraphicFramePr>
          <p:nvPr/>
        </p:nvGraphicFramePr>
        <p:xfrm>
          <a:off x="34925" y="115888"/>
          <a:ext cx="9001125" cy="580421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خطيئتكُم العجلُ الذي صنعتُمُوهُ فأخذتُهُ وأحرقتُهُ بالنَّار وحطمته وسحقته جيِّداً حتى صار ناعماً كالغُبار، ثُمَّ طرحتُ غُبارهُ في النَّهر المُنحدر مِن الجبل.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Et le péché que vous aviez fait, le veau, je l'ai pris, je l'ai brûlé, mis en morceaux, écrasé tout fin, réduit en poussière, et j'en ai jeté la poussière dans le torrent qui descend de la montagne.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I took your sin, the calf which you had made, and burned it with fire and crushed it and ground it very small, until it was as fine as dust; and I threw its dust into the brook that descended from the mountain.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1242" name="Group 26"/>
          <p:cNvGraphicFramePr>
            <a:graphicFrameLocks noGrp="1"/>
          </p:cNvGraphicFramePr>
          <p:nvPr/>
        </p:nvGraphicFramePr>
        <p:xfrm>
          <a:off x="34925" y="115888"/>
          <a:ext cx="9001125" cy="676872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وبالحريق وبالتجربة في قبور الشهوة أغضبتُم الرَّبَّ إلهكُم. وحين أرسلكُمُ الرَّبُّ مِن قادش برنيع قائلاً: اصعدُوا لترثوا الأرض التي أنا أعطيتها لكُم فعصيتُم قول الرَّبِّ إلهكُم</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A Taveéra, à Massa, à Qivroth-Taawa, vous avez irrité le Seigneur. Et quand le Seigneur, à Qadesh Barnéa, vous a envoyés en disant: "Montez prendre possession du pays que je vous donne", vous vous êtes révoltés contre les ordres du Seigneur votre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Also at Taberah and Massah and Kibroth Hattaavah you provoked the Lord to wrath. 23 Likewise, when the Lord sent you from Kadesh Barnea, saying, `Go up and possess the land which I have given you,' then you rebelled against the commandment of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2274" name="Group 34"/>
          <p:cNvGraphicFramePr>
            <a:graphicFrameLocks noGrp="1"/>
          </p:cNvGraphicFramePr>
          <p:nvPr/>
        </p:nvGraphicFramePr>
        <p:xfrm>
          <a:off x="34925" y="115888"/>
          <a:ext cx="9001125" cy="57626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تؤمنوا بهِ ولم تَسمعُوا لصوتهِ. قد كُنتُم تَعصُون الرَّبَّ إلهكُم من يوم ظهر لكُم.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n'avez pas mis votre foi en lui, vous n'avez pas écouté sa voix. 24 Vous avez été en révolte contre le Seigneur depuis le jour où je vous ai connus.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you did not believe Him nor obey His voice. 24 You have been rebellious against the Lord from the day that I knew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15985" name="Group 17"/>
          <p:cNvGraphicFramePr>
            <a:graphicFrameLocks noGrp="1"/>
          </p:cNvGraphicFramePr>
          <p:nvPr/>
        </p:nvGraphicFramePr>
        <p:xfrm>
          <a:off x="34925" y="115888"/>
          <a:ext cx="9001125" cy="5762626"/>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فتضرعتُ أمام الرَّبِّ الأربعين يوماً والأربعين ليلةً التي جثوت فيها لأنَّ الرَّبَّ قال إنَّهُ يُهلكُكُم.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Je me suis donc prosterné devant le Seigneur, durant ces quarante jours et ces quarante nuits où j'étais prosterné devant lui, car le Seigneur avait parlé de vous exterminer.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Thus I prostrated myself before the Lord; forty days and forty nights I kept prostrating myself, because the Lord had said He would destroy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3298" name="Group 34"/>
          <p:cNvGraphicFramePr>
            <a:graphicFrameLocks noGrp="1"/>
          </p:cNvGraphicFramePr>
          <p:nvPr/>
        </p:nvGraphicFramePr>
        <p:xfrm>
          <a:off x="34925" y="115888"/>
          <a:ext cx="9145588" cy="640296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وتضرعتُ إلى اللَّه وقُلتُ أيُّها السيِّدُ الرَّبُّ ملك الأُمم لا تُهلك شعبكَ وميراثكَ الذي افتديتهُ بقوة عظيمة الذين أخرجتهُم مِن أرض مِصر بقوتك العظيمة وبيدك العزيزة وذراعك الرفيع. اُذكُر عبيدك إبراهيم وإسحق ويعقوب، الذين أقسمت لهم بذاتك</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J'ai prié le Seigneur et j'ai dit: "Seigneur Dieu, ne détruis pas ton peuple, ton patrimoine, que tu as racheté dans ta grandeur, et que tu as fait sortir d'Égypte par la force de ta main. 27 Souviens-toi de tes serviteurs Abraham, Isaac et Jacob;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Therefore I prayed to the Lord, and said: `O Lord God, do not destroy Your people and Your inheritance whom You have redeemed through Your greatness, whom You have brought out of Egypt with a mighty hand. 27 `Remember Your servants, Abraham, Isaac, and Jacob;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4310" name="Group 22"/>
          <p:cNvGraphicFramePr>
            <a:graphicFrameLocks noGrp="1"/>
          </p:cNvGraphicFramePr>
          <p:nvPr/>
        </p:nvGraphicFramePr>
        <p:xfrm>
          <a:off x="34925" y="115888"/>
          <a:ext cx="9001125" cy="63420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تنظر إلى قساوة هذا الشَّعب وإثمهِ وخطيئتهِ كيلا تقُول سكان الأرض التي أخرجتنا منها لماذا الرَّبَّ لم يقدُر أن يُدخلهم الأرض التي كلَّمهُم عنها</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ne fais pas attention à l'obstination de ce peuple, à son impiété, à son péché. 28 Qu'on ne dise pas dans le pays d'où tu nous as fait sortir: "Le Seigneur n'était pas capable de les faire entrer dans le pays qu'il leur avait promis, et il les haïssait: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do not look on the stubbornness of this people, or on their wickedness or their sin, 28 `lest the land from which You brought us should say, Because the Lord was not able to bring them to the land which He promised them, and because He hated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5335" name="Group 23"/>
          <p:cNvGraphicFramePr>
            <a:graphicFrameLocks noGrp="1"/>
          </p:cNvGraphicFramePr>
          <p:nvPr/>
        </p:nvGraphicFramePr>
        <p:xfrm>
          <a:off x="34925" y="115888"/>
          <a:ext cx="9001125" cy="580421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أجل أنَّهُ أبغضهُم وأخرجهُم ليقتلهم في البرِّيَّة، وهُم شعبُك وميراثُكَ الذين أخرجتهم من أرض مصر بقُوَّتك العظيمةِ ويدك العزيزة وذراعك الرَّفيع.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pourquoi il les a fait sortir pour les faire mourir au désert. 29 C'est pourtant ton peuple, ton patrimoine, que tu as fait sortir par ta grande force et ton bras étendu!"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has brought them out to kill them in the wilderness. 29 `Yet they are Your people and Your inheritance, whom You brought out by Your mighty power and by Your outstretched arm.'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6363" name="Group 27"/>
          <p:cNvGraphicFramePr>
            <a:graphicFrameLocks noGrp="1"/>
          </p:cNvGraphicFramePr>
          <p:nvPr/>
        </p:nvGraphicFramePr>
        <p:xfrm>
          <a:off x="34925" y="115888"/>
          <a:ext cx="9145588" cy="66715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ذلك الزمان قال لي الرَّبُّ انحُت لكَ لوحين من حجر كالأوَّلين واصعد إليَّ إلى الجبل واصنع لك تابُوتاً مِن خشبٍ. فأكتُبُ على اللوحين الكلمات التي كانت على اللوحين الأوَّليْن اللذين كَسَرتهُما وضعهما في التَّابُوت.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24413">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le Seigneur m'a dit: "Taille deux tables de pierre comme les premières et monte vers moi sur la montagne. Tu te feras aussi une arche de bois. 2 Sur les tables, j'écrirai les paroles qui étaient sur les premières, que tu as brisées; puis tu mettras les tables dans l'arche."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At that time the Lord said to me, `Hew for yourself two tablets of stone like the first, and come up to Me on the mountain and make yourself an ark of wood. 2 `And I will write on the tablets the words that were on the first tablets, which you broke; and you shall put them in the ark.'</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7389" name="Group 29"/>
          <p:cNvGraphicFramePr>
            <a:graphicFrameLocks noGrp="1"/>
          </p:cNvGraphicFramePr>
          <p:nvPr/>
        </p:nvGraphicFramePr>
        <p:xfrm>
          <a:off x="34925" y="115888"/>
          <a:ext cx="9001125" cy="580421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فصنعتُ تابُوتاً مِن خشب لا يسوس ( السَّنط ) ونحتُّ لوحين من حجر كالأوَّلين وصعدتُ إلى الجبل ولوحا الحجر في يدي. فكتَبَ عليها كالكتابة الأولى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J'ai fait une arche en bois d'acacia, j'ai taillé deux tables de pierre comme les premières, et je suis monté sur la montagne, les deux tables à la main. 4 Et il a écrit sur les tables, de la même écriture que la première fois,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So I made an ark of acacia wood, hewed two tablets of stone like the first, and went up the mountain, having the two tablets in my hand. 4 And He wrote on the tablets according to the first writing,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8410" name="Group 26"/>
          <p:cNvGraphicFramePr>
            <a:graphicFrameLocks noGrp="1"/>
          </p:cNvGraphicFramePr>
          <p:nvPr/>
        </p:nvGraphicFramePr>
        <p:xfrm>
          <a:off x="34925" y="115888"/>
          <a:ext cx="9001125" cy="6585840"/>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العشر الكلمات التي كلَّمكُم الرَّبُّ بها في الجبل من وسط النَّار وأعطاني الرَّبُّ إيَّاها. ثُمَّ رجعت فنزلتُ مِن الجبل ووضعتُ اللوحين في التَّابوت الذي صنعتُ</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فكانا هُناك كما أمرني الرَّبُّ.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les dix paroles que le Seigneur avait proclamées pour vous sur la montagne, du milieu du feu, au jour de l'assemblée. Et le Seigneur m'a remis les tables. 5 Puis je me suis tourné pour descendre de la montagne; je les ai mises dans l'arche que j'avais faite, et elles y sont restées, comme le Seigneur me l'avait ordonné.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the Ten Commandments, which the Lord had spoken to you in the mountain from the midst of the fire in the day of the assembly; and the Lord gave them to me. 5 Then I turned and came down from the mountain, and put the tablets in the ark which I had made; and there they are, just as the Lord commanded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49432" name="Group 24"/>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وارتحل بنُو إسرائيل مِن أبآر بني يعقان إلى مُوسير، هُناكَ ماتَ هرون ودُفنَ هناك، فكهن ألِعازارُ ابنُهُ عوضاً عنهُ. ورحلوا مِن ثم إلى الجدجُود ومِن الجدجُود إلى يُطبات أرض ذات أنهار ماءٍ.</a:t>
                      </a:r>
                      <a:r>
                        <a:rPr kumimoji="0" lang="en-CA" sz="3200" b="0" i="0" u="none" strike="noStrike" cap="none" normalizeH="0" baseline="0">
                          <a:ln>
                            <a:noFill/>
                          </a:ln>
                          <a:solidFill>
                            <a:schemeClr val="bg1"/>
                          </a:solidFill>
                          <a:effectLst/>
                          <a:latin typeface="Arial" charset="0"/>
                          <a:cs typeface="Arial" charset="0"/>
                        </a:rPr>
                        <a:t>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Les fils d'Israël sont partis des puits de Bené-Yaaqân vers Mosséra - c'est là qu'Aaron est mort et a été enseveli; son fils Eléazar est devenu prêtre à sa place. 7 De là, ils sont partis vers la Goudgoda, et de la Goudgoda vers Yotvata, qui est un pays de torrents.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(Now the children of Israel journeyed from the wells of Bene Jaakan to Moserah, where Aaron died, and where he was buried; and Eleazar his son ministered as priest in his stead. 7 From there they journeyed to Gudgodah, and from Gudgodah to Jotbathah, a land of rivers of water.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1484" name="Group 28"/>
          <p:cNvGraphicFramePr>
            <a:graphicFrameLocks noGrp="1"/>
          </p:cNvGraphicFramePr>
          <p:nvPr/>
        </p:nvGraphicFramePr>
        <p:xfrm>
          <a:off x="34925" y="115888"/>
          <a:ext cx="9001125" cy="634200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 ذلك الوقت أفرز الرَّبُّ سبط لاوي ليحملُوا تابُوت عهد الرَّبِّ ويقفُوا أمام الرَّبِّ ليخدُمُوهُ ويُباركُوا الرب إلى هذا اليوم. لذلك لم يكُن للاويين حظ ولا ميراث مع إخوتهم،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Alors, le Seigneur a mis à part la tribu de Lévi pour porter l'arche de l'alliance du Seigneur, se tenir devant le Seigneur, officier pour lui et bénir en son nom, comme elle le fait encore aujourd'hui. 9 C'est pourquoi Lévi ne possède pas de patrimoine ni de part comme ses frères;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At that time the Lord separated the tribe of Levi to bear the ark of the covenant of the Lord, to stand before the Lord to minister to Him and to bless in His name, to this day. 9 Therefore Levi has no portion nor inheritance with his brethren;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2505" name="Group 25"/>
          <p:cNvGraphicFramePr>
            <a:graphicFrameLocks noGrp="1"/>
          </p:cNvGraphicFramePr>
          <p:nvPr/>
        </p:nvGraphicFramePr>
        <p:xfrm>
          <a:off x="34925" y="115888"/>
          <a:ext cx="9001125" cy="6257150"/>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وإنما الرَّبُّ هو ميراثهم كما قال لهم. وأقمت في الجبل أربعين يوماً وأربعين ليلةً فاستجابني في ذلك الزمان ولم يشاء الرَّبُّ أن يهلككم.</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c'est le Seigneur qui est son patrimoine, comme le Seigneur ton Dieu le lui a promis.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Ainsi, je m'étais tenu sur la montagne comme auparavant pendant quarante jours et quarante nuits, et le Seigneur m'avait encore écouté cette fois-là: le Seigneur n'a pas voulu te détruire.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the Lord is his inheritance, just as the Lord your God promised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As at the first time, I stayed in the mountain forty days and forty nights; the Lord also heard me at that time, and the Lord chose not to destroy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6803" name="Group 19"/>
          <p:cNvGraphicFramePr>
            <a:graphicFrameLocks noGrp="1"/>
          </p:cNvGraphicFramePr>
          <p:nvPr/>
        </p:nvGraphicFramePr>
        <p:xfrm>
          <a:off x="34925" y="115888"/>
          <a:ext cx="9074150"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لي الرَّبُّ اذهب أمام هذا الشَّعب ليدخُلُوا ويرثوا الأرض التي أقسمت لآبائهم أن أعطيها لهُم.</a:t>
                      </a:r>
                      <a:endParaRPr kumimoji="0" lang="en-US"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Et le Seigneur m'a dit: "Lève-toi! Va devant le peuple donner le signe du départ; ils entreront prendre possession de la terre que j'ai juré à leurs pères de leur donner.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Then the Lord said to me, `Arise, begin your journey before the people, that they may go in and possess the land which I swore to their fathers to give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7839" name="Group 31"/>
          <p:cNvGraphicFramePr>
            <a:graphicFrameLocks noGrp="1"/>
          </p:cNvGraphicFramePr>
          <p:nvPr/>
        </p:nvGraphicFramePr>
        <p:xfrm>
          <a:off x="34925" y="44450"/>
          <a:ext cx="9145588" cy="709441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صموئيل الأول ( 23 : 26 ـ 24 : 1 ـ 22 )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شاولُ ورجاله يسيرون في جَانب الجبل من هُنا وداوُدُ ورجاله في الجانب الآخر من هُناك وكان داود مسرعاً في هروبه من أمام شاول، وشاول ورجالُهُ يُحيطون بداود ورجاله وسعوا ليدركوهم.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1 Samuel </a:t>
                      </a:r>
                      <a:r>
                        <a:rPr kumimoji="0" lang="en-US" sz="3200" b="0" i="0" u="sng" strike="noStrike" cap="none" normalizeH="0" baseline="0">
                          <a:ln>
                            <a:noFill/>
                          </a:ln>
                          <a:solidFill>
                            <a:srgbClr val="FF9933"/>
                          </a:solidFill>
                          <a:effectLst/>
                          <a:latin typeface="Arial" charset="0"/>
                          <a:cs typeface="Times New Roman" pitchFamily="18" charset="0"/>
                        </a:rPr>
                        <a:t>23:26-24:22</a:t>
                      </a:r>
                      <a:endParaRPr kumimoji="0" lang="fr-FR"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Saül marchait d’un côté de la montagne, et David avec ses hommes de l’autre côté de la montagne. David fuyait précipitamment devant Saül. Mais déjà Saül et ses gens cernaient David et ses hommes pour s’emparer d’eux,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Samuel 23:26-24:22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Saul went on one side of the mountain, and David and his men on the other side of the mountain. So David made haste to get away from Saul, for Saul and his men were encircling David and his men to take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8858" name="Group 26"/>
          <p:cNvGraphicFramePr>
            <a:graphicFrameLocks noGrp="1"/>
          </p:cNvGraphicFramePr>
          <p:nvPr/>
        </p:nvGraphicFramePr>
        <p:xfrm>
          <a:off x="34925" y="115888"/>
          <a:ext cx="9001125" cy="616102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فأتى رسُولٌ إلى شاول وقال له اسرع واذهب لأنَّ الفِلِسطينيِّين قد انتشروا في الأرض. فرجعَ شاول من مطاردة داود وانطلق للقاء الفِلِسطينيِّين، لذلك دُعي ذلك الموضعُ صخرة الافتراق.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lorsqu’un messager vint dire à Saül : Hâte–toi de venir, car les Philistins ont fait irruption dans le pays. 28 Saül revint sur ses pas, il cessa de poursuivre David, pour aller à la rencontre des Philistins. C’est pourquoi l’on appela ce lieu Séla–Hammahleqoth.</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But a messenger came to Saul, saying, Hasten and come, for the Philistines have invaded the land! 28 Therefore Saul returned from pursuing David, and went against the Philistines; so they called that place the Rock of Escape.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3529" name="Group 25"/>
          <p:cNvGraphicFramePr>
            <a:graphicFrameLocks noGrp="1"/>
          </p:cNvGraphicFramePr>
          <p:nvPr/>
        </p:nvGraphicFramePr>
        <p:xfrm>
          <a:off x="34925" y="115888"/>
          <a:ext cx="9001125" cy="6338888"/>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وقام داود من هُناك وجلس في حُصُون عين جديٍ. وكان لمَّا رجع شاول من وراء الفِلِسطينيِّين أخبرُوهُ قائلين: هوذا داود في برِّيَّة عين جديٍ.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De là David monta vers les fortins d’Eyn–Guédi, où il habita.1 Lorsque Saül fut revenu de la poursuite des Philistins, on lui fit ce rapport : Voici que David est dans le désert d’Eyn–Guédi.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Then David went up from there and dwelt in strongholds at En Gedi. 24:1 Now it happened, when Saul had returned from following the Philistines, that it was told him, saying, Take note! David is in the Wilderness of En Gedi.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4566" name="Group 38"/>
          <p:cNvGraphicFramePr>
            <a:graphicFrameLocks noGrp="1"/>
          </p:cNvGraphicFramePr>
          <p:nvPr/>
        </p:nvGraphicFramePr>
        <p:xfrm>
          <a:off x="34925" y="115888"/>
          <a:ext cx="9001125" cy="416680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 ثلاثة آلاف رجُل معه مُنتخبين مِن جميع إسرائيل وذهبَ يطلُبُ داود ورجالهُ على صُخور الوُعول.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Saül prit trois mille hommes d’élite sur tout Israël et il alla chercher David et ses hommes jusque du côté des rochers des boucs sauvages.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Saul took three thousand chosen men from all Israel, and went to seek David and his men on the Rocks of the Wild Goats.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12914" name="Group 18"/>
          <p:cNvGraphicFramePr>
            <a:graphicFrameLocks noGrp="1"/>
          </p:cNvGraphicFramePr>
          <p:nvPr/>
        </p:nvGraphicFramePr>
        <p:xfrm>
          <a:off x="34925" y="115888"/>
          <a:ext cx="9001125" cy="574097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2336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وأتى إلى حظائر الغنم التي في الطَّريق وكانت هُناك مغارة فدخل شاول إلى هناك ليقضي حاجته وكان داود والرجال الذين معه جالسين داخل المغارة.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 arriva vers des parcs à moutons qui étaient près du chemin ; et là se trouvait une caverne. Saül y entra pour se couvrir les pieds. David et ses hommes étaient assis au fond de la caverne.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So he came to the sheepfolds by the road, where there was a cave; and Saul went in to attend to his needs. (David and his men were staying in the recesses of the cave.)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5579" name="Group 27"/>
          <p:cNvGraphicFramePr>
            <a:graphicFrameLocks noGrp="1"/>
          </p:cNvGraphicFramePr>
          <p:nvPr/>
        </p:nvGraphicFramePr>
        <p:xfrm>
          <a:off x="34925" y="115888"/>
          <a:ext cx="9001125" cy="587876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أصحاب داود لهُ هذا هو اليوم الذي قال لك الرَّبُّ هأنذا أدفعُ عدُوَّك ليدك فتصنع به ما يحسُنُ في عينيكَ. فقام داود وقطع طرف رداء شاول سراً.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Les hommes de David lui dirent : Voici le jour où l’Éternel te dit : C’est moi qui livre ton ennemi entre tes mains ; traite–le comme bon te semblera. David se leva et coupa doucement le pan du manteau de Saül.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Then the men of David said to him, This is the day of which the Lord said to you, `Behold, I will deliver your enemy into your hand, that you may do to him as it seems good to you.'  And David arose and secretly cut off a corner of Saul's robe.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6598" name="Group 22"/>
          <p:cNvGraphicFramePr>
            <a:graphicFrameLocks noGrp="1"/>
          </p:cNvGraphicFramePr>
          <p:nvPr/>
        </p:nvGraphicFramePr>
        <p:xfrm>
          <a:off x="34925" y="115888"/>
          <a:ext cx="9001125" cy="676872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ذلك خفق قلب داود لقطعهِ طرف ردائه، وقال داود لرجاله حاشا لي أن أعمل هذا الأمر بسيِّدي مسيح الرَّبِّ وأرفع عليه يدي لأنَّهُ مسيحُ الرَّبِّ.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Après cela David sentit battre son coeur, parce qu’il avait coupé le pan (du manteau) de Saül. 6 Et il dit à ses hommes : Que l’Éternel me garde de commettre contre mon seigneur, le messie de l’Éternel, une action telle que de porter la main sur lui ! Car il est le messie de l’Éternel.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Now it happened afterward that David's heart troubled him because he had cut Saul's robe. 6 And he said to his men, The Lord forbid that I should do this thing to my master, the Lord's anointed, to stretch out my hand against him, seeing he is the anointed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7636" name="Group 36"/>
          <p:cNvGraphicFramePr>
            <a:graphicFrameLocks noGrp="1"/>
          </p:cNvGraphicFramePr>
          <p:nvPr/>
        </p:nvGraphicFramePr>
        <p:xfrm>
          <a:off x="34925" y="115888"/>
          <a:ext cx="9001125" cy="495389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وزجر داود رجاله بالكلام ولم يدعهُم يثبون على شاول ليقتلوه. ثم قام شاول ونزل في طريقهِ.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Par ces paroles David arrêta ses hommes et les empêcha de se dresser contre Saül. Puis Saül se redressa pour sortir de la caverne et continua son chemin.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So David restrained his servants with these words, and did not allow them to rise against Saul. And Saul got up from the cave and went on his way.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17008" name="Group 16"/>
          <p:cNvGraphicFramePr>
            <a:graphicFrameLocks noGrp="1"/>
          </p:cNvGraphicFramePr>
          <p:nvPr/>
        </p:nvGraphicFramePr>
        <p:xfrm>
          <a:off x="34925" y="115888"/>
          <a:ext cx="9001125" cy="6727128"/>
        </p:xfrm>
        <a:graphic>
          <a:graphicData uri="http://schemas.openxmlformats.org/drawingml/2006/table">
            <a:tbl>
              <a:tblPr rtl="1"/>
              <a:tblGrid>
                <a:gridCol w="4405992">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000" b="0" i="0" u="none" strike="noStrike" cap="none" normalizeH="0" baseline="0" dirty="0">
                          <a:ln>
                            <a:noFill/>
                          </a:ln>
                          <a:solidFill>
                            <a:schemeClr val="bg1"/>
                          </a:solidFill>
                          <a:effectLst/>
                          <a:latin typeface="Arial" charset="0"/>
                          <a:cs typeface="Arial" charset="0"/>
                        </a:rPr>
                        <a:t>وخرج داود من المغارة وراء شاول قائلاً يا سيِّدي الملكُ، فالتفت شاول الى خلفهِ فخرَّ داود على وجههِ إلى الأرض وسجد لهُ. وقال داود لشاول لماذا تسمعُ كلام النَّاس القائلين إن داود يطلُبُ نفسكَ.</a:t>
                      </a:r>
                      <a:endParaRPr kumimoji="0" lang="en-US" sz="30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8 Après cela, David se leva et sortit de la caverne. Il se mit alors à crier derrière Saül : O roi ! Mon seigneur ! Saül regarda derrière lui, et David s’inclina le visage contre terre et se prosterna. 9  David dit à Saül : Pourquoi </a:t>
                      </a:r>
                      <a:r>
                        <a:rPr kumimoji="0" lang="fr-FR" sz="2700" b="0" i="0" u="none" strike="noStrike" cap="none" normalizeH="0" baseline="0" dirty="0" err="1">
                          <a:ln>
                            <a:noFill/>
                          </a:ln>
                          <a:solidFill>
                            <a:schemeClr val="bg1"/>
                          </a:solidFill>
                          <a:effectLst/>
                          <a:latin typeface="Arial" charset="0"/>
                          <a:cs typeface="Arial" charset="0"/>
                        </a:rPr>
                        <a:t>écoutes–tu</a:t>
                      </a:r>
                      <a:r>
                        <a:rPr kumimoji="0" lang="fr-FR" sz="2700" b="0" i="0" u="none" strike="noStrike" cap="none" normalizeH="0" baseline="0" dirty="0">
                          <a:ln>
                            <a:noFill/>
                          </a:ln>
                          <a:solidFill>
                            <a:schemeClr val="bg1"/>
                          </a:solidFill>
                          <a:effectLst/>
                          <a:latin typeface="Arial" charset="0"/>
                          <a:cs typeface="Arial" charset="0"/>
                        </a:rPr>
                        <a:t> les propos des gens qui disent : David cherche ton malheur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David also arose afterward, went out of the cave, and called out to Saul, saying, My lord the king! And when Saul looked behind him, David stooped with his face to the earth, and bowed down. 9 And David said to Saul: Why do you listen to the words of men who say, `Indeed David seeks your harm'?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59679" name="Group 31"/>
          <p:cNvGraphicFramePr>
            <a:graphicFrameLocks noGrp="1"/>
          </p:cNvGraphicFramePr>
          <p:nvPr/>
        </p:nvGraphicFramePr>
        <p:xfrm>
          <a:off x="34925" y="115888"/>
          <a:ext cx="9001125" cy="5915280"/>
        </p:xfrm>
        <a:graphic>
          <a:graphicData uri="http://schemas.openxmlformats.org/drawingml/2006/table">
            <a:tbl>
              <a:tblPr rtl="1"/>
              <a:tblGrid>
                <a:gridCol w="4537754">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هُوذا قد رأت عيناكَ اليوم أن الرَّبُّ قد دفعك اليوم إلى يدي في المغارة ولم أشاء قتلك</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لكني أشفقتُ عليك</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وقُلتُ لا أرفع يدي على سيِّدي لأنَّهُ مسيحُ الرَّبِّ.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Tu vois en ce jour de tes propres yeux que l’Éternel t’avait livré aujourd’hui entre mes mains dans la caverne. On m’a dit alors de te tuer ; mais je t’ai épargné et j’ai dit : Je ne porterai pas la main sur mon seigneur, car il est le messie de l’Éternel.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10 Look, this day your eyes have seen that the Lord delivered you today into my hand in the cave, and someone urged me to kill you. But my eye spared you, and I said, `I will not stretch out my hand against my lord, for he is the Lord's anointed.'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10866" name="Group 18"/>
          <p:cNvGraphicFramePr>
            <a:graphicFrameLocks noGrp="1"/>
          </p:cNvGraphicFramePr>
          <p:nvPr/>
        </p:nvGraphicFramePr>
        <p:xfrm>
          <a:off x="34925" y="115888"/>
          <a:ext cx="9001125" cy="5873688"/>
        </p:xfrm>
        <a:graphic>
          <a:graphicData uri="http://schemas.openxmlformats.org/drawingml/2006/table">
            <a:tbl>
              <a:tblPr rtl="1"/>
              <a:tblGrid>
                <a:gridCol w="4848222">
                  <a:extLst>
                    <a:ext uri="{9D8B030D-6E8A-4147-A177-3AD203B41FA5}">
                      <a16:colId xmlns:a16="http://schemas.microsoft.com/office/drawing/2014/main" val="20000"/>
                    </a:ext>
                  </a:extLst>
                </a:gridCol>
                <a:gridCol w="415290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هوذا طرف ردائك في يدي ولم أقتلك، فاعلم وانظُر اليوم أنَّهُ ليس في يدي شرٌّ ولا معصية ولا ذنب</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Vois, mon père, vois donc le pan de ton manteau dans ma main. Puisque j’ai coupé le pan de ton manteau et que je ne t’ai pas tué, reconnais et considère qu’il n’y a dans ma conduite ni méchanceté ni révolte, et que je n’ai pas péché contre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Moreover, my father, see! Yes, see the corner of your robe in my hand! For in that I cut off the corner of your robe, and did not kill you, know and see that there is neither evil nor rebellion in my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0703" name="Group 31"/>
          <p:cNvGraphicFramePr>
            <a:graphicFrameLocks noGrp="1"/>
          </p:cNvGraphicFramePr>
          <p:nvPr/>
        </p:nvGraphicFramePr>
        <p:xfrm>
          <a:off x="34925" y="115888"/>
          <a:ext cx="9074150" cy="676872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أُخطئ إليك وأنت تتصيد نفسي لتأخُذها. فليحكم الرَّبُّ بيني وبينك والرَّبُّ ينتقمُ لي مِنكَ وأما يدي فلا تكن عليكَ. كما قيل في مَثَل الأقدمين مِن الأشرار يخرُجُ الشر، فيدي لا تكُونُ عليكَ.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toi, tu pourchasses ma vie pour me la prendre !12  L’Éternel sera juge entre toi et moi, et l’Éternel me vengera de toi ; mais ma main elle–même ne sera pas contre toi.13 Comme dit le vieux proverbe : C’est des méchants que vient la méchanceté. Aussi ma main ne sera pas contre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 have not sinned against you. Yet you hunt my life to take it. 12 Let the Lord judge between you and me, and let the Lord avenge me on you. But my hand shall not be against you. 13 As the proverb of the ancients says, `Wickedness proceeds from the wicked.' But my hand shall not be against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1721" name="Group 25"/>
          <p:cNvGraphicFramePr>
            <a:graphicFrameLocks noGrp="1"/>
          </p:cNvGraphicFramePr>
          <p:nvPr/>
        </p:nvGraphicFramePr>
        <p:xfrm>
          <a:off x="34925" y="115888"/>
          <a:ext cx="9001125" cy="591528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وراء مَن خرجت يا ملكُ إسرائيل، وراء مَن أنتَ مُطاردٌ، وراء كلبٍ ميت، وراء بُرغُوثٍ واحدٍ. فليقم الرَّبُّ دياناً ومنتقماً ينظر الرب بيني وبينكَ ويقضي قضائي ويُنقذُني من يَدكَ.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Contre qui le roi d’Israël est–il parti en guerre ? Qui poursuis–tu ? Un chien mort, une simple puce.15  L’Éternel rendra la justice ; il sera juge entre toi et moi ; il regardera, il défendra ma cause, il sera mon juge (en me délivrant) de ta main.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After whom has the king of Israel come out? Whom do you pursue? A dead dog? A flea? 15 Therefore let the Lord be judge, and judge between you and me, and see and plead my case, and deliver me out of your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2744" name="Group 24"/>
          <p:cNvGraphicFramePr>
            <a:graphicFrameLocks noGrp="1"/>
          </p:cNvGraphicFramePr>
          <p:nvPr/>
        </p:nvGraphicFramePr>
        <p:xfrm>
          <a:off x="34925" y="115888"/>
          <a:ext cx="9001125" cy="634200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فرغَ داود مِن هذا الكلام مع شاول قال شاول أهذا صوتُكَ يا ابني داود، ورفع شاول صوتهُ وبكى، ثُمَّ قال لداود أنت أبرُّ منِّي لأنَّكَ جازيتني خيراً وأنا جازيتُكَ شراً.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Lorsque David eut fini d’adresser à Saül ces paroles, Saül dit : Est–ce bien ta voix, mon fils David ? Et Saül se mit à sangloter.17  Puis il dit à David : Tu es plus juste que moi, car tu m’as rendu du bien, et moi je t’ai rendu le mal.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it was, when David had finished speaking these words to Saul, that Saul said, Is this your voice, my son David? And Saul lifted up his voice and wept. 17 Then he said to David: You are more righteous than I; for you have rewarded me with good, whereas I have rewarded you with evil.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3767" name="Group 23"/>
          <p:cNvGraphicFramePr>
            <a:graphicFrameLocks noGrp="1"/>
          </p:cNvGraphicFramePr>
          <p:nvPr/>
        </p:nvGraphicFramePr>
        <p:xfrm>
          <a:off x="34925" y="115888"/>
          <a:ext cx="9001125" cy="676872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ولقد أظهرت اليوم أنَّك صنعت إليَّ خيراً لأنَّ الرَّبَّ قد أسلمني إلى يدك ولم تقتُلني. وإذا تمكن المرء من عدوه فهل يطلق سبيله بخير، فجزاك الرَّبُّ خيراً كما صنعت معي اليوم.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Tu manifestes aujourd’hui la bonté avec laquelle tu agis envers moi, puisque l’Éternel m’avait livré entre tes mains et que tu ne m’as pas tué.19  Si quelqu’un trouve son ennemi, le laisse–t–il poursuivre tout bonnement son chemin ? Que l’Éternel te récompense pour ce que tu m’as fait en ce jour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you have shown this day how you have dealt well with me; for when the Lord delivered me into your hand, you did not kill me. 19 For if a man finds his enemy, will he let him get away safely? Therefore may the Lord reward you with good for what you have done to me this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4790" name="Group 22"/>
          <p:cNvGraphicFramePr>
            <a:graphicFrameLocks noGrp="1"/>
          </p:cNvGraphicFramePr>
          <p:nvPr/>
        </p:nvGraphicFramePr>
        <p:xfrm>
          <a:off x="34925" y="115888"/>
          <a:ext cx="9001125" cy="634200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ولقد علمتُ الآن أنَّك ستصير ملكاً للمملكة وتثبُتُ في يدك مملكةُ إسرائيل. فاحلف لي الآن بالرَّبِّ إنَّكَ لا تقرض ذريتي من بعدي ولا تُبيد اسمي مِن بيت أبي.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05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Maintenant voici, je le sais, tu régneras à coup sûr et tu auras le royaume d’Israël bien en main.21  Jure–moi maintenant par l’Éternel que tu ne détruiras pas ma descendance après moi et que tu ne détruiras pas mon nom de ma famille.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now I know indeed that you shall surely be king, and that the kingdom of Israel shall be established in your hand. 21 Therefore swear now to me by the Lord that you will not cut off my descendants after me, and that you will not destroy my name from my father's house.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69870" name="Group 14"/>
          <p:cNvGraphicFramePr>
            <a:graphicFrameLocks noGrp="1"/>
          </p:cNvGraphicFramePr>
          <p:nvPr/>
        </p:nvGraphicFramePr>
        <p:xfrm>
          <a:off x="34925" y="115888"/>
          <a:ext cx="9074150" cy="597852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فحلف داود لشاول، وانصرف شاول إلى بيتهِ وصعد داود ورجالُهُ إلى الحصن.</a:t>
                      </a:r>
                      <a:endParaRPr kumimoji="0" lang="en-US"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David le jura à Saül. Puis Saül s’en alla dans sa maison, et David et ses hommes montèrent à la forteresse.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So David swore to Saul. And Saul went home, but David and his men went up to the stronghold.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0915" name="Group 35"/>
          <p:cNvGraphicFramePr>
            <a:graphicFrameLocks noGrp="1"/>
          </p:cNvGraphicFramePr>
          <p:nvPr/>
        </p:nvGraphicFramePr>
        <p:xfrm>
          <a:off x="34925" y="115888"/>
          <a:ext cx="9001125" cy="6338888"/>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( 15 : 1 ـ 35 )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أليفازُ التيمانيُّ وقال: ألعلَّ الحكيم يُجيبُ عن معرفة باطلةٍ ويملأُ بطنهُ ريحاً شرقية،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Job 15:1-35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Elifaz de Témân prit la parole et dit: Est-ce d'un sage de répondre par une science de vent,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15:1-35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15:1 Then Eliphaz the Temanite answered and said: 2 Should a wise man answer with empty knowledge, And fill himself with the east wind?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1930" name="Group 26"/>
          <p:cNvGraphicFramePr>
            <a:graphicFrameLocks noGrp="1"/>
          </p:cNvGraphicFramePr>
          <p:nvPr/>
        </p:nvGraphicFramePr>
        <p:xfrm>
          <a:off x="34925" y="115888"/>
          <a:ext cx="9001125" cy="60895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فيحتجَّ بكلام لا يُفيدُ وبأقوال لا ينتفعُ بها. أمَّا أنتَ فتُنافي المخافة وأكملت الكلام هكذا أمام اللَّه. فان إثمكَ علم فمك وأنت تؤثر فم الماكرين.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de s'enfler le ventre de sirocco, d'argumenter avec des mots sans portée, avec des discours qui ne servent à rien? Tu en viens à saper la piété, et tu ruines la méditation devant Dieu. 5 Puisque ton crime inspire ta bouche et que tu adoptes le langage des fourbes,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Should he reason with unprofitable talk, Or by speeches with which he can do no good? 4 Yes, you cast off fear, And restrain prayer before God. 5 For your iniquity teaches your mouth, And you choose the tongue of the crafty.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5815" name="Group 23"/>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فمكَ هو يستذنبُك لا أنا وشفتيك تشهدان عليك. ألعلك ولدت قبل كل إنسان أم كونت قبل التلال. ألعلك سمعت أسرار اللَّه أم بلغت إليك الحكمة.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ta bouche qui te condamne, ce n'est pas moi, tes propres lèvres témoignent contre toi. 7 Es-tu Adam, né le premier, as-tu été enfanté avant les collines? 8 Aurais-tu écouté au conseil de Dieu pour y accaparer la sagesse?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Your own mouth condemns you, and not I; Yes, your own lips testify against you. 7 Are you the first man who was born? Or were you made before the hills? 8 Have you heard the counsel of God? Do you limit wisdom to yourself?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6842" name="Group 26"/>
          <p:cNvGraphicFramePr>
            <a:graphicFrameLocks noGrp="1"/>
          </p:cNvGraphicFramePr>
          <p:nvPr/>
        </p:nvGraphicFramePr>
        <p:xfrm>
          <a:off x="34925" y="115888"/>
          <a:ext cx="9001125" cy="668699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الذي تعلمهُ أنتَ ولا نعلمه نحن أو ماذا تفهمه أكثر منا. ألعلك شيخ وأقدم منا وأكبر سناً من أبيكَ. أيسير عوض خطاياك يؤدبك قليلاً لقد أكثرت الكلام.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Que sais-tu que nous ne sachions? Qu'as tu compris qui ne nous soit familier? 10 Vois parmi nous un ancien, un vieillard, et l'autre plus chargé d'ans que ne le serait ton père. 11 Sont-elles indignes de toi, les consolations de Dieu, et les paroles si modérées que nous t'adressons?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What do you know that we do not know? What do you understand that is not in us? 10 Both the gray-haired and the aged are among us, Much older than your father. 11 Are the consolations of God too small for you, And the word spoken gently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7865" name="Group 25"/>
          <p:cNvGraphicFramePr>
            <a:graphicFrameLocks noGrp="1"/>
          </p:cNvGraphicFramePr>
          <p:nvPr/>
        </p:nvGraphicFramePr>
        <p:xfrm>
          <a:off x="34925" y="115888"/>
          <a:ext cx="9001125" cy="6281612"/>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علام يستهويك قلبُكَ ولماذا تختلجُ عيناكَ حتَّى تتكلَّم بغضب أمام اللَّه وتخرج كلاماً هكذا من فمك. مَن هو الإنسان حتى يزكُو ومولودُ المرأة حتى يتبرَّر.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Pourquoi la passion t'emporte-t-elle et pourquoi ces yeux qui clignent, 13 lorsque tu tournes ta rancœur contre Dieu et que ta bouche pérore? 14 Qu'est-ce donc que l'homme pour jouer au pur, celui qui est né de la femme, pour se dire juste?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Why does your heart carry you away, And what do your eyes wink at, 13 That you turn your spirit against God, And let such words go out of your mouth? 14 What is man, that he could be pure? And he who is born of a woman, that he could be righteous?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8891" name="Group 27"/>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ها إن قدِّيسيه لا يأتمنُهُم والسَّمَواتُ غيرُ طاهرةٍ أمامه، فكم بالحري الإنسان الرجس الفاسد الذي يشرب الإثم كالماء. إني أخبرك فاسمع لي وبما رأيت أُحدثك</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Même à ses saints Dieu ne se fie pas et les cieux ne sont pas purs à ses yeux. 16 Combien moins le répugnant, le corrompu, l'homme qui boit la perfidie comme de l'eau! 17 Je vais t'instruire, écoute-moi. Ce que j'ai contemplé,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If God puts no trust in His saints, And the heavens are not pure in His sight, 16 How much less man, who is abominable and filthy, Who drinks iniquity like water! 17 I will tell you, hear me; What I have seen I will declare,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69911" name="Group 23"/>
          <p:cNvGraphicFramePr>
            <a:graphicFrameLocks noGrp="1"/>
          </p:cNvGraphicFramePr>
          <p:nvPr/>
        </p:nvGraphicFramePr>
        <p:xfrm>
          <a:off x="34925" y="115888"/>
          <a:ext cx="9001125" cy="65126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وبما أخبر به الحُكماء عن آبائِهم ولم يكتُمُوهُ، الذين لهُم وحدهُم أُعطيت الأرضُ ولم يدخل بينهُم غريبٌ. المنافق يتململ كل أيام حياته وسنون معدودة ادخرت للجائر.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 le rapporterai, ce que les sages, sans en rien cacher, relatent comme reçu de leurs ancêtres, de ceux à qui le pays fut donné en propre, quand aucun étranger ne s'était infiltré parmi eux. Voici: 20 pendant toute sa vie, le méchant se tourmente. Quel que soit le nombre des ans réservés au tyran,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What wise men have told, Not hiding anything received from their fathers, 19 To whom alone the land was given, And no alien passed among them: 20 The wicked man writhes with pain all his days, And the number of years is hidden from the oppressor.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0945" name="Group 33"/>
          <p:cNvGraphicFramePr>
            <a:graphicFrameLocks noGrp="1"/>
          </p:cNvGraphicFramePr>
          <p:nvPr/>
        </p:nvGraphicFramePr>
        <p:xfrm>
          <a:off x="34925" y="115888"/>
          <a:ext cx="9001125" cy="676872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صوتُ الأهوال في أُذُنيه وفي ساعة السلام يفاجئه المُخرِّبُ. لا يأمن أن يخرج مِنَ الظُّلمةِ وعينه ترقب السَّيف. يهيم في طلب الأطعمة فإنه يعلم أنَّ يوم الظلام مُعد له.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les voix de l'effroi hantent ses oreilles: En pleine paix le démolisseur ne va-t-il pas l'attaquer? 22 Il n'ose croire qu'il ressortira des ténèbres, lui que guette le glaive. 23 Il erre pour chercher du pain, mais où aller? Il sait que le sort qui l'attend, c'est le jour des ténèbres.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Dreadful sounds are in his ears; In prosperity the destroyer comes upon him. 22 He does not believe that he will return from darkness, For a sword is waiting for him. 23 He wanders about for bread, saying, `Where is it?' He knows that a day of darkness is ready at his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1967" name="Group 31"/>
          <p:cNvGraphicFramePr>
            <a:graphicFrameLocks noGrp="1"/>
          </p:cNvGraphicFramePr>
          <p:nvPr/>
        </p:nvGraphicFramePr>
        <p:xfrm>
          <a:off x="34925" y="115888"/>
          <a:ext cx="9001125" cy="6281612"/>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يُرهبُهُ الضُّرُّ ويدركه الضِّيقُ، كملك مُستَعدٍّ للقتال. لأنَّهُ مدَّ على اللَّه يدهُ وعلى القدير تجبَّر أغار عليه بعنق مُتصلِّبة تحت أوقاف مجنة الغيـظ،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La détresse et l'angoisse vont le terrifier, elles se ruent sur lui comme un roi prêt à l'assaut. 25 C'est qu'il a levé la main contre Dieu, et qu'il a bravé le Puissant. 26 Il fonçait sur lui, tête baissée, sous le dos blindé de ses boucliers.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Trouble and anguish make him afraid; They overpower him, like a king ready for battle. 25 For he stretches out his hand against God, And acts defiantly against the Almighty, 26 Running stubbornly against Him With his strong, embossed shield.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2993" name="Group 33"/>
          <p:cNvGraphicFramePr>
            <a:graphicFrameLocks noGrp="1"/>
          </p:cNvGraphicFramePr>
          <p:nvPr/>
        </p:nvGraphicFramePr>
        <p:xfrm>
          <a:off x="34925" y="115888"/>
          <a:ext cx="9074150" cy="6537072"/>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وقـد كسى السمـن وجههُ وغشى الشحـم كليتيه فاستوطـن مُدُناً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خربةً بُيُوتاً غير مسكونةٍ عن قليل ستكون رُجماً. لا يستغني ولا تثبُتُ ثروتُهُ ولا يمتدُّ في الأرض مُقتناهُ.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C'est que la graisse a empâté son visage et le lard a alourdi ses reins. 28 Il avait occupé des villes détruites, des maisons qui n'étaient plus habitables et qui croulaient en éboulis. 29 Mais il ne s'enrichira pas, sa fortune ne tiendra pas, son succès ne s'étalera plus sur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Though he has covered his face with his fatness, And made his waist heavy with fat, 28 He dwells in desolate cities, In houses which no one inhabits, Which are destined to become ruins. 29 He will not be rich, Nor will his wealth continue, Nor will his possessions overspread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4023" name="Group 39"/>
          <p:cNvGraphicFramePr>
            <a:graphicFrameLocks noGrp="1"/>
          </p:cNvGraphicFramePr>
          <p:nvPr/>
        </p:nvGraphicFramePr>
        <p:xfrm>
          <a:off x="34925" y="115888"/>
          <a:ext cx="9001125" cy="65126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تبرحه الظُّلمةُ، ومراعيه تُيبِّسُها السُّمومُ وينتثر زهره وبنفخة فمه يزُولُ. لا يتَّكل على السُّوء، فإنَّهُ يضله، ويكون السُّوء أُجرتهُ، يبيده قبل يومه وسعفُهُ لا يخضرُّ.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Il ne fuira pas les ténèbres, une flamme desséchera ses rameaux et il fuira sa propre haleine. 31 Qu'il ne mise pas sur la duperie, il ferait fausse route, car la duperie sera son salaire. 32 Cela s’accomplira avant (le terme de) ses jours. Et son rameau ne verdira plus.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He will not depart from darkness; The flame will dry out his branches, And by the breath of His mouth he will go away. 31 Let him not trust in futile things, deceiving himself, For futility will be his reward. 32 It will be accomplished before his time, And his branch will not be green.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5049" name="Group 41"/>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يتساقطُ كالجفن حصرمهُ وينتثُرُ كالزَّيتون زهرُهُ. لأنَّ جماعة المُنافقين عقيمة وأخبية الرَّشوة تأكلها النَّارُ.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 se dépouillera comme une vigne de ses fruits encore verts, Comme un olivier, il fera tomber ses fleurs.34 La famille de l’impie deviendra stérile, Et le feu dévorera les tentes de l’homme vénal.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He will shake off his unripe grape like a vine, And cast off his blossom like an olive tree. 34 For the company of hypocrites will be barren, And fire will consume the tents of bribery.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2944" name="Group 16"/>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حبل بالتنهيد وولد الآثم وبطنُهُ أنشأت الغش.</a:t>
                      </a:r>
                      <a:endParaRPr kumimoji="0" lang="en-US"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Concevoir le mal, c’est enfanter le malheur, Et c’est avoir le sein disposé à la ruse.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They conceive trouble and bring forth futility; Their womb prepares deceit.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3985" name="Group 33"/>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سفر إشعياء النبي ( 13 : 2 ـ 13 )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ارفعوا رايةً على الجبال السهلة، وارفعوا الصوت إليهم ولا تخافوا، أشيرُوا باليد وافتحوا الأبواب للرؤساء. أنا أمرت مُقدَّسيَّ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13:2-13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Sur une montagne pelée, dressez un étendard, poussez des cris, agitez la main, pour qu'ils viennent aux portes des seigneurs. 3 Moi, j'ai mandé ceux qui me sont consacrés,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13:2-13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Lift up a banner on the high mountain, Raise your voice to them; Wave your hand, that they may enter the gates of the nobles. 3 I have commanded My sanctified ones;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5002" name="Group 26"/>
          <p:cNvGraphicFramePr>
            <a:graphicFrameLocks noGrp="1"/>
          </p:cNvGraphicFramePr>
          <p:nvPr/>
        </p:nvGraphicFramePr>
        <p:xfrm>
          <a:off x="34925" y="115888"/>
          <a:ext cx="9001125" cy="6485370"/>
        </p:xfrm>
        <a:graphic>
          <a:graphicData uri="http://schemas.openxmlformats.org/drawingml/2006/table">
            <a:tbl>
              <a:tblPr rtl="1"/>
              <a:tblGrid>
                <a:gridCol w="4640488">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أنا دعوتهم وسيأتي الجبابرة بغضبي فرحين معتزين معاً. صوتُ جُمهُور كثير على الجبال كصوت أُمم كثيرة، صوتُ ممالك وأُمم مُجتمعةٍ، إن ربُّ الجُنود أمر لامته محاربة.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j'ai convoqué les guerriers de ma colère, ceux que réjouit mon honneur. 4 Écoutez le grondement dans les montagnes; c'est comme une grande foule. Écoutez le tumulte des royaumes, des nations </a:t>
                      </a:r>
                      <a:r>
                        <a:rPr kumimoji="0" lang="fr-FR" sz="2800" b="0" i="0" u="none" strike="noStrike" cap="none" normalizeH="0" baseline="0" dirty="0" err="1">
                          <a:ln>
                            <a:noFill/>
                          </a:ln>
                          <a:solidFill>
                            <a:schemeClr val="bg1"/>
                          </a:solidFill>
                          <a:effectLst/>
                          <a:latin typeface="Arial" charset="0"/>
                          <a:cs typeface="Arial" charset="0"/>
                        </a:rPr>
                        <a:t>assemblées:Le</a:t>
                      </a:r>
                      <a:r>
                        <a:rPr kumimoji="0" lang="fr-FR" sz="2800" b="0" i="0" u="none" strike="noStrike" cap="none" normalizeH="0" baseline="0" dirty="0">
                          <a:ln>
                            <a:noFill/>
                          </a:ln>
                          <a:solidFill>
                            <a:schemeClr val="bg1"/>
                          </a:solidFill>
                          <a:effectLst/>
                          <a:latin typeface="Arial" charset="0"/>
                          <a:cs typeface="Arial" charset="0"/>
                        </a:rPr>
                        <a:t> Seigneur, le tout-puissant, passe en revue l'armée qui va combattre.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I have also called My mighty ones for My anger--Those who rejoice in My exaltation. 4 The noise of a multitude in the mountains, Like that of many people! A tumultuous noise of the kingdoms of nations gathered together! The Lord of hosts musters The army for battle.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9842" name="Group 18"/>
          <p:cNvGraphicFramePr>
            <a:graphicFrameLocks noGrp="1"/>
          </p:cNvGraphicFramePr>
          <p:nvPr/>
        </p:nvGraphicFramePr>
        <p:xfrm>
          <a:off x="34925" y="115888"/>
          <a:ext cx="9001125" cy="6695568"/>
        </p:xfrm>
        <a:graphic>
          <a:graphicData uri="http://schemas.openxmlformats.org/drawingml/2006/table">
            <a:tbl>
              <a:tblPr rtl="1"/>
              <a:tblGrid>
                <a:gridCol w="4787898">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ليأتي من أرض بعيدةٍ من أقاصي السَّمَوات الرَّبُّ يعطي سلاحاً ليبيد المسكونة كلها. ولولوا فإنَّ يوم الرَّبِّ قريبٌ وانكسار يأتي من قبل اللَّه. فلذلك تسترخي كل يد ويذوبُ</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5 Ils viennent d'un pays lointain, des extrémités du ciel, le Seigneur et les instruments de sa colère, pour ravager toute la contrée. 6 Poussez des cris de deuil! Il est proche, le jour du Seigneur; comme la dévastation, il vient du Dévastateur. 7 C'est pourquoi tous les bras retombent et chacun voit fondre son courage.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5 They come from a far country, From the end of heaven--The Lord and His weapons of indignation, To destroy the whole land. 6 Wail, for the day of the Lord is at hand! It will come as destruction from the Almighty. 7 Therefore all hands will be limp, Every man's heart will melt,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7085" name="Group 29"/>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قلب كُلُّ إنسان فيفزع الشيوخ، ويأخُذُهُم الطلق كامرأة تلد وتنوح، ويعجب بعضُهُم من بعض، ووجُوهُهُم مثل اللهيب.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Ils sont frappés d'épouvante, les crampes et les douleurs les saisissent, ils se tordent comme une femme en travail. Ils se regardent l'un l'autre avec stupeur, leurs visages sont en flammes.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they will be afraid. Pangs and sorrows will take hold of them; They will be in pain as a woman in childbirth; They will be amazed at one another; Their faces will be like flames.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8105" name="Group 25"/>
          <p:cNvGraphicFramePr>
            <a:graphicFrameLocks noGrp="1"/>
          </p:cNvGraphicFramePr>
          <p:nvPr/>
        </p:nvGraphicFramePr>
        <p:xfrm>
          <a:off x="34925" y="71414"/>
          <a:ext cx="9001125" cy="6844920"/>
        </p:xfrm>
        <a:graphic>
          <a:graphicData uri="http://schemas.openxmlformats.org/drawingml/2006/table">
            <a:tbl>
              <a:tblPr rtl="1"/>
              <a:tblGrid>
                <a:gridCol w="4522108">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42876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هوذا الرَّبِّ قادمٌ بغير صفح ولا شفاء بسخطٍ وغضبٍ ليجعل المسكونة كلها خراباً ويُبيد الخطاة منها. لأنَّ كواكب السماء ونجومها وكل زينتها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تعطي نوراً، تُظلمُ الشَّمسُ وتغرب والقمر لا يعطي ضوءه.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9 Voici que vient le jour du Seigneur, implacable, et le débordement d'une ardente colère qui va réduire le pays à la désolation et en exterminer les pécheurs. 10 Les étoiles du ciel et leurs constellations ne feront plus briller leur lumière. Dès son lever, le soleil sera obscur et la lune ne donnera plus sa clarté.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9 Behold, the day of the Lord comes, Cruel, with both wrath and fierce anger, To lay the land desolate; And He will destroy its sinners from it. 10 For the stars of heaven and their constellations Will not give their light; The sun will be darkened in its going forth, And the moon will not cause its light to shine.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79127" name="Group 23"/>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وآمر بالشر على المسكُونة كلها وعلى المُنافقين بخطاياهم وأُهلك تعظم الكافرين ويذل كبرياء المتعظمين. والباقون يصيرون أفضل من الذَّهب الإبريز والإنسان أكرم من جوهر أُوفير.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Je punirai le monde pour sa méchanceté, les impies pour leurs crimes. Je mettrai fin à l'orgueil des insolents, je ferai tomber l'arrogance des tyrans. Je rendrai les hommes plus rares que l'or fin, plus rares que l'or d'Ofir.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 will punish the world for its evil, And the wicked for their iniquity; I will halt the arrogance of the proud, And will lay low the haughtiness of the terrible. 12 I will make a mortal more rare than fine gold, A man more than the golden wedge of Ophir.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6014" name="Group 14"/>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فإني سأزعزع السماء وأزلزل الأرضُ من أساساتها لأجل اضطرام الغضب الآتي عليها.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En effet, j'ébranlerai les cieux et la terre tremblera sur ses bases, sous la fureur du Seigneur, du tout-puissant, le jour de son ardente colère.</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Therefore I will shake the heavens, And the earth will move out of her place, In the wrath of the Lord of hosts And in the day of His fierce anger.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81181" name="Group 29"/>
          <p:cNvGraphicFramePr>
            <a:graphicFrameLocks noGrp="1"/>
          </p:cNvGraphicFramePr>
          <p:nvPr/>
        </p:nvGraphicFramePr>
        <p:xfrm>
          <a:off x="34925" y="115888"/>
          <a:ext cx="9001125" cy="633888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يشوع بن شيراخ ( 2 : 1 ـ 3 : 1ـ 4 )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بُنيَّ إن أقبلت لخدمة الرب هيئ نفسك للتجارب. قوّم قلبك واحتمل. أمل أذنك واقبل أقوال العقل ولا تضعف في وقت أتعابك. اقترن به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تنفصل عنه لكي تنمو من أخِرتك</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2:1-3:4</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Mon fils, si tu aspires à servir le Seigneur, prépare ton âme à l'épreuve. 2 Fais-toi un coeur droit et sois résolu. Ne te trouble pas au moment de la détresse. 3 Tout ce qui t'advient,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2:1-3:4</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My child, when you come to serve the Lord, prepare yourself for testing. 2 Set your heart right and be steadfast, and do not be impetuous in time of calamity. 3 Cling to him and do not depart, so that your last days may be prosperous.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82205" name="Group 29"/>
          <p:cNvGraphicFramePr>
            <a:graphicFrameLocks noGrp="1"/>
          </p:cNvGraphicFramePr>
          <p:nvPr/>
        </p:nvGraphicFramePr>
        <p:xfrm>
          <a:off x="34925" y="115888"/>
          <a:ext cx="9001125" cy="6194362"/>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كلما أتاك فاقبله لكي تكون صبوراً في أرض مذلتك فإن الذهب يمحص بالنار والمرضيين والمختارين من الناس يمحصون في أتون الاتضاع. آمن به فينصرك. قوّم طرقك وتوكل عليه. احفظ مخافته وأبق عليها في شيخوختك.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accepte-le,  dans les revers de ton humiliation sois patient; 5 car c'est au feu qu'on éprouve l'or, et au four de l'humiliation, ceux qui sont agréés de Dieu. 6 Aie confiance en Dieu et il te viendra en aide, suis une voie droite et espère en lui.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Accept whatever befalls you, and in times of humiliation be patient. 5 For gold is tested in the fire, and those found acceptable, in the furnace of humiliation. 6 Trust in him, and he will help you; make your ways straight, and hope in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84253" name="Group 29"/>
          <p:cNvGraphicFramePr>
            <a:graphicFrameLocks noGrp="1"/>
          </p:cNvGraphicFramePr>
          <p:nvPr/>
        </p:nvGraphicFramePr>
        <p:xfrm>
          <a:off x="34925" y="115888"/>
          <a:ext cx="9001125" cy="6634608"/>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أيها المتقون الرب انتظروا رحمته ولا تحيدوا لئلا تسقطوا. يا خائفي الرب آمنوا به فلا يضيع أجركم. أيها المتقون الرب ترجوا الخيرات والحياة الأبدية والرحمة.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Vous qui craignez le Seigneur, comptez sur sa miséricorde, ne vous détournez pas, de peur de tomber. 8 Vous qui craignez le Seigneur, ayez confiance en lui, votre récompense ne vous fera pas défaut. 9 Vous qui craignez le Seigneur, comptez sur la prospérité, la joie perpétuelle et la miséricorde. </a:t>
                      </a: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You who fear the Lord, wait for his mercy; do not stray, or else you may fall. 8 You who fear the Lord, trust in him, and your reward will not be lost. 9 You who fear the Lord, hope for good things, for lasting joy and mercy.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7026"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37702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8083" name="Group 35"/>
          <p:cNvGraphicFramePr>
            <a:graphicFrameLocks noGrp="1"/>
          </p:cNvGraphicFramePr>
          <p:nvPr/>
        </p:nvGraphicFramePr>
        <p:xfrm>
          <a:off x="34925" y="44450"/>
          <a:ext cx="9145588"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(16:10-11 </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 لا تترُك نفسي في الجحيم، ولا تدع صفيك أن يرى فساداً.قد عرفتني طُرق الحياة</a:t>
                      </a:r>
                      <a:r>
                        <a:rPr kumimoji="0" lang="ar-EG" sz="3200" b="0" i="0" u="none" strike="noStrike" cap="none" normalizeH="0" baseline="0">
                          <a:ln>
                            <a:noFill/>
                          </a:ln>
                          <a:solidFill>
                            <a:schemeClr val="bg1"/>
                          </a:solidFill>
                          <a:effectLst/>
                          <a:latin typeface="Arial" charset="0"/>
                          <a:cs typeface="Arial" charset="0"/>
                        </a:rPr>
                        <a:t>.</a:t>
                      </a:r>
                      <a:r>
                        <a:rPr kumimoji="0" lang="ar-EG" sz="36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16:10-11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t>
                      </a:r>
                      <a:r>
                        <a:rPr kumimoji="0" lang="fr-FR" sz="2800" b="0" i="0" u="none" strike="noStrike" cap="none" normalizeH="0" baseline="0">
                          <a:ln>
                            <a:noFill/>
                          </a:ln>
                          <a:solidFill>
                            <a:schemeClr val="bg1"/>
                          </a:solidFill>
                          <a:effectLst/>
                          <a:latin typeface="Arial" charset="0"/>
                          <a:cs typeface="Arial" charset="0"/>
                        </a:rPr>
                        <a:t>Car tu ne m'abandonnes pas aux enfers,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tu ne laisses pas ton fidèle voir la fosse;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Tu me fais connaître la route de la vie,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a:t>
                      </a:r>
                      <a:r>
                        <a:rPr kumimoji="0" lang="ar-EG" sz="3600" b="0" i="0" u="sng" strike="noStrike" cap="none" normalizeH="0" baseline="0">
                          <a:ln>
                            <a:noFill/>
                          </a:ln>
                          <a:solidFill>
                            <a:srgbClr val="FF9933"/>
                          </a:solidFill>
                          <a:effectLst/>
                          <a:latin typeface="Arial" charset="0"/>
                          <a:cs typeface="Arial" charset="0"/>
                        </a:rPr>
                        <a:t>16:10-11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10 For You will not leave my soul in Sheol, Nor will You allow Your Holy One to see corruption.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11 You will show me the path of life.</a:t>
                      </a:r>
                      <a:r>
                        <a:rPr kumimoji="0" lang="en-US" sz="3200" b="0" i="0" u="none" strike="noStrike" cap="none" normalizeH="0" baseline="0">
                          <a:ln>
                            <a:noFill/>
                          </a:ln>
                          <a:solidFill>
                            <a:schemeClr val="bg1"/>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Times New Roman" pitchFamily="18" charset="0"/>
                        </a:rPr>
                        <a:t>Alleluia</a:t>
                      </a:r>
                      <a:endParaRPr kumimoji="0" lang="en-CA" sz="32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19pm</a:t>
            </a:r>
          </a:p>
        </p:txBody>
      </p:sp>
    </p:spTree>
  </p:cSld>
  <p:clrMapOvr>
    <a:masterClrMapping/>
  </p:clrMapOvr>
</p:sld>
</file>

<file path=ppt/slides/slide1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79119" name="Group 47"/>
          <p:cNvGraphicFramePr>
            <a:graphicFrameLocks noGrp="1"/>
          </p:cNvGraphicFramePr>
          <p:nvPr/>
        </p:nvGraphicFramePr>
        <p:xfrm>
          <a:off x="34925" y="-26988"/>
          <a:ext cx="9145588" cy="662463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( 20 : 27 ـ 38 )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جاء قومٌ مِنَ الصَّدُّوقيِّين، الذين يقولون أن ليست قيامة، وسألوهُ، </a:t>
                      </a:r>
                      <a:endParaRPr kumimoji="0" lang="ar-EG" sz="32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Luc 20 : 27- 38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27 </a:t>
                      </a:r>
                      <a:r>
                        <a:rPr kumimoji="0" lang="fr-FR" sz="2800" b="0" i="0" u="none" strike="noStrike" cap="none" normalizeH="0" baseline="0">
                          <a:ln>
                            <a:noFill/>
                          </a:ln>
                          <a:solidFill>
                            <a:schemeClr val="bg1"/>
                          </a:solidFill>
                          <a:effectLst/>
                          <a:latin typeface="Arial" charset="0"/>
                          <a:cs typeface="Arial" charset="0"/>
                        </a:rPr>
                        <a:t>Alors, s'approchèrent quelques Sadducéens. Les Sadducéens contestant qu'il y ait une résurrection: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20:27-38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Then some of the Sadducees, who deny that there is a resurrection, came to Him and asked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19m</a:t>
            </a:r>
          </a:p>
        </p:txBody>
      </p:sp>
    </p:spTree>
  </p:cSld>
  <p:clrMapOvr>
    <a:masterClrMapping/>
  </p:clrMapOvr>
</p:sld>
</file>

<file path=ppt/slides/slide1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7794" name="Group 18"/>
          <p:cNvGraphicFramePr>
            <a:graphicFrameLocks noGrp="1"/>
          </p:cNvGraphicFramePr>
          <p:nvPr/>
        </p:nvGraphicFramePr>
        <p:xfrm>
          <a:off x="34925" y="44450"/>
          <a:ext cx="9145588" cy="65532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قائلين: " يا مُعلِمُ، كتبَ لنا موسى: إنْ ماتَ لرجل أخٌ ولهُ امرأةٌ، وهذا ليس له ولدٍ، فليأخُذُ أخوهُ امرأته ليُقيمُ نسلاً لأخيهِ. </a:t>
                      </a:r>
                      <a:endParaRPr kumimoji="0" lang="ar-EG" sz="32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Ils lui posèrent cette question: "Maître, Moïse a écrit pour nous: Si un homme a un frère marié qui meurt sans enfants, qu'il épouse la veuve et donne une descendance à son frère.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saying: Teacher, Moses wrote to us that if a man's brother dies, having a wife, and he dies without children, his brother should take his wife and raise up offspring for his brother.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80123" name="Group 27"/>
          <p:cNvGraphicFramePr>
            <a:graphicFrameLocks noGrp="1"/>
          </p:cNvGraphicFramePr>
          <p:nvPr/>
        </p:nvGraphicFramePr>
        <p:xfrm>
          <a:off x="34925" y="115888"/>
          <a:ext cx="9145588" cy="644271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فكان سبعةُ إخوةٍ. أخذ الأول امرأةً ومات عن غير ولدٍ، فأخذها الثاني والثالث وهكذا إلى السابع. ولم يترُكوا ولداً وماتُوا. وأخيراً ماتت المرأةُ أيضاً.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Or il y avait sept frères. Le premier prit femme et mourut sans enfant. </a:t>
                      </a:r>
                      <a:r>
                        <a:rPr kumimoji="0" lang="en-US" sz="2800" b="0" i="0" u="none" strike="noStrike" cap="none" normalizeH="0" baseline="0">
                          <a:ln>
                            <a:noFill/>
                          </a:ln>
                          <a:solidFill>
                            <a:schemeClr val="bg1"/>
                          </a:solidFill>
                          <a:effectLst/>
                          <a:latin typeface="Arial" charset="0"/>
                          <a:cs typeface="Arial" charset="0"/>
                        </a:rPr>
                        <a:t>30 And the second took her to wife, and he died childless.</a:t>
                      </a:r>
                      <a:r>
                        <a:rPr kumimoji="0" lang="fr-FR" sz="2800" b="0" i="0" u="none" strike="noStrike" cap="none" normalizeH="0" baseline="0">
                          <a:ln>
                            <a:noFill/>
                          </a:ln>
                          <a:solidFill>
                            <a:schemeClr val="bg1"/>
                          </a:solidFill>
                          <a:effectLst/>
                          <a:latin typeface="Arial" charset="0"/>
                          <a:cs typeface="Arial" charset="0"/>
                        </a:rPr>
                        <a:t> 31 puis le troisième épousèrent la femme, et ainsi tous les sept: ils moururent sans laisser d'enfant. 32 Finalement, la femme mourut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Now there were seven brothers. And the first took a wife, and died without children. 30 And the second took her as wife, and he died childless. 31 Then the third took her, and in like manner the seven also; and they left no children, and died. 32 Last of all the woman died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0396" name="Group 28"/>
          <p:cNvGraphicFramePr>
            <a:graphicFrameLocks noGrp="1"/>
          </p:cNvGraphicFramePr>
          <p:nvPr/>
        </p:nvGraphicFramePr>
        <p:xfrm>
          <a:off x="34925" y="115888"/>
          <a:ext cx="9145588" cy="604837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ففي القيامةِ، لِمَن مِنهُم تكُونُ زوجةً؟ لأنَّ السبعة اتخذوها زوجةً! " فقال لهُم يسُوعُ: " إن أبناءُ هذا الدَّهر يتزوجون ويتزوجن،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Eh bien! cette femme, à la résurrection, duquel d'entre eux sera-t-elle la femme, puisque les sept l'ont eue pour femme? 34 Jésus leur dit:" Ceux qui appartiennent à ce monde-ci prennent femme ou mari.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Therefore, in the resurrection, whose wife does she become? For all seven had her as wife. 34 And Jesus answered and said to them, The sons of this age marry and are given in marriage.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1412" name="Group 20"/>
          <p:cNvGraphicFramePr>
            <a:graphicFrameLocks noGrp="1"/>
          </p:cNvGraphicFramePr>
          <p:nvPr/>
        </p:nvGraphicFramePr>
        <p:xfrm>
          <a:off x="34925" y="115888"/>
          <a:ext cx="9145588" cy="604837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الذين استحقوا ذلك الدَّهر والقيامة مِنَ الأموات، فلا يتزوجون ولا يتزوجن، لأنَّهُ لا يمكن أن يموتوا بعد، لأنَّهُم يكونون مساوين للملائكةِ، وهُم أبناءُ اللَّـهِ، إذ هُم بنو القيامةِ.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Mais ceux qui ont été jugés dignes d'avoir part au monde à venir et à la résurrection des morts ne prennent ni femme ni mari. 36 C'est qu'ils ne peuvent plus mourir, car ils sont pareils aux anges: Ils sont fils de Dieu puisqu'ils sont fils de la résurrection.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But those who are counted worthy to attain that age, and the resurrection from the dead, neither marry nor are given in marriage; 36 nor can they die anymore, for they are equal to the angels and are sons of God, being sons of the resurrection.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81167" name="Group 47"/>
          <p:cNvGraphicFramePr>
            <a:graphicFrameLocks noGrp="1"/>
          </p:cNvGraphicFramePr>
          <p:nvPr/>
        </p:nvGraphicFramePr>
        <p:xfrm>
          <a:off x="34925" y="115888"/>
          <a:ext cx="9074150" cy="662863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أنَّ الموتى يقومون، فموسى أيضاً قد أشار ( إلى ذلك ) في العُلَّيقةِ إذ يقول: إنَّ الرَّبُّ إلهُ إبراهيم وإلهُ اسحق وإلهُ يعقُوب. ليس هُو إلهَ أمواتٍ بل إلهُ أحياءٍ، لأنَّ الجميع يحيون لهُ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Et que les morts doivent ressusciter, Moïse lui-même l'a indiqué dans le récit du buisson ardent, quand il appelle le Seigneur le Dieu d'Abraham, le Dieu d'Isaac et le Dieu de Jacob. 38 Dieu n'est pas le Dieu des morts, mais des vivants, car tous sont vivants pour lui.</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But even Moses showed in the burning bush passage that the dead are raised, when he called the Lord `the God of Abraham, the God of Isaac, and the God of Jacob.' 38 For He is not the God of the dead but of the living, for all live to Him.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214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38214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38214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38214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84237" name="Group 45"/>
          <p:cNvGraphicFramePr>
            <a:graphicFrameLocks noGrp="1"/>
          </p:cNvGraphicFramePr>
          <p:nvPr/>
        </p:nvGraphicFramePr>
        <p:xfrm>
          <a:off x="34925" y="44450"/>
          <a:ext cx="9145588" cy="6599492"/>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العبرانيين</a:t>
                      </a:r>
                      <a:r>
                        <a:rPr kumimoji="0" lang="en-C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11:1-8</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الإيمانُ فَهُوَ الثِّقةُ بما يُرجَى والإيقانُ بأُمُور لا تُرى. بهِ شُهِد الشُّيوخ. بالإيمانِ نفهمُ أنَّ الدهور أُتقِنتْ بكلِمةِ اللَّـهِ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Hebrews</a:t>
                      </a:r>
                      <a:r>
                        <a:rPr kumimoji="0" lang="en-US" sz="2800" b="0" i="0" u="sng" strike="noStrike" cap="none" normalizeH="0" baseline="0">
                          <a:ln>
                            <a:noFill/>
                          </a:ln>
                          <a:solidFill>
                            <a:srgbClr val="FF9933"/>
                          </a:solidFill>
                          <a:effectLst/>
                          <a:latin typeface="Arial" charset="0"/>
                          <a:cs typeface="Times New Roman" pitchFamily="18" charset="0"/>
                        </a:rPr>
                        <a:t> 11:1-8</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 foi est une manière de posséder déjà ce que l'on espère, un moyen de connaître des réalités que l'on ne voit pas. 2 C'est elle qui valut aux anciens un bon témoignage. 3 Par la foi, nous comprenons que les mondes ont été organisés par la parole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Hebrews 11:1-8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Now faith is the substance of things hoped for, the evidence of things not seen. 2 For by it the elders obtained a good testimony. 3 By faith we understand that the worlds were framed by the word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19p</a:t>
            </a:r>
          </a:p>
        </p:txBody>
      </p:sp>
    </p:spTree>
  </p:cSld>
  <p:clrMapOvr>
    <a:masterClrMapping/>
  </p:clrMapOvr>
</p:sld>
</file>

<file path=ppt/slides/slide1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85243" name="Group 27"/>
          <p:cNvGraphicFramePr>
            <a:graphicFrameLocks noGrp="1"/>
          </p:cNvGraphicFramePr>
          <p:nvPr/>
        </p:nvGraphicFramePr>
        <p:xfrm>
          <a:off x="34925" y="44450"/>
          <a:ext cx="9145588" cy="675627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أن المنظورات صنعت من غير المنظورات. بالإيمان قرَّبَ هابيلُ للَّهِ ذبيحةً أفضلَ مِن قايينَ، وبِه شُهِدَ لهُ أنَّه بار إذ شَهِدَ اللَّه لتقدماتِه، وبهِ وإنْ ماتَ لم يزل يتكلَّمُ.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s'ensuit que le monde visible ne prend pas son origine en des apparences. 4 Par la foi, Abel offrit à Dieu un sacrifice meilleur que celui de Caïn. Grâce à elle, il reçut le témoignage qu'il était juste et Dieu, rendit témoignage à ses dons. Grâce à elle, bien que mort, il parle encore.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that the things which are seen were not made of things which are visible. 4 By faith Abel offered to God a more excellent sacrifice than Cain, through which he obtained witness that he was righteous, God testifying of his gifts; and through it he being dead still speaks.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2446" name="Group 30"/>
          <p:cNvGraphicFramePr>
            <a:graphicFrameLocks noGrp="1"/>
          </p:cNvGraphicFramePr>
          <p:nvPr/>
        </p:nvGraphicFramePr>
        <p:xfrm>
          <a:off x="34925" y="44450"/>
          <a:ext cx="9145588" cy="6105144"/>
        </p:xfrm>
        <a:graphic>
          <a:graphicData uri="http://schemas.openxmlformats.org/drawingml/2006/table">
            <a:tbl>
              <a:tblPr rtl="1"/>
              <a:tblGrid>
                <a:gridCol w="4932361">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بالإيمان نُقِلَ أخنوخُ لكي لا يرَى الموتَ ولمْ يُوجَد بعد لأنَّ اللَّهَ نقلَهُ. لأنه من قَبْـلَ نقلِهِ شُهِدَ لهُ بأنَّه قد أرضَى اللَّهَ. وبغيرِ إيمانٍ لا يُمكِنُ إرضاءهُ،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Par la foi, Hénoch fut enlevé afin d'échapper à la mort et on ne le retrouva pas, parce que Dieu l'avait enlevé; avant son enlèvement, en effet, il avait reçu le témoignage qu'il avait été agréable à Dieu. 6 Or, sans la foi, il est impossible d'être agréable à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By faith Enoch was taken away so that he did not see death, and was not found, because God had taken him; for before he was taken he had this testimony, that he pleased God. 6 But without faith it is impossible to please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5505" name="Group 17"/>
          <p:cNvGraphicFramePr>
            <a:graphicFrameLocks noGrp="1"/>
          </p:cNvGraphicFramePr>
          <p:nvPr/>
        </p:nvGraphicFramePr>
        <p:xfrm>
          <a:off x="34925" y="44450"/>
          <a:ext cx="9145588" cy="591312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239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لأنَّه يَجـبُ أنَّ الذى يأتي إلى اللَّهِ يُؤمنُ بأنَّه موجـودٌ، وأنَّهُ يجـازي الذين يبتغونهُ. بالإيمان نوحٌ لمَّا أُوحِي إليهِ عن أُمُورٍ لمْ تُرَ بعدُ </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اتقى ) خاف فبنَى فُلكاً لخلاصِ بيتِهِ.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car celui qui s'approche de Dieu doit croire qu'il existe et qu'il récompense ceux qui le cherchent. 7 Par la foi, Noé, divinement averti de ce que l'on ne voyait pas encore, prit l'oracle au sérieux, et construisit une arche pour sauver sa famille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for he who comes to God must believe that He is, and that He is a </a:t>
                      </a:r>
                      <a:r>
                        <a:rPr kumimoji="0" lang="en-US" sz="2800" b="0" i="0" u="none" strike="noStrike" cap="none" normalizeH="0" baseline="0" dirty="0" err="1">
                          <a:ln>
                            <a:noFill/>
                          </a:ln>
                          <a:solidFill>
                            <a:schemeClr val="bg1"/>
                          </a:solidFill>
                          <a:effectLst/>
                          <a:latin typeface="Arial" charset="0"/>
                          <a:cs typeface="Arial" charset="0"/>
                        </a:rPr>
                        <a:t>rewarder</a:t>
                      </a:r>
                      <a:r>
                        <a:rPr kumimoji="0" lang="en-US" sz="2800" b="0" i="0" u="none" strike="noStrike" cap="none" normalizeH="0" baseline="0" dirty="0">
                          <a:ln>
                            <a:noFill/>
                          </a:ln>
                          <a:solidFill>
                            <a:schemeClr val="bg1"/>
                          </a:solidFill>
                          <a:effectLst/>
                          <a:latin typeface="Arial" charset="0"/>
                          <a:cs typeface="Arial" charset="0"/>
                        </a:rPr>
                        <a:t> of those who diligently seek Him. 7 By faith Noah, being divinely warned of things not yet seen, moved with godly fear, prepared an ark for the saving of his household,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4485" name="Group 21"/>
          <p:cNvGraphicFramePr>
            <a:graphicFrameLocks noGrp="1"/>
          </p:cNvGraphicFramePr>
          <p:nvPr/>
        </p:nvGraphicFramePr>
        <p:xfrm>
          <a:off x="34925" y="44450"/>
          <a:ext cx="9145588" cy="6374765"/>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فيِه دانَ العَالمَ وصَارَ وارِثاً للبِرِّ الذى بالإيمانِ. بالإيمانِ إبراهيمُ لمَّا دُعيَ أطاعَ أنْ يَخرُجَ إلى المكانِ الذى كانَ عَتيداً أنْ يأخُذهُ ميراثاً فخرجَ وهو لا يعلَمُ إلى أين يَتوجَّهُ.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Ainsi, il condamna et monde et devint héritier de la justice qui s'obtient par la foi.8 Par la foi, répondant à l'appel, Abraham obéit et partit pour un pays qu'il devait recevoir en héritage, et il partit sans savoir où il allait.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by which he condemned the world and became heir of the righteousness which is according to faith. 8 By faith Abraham obeyed when he was called to go out to the place which he would receive as an inheritance. And he went out, not knowing where he was going.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4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726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3872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38726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89351" name="Group 39"/>
          <p:cNvGraphicFramePr>
            <a:graphicFrameLocks noGrp="1"/>
          </p:cNvGraphicFramePr>
          <p:nvPr/>
        </p:nvGraphicFramePr>
        <p:xfrm>
          <a:off x="34925" y="44450"/>
          <a:ext cx="9074150" cy="715670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معلمنا يهوذا الرسول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1 : 17 ـ 25 )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أمَّا أنتُم يا أحبائي فاذكروا الأقوال التي قالها سابقاً رُسُلُ ربَّنا يسوعَ المسيح. فإنَّهُم قالوا لكُم إنَّه في الزمان الأخير سيكون قومٌ مضلون</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Jude 1 : 17 - 25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17 Quant à vous, mes amis, souvenez-vous des paroles que vous ont dites à l'avance les apôtres de notre Seigneur Jésus Christ. 18 Ils vous disaient: "A la fin des temps il y aura des railleurs qui seront menés par leurs passions impies."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Jude 1:17-25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17 But you, beloved, remember the words which were spoken before by the apostles of our Lord Jesus Christ:18 how they told you that there would be mockers in the last time who would walk according to their own ungodly lusts.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19c</a:t>
            </a:r>
          </a:p>
        </p:txBody>
      </p:sp>
    </p:spTree>
  </p:cSld>
  <p:clrMapOvr>
    <a:masterClrMapping/>
  </p:clrMapOvr>
</p:sld>
</file>

<file path=ppt/slides/slide1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90371" name="Group 35"/>
          <p:cNvGraphicFramePr>
            <a:graphicFrameLocks noGrp="1"/>
          </p:cNvGraphicFramePr>
          <p:nvPr/>
        </p:nvGraphicFramePr>
        <p:xfrm>
          <a:off x="34925" y="115888"/>
          <a:ext cx="9074150" cy="580421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يسلكونَ في شهواتهمِ التي للنفاق. هؤلاء هُم المُعتزلونَ بأنفسهم، نَفسانيُّون لا روحَ لهُم. أمَّا أنتُم يا أحبَّائي فابنوا أنفسكُم على إيمانكُم الأقدسِ،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Ce sont bien eux! Ils introduisent des divisions, ils ont des pensées terrestres, ils ne possèdent pas l'Esprit. 20 Mais vous, mes amis, construisez-vous sur la base de votre foi très sainte; pris dans l'Esprit Saint;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These are sensual persons, who cause divisions, not having the Spirit. 20 But you, beloved, building yourselves up on your most holy faith, praying in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24176" name="Group 16"/>
          <p:cNvGraphicFramePr>
            <a:graphicFrameLocks noGrp="1"/>
          </p:cNvGraphicFramePr>
          <p:nvPr/>
        </p:nvGraphicFramePr>
        <p:xfrm>
          <a:off x="34925" y="115888"/>
          <a:ext cx="9074150" cy="5762626"/>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مُصلِّينَ في الرُّوح القُدُس، ولنحفظَ أنفسنا في محبةِ اللَّهِ، مُنتظرينَ رحمة ربِّنا يسوعَ المسـيح للحياةِ الأبديَّةِ.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maintenez-vous dans l'amour de Dieu; placez votre attente dans la miséricorde de notre Seigneur Jésus Christ pour la vie éternelle.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keep yourselves in the love of God, looking for the mercy of our Lord Jesus Christ unto eternal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6539" name="Group 27"/>
          <p:cNvGraphicFramePr>
            <a:graphicFrameLocks noGrp="1"/>
          </p:cNvGraphicFramePr>
          <p:nvPr/>
        </p:nvGraphicFramePr>
        <p:xfrm>
          <a:off x="34925" y="115888"/>
          <a:ext cx="9074150" cy="590175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فبكِّـتوا بعضاً ممن قضى عليهم، وخلِّصوا بعضاً، وانقذوهم مِن النَّار، وارحموا بعضاً بخوف مُبغضينَ حتَّى الثَّوبَ المُدنَّس مِن الجسدِ.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Ceux qui hésitent, prenez-les en pitié; sauvez-les en les arrachant au feu; pour les autres, prenez-les en pitié, mais avec crainte, haïssant jusqu'à la tunique souillée par leur chair. 24 A celui qui peut vous garder de toute chute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on some have compassion, making a distinction; 23 but others save with fear, pulling them out of the fire, hating even the garment defiled by the flesh. 24 Now to Him who is able to keep you from stumbling,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7551" name="Group 15"/>
          <p:cNvGraphicFramePr>
            <a:graphicFrameLocks noGrp="1"/>
          </p:cNvGraphicFramePr>
          <p:nvPr/>
        </p:nvGraphicFramePr>
        <p:xfrm>
          <a:off x="34925" y="115888"/>
          <a:ext cx="9074150" cy="658368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والقادرُ أن يحفظكُم بغير عثرة، ويُقيمكُم أمام مجده بلا عيب في الابتهاج، اللَّه وحده مُخلِّصنا، بيسوع المسيح ربنا، له المجد والعظمة والعز والسُّلطان، قبل كل الدُّهور والآن وإلى أبد الآبدين. آمين.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vous faire tenir sans tache devant sa gloire dans l'allégresse, au Dieu unique notre Sauveur par Jésus Christ notre Seigneur, gloire, grandeur, puissance et autorité, avant tous les temps, maintenant et à jamais, Amen.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to present you faultless Before the presence of His glory with exceeding joy, 25 To God our Savior, Who alone is wise, Be glory and majesty, Dominion and power, Both now and forever.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136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dirty="0">
                <a:solidFill>
                  <a:srgbClr val="FF9900"/>
                </a:solidFill>
              </a:rPr>
              <a:t>Do not love the world, nor the things which are in the world. The world shall pass away and all its desires; but he who does the will of God shall abide forever. Amen.</a:t>
            </a:r>
          </a:p>
          <a:p>
            <a:pPr algn="ctr"/>
            <a:endParaRPr lang="en-US" sz="2800" dirty="0">
              <a:solidFill>
                <a:srgbClr val="FF9900"/>
              </a:solidFill>
            </a:endParaRPr>
          </a:p>
          <a:p>
            <a:pPr algn="ctr"/>
            <a:r>
              <a:rPr lang="ar-SA" sz="2800" dirty="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dirty="0">
              <a:solidFill>
                <a:srgbClr val="FF9900"/>
              </a:solidFill>
            </a:endParaRPr>
          </a:p>
          <a:p>
            <a:pPr algn="ctr" rtl="0">
              <a:lnSpc>
                <a:spcPct val="85000"/>
              </a:lnSpc>
              <a:spcBef>
                <a:spcPct val="50000"/>
              </a:spcBef>
            </a:pPr>
            <a:endParaRPr lang="fr-CA" sz="2800" dirty="0">
              <a:solidFill>
                <a:srgbClr val="FF9900"/>
              </a:solidFill>
            </a:endParaRPr>
          </a:p>
          <a:p>
            <a:pPr algn="ctr" rtl="0">
              <a:lnSpc>
                <a:spcPct val="85000"/>
              </a:lnSpc>
              <a:spcBef>
                <a:spcPct val="50000"/>
              </a:spcBef>
            </a:pPr>
            <a:r>
              <a:rPr lang="fr-CA" sz="2800" dirty="0">
                <a:solidFill>
                  <a:srgbClr val="FF9900"/>
                </a:solidFill>
              </a:rPr>
              <a:t>N’aimez pas le monde, ni ce qui est dans le monde. Le monde et ses convoitises passeront mais celui qui fait la volonté de Dieu demeure pour toujours. Amen.</a:t>
            </a:r>
          </a:p>
        </p:txBody>
      </p:sp>
      <p:pic>
        <p:nvPicPr>
          <p:cNvPr id="5391364"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391364"/>
                                        </p:tgtEl>
                                        <p:attrNameLst>
                                          <p:attrName>style.visibility</p:attrName>
                                        </p:attrNameLst>
                                      </p:cBhvr>
                                      <p:to>
                                        <p:strVal val="visible"/>
                                      </p:to>
                                    </p:set>
                                    <p:anim calcmode="lin" valueType="num">
                                      <p:cBhvr additive="base">
                                        <p:cTn id="7" dur="500" fill="hold"/>
                                        <p:tgtEl>
                                          <p:spTgt spid="5391364"/>
                                        </p:tgtEl>
                                        <p:attrNameLst>
                                          <p:attrName>ppt_x</p:attrName>
                                        </p:attrNameLst>
                                      </p:cBhvr>
                                      <p:tavLst>
                                        <p:tav tm="0">
                                          <p:val>
                                            <p:strVal val="0-#ppt_w/2"/>
                                          </p:val>
                                        </p:tav>
                                        <p:tav tm="100000">
                                          <p:val>
                                            <p:strVal val="#ppt_x"/>
                                          </p:val>
                                        </p:tav>
                                      </p:tavLst>
                                    </p:anim>
                                    <p:anim calcmode="lin" valueType="num">
                                      <p:cBhvr additive="base">
                                        <p:cTn id="8" dur="500" fill="hold"/>
                                        <p:tgtEl>
                                          <p:spTgt spid="53913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238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39238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39238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39238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94462" name="Group 30"/>
          <p:cNvGraphicFramePr>
            <a:graphicFrameLocks noGrp="1"/>
          </p:cNvGraphicFramePr>
          <p:nvPr/>
        </p:nvGraphicFramePr>
        <p:xfrm>
          <a:off x="107950" y="115888"/>
          <a:ext cx="9036050" cy="6734810"/>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23:6-11</a:t>
                      </a:r>
                      <a:r>
                        <a:rPr kumimoji="0" lang="ar-SA" sz="3200" b="0" i="0" u="sng" strike="noStrike" cap="none" normalizeH="0" baseline="0" dirty="0">
                          <a:ln>
                            <a:noFill/>
                          </a:ln>
                          <a:solidFill>
                            <a:srgbClr val="FF9933"/>
                          </a:solidFill>
                          <a:effectLst/>
                          <a:latin typeface="Arial" charset="0"/>
                          <a:cs typeface="Arial" charset="0"/>
                        </a:rPr>
                        <a:t>)</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عَلِمَ بولس أنَّ قسماً مِنهُم صدُّوقيُّون والقسم الآخرَ فرِّيسيُّون، صاح في المحفل:" أيُّها الرِّجَالُ الإخوةُ، أنا فرِّيسيٌّ ابنُ فرِّيسيٍّ. وأنا على الرجاء وقيامةِ الأمواتِ أُحاكمُ ".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23:6-11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Sachant que l'assemblée était en partie sadducéenne et en partie pharisienne, Paul s'écria au milieu du Sanhédrin: "Frères, je suis Pharisien, fils de Pharisiens; c'est pour notre espérance, la résurrection des morts, que je suis mis en jugement."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23:6-11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when Paul perceived that one part were Sadducees and the other Pharisees, he cried out in the council, Men and brethren, I am a Pharisee, the son of a Pharisee; concerning the hope and resurrection of the dead I am being judged!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19a</a:t>
            </a:r>
          </a:p>
        </p:txBody>
      </p:sp>
    </p:spTree>
  </p:cSld>
  <p:clrMapOvr>
    <a:masterClrMapping/>
  </p:clrMapOvr>
</p:sld>
</file>

<file path=ppt/slides/slide1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95492" name="Group 36"/>
          <p:cNvGraphicFramePr>
            <a:graphicFrameLocks noGrp="1"/>
          </p:cNvGraphicFramePr>
          <p:nvPr/>
        </p:nvGraphicFramePr>
        <p:xfrm>
          <a:off x="34925" y="44450"/>
          <a:ext cx="9074150" cy="660692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قال هذا حَدثَت مُنَازَعةٌ بين الفرِّيسيِّينَ والصَّدُّوقيِّينَ، وانشقَّت الجماعةُ، فإنَّ الصَّدُّوقيِّين يقُولُون ليسَ قيامةٌ ولا ملاكٌ ولا روحٌ، وأمَّا الفرِّيسيُّونَ فيقرُّون بذلك كُلِّه.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Cette déclaration était à peine achevée qu'un conflit s'éleva entre Pharisiens et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Sadducéens et l'assemblée se divisa. 8 Les Sadducéens soutiennent en effet qu'il n'y a ni résurrection, ni ange, ni esprit, tandis que les Pharisiens en professent la réalité.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when he had said this, a dissension arose between the Pharisees and the Sadducees; and the assembly was divided. 8 For Sadducees say that there is no resurrection--and no angel or spirit; but the Pharisees confess both.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8587" name="Group 27"/>
          <p:cNvGraphicFramePr>
            <a:graphicFrameLocks noGrp="1"/>
          </p:cNvGraphicFramePr>
          <p:nvPr/>
        </p:nvGraphicFramePr>
        <p:xfrm>
          <a:off x="34925" y="44450"/>
          <a:ext cx="9074150" cy="66262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3764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فحدث صياحٌ عظيمٌ، ونهضَ قوم من الفرِّيسيِّينَ ( وطفقُوا ) يُخاصِمُون قائلين: " إنَّنا لا نجدُ في هذا الرجل شراً! فإن كان قد كلَّمهُ روحٌ أو ملاكٌ ( فماذا لنا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Ce fut un beau tapage. Certains scribes du groupe pharisien intervinrent et protestèrent énergiquement: "Nous ne trouvons rien à reprocher à cet homme. Et si un esprit lui avait parlé? ou bien un ange?"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there arose a loud outcry. And the scribes of the Pharisees' party arose and protested, saying, We find no evil in this man; but if a spirit or an angel has spoken to him, let us not fight against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699611" name="Group 27"/>
          <p:cNvGraphicFramePr>
            <a:graphicFrameLocks noGrp="1"/>
          </p:cNvGraphicFramePr>
          <p:nvPr/>
        </p:nvGraphicFramePr>
        <p:xfrm>
          <a:off x="34925" y="44450"/>
          <a:ext cx="9074150" cy="6121401"/>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حدث اضطراب عظيم خاف قائد الآلف أن يَفسخوا بولس، فأمر الجند أن ينزلوا ويختطفوهُ من وسطهم ويأتوا به إلى المُعسكر.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Comme le conflit s'aggravait, le tribun, par crainte de les voir mettre Paul en pièces, donna l'ordre à la troupe de descendre le tirer du milieu d'eux et de le ramener dans la forteresse.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when there arose a great dissension, the commander, fearing lest Paul might be pulled to pieces by them, commanded the soldiers to go down and take him by force from among them, and bring him into the barracks.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0630" name="Group 22"/>
          <p:cNvGraphicFramePr>
            <a:graphicFrameLocks noGrp="1"/>
          </p:cNvGraphicFramePr>
          <p:nvPr/>
        </p:nvGraphicFramePr>
        <p:xfrm>
          <a:off x="34925" y="44450"/>
          <a:ext cx="9074150" cy="59055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الليلة التَّالية وقف بهِ الرَّبُّ وقال:" ثِق فإنَّك كما شهدتَ لي في أُورُشليم، كذلك ينبغي أن تشهدَ لي في رُومية أيضاً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nuit suivante, le Seigneur se présenta à Paul et lui dit: "Courage! Tu viens de rendre témoignage à ma cause à Jérusalem, il faut qu'à Rome aussi tu témoignes de même.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the following night the Lord stood by him and said, Be of good cheer, Paul; for as you have testified for Me in Jerusalem, so you must also bear witness at Rome.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48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4994" name="Rectangle 2"/>
          <p:cNvSpPr>
            <a:spLocks noGrp="1" noChangeArrowheads="1"/>
          </p:cNvSpPr>
          <p:nvPr>
            <p:ph type="title"/>
          </p:nvPr>
        </p:nvSpPr>
        <p:spPr>
          <a:xfrm>
            <a:off x="468313" y="981075"/>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5204996"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204996"/>
                                        </p:tgtEl>
                                        <p:attrNameLst>
                                          <p:attrName>style.visibility</p:attrName>
                                        </p:attrNameLst>
                                      </p:cBhvr>
                                      <p:to>
                                        <p:strVal val="visible"/>
                                      </p:to>
                                    </p:set>
                                    <p:anim calcmode="lin" valueType="num">
                                      <p:cBhvr additive="base">
                                        <p:cTn id="7" dur="500" fill="hold"/>
                                        <p:tgtEl>
                                          <p:spTgt spid="5204996"/>
                                        </p:tgtEl>
                                        <p:attrNameLst>
                                          <p:attrName>ppt_x</p:attrName>
                                        </p:attrNameLst>
                                      </p:cBhvr>
                                      <p:tavLst>
                                        <p:tav tm="0">
                                          <p:val>
                                            <p:strVal val="0-#ppt_w/2"/>
                                          </p:val>
                                        </p:tav>
                                        <p:tav tm="100000">
                                          <p:val>
                                            <p:strVal val="#ppt_x"/>
                                          </p:val>
                                        </p:tav>
                                      </p:tavLst>
                                    </p:anim>
                                    <p:anim calcmode="lin" valueType="num">
                                      <p:cBhvr additive="base">
                                        <p:cTn id="8" dur="500" fill="hold"/>
                                        <p:tgtEl>
                                          <p:spTgt spid="52049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853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99575" name="Group 23"/>
          <p:cNvGraphicFramePr>
            <a:graphicFrameLocks noGrp="1"/>
          </p:cNvGraphicFramePr>
          <p:nvPr/>
        </p:nvGraphicFramePr>
        <p:xfrm>
          <a:off x="107950" y="44450"/>
          <a:ext cx="9072563"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a:t>
                      </a:r>
                      <a:r>
                        <a:rPr kumimoji="0" lang="en-CA" sz="3600" b="0" i="0" u="sng" strike="noStrike" cap="none" normalizeH="0" baseline="0">
                          <a:ln>
                            <a:noFill/>
                          </a:ln>
                          <a:solidFill>
                            <a:srgbClr val="FF9933"/>
                          </a:solidFill>
                          <a:effectLst/>
                          <a:latin typeface="Arial" charset="0"/>
                          <a:cs typeface="Arial" charset="0"/>
                        </a:rPr>
                        <a:t>6</a:t>
                      </a:r>
                      <a:r>
                        <a:rPr kumimoji="0" lang="ar-EG" sz="3600" b="0" i="0" u="sng" strike="noStrike" cap="none" normalizeH="0" baseline="0">
                          <a:ln>
                            <a:noFill/>
                          </a:ln>
                          <a:solidFill>
                            <a:srgbClr val="FF9933"/>
                          </a:solidFill>
                          <a:effectLst/>
                          <a:latin typeface="Arial" charset="0"/>
                          <a:cs typeface="Arial" charset="0"/>
                        </a:rPr>
                        <a:t>1:1-2)</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احفظني يارب فأني عليك توكلتُ، قلت للرب أنتَ ربي وليس تحتاج إلى خيراتي.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Dieu, garde-moi, car j'ai fait de toi mon refuge.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J'ai dit au Seigneur: "C'est toi le Seigneur. Je n'ai pas de plus grand bonheur que toi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16:1-2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16:1 Preserve me, O God, for in You I put my trust.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 my soul, you have said to the Lord, You are my Lord, My goodness is nothing apart from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19pg</a:t>
            </a:r>
          </a:p>
        </p:txBody>
      </p:sp>
    </p:spTree>
  </p:cSld>
  <p:clrMapOvr>
    <a:masterClrMapping/>
  </p:clrMapOvr>
</p:sld>
</file>

<file path=ppt/slides/slide1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0608" name="Group 32"/>
          <p:cNvGraphicFramePr>
            <a:graphicFrameLocks noGrp="1"/>
          </p:cNvGraphicFramePr>
          <p:nvPr/>
        </p:nvGraphicFramePr>
        <p:xfrm>
          <a:off x="34925" y="44450"/>
          <a:ext cx="9145588" cy="66446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Arial" charset="0"/>
                        </a:rPr>
                        <a:t>11:14-26 </a:t>
                      </a:r>
                      <a:r>
                        <a:rPr kumimoji="0" lang="ar-SA" sz="3200" b="0" i="0" u="sng" strike="noStrike" cap="none" normalizeH="0" baseline="0">
                          <a:ln>
                            <a:noFill/>
                          </a:ln>
                          <a:solidFill>
                            <a:srgbClr val="FF9933"/>
                          </a:solidFill>
                          <a:effectLst/>
                          <a:latin typeface="Arial" charset="0"/>
                          <a:cs typeface="Arial" charset="0"/>
                        </a:rPr>
                        <a:t>)</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يُخرجُ شيطاناً أخرس. فلما خرج الشَّيطانُ تكلَّم الأخرسُ، فتعجَّب الجُمُوعُ. فقال قومٌ منهُم:" أنه ببعلزبُول رئيس الشَّياطين يُخرجُ الشَّياطين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11 : 14 - 26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chassait un démon muet. Or, une fois le démon sorti, le muet se mit à parler et les foules s'émerveillèrent. 15 Mais quelques-uns d'entre eux dirent: "C'est par Belzébul, le chef des démons, qu'il chasse les démons."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11:14-26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He was casting out a demon, and it was mute. So it was, when the demon had gone out, that the mute spoke; and the multitudes marveled. 15 But some of them said, He casts out demons by Beelzebub, the ruler of the demons.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19g</a:t>
            </a:r>
          </a:p>
        </p:txBody>
      </p:sp>
    </p:spTree>
  </p:cSld>
  <p:clrMapOvr>
    <a:masterClrMapping/>
  </p:clrMapOvr>
</p:sld>
</file>

<file path=ppt/slides/slide1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1630" name="Group 30"/>
          <p:cNvGraphicFramePr>
            <a:graphicFrameLocks noGrp="1"/>
          </p:cNvGraphicFramePr>
          <p:nvPr/>
        </p:nvGraphicFramePr>
        <p:xfrm>
          <a:off x="34925" y="115888"/>
          <a:ext cx="9074150" cy="615886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وآخرُون مجربين كانوا يطلبون منهُ آيةً مِنَ السَّماء. أما هو وهو عارف بأفكارهُم، قال لهُم: " كل مملكةٍ إذا انقسمت على ذاتها تخربُ، وبيتٍ ( ينقسم ) على بيتٍ يسقُطُ.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D'autres, pour le mettre à l'épreuve, réclamaient de lui un signe qui vienne du ciel. Mais lui, connaissant leurs réflexions, leur dit: "Tout royaume divisé contre lui-même court à la ruine et les maisons s'y écroulent l'une sur l'autre.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Others, testing Him, sought from Him a sign from heaven. 17 But He, knowing their thoughts, said to them: Every kingdom divided against itself is brought to desolation, and a house divided against a house falls.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1658" name="Group 26"/>
          <p:cNvGraphicFramePr>
            <a:graphicFrameLocks noGrp="1"/>
          </p:cNvGraphicFramePr>
          <p:nvPr/>
        </p:nvGraphicFramePr>
        <p:xfrm>
          <a:off x="34925" y="115888"/>
          <a:ext cx="9074150" cy="64952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كان الشَّيطانُ أيضاً وحده ينقسمُ على ذاتهِ، فكيف تثبُتُ مملكتُهُ؟ لأنَّكُم تقولون: إنِّي ببعلزبول أُخرجُ الشَّياطين. وإن كُنتُ أنا ببعلزبول أُخرجُ الشَّياطين، فأبناؤُكُم بمَن يُخرجُون؟ من أجل هذا سيكونون قضاتكم!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Si Satan aussi est divisé contre lui-même, comment son royaume se maintiendra-t-il? ... puisque vous dites que c'est par Belzébul que je chasse les démons. 19 Et si c'est par Belzébul que moi, je chasse les démons, vos disciples, par qui les chassent-ils? Ils seront donc eux-mêmes vos juges.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If Satan also is divided against himself, how will his kingdom stand? Because you say I cast out demons by Beelzebub. 19 And if I cast out demons by Beelzebub, by whom do your sons cast them out? Therefore they will be your judges.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2681" name="Group 25"/>
          <p:cNvGraphicFramePr>
            <a:graphicFrameLocks noGrp="1"/>
          </p:cNvGraphicFramePr>
          <p:nvPr/>
        </p:nvGraphicFramePr>
        <p:xfrm>
          <a:off x="34925" y="115888"/>
          <a:ext cx="9074150" cy="6049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كُنتُ أنا بأصبع اللَّهِ أُخرجُ الشَّياطين، فإذاً قد بلغ إليكُم ملكُوتُ اللَّـهِ. إنه إذا تسلح القوي ليحافظ على داره، فأمواله تكون في أمانٍ.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 si c'est par le doigt de Dieu que je chasse les démons, alors le Règne de Dieu vient de vous atteindre. 21 Quand l'homme fort avec ses armes garde son palais, ce qui lui appartient est en sécurité.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if I cast out demons with the finger of God, surely the kingdom of God has come upon you. 21 When a strong man, fully armed, guards his own palace, his goods are in peace.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3701" name="Group 21"/>
          <p:cNvGraphicFramePr>
            <a:graphicFrameLocks noGrp="1"/>
          </p:cNvGraphicFramePr>
          <p:nvPr/>
        </p:nvGraphicFramePr>
        <p:xfrm>
          <a:off x="34925" y="115888"/>
          <a:ext cx="9074150" cy="615886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أتاه من هو أقوى منهُ وغلبهُ، يأخذ سلاحهُ الذي كان متكلاً عليه، ويقسم غنائمهُ. مَن ليس معي فقد عاندني، ومَن لا يجمعُ معي فهُو يُفرِّقُ.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Mais que survienne un plus fort qui triomphe de lui, il lui prend tout l'armement en quoi il mettait sa confiance, et il distribue ses dépouilles. 23 Qui n'est pas avec moi est contre moi et qui ne rassemble pas avec moi disperse."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when a stronger than he comes upon him and overcomes him, he takes from him all his armor in which he trusted, and divides his spoils. 23 He who is not with Me is against Me, and he who does not gather with Me scatters.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04731" name="Group 27"/>
          <p:cNvGraphicFramePr>
            <a:graphicFrameLocks noGrp="1"/>
          </p:cNvGraphicFramePr>
          <p:nvPr/>
        </p:nvGraphicFramePr>
        <p:xfrm>
          <a:off x="34925" y="115888"/>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الرُّوحُ النَّجسُ إذا خرج من الإنسان، يجتازُ في أماكنَ عديمة الماء يطلُبُ راحةً، وإذ لا يجدُ يقولُ: حينئذ أرجعُ إلى بيتي الذي خرجتُ مِنهُ. فإذا جاء ووجده فارغاً مكنوساً مُزيَّناً.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"Lorsque l'esprit impur est sorti d'un homme, il parcourt les régions arides en quête de repos; comme il n'en trouve pas, il se dit: "Je vais retourner dans mon logis, d'où je suis sorti. 25 A son arrivée, il le trouve balayé et mis en ordre.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When an unclean spirit goes out of a man, he goes through dry places, seeking rest; and finding none, he says, `I will return to my house from which I came.' 25 And when he comes, he finds it swept and put in order.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2626" name="Group 2"/>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يمضي ويأخُذُ سبعة أرواح أُخر شراً مِنهُ، فيدخلون ويسكنون هناك، فتكون أواخِرُ ذلك الإنسان شراً من أوائلهِ! ".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Alors il va prendre sept autres esprits plus mauvais que lui; il y entrent et s'y installent; et le dernier état de cet homme devient pire que le premier.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he goes and takes with him seven other spirits more wicked than himself, and they enter and dwell there; and the last state of that man is worse than the first.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03651" name="Picture 3" descr="pointing"/>
          <p:cNvPicPr>
            <a:picLocks noChangeAspect="1" noChangeArrowheads="1"/>
          </p:cNvPicPr>
          <p:nvPr/>
        </p:nvPicPr>
        <p:blipFill>
          <a:blip r:embed="rId2" cstate="print"/>
          <a:srcRect/>
          <a:stretch>
            <a:fillRect/>
          </a:stretch>
        </p:blipFill>
        <p:spPr bwMode="auto">
          <a:xfrm>
            <a:off x="2643174" y="4572008"/>
            <a:ext cx="1238250" cy="628650"/>
          </a:xfrm>
          <a:prstGeom prst="rect">
            <a:avLst/>
          </a:prstGeom>
          <a:noFill/>
        </p:spPr>
      </p:pic>
      <p:sp>
        <p:nvSpPr>
          <p:cNvPr id="540365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403651"/>
                                        </p:tgtEl>
                                        <p:attrNameLst>
                                          <p:attrName>style.visibility</p:attrName>
                                        </p:attrNameLst>
                                      </p:cBhvr>
                                      <p:to>
                                        <p:strVal val="visible"/>
                                      </p:to>
                                    </p:set>
                                    <p:anim calcmode="lin" valueType="num">
                                      <p:cBhvr additive="base">
                                        <p:cTn id="7" dur="500" fill="hold"/>
                                        <p:tgtEl>
                                          <p:spTgt spid="5403651"/>
                                        </p:tgtEl>
                                        <p:attrNameLst>
                                          <p:attrName>ppt_x</p:attrName>
                                        </p:attrNameLst>
                                      </p:cBhvr>
                                      <p:tavLst>
                                        <p:tav tm="0">
                                          <p:val>
                                            <p:strVal val="0-#ppt_w/2"/>
                                          </p:val>
                                        </p:tav>
                                        <p:tav tm="100000">
                                          <p:val>
                                            <p:strVal val="#ppt_x"/>
                                          </p:val>
                                        </p:tav>
                                      </p:tavLst>
                                    </p:anim>
                                    <p:anim calcmode="lin" valueType="num">
                                      <p:cBhvr additive="base">
                                        <p:cTn id="8" dur="500" fill="hold"/>
                                        <p:tgtEl>
                                          <p:spTgt spid="54036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4682"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Third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الثالث من الصوم المقدس </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Troisième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5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405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6743" name="Group 23"/>
          <p:cNvGraphicFramePr>
            <a:graphicFrameLocks noGrp="1"/>
          </p:cNvGraphicFramePr>
          <p:nvPr/>
        </p:nvGraphicFramePr>
        <p:xfrm>
          <a:off x="34925" y="44450"/>
          <a:ext cx="9145588" cy="604996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(130 : 1 - 2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الأعْماقِ صَرَخْتُ إلَيكَ ياربُّ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ياربُّ اسْتَمِعْ صَوتِي، لِتَكُنْ أُذُنَاكَ تنصتان إلى صَوتِ تَضَرُّعِي.</a:t>
                      </a:r>
                      <a:r>
                        <a:rPr kumimoji="0" lang="ar-SA" sz="32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a:t>
                      </a:r>
                      <a:r>
                        <a:rPr kumimoji="0" lang="en-US" sz="3600" b="0" i="0" u="sng" strike="noStrike" cap="none" normalizeH="0" baseline="0">
                          <a:ln>
                            <a:noFill/>
                          </a:ln>
                          <a:solidFill>
                            <a:srgbClr val="FF9933"/>
                          </a:solidFill>
                          <a:effectLst/>
                          <a:latin typeface="Arial" charset="0"/>
                          <a:cs typeface="Times New Roman" pitchFamily="18" charset="0"/>
                        </a:rPr>
                        <a:t>130 :1- 2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Des profondeurs j'appelle,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Seigneur, entends ma voix; Que  tes oreilles soient attentives à ma voix suppliante,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130:1-2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130:1 Out of the depths I have cried to You, O Lord; 2 Lord, hear my voice! Let Your ears be attentive To the voice of my supplications.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20pm</a:t>
            </a:r>
          </a:p>
        </p:txBody>
      </p:sp>
    </p:spTree>
  </p:cSld>
  <p:clrMapOvr>
    <a:masterClrMapping/>
  </p:clrMapOvr>
</p:sld>
</file>

<file path=ppt/slides/slide1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7776" name="Group 32"/>
          <p:cNvGraphicFramePr>
            <a:graphicFrameLocks noGrp="1"/>
          </p:cNvGraphicFramePr>
          <p:nvPr/>
        </p:nvGraphicFramePr>
        <p:xfrm>
          <a:off x="34925" y="44450"/>
          <a:ext cx="9074150" cy="677570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مرقس ( 10 : 17 ـ 27 )</a:t>
                      </a:r>
                      <a:endParaRPr kumimoji="0" lang="ar-EG"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خارجٌ إلى الطَّريق، ركض واحدٌ وجثا على ركبتيه وسألهُ: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أيُّها المُعَلِّمُ الصَّالِحُ، ماذا أعملُ لأرثَ حياةَ أبديَّة؟ " فقال لهُ يسوعُ: " لماذا تقول لي الصالح؟ ليس أحدٌ صالحاً إلاَّ اللَّه وحده. </a:t>
                      </a:r>
                      <a:endParaRPr kumimoji="0" lang="ar-EG" sz="32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Marc </a:t>
                      </a:r>
                      <a:r>
                        <a:rPr kumimoji="0" lang="en-US" sz="3200" b="0" i="0" u="sng" strike="noStrike" cap="none" normalizeH="0" baseline="0">
                          <a:ln>
                            <a:noFill/>
                          </a:ln>
                          <a:solidFill>
                            <a:srgbClr val="FF9933"/>
                          </a:solidFill>
                          <a:effectLst/>
                          <a:latin typeface="Arial" charset="0"/>
                          <a:cs typeface="Times New Roman" pitchFamily="18" charset="0"/>
                        </a:rPr>
                        <a:t>10:17-27</a:t>
                      </a:r>
                      <a:endParaRPr kumimoji="0" lang="en-US"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Comme il se mettait en route, quelqu'un vint en courant et se jeta à genoux devant lui; il lui demandait: "Bon Maître, que dois-je faire pour recevoir la vie éternelle en partage?" 18 Jésus lui dit: "Pourquoi m'appelles-tu bon? Nul n'est bon que Dieu seul.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10:17-27</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Now as He was going out on the road, one came running, knelt before Him, and asked Him, Good Teacher, what shall I do that I may inherit eternal life? 18 So Jesus said to him, Why do you call Me good? No one is good but One, that is,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20m</a:t>
            </a:r>
          </a:p>
        </p:txBody>
      </p:sp>
    </p:spTree>
  </p:cSld>
  <p:clrMapOvr>
    <a:masterClrMapping/>
  </p:clrMapOvr>
</p:sld>
</file>

<file path=ppt/slides/slide1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8793" name="Group 25"/>
          <p:cNvGraphicFramePr>
            <a:graphicFrameLocks noGrp="1"/>
          </p:cNvGraphicFramePr>
          <p:nvPr/>
        </p:nvGraphicFramePr>
        <p:xfrm>
          <a:off x="34925" y="115888"/>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أنت تعرف الوصَايا:لا تقتُل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تزن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تسرق. لا تشهد بالزُّور. لا تسلُب. أكرم أباك وأُمَّك ". أما هو فقال لهُ: " يا مُعَلِّمُ، هذه كُلَّها حفظتُها مُنذُ حداثتي".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Tu connais les commandements: Tu ne commettras pas de meurtre, tu ne commettras pas d'adultère, tu ne voleras pas, tu ne porteras pas de faux témoignage, tu ne feras de tort à personne, honore ton père et ta mère." 20 L'homme lui dit: "Maître, tout  cela, je l'ai observé dès ma jeunesse."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You know the commandments: `Do not commit adultery,' `Do not murder,' `Do not steal,' `Do not bear false witness,' `Do not defraud,' `Honor your father and your mother.' 20 And he answered and said to Him, Teacher, all these things I have kept from my youth.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25210" name="Group 26"/>
          <p:cNvGraphicFramePr>
            <a:graphicFrameLocks noGrp="1"/>
          </p:cNvGraphicFramePr>
          <p:nvPr/>
        </p:nvGraphicFramePr>
        <p:xfrm>
          <a:off x="34925" y="115888"/>
          <a:ext cx="9145588" cy="5945505"/>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فنظر إليه يسوع وأحبَّهُ، وقال لهُ: " أتريد أن تكون كاملاً يُعوزُك شيءٌ واحدٌ: أذهب وبع مَا لكَ وأعطهِ للفَقراء، فتقتني لك كنزاً في السَّماء، وتَعالَ اتبعني وأحمل الصَّليب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Jésus le regarde et se prit à l'aimer; il lui dit: Une seule chose te manque: va, ce que tu as, vends-le, donne-le aux pauvres et tu auras un trésor dans le ciel; puis viens, suis-moi."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Jesus, looking at him, loved him, and said to him, One thing you lack: Go your way, sell whatever you have and give to the poor, and you will have treasure in heaven; and come, take up the cross, and follow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26234" name="Group 26"/>
          <p:cNvGraphicFramePr>
            <a:graphicFrameLocks noGrp="1"/>
          </p:cNvGraphicFramePr>
          <p:nvPr/>
        </p:nvGraphicFramePr>
        <p:xfrm>
          <a:off x="34925" y="115888"/>
          <a:ext cx="9145588" cy="594550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فعبس للقول ومَضَى حزيناً، لأنَّهُ كان ذا قنية كثيرةٍ.</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فنظر يسوع وقال لتلاميذهِ: " كيف أنه يعسر على ذَوي الأموال الدخول إلى ملكُوتِ اللَّه!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Mais à cette parole, il s'assombrit et il s'en alla tout triste, car il avait de grands biens. 23 Regardant autour de lui, Jésus dit à ses disciples: "Qu'il sera difficile à ceux qui ont les richesses d'entrer dans le Royaume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he was sad at this word, and went away sorrowful, for he had great possessions. 23 Then Jesus looked around and said to His disciples, How hard it is for those who have riches to enter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27256" name="Group 24"/>
          <p:cNvGraphicFramePr>
            <a:graphicFrameLocks noGrp="1"/>
          </p:cNvGraphicFramePr>
          <p:nvPr/>
        </p:nvGraphicFramePr>
        <p:xfrm>
          <a:off x="34925" y="115888"/>
          <a:ext cx="9145588"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فارتاع التلاميذ للكلام فأجابهم يسوع أيضاً وقال لهُم: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 بَنِيَّ، ما أعسر على المُتَّكِلِينَ على الأموال أن يدخلوا ملكُوتِ اللَّه!. إن مُرورُ جملٍ مِن ثَقب إبرةٍ لأيسرُ من دخُول غنيٌّ إلى ملكوتِ اللَّه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Les disciples étaient déconcertés par ces paroles. Mais Jésus leur répète: "Mes enfants, qu'il est difficile d'entrer dans le Royaume de Dieu! 25 Il est plus facile à un chameau de passer par le trou d'une aiguille qu'à un riche d'entrer dans le Royaume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the disciples were astonished at His words. But Jesus answered again and said to them, Children, how hard it is for those who trust in riches to enter the kingdom of God! 25 It is easier for a camel to go through the eye of a needle than for a rich man to enter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09818" name="Group 26"/>
          <p:cNvGraphicFramePr>
            <a:graphicFrameLocks noGrp="1"/>
          </p:cNvGraphicFramePr>
          <p:nvPr/>
        </p:nvGraphicFramePr>
        <p:xfrm>
          <a:off x="34925" y="115888"/>
          <a:ext cx="9145588" cy="654024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هم فازدادوا دهشاً قائلين له: مَنْ يقدرُ أن يَخلُص؟ فنظر إليهم يسوع وقال: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إنهُ عند النَّاس غيرُ مُستطاعٍ، ولكن ليس عند اللَّه، لأنَّ الكُلَّ مُستطاعٌ عند اللَّه ".  </a:t>
                      </a:r>
                      <a:r>
                        <a:rPr kumimoji="0" lang="ar-EG" sz="3200" b="1" i="0" u="none" strike="noStrike" cap="none" normalizeH="0" baseline="0">
                          <a:ln>
                            <a:noFill/>
                          </a:ln>
                          <a:solidFill>
                            <a:srgbClr val="FF9900"/>
                          </a:solidFill>
                          <a:effectLst/>
                          <a:latin typeface="Arial" charset="0"/>
                          <a:cs typeface="Arial" charset="0"/>
                        </a:rPr>
                        <a:t>( والمجد للـه دائماً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Ils étaient de plus en plus impressionnés; ils se disaient entre eux: "Alors qui peut être sauvé? 27 Fixant sur eux son regard, Jésus dit: "Aux hommes, c'est impossible, mais pas à Dieu, car tout est possible à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And they were greatly astonished, saying among themselves, Who then can be saved? 27 But Jesus looked at them and said, With men it is impossible, but not with God; for with God all things are possible.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dirty="0">
                <a:solidFill>
                  <a:schemeClr val="bg1"/>
                </a:solidFill>
              </a:rPr>
              <a:t>تكملة رفع بخور</a:t>
            </a:r>
            <a:endParaRPr lang="en-CA" dirty="0">
              <a:solidFill>
                <a:schemeClr val="bg1"/>
              </a:solidFill>
            </a:endParaRPr>
          </a:p>
        </p:txBody>
      </p:sp>
    </p:spTree>
  </p:cSld>
  <p:clrMapOvr>
    <a:masterClrMapping/>
  </p:clrMapOvr>
</p:sld>
</file>

<file path=ppt/slides/slide1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08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41081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4108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4108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12905" name="Group 41"/>
          <p:cNvGraphicFramePr>
            <a:graphicFrameLocks noGrp="1"/>
          </p:cNvGraphicFramePr>
          <p:nvPr/>
        </p:nvGraphicFramePr>
        <p:xfrm>
          <a:off x="34925" y="44450"/>
          <a:ext cx="9001125" cy="657860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الثانية إلى أهل كورنثوس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7 : 2 ـ 11 )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اِقبلُونَا. فأننا لم نَظِلم أحَداً. ولَم نُفسِد أحَداً. ولَم نَطمَعْ في أحَدٍ. ولست أقُولُ ذلك للقضاء عليكُم،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2 Corinthiens 7 : 2 </a:t>
                      </a:r>
                      <a:r>
                        <a:rPr kumimoji="0" lang="fr-CA" sz="2800" b="0" i="0" u="sng" strike="noStrike" cap="none" normalizeH="0" baseline="0">
                          <a:ln>
                            <a:noFill/>
                          </a:ln>
                          <a:solidFill>
                            <a:srgbClr val="FF9933"/>
                          </a:solidFill>
                          <a:effectLst/>
                          <a:latin typeface="Times New Roman"/>
                          <a:cs typeface="Times New Roman" pitchFamily="18" charset="0"/>
                        </a:rPr>
                        <a:t>–</a:t>
                      </a:r>
                      <a:r>
                        <a:rPr kumimoji="0" lang="fr-CA" sz="2800" b="0" i="0" u="sng" strike="noStrike" cap="none" normalizeH="0" baseline="0">
                          <a:ln>
                            <a:noFill/>
                          </a:ln>
                          <a:solidFill>
                            <a:srgbClr val="FF9933"/>
                          </a:solidFill>
                          <a:effectLst/>
                          <a:latin typeface="Arial" charset="0"/>
                          <a:cs typeface="Times New Roman" pitchFamily="18" charset="0"/>
                        </a:rPr>
                        <a:t> 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Faites-nous une place dans vos coeurs; nous n'avons fait de tort à personne; nous n'avons ruiné personne; nous n'avons exploité personne. 3 Ce n'est pas pour vous condamner que je dis cela,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2 Corinthians 7:2-11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Open your hearts to us. We have wronged no one, we have corrupted no one, we have cheated no one. 3 I do not say this to condemn;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20p</a:t>
            </a:r>
          </a:p>
        </p:txBody>
      </p:sp>
    </p:spTree>
  </p:cSld>
  <p:clrMapOvr>
    <a:masterClrMapping/>
  </p:clrMapOvr>
</p:sld>
</file>

<file path=ppt/slides/slide1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13927" name="Group 39"/>
          <p:cNvGraphicFramePr>
            <a:graphicFrameLocks noGrp="1"/>
          </p:cNvGraphicFramePr>
          <p:nvPr/>
        </p:nvGraphicFramePr>
        <p:xfrm>
          <a:off x="34925" y="44450"/>
          <a:ext cx="9074150" cy="619442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فإنَّي قد قُلتُ سَابقاً إنَّكُم في قُلُوبنا، لنمُوتَ معكُم ونحيا معكُم. إنَّ لي بكم ثقةٌ عظيمةٌ، ولي بكُم فخراً عظيماً. وقد امتلأتُ تَعزيةً وازددتُ فرحاً في جميع ضيقاتنا.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je l'ai déjà dit: vous êtes dans nos coeurs à la mort et à la vie. 4 Grande est ma confiance en vous, grande est la fierté que j'ai de vous, je suis tout rempli de consolation, je déborde de joie dans toutes nos détresses.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 have said before that you are in our hearts, to die together and to live together. 4 Great is my boldness of speech toward you, great is my boasting on your behalf. I am filled with comfort. I am exceedingly joyful in all our tribulation.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53874" name="Group 18"/>
          <p:cNvGraphicFramePr>
            <a:graphicFrameLocks noGrp="1"/>
          </p:cNvGraphicFramePr>
          <p:nvPr/>
        </p:nvGraphicFramePr>
        <p:xfrm>
          <a:off x="34925" y="44450"/>
          <a:ext cx="9074150" cy="56896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لأنَّنا لمَّا قدمنا إلى مكدونيَّةَ لَم يكُن لجَسدنا شيءٌ مِن الرَّاحةِ مُتضايقين في كُلِّ شيءٍ: مِن خارجٍ حُرُوبٌ، ومِن الداخل مخاوف.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En fait, à notre arrivée en Macédoine, nous n'avons pas connu de détente, mais toutes sortes de détresses. Combats au-dehors, craintes au-dedans.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For indeed, when we came to Macedonia, our bodies had no rest, but we were troubled on every side. Outside were conflicts, inside were fears.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28279" name="Group 23"/>
          <p:cNvGraphicFramePr>
            <a:graphicFrameLocks noGrp="1"/>
          </p:cNvGraphicFramePr>
          <p:nvPr/>
        </p:nvGraphicFramePr>
        <p:xfrm>
          <a:off x="34925" y="44450"/>
          <a:ext cx="9074150" cy="668483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اللَّه الذي يُعزِّي المُتواضعين قد عزَّانا بحضور تيطُس. وليس بمجيئهِ فقط بَل أيضاً بالتَّعزيةِ التي تعزَّى بها بسببكُم، وهُو يُخبرُنا بشوقكُم ونوحكُم وغيرتكُم علينا، حتى إنِّي فرحتُ كثيراً.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Mais Dieu, qui console les humbles, nous a consolé par l'arrivée de Tite, 7 non seulement par son arrivée, mais par le réconfort qu'il a reçu de vous; il nous a fait part de votre vif désir, de vos larmes, de votre zèle pour moi, au point que j'en ai eu une joie plus vive encore.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Nevertheless God, who comforts the downcast, comforted us by the coming of Titus, 7 and not only by his coming, but also by the consolation with which he was comforted in you, when he told us of your earnest desire, your mourning, your zeal for me, so that I rejoiced even more.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29307" name="Group 27"/>
          <p:cNvGraphicFramePr>
            <a:graphicFrameLocks noGrp="1"/>
          </p:cNvGraphicFramePr>
          <p:nvPr/>
        </p:nvGraphicFramePr>
        <p:xfrm>
          <a:off x="34925" y="44450"/>
          <a:ext cx="9074150" cy="651414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وإن كُنتُ قد أحزنتُكُم بالرِّسالةِ لستُ أندمُ، وإن كُنتُ قد ندمتُ لأنني أنظر أن تلك الرِّسالة أحزنتكم ولو إلى ساعةٍ. الآن أنا أفرحُ، لا لأنَّكُم حزنتُم، بل لأنَّ حزنكُم للتَّوبةِ. لأنَّكُم حزنتُم للَّـهِ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Oui, si je vous ai attristés par ma lettre, je ne le regrette pas... Et si je l'ai regretté - cette lettre, je le constate, vous a attristés, ne fût-ce qu'un moment -, 9 je me réjouis maintenant, non de votre tristesse, mais du repentir qu'elle a produit. Car votre tristesse a été selon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For even if I made you sorry with my letter, I do not regret it; though I did regret it. For I perceive that the same epistle made you sorry, though only for a while. 9 Now I rejoice, not that you were made sorry, but that your sorrow led to repentance.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0323" name="Group 19"/>
          <p:cNvGraphicFramePr>
            <a:graphicFrameLocks noGrp="1"/>
          </p:cNvGraphicFramePr>
          <p:nvPr/>
        </p:nvGraphicFramePr>
        <p:xfrm>
          <a:off x="34925" y="44450"/>
          <a:ext cx="9074150" cy="6172772"/>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لا تخسروا منَّا في شيءٍ. لأنَّ الحُزن الذي في اللَّـهِ يُنشئُ توبةً للخلاص بلا ندامةٍ، أمَّا حُزنُ العالمِ فيُنشئُ موتاً.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ainsi, de notre part, vous n'avez subi aucun dommage. 10 Car la tristesse selon Dieu produit un repentir qui conduit au salut et ne laisse pas place au regret... La tristesse selon ce monde produit la mort.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you were made sorry in a godly manner, that you might suffer loss from us in nothing. 10 For godly sorrow produces repentance leading to salvation, not to be regretted; but the sorrow of the world produces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1353" name="Group 25"/>
          <p:cNvGraphicFramePr>
            <a:graphicFrameLocks noGrp="1"/>
          </p:cNvGraphicFramePr>
          <p:nvPr/>
        </p:nvGraphicFramePr>
        <p:xfrm>
          <a:off x="34925" y="44450"/>
          <a:ext cx="9074150" cy="654710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ها هُوذا الحُزن الذي حزنتمُوه المُختص باللَّه، كم أنشأ فيكُم: مِنَ الاجتهادِ، بل مِنَ الاحتجاجِ، بل مِنَ الغيظِ، بل مِنَ الخوفِ، بل مِنَ الشَّوقِ، بل مِنَ الغيرةِ، بل مِنَ الانتقامِ. وقد أظهرتُم أنفُسكُم في كُلِّ شيءٍ أبرياءُ مِن الأمرِ.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Voyez plutôt ce qu'a produit chez vous la tristesse selon Dieu. Mais oui! quel empressement! quelles excuses! quelle indignation! quelle crainte! quel désir! quel zèle! quelle punition! De toute façon vous avez vous-mêmes prouvé que vous étiez nets dans cette affaire.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observe this very thing, that you sorrowed in a godly manner: What diligence it produced in you, what clearing of yourselves, what indignation, what fear, what vehement desire, what zeal, what vindication! In all things you proved yourselves to be clear in this matter.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491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593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4159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4159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18016" name="Group 32"/>
          <p:cNvGraphicFramePr>
            <a:graphicFrameLocks noGrp="1"/>
          </p:cNvGraphicFramePr>
          <p:nvPr/>
        </p:nvGraphicFramePr>
        <p:xfrm>
          <a:off x="34925" y="44450"/>
          <a:ext cx="9074150" cy="6450394"/>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00"/>
                          </a:solidFill>
                          <a:effectLst/>
                          <a:latin typeface="Arial" charset="0"/>
                          <a:cs typeface="Arial" charset="0"/>
                        </a:rPr>
                        <a:t>الكاثوليكون من</a:t>
                      </a:r>
                      <a:r>
                        <a:rPr kumimoji="0" lang="en-CA" sz="3600" b="0" i="0" u="sng" strike="noStrike" cap="none" normalizeH="0" baseline="0" dirty="0">
                          <a:ln>
                            <a:noFill/>
                          </a:ln>
                          <a:solidFill>
                            <a:srgbClr val="FF9900"/>
                          </a:solidFill>
                          <a:effectLst/>
                          <a:latin typeface="Arial" charset="0"/>
                          <a:cs typeface="Arial" charset="0"/>
                        </a:rPr>
                        <a:t> </a:t>
                      </a:r>
                      <a:r>
                        <a:rPr kumimoji="0" lang="ar-SA" sz="3600" b="0" i="0" u="sng" strike="noStrike" cap="none" normalizeH="0" baseline="0" dirty="0">
                          <a:ln>
                            <a:noFill/>
                          </a:ln>
                          <a:solidFill>
                            <a:srgbClr val="FF9900"/>
                          </a:solidFill>
                          <a:effectLst/>
                          <a:latin typeface="Arial" charset="0"/>
                          <a:cs typeface="Arial" charset="0"/>
                        </a:rPr>
                        <a:t>رسالة يعقوب الرسول</a:t>
                      </a:r>
                      <a:r>
                        <a:rPr kumimoji="0" lang="en-US" sz="3600" b="0" i="0" u="sng" strike="noStrike" cap="none" normalizeH="0" baseline="0" dirty="0">
                          <a:ln>
                            <a:noFill/>
                          </a:ln>
                          <a:solidFill>
                            <a:srgbClr val="FF9900"/>
                          </a:solidFill>
                          <a:effectLst/>
                          <a:latin typeface="Arial" charset="0"/>
                          <a:cs typeface="Arial" charset="0"/>
                        </a:rPr>
                        <a:t> </a:t>
                      </a:r>
                      <a:r>
                        <a:rPr kumimoji="0" lang="ar-EG" sz="3600" b="0" i="0" u="sng" strike="noStrike" cap="none" normalizeH="0" baseline="0" dirty="0">
                          <a:ln>
                            <a:noFill/>
                          </a:ln>
                          <a:solidFill>
                            <a:srgbClr val="FF9900"/>
                          </a:solidFill>
                          <a:effectLst/>
                          <a:latin typeface="Arial" charset="0"/>
                          <a:cs typeface="Arial" charset="0"/>
                        </a:rPr>
                        <a:t>(</a:t>
                      </a:r>
                      <a:r>
                        <a:rPr kumimoji="0" lang="en-US" sz="3600" b="0" i="0" u="sng" strike="noStrike" cap="none" normalizeH="0" baseline="0" dirty="0">
                          <a:ln>
                            <a:noFill/>
                          </a:ln>
                          <a:solidFill>
                            <a:srgbClr val="FF9900"/>
                          </a:solidFill>
                          <a:effectLst/>
                          <a:latin typeface="Arial" charset="0"/>
                          <a:cs typeface="Arial" charset="0"/>
                        </a:rPr>
                        <a:t>2:14-26</a:t>
                      </a:r>
                      <a:r>
                        <a:rPr kumimoji="0" lang="ar-SA" sz="3600" b="0" i="0" u="sng" strike="noStrike" cap="none" normalizeH="0" baseline="0" dirty="0">
                          <a:ln>
                            <a:noFill/>
                          </a:ln>
                          <a:solidFill>
                            <a:srgbClr val="FF9900"/>
                          </a:solidFill>
                          <a:effectLst/>
                          <a:latin typeface="Arial" charset="0"/>
                          <a:cs typeface="Arial" charset="0"/>
                        </a:rPr>
                        <a:t>)</a:t>
                      </a:r>
                      <a:endParaRPr kumimoji="0" lang="ar-EG" sz="36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ما المنفعةُ يا إخوتي إذا قالَ أحدٌ أنَّ لهُ إيمان ولكن ليسَ له أعمالٌ، هل يَقدِرُ الإيمانُ أن يُخلِّصهُ؟ إن كانَ أخٌ أو أُختٌ عُريانَين ومُعتازينِ للقوتِ اليوميِّ،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Jacques </a:t>
                      </a:r>
                      <a:r>
                        <a:rPr kumimoji="0" lang="en-US" sz="3600" b="0" i="0" u="sng" strike="noStrike" cap="none" normalizeH="0" baseline="0">
                          <a:ln>
                            <a:noFill/>
                          </a:ln>
                          <a:solidFill>
                            <a:srgbClr val="FF9933"/>
                          </a:solidFill>
                          <a:effectLst/>
                          <a:latin typeface="Arial" charset="0"/>
                          <a:cs typeface="Times New Roman" pitchFamily="18" charset="0"/>
                        </a:rPr>
                        <a:t>2:14-26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 quoi bon, mes frères, dire qu'on a de la foi, si l'on n'a pas d'oeuvres? La foi peut-elle sauver, dans ce cas? 15 Si un frère ou une soeur n'ont rien à se mettre et pas de quoi manger tous les jours,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James 2:14-26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What does it profit, my brethren, if someone says he has faith but does not have works? Can faith save him? 15 If a brother or sister is naked and destitute of daily food,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itle 3"/>
          <p:cNvSpPr>
            <a:spLocks noGrp="1"/>
          </p:cNvSpPr>
          <p:nvPr>
            <p:ph type="ctrTitle"/>
          </p:nvPr>
        </p:nvSpPr>
        <p:spPr/>
        <p:txBody>
          <a:bodyPr/>
          <a:lstStyle/>
          <a:p>
            <a:r>
              <a:rPr lang="en-CA" dirty="0"/>
              <a:t>20c</a:t>
            </a:r>
          </a:p>
        </p:txBody>
      </p:sp>
    </p:spTree>
  </p:cSld>
  <p:clrMapOvr>
    <a:masterClrMapping/>
  </p:clrMapOvr>
</p:sld>
</file>

<file path=ppt/slides/slide1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19032" name="Group 24"/>
          <p:cNvGraphicFramePr>
            <a:graphicFrameLocks noGrp="1"/>
          </p:cNvGraphicFramePr>
          <p:nvPr/>
        </p:nvGraphicFramePr>
        <p:xfrm>
          <a:off x="34925" y="115888"/>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لهُمَا أحدُكُمُ: " أذهبا بسلام، واستدفيا واشبعا " ولم تُعطُوهُمَا حاجاتِ الجسدِ، فما المنفعةُ؟ هكذا الإيمانُ أيضاً، إن لم يَكُن لهُ أعمالٌ، فهو ميِّتٌ في ذاتهِ.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que l'un de vous leur dise: "Allez en paix, mettez-vous au chaud et bon appétit", sans que vous leur donniez de quoi subsister, à quoi bon? 17 De même, la foi qui n'aurait pas d'oeuvres est morte dans son isolement.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one of you says to them, Depart in peace, be warmed and filled, but you do not give them the things which are needed for the body, what does it profit? 17 Thus also faith by itself, if it does not have works, is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2374" name="Group 22"/>
          <p:cNvGraphicFramePr>
            <a:graphicFrameLocks noGrp="1"/>
          </p:cNvGraphicFramePr>
          <p:nvPr/>
        </p:nvGraphicFramePr>
        <p:xfrm>
          <a:off x="34925" y="115888"/>
          <a:ext cx="9074150" cy="591312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يَقولُ قائل: " أنت لك إيمانٌ، وأنا لي أعمالٌ! " فأرني إيمانكَ بدون أعمالكَ وأنا أريك بأعمالي إيماني. أنت تُؤمنُ أنَّ اللَّهَ واحدٌ. فحسناً تفعلُ. والشَّيَاطينُ أيضاً يُؤمِنُونَ ويرتعدون!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Mais quelqu'un dira: "Tu as de la foi; moi aussi, j'ai des oeuvres; prouve-moi ta foi sans les oeuvres et moi, je tirerai de mes oeuvres la preuve de ma foi. 19 Tu crois que Dieu est un? Tu fais bien. Les démons le croient, eux aussi, et ils frissonnent."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But someone will say, You have faith, and I have works. Show me your faith without your works, and I will show you my faith by my works. 19 You believe that there is one God. You do well. Even the demons believe--and tremble!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3408" name="Group 32"/>
          <p:cNvGraphicFramePr>
            <a:graphicFrameLocks noGrp="1"/>
          </p:cNvGraphicFramePr>
          <p:nvPr/>
        </p:nvGraphicFramePr>
        <p:xfrm>
          <a:off x="34925" y="115888"/>
          <a:ext cx="9074150" cy="679640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هل تريد أن تعلمَ أيُّها الإنسانُ الباطلُ أنَّ الإيمانَ بدُونِ أعمال مَيِّتٌ؟ ألم يتبرَّر إبراهيمُ أبونا بالأعمال، إذ قدَّمَ إسحقَ ابنهُ على المذبح؟ فترى أنَّ الإيمانَ عَمِلَ معَ أعمالهِ، وبالأعمال أُكمِلَ الإيمانُ،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Veux-tu te rendre compte, pauvre être, que la foi est inopérante sans les oeuvres? 21 Abraham, notre père, n'est-ce pas aux oeuvres qu'il dut sa justice, pour avoir mis son fils Isaac sur l'autel? 22 Tu vois que la foi coopérait à ses oeuvres, que les oeuvres ont complété la foi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do you want to know, O foolish man, that faith without works is dead? 21 Was not Abraham our father justified by works when he offered Isaac his son on the altar? 22 Do you see that faith was working together with his works, and by works faith was made perfect?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4428" name="Group 28"/>
          <p:cNvGraphicFramePr>
            <a:graphicFrameLocks noGrp="1"/>
          </p:cNvGraphicFramePr>
          <p:nvPr/>
        </p:nvGraphicFramePr>
        <p:xfrm>
          <a:off x="34925" y="115888"/>
          <a:ext cx="9074150" cy="612298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وتَمَّ الكتابُ القائِلُ: " فآمنَ إبراهيمُ باللَّهِ فَحُسِبَ لهُ بِرّاً " ودُعِيَ خَلِيلَ اللَّهِ. ترونَ إذاً أنَّ الإنسان بالأعمال يتبرَّرُ لا بالإيمان وحدهُ.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que s'est réalisé le texte qui dit: Abraham eut foi en Dieu et cela lui fut compté comme justice et il reçut le nom d'ami de Dieu. 24 Vous constatez que l'on doit sa justice aux oeuvres et pas seulement à la foi.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the Scripture was fulfilled which says, Abraham believed God, and it was accounted to him for righteousness. And he was called the friend of God. 24 You see then that a man is justified by works, and not by faith only.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5443" name="Group 19"/>
          <p:cNvGraphicFramePr>
            <a:graphicFrameLocks noGrp="1"/>
          </p:cNvGraphicFramePr>
          <p:nvPr/>
        </p:nvGraphicFramePr>
        <p:xfrm>
          <a:off x="34925" y="115888"/>
          <a:ext cx="9074150" cy="6425184"/>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وكذلكَ راحابُ الزَّانيةُ أيضاً، ألم تُبرر بالأعمالِ، إذ قَبلت الجاسوسين وأخرجتهُما من طريق آخر فإنَّهُ كما أنَّ الجسدَ بغير رُوحٍ ميِّتٌ، كذلك الإيمانُ أيضاً بدُون أعمالٍ ميِّتٌ.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Tel fut le cas aussi pour Rahab la prostituée: n'est-ce pas aux oeuvres qu'elle dut sa justice, pour avoir accueilli les messagers et les avoir fait partir par un autre chemin? 26 En effet, de même que, sans souffle, le corps est mort, de même aussi, sans oeuvres, la foi est morte.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Likewise, was not Rahab the harlot also justified by works when she received the messengers and sent them out another way? 26 For as the body without the spirit is dead, so faith without works is dead also.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003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42003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420036"/>
                                        </p:tgtEl>
                                        <p:attrNameLst>
                                          <p:attrName>style.visibility</p:attrName>
                                        </p:attrNameLst>
                                      </p:cBhvr>
                                      <p:to>
                                        <p:strVal val="visible"/>
                                      </p:to>
                                    </p:set>
                                    <p:anim calcmode="lin" valueType="num">
                                      <p:cBhvr additive="base">
                                        <p:cTn id="7" dur="500" fill="hold"/>
                                        <p:tgtEl>
                                          <p:spTgt spid="5420036"/>
                                        </p:tgtEl>
                                        <p:attrNameLst>
                                          <p:attrName>ppt_x</p:attrName>
                                        </p:attrNameLst>
                                      </p:cBhvr>
                                      <p:tavLst>
                                        <p:tav tm="0">
                                          <p:val>
                                            <p:strVal val="0-#ppt_w/2"/>
                                          </p:val>
                                        </p:tav>
                                        <p:tav tm="100000">
                                          <p:val>
                                            <p:strVal val="#ppt_x"/>
                                          </p:val>
                                        </p:tav>
                                      </p:tavLst>
                                    </p:anim>
                                    <p:anim calcmode="lin" valueType="num">
                                      <p:cBhvr additive="base">
                                        <p:cTn id="8" dur="500" fill="hold"/>
                                        <p:tgtEl>
                                          <p:spTgt spid="5420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105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421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421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421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3143" name="Group 39"/>
          <p:cNvGraphicFramePr>
            <a:graphicFrameLocks noGrp="1"/>
          </p:cNvGraphicFramePr>
          <p:nvPr/>
        </p:nvGraphicFramePr>
        <p:xfrm>
          <a:off x="34925" y="115888"/>
          <a:ext cx="9109075" cy="5837238"/>
        </p:xfrm>
        <a:graphic>
          <a:graphicData uri="http://schemas.openxmlformats.org/drawingml/2006/table">
            <a:tbl>
              <a:tblPr rtl="1"/>
              <a:tblGrid>
                <a:gridCol w="3995737">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23:12-35</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صار النَّهار عمل بعضُ اليهُود اتِّفاقاً، وحرمُوا أنفُسهُم قائلين: إنَّهُم لا يأكُلون ولا يشربُون حتى يقتُلوا بولس. </a:t>
                      </a:r>
                      <a:endParaRPr kumimoji="0" lang="en-CA" sz="2800" b="0" i="0" u="sng"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23:12-35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 jour venu les Juifs formèrent un complot et s'engagèrent par serment à ne rien manger ni boire avant d'avoir tué Paul.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23:12-35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when it was day, some of the Jews banded together and bound themselves under an oath, saying that they would neither eat nor drink till they had killed Paul.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20a</a:t>
            </a:r>
          </a:p>
        </p:txBody>
      </p:sp>
    </p:spTree>
  </p:cSld>
  <p:clrMapOvr>
    <a:masterClrMapping/>
  </p:clrMapOvr>
</p:sld>
</file>

<file path=ppt/slides/slide1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4159" name="Group 31"/>
          <p:cNvGraphicFramePr>
            <a:graphicFrameLocks noGrp="1"/>
          </p:cNvGraphicFramePr>
          <p:nvPr/>
        </p:nvGraphicFramePr>
        <p:xfrm>
          <a:off x="34925" y="44450"/>
          <a:ext cx="9074150" cy="637476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الذين عقدوا هذا التَّحالُف أكثر مِن أربعين. فتقدَّمُوا إلى رُؤساء الكهنة والشُّيُوخ وقالوا: " قد حرمنا أنفُسنا حرماً أن لا نذُوق شيئاً حتى نقتُل بولس.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Plus de quarante personnes participaient à cette conjuration. 14 Ils allèrent trouver les grands prêtres et les anciens et leur dirent: "Nous nous sommes engagés par un serment solennel à ne rien prendre avant d'avoir tué Paul.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Now there were more than forty who had formed this conspiracy. 14 They came to the chief priests and elders, and said, We have bound ourselves under a great oath that we will eat nothing until we have killed Paul.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6471" name="Group 23"/>
          <p:cNvGraphicFramePr>
            <a:graphicFrameLocks noGrp="1"/>
          </p:cNvGraphicFramePr>
          <p:nvPr/>
        </p:nvGraphicFramePr>
        <p:xfrm>
          <a:off x="34925" y="44450"/>
          <a:ext cx="9074150" cy="615886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أشيروا أنتُم مع المحفل على قائد الألف كي يُنزلهُ إليكُم غداً، كأنَّكُم مُزمعُون أن تفحصُوا بأكثر تدقيق أعمالُه. ونحنُ، مُستعدُّين لقتلهِ قبل أن يقترب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Alors, de votre côté, avec l'accord du Sanhédrin, proposez donc au tribun de vous l'amener, sous prétexte d'examiner son cas de plus près; quant à nous, nos dispositions sont prises pour le supprimer avant son arrivée."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Now you, therefore, together with the council, suggest to the commander that he be brought down to you tomorrow, as though you were going to make further inquiries concerning him; but we are ready to kill him before he comes near.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7499" name="Group 27"/>
          <p:cNvGraphicFramePr>
            <a:graphicFrameLocks noGrp="1"/>
          </p:cNvGraphicFramePr>
          <p:nvPr/>
        </p:nvGraphicFramePr>
        <p:xfrm>
          <a:off x="34925" y="44450"/>
          <a:ext cx="9001125" cy="630332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فسمع ابن أُخت بولس بهذه المكيدة، فجاء ودخل المُعسكر وأخبر بولس. فأستدعى بولسُ واحد مِن قُوَّاد المئاتِ وقال: " اذهب بهذا الفتى إلى قائد الألف، فإنَّ عندهُ شيئاً يُخبرُهُ بهِ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Mais le fils de la soeur de Paul eut vent du guet-apens; il se rendit à la forteresse, y entra et prévint Paul. 17 Appelant un des centurions, Paul lui dit: "Conduis ce jeune homme au tribun; il a quelque chose à lui communiquer."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when Paul's sister's son heard of their ambush, he went and entered the barracks and told Paul. 17 Then Paul called one of the centurions to him and said, Take this young man to the commander, for he has something to tell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8519" name="Group 23"/>
          <p:cNvGraphicFramePr>
            <a:graphicFrameLocks noGrp="1"/>
          </p:cNvGraphicFramePr>
          <p:nvPr/>
        </p:nvGraphicFramePr>
        <p:xfrm>
          <a:off x="34925" y="44450"/>
          <a:ext cx="9074150"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فأخذه وأحضره إلى قائد الألف وقال: " إن بولس الأسير قد دعاني، وطلب أن أحضر هذا الفتى إليكَ وهُو عندهُ شيءٌ يقُولُهُ لك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Le centurion le prit donc et l'amena au tribun: "Le prisonnier Paul, dit-il, m'a appelé et m'a demandé de t'amener ce jeune homme; il a quelque chose à te dire."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So he took him and brought him to the commander and said, Paul the prisoner called me to him and asked me to bring this young man to you. He has something to say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9546" name="Group 26"/>
          <p:cNvGraphicFramePr>
            <a:graphicFrameLocks noGrp="1"/>
          </p:cNvGraphicFramePr>
          <p:nvPr/>
        </p:nvGraphicFramePr>
        <p:xfrm>
          <a:off x="34925" y="44450"/>
          <a:ext cx="9074150" cy="644112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فأخذه قائد الألف بيده وأنفرد بهِ على حدة، وسأله: " ما عندك تُخبرني بهِ؟ " فقال: " إنَّ اليهُود قد تعاهدوا أن يطلُبوا مِنكَ أن تُحدر بولس غداً إلى المحفل، كأنَّهُ مُزمع أن يبحث عن أمره بحثاً دقيقاً.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 tribun le prit par la main, se retira à l'écart, et s'informa: "Qu'as-tu à me communiquer?" 20 Les Juifs, répondit le jeune homme, ont convenu de te demander d'amener Paul demain devant le Sanhédrin, sous prétexte d'une enquête plus précise sur son cas.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 commander took him by the hand, went aside and asked privately, What is it that you have to tell me? 20 And he said, The Jews have agreed to ask that you bring Paul down to the council tomorrow, as though they were going to inquire more fully about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0569" name="Group 25"/>
          <p:cNvGraphicFramePr>
            <a:graphicFrameLocks noGrp="1"/>
          </p:cNvGraphicFramePr>
          <p:nvPr/>
        </p:nvGraphicFramePr>
        <p:xfrm>
          <a:off x="34925" y="44450"/>
          <a:ext cx="9074150"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تنقد إليهِم، فإنَّهُ كمن له أكثر مِن أربعين رجُلاً، قد حرمُوا أنفُسهُم أن لا يأكُلوا ولا يشربُوا حتى يقتُلوهُ.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Surtout, ne te laisse pas prendre: ils vont être plus de quarante à lui tendre une embuscade; ils se sont engagés par serment à ne rien manger ni boire avant de l'avoir supprimé;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do not yield to them, for more than forty of them lie in wait for him, men who have bound themselves by an oath that they will neither eat nor drink till they have killed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1591" name="Group 23"/>
          <p:cNvGraphicFramePr>
            <a:graphicFrameLocks noGrp="1"/>
          </p:cNvGraphicFramePr>
          <p:nvPr/>
        </p:nvGraphicFramePr>
        <p:xfrm>
          <a:off x="34925" y="44450"/>
          <a:ext cx="9074150" cy="61944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وهُمُ الآن مُستعِدُّون مُنتظرُون الوعدَ مِنكَ ". فصرف قائد الألف الفتى مُوصياً إيَّاهُ أن: " لا تقُل لأحدٍ إنَّك أعلمتني بهذا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leurs dispositions sont déjà prises, ils n'attendent que ton accord." 22 Le tribun congédia le jeune homme: "Ne raconte à personne, lui recommanda-t-il, que tu m'as dévoilé ce complot."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now they are ready, waiting for the promise from you. 22 So the commander let the young man depart, and commanded him, Tell no one that you have revealed these things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2617" name="Group 25"/>
          <p:cNvGraphicFramePr>
            <a:graphicFrameLocks noGrp="1"/>
          </p:cNvGraphicFramePr>
          <p:nvPr/>
        </p:nvGraphicFramePr>
        <p:xfrm>
          <a:off x="34925" y="44450"/>
          <a:ext cx="9074150" cy="651414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دعا اثنين مِن قُواد المئات وقال: " أعدَّا مِئتي جندي لينطلقوا إلى قيصريَّة، وسبعين فارساً ومِئتي رامحٍ، مِن السَّاعة الثَّالثة مِن اللَّيل. وأن يُقـدِّما دوابَّ لِيُركبا بولس ويُوصلاهُ سالماً إلى فيلكس الـوالي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a appelé alors deux des centurions et leur dit: "Tenez  prêts à partir pour Césarée, dès neuf heures du soir, deux cents soldats, soixante-dix cavaliers et deux cents auxiliaires. 24 Qu'on prépare aussi des montures pour conduire Paul sain et sauf au gouverneur Félix."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he called for two centurions, saying, Prepare two hundred soldiers, seventy horsemen, and two hundred spearmen to go to Caesarea at the third hour of the night; 24 and provide mounts to set Paul on, and bring him safely to Felix the governor.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3643" name="Group 27"/>
          <p:cNvGraphicFramePr>
            <a:graphicFrameLocks noGrp="1"/>
          </p:cNvGraphicFramePr>
          <p:nvPr/>
        </p:nvGraphicFramePr>
        <p:xfrm>
          <a:off x="34925" y="44450"/>
          <a:ext cx="9074150" cy="664470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لأنـه خـاف أن يختطفه اليهود ويقتلوه ثم يُشكي هو كأنه ارتشى</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وكتب رسالةً حاويةً هذه الصُّورة: " كلوديوس ليسياسُ، يُهدي سلاماً إلى العزيز فيلكس الوالي: إن اليهود قد أمسكوا هذا الرَّجُلُ وأزمعوا أن يقتُلُوهُ، فأقبلت بجند وأنقذتُهُ، لمَّا علمتُ أنَّهُ رُومانيٌّ.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Il écrivit une lettre, dont voici le contenu: "Claudius Lysias, à son Excellence le gouverneur Félix, salut! 27 Les Juifs s'étaient emparés de l'homme que je t'envoie et ils allaient le supprimer, quand je suis intervenu avec la troupe pour le leur soustraire, car je venais d'apprendre qu'il était citoyen romain.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He wrote a letter in the following manner: 26 Claudius Lysias, to the most excellent governor Felix: Greetings. 27 This man was seized by the Jews and was about to be killed by them. Coming with the troops I rescued him, having learned that he was a Roman.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4664" name="Group 24"/>
          <p:cNvGraphicFramePr>
            <a:graphicFrameLocks noGrp="1"/>
          </p:cNvGraphicFramePr>
          <p:nvPr/>
        </p:nvGraphicFramePr>
        <p:xfrm>
          <a:off x="34925" y="44450"/>
          <a:ext cx="9074150" cy="630332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وكُنتُ أُريدُ أن أعلم العِلَّة التي لأجلها كانوا يشتكُون عليهِ، فأنزلتُهُ إلى محفلهم، فوجدتُهُ مشكُوًّا عليهِ مِن جهة مسائل نامُوسهم. ولكنَّ شكوى تستوجب الموت أو القُيُود لم تكُن عليهِ.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Comme j'étais décidé à savoir de quoi ils l'accusaient, je l'ai fait comparaître devant leur Sanhédrin. 29 J'ai constaté que l'accusation portait sur des discussions relatives à leur loi, mais sans aucune charge qui méritât la mort ou les chaînes.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And when I wanted to know the reason they accused him, I brought him before their council. 29 I found out that he was accused concerning questions of their law, but had nothing charged against him deserving of death or chains.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5696" name="Group 32"/>
          <p:cNvGraphicFramePr>
            <a:graphicFrameLocks noGrp="1"/>
          </p:cNvGraphicFramePr>
          <p:nvPr/>
        </p:nvGraphicFramePr>
        <p:xfrm>
          <a:off x="34925" y="44450"/>
          <a:ext cx="9074150" cy="6194426"/>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لمَّا علمتُ بمكيدةٍ عتيدةٍ أن تصير على الرَّجُل مِنَ اليهُود أرسلتُهُ للوقت إليكَ آمراً المُشتكينَ أيضاً أن يقُولُوا لديكَ ما عليهِ. كُن مُعافى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Informé qu'on préparait un attentat contre cet homme, je te l'envoie tout en signifiant aux accusateurs d'avoir à porter plainte contre lui devant toi 31 Exécutant l'ordre qu'ils avaient reçu, les soldats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when it was told me that the Jews lay in wait for the man, I sent him immediately to you, and also commanded his accusers to state before you the charges against him. Farewell. 31 Then the soldiers, as they were commanded,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6708" name="Group 20"/>
          <p:cNvGraphicFramePr>
            <a:graphicFrameLocks noGrp="1"/>
          </p:cNvGraphicFramePr>
          <p:nvPr/>
        </p:nvGraphicFramePr>
        <p:xfrm>
          <a:off x="34925" y="44450"/>
          <a:ext cx="9074150" cy="630332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 الجند بولس كما أُمرُوا، ومضوا بهِ ليلاً إلى أنتيباتريس. وفي الغد تركُوا الفُرسان يمضون معهُ ورجعُوا إلى المُعسكر. فبلغ أُولئك إلى قيصريَّة ودفعُوا الرِّسالة إلى الوالي، وأقاموا بولس لديهِ.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emmenèrent Paul et le conduisirent de nuit à Antipatris. 32 Le lendemain, laissant les cavaliers continuer avec lui, ils revinrent à la forteresse. 33 Dès leur arrivée à Casarée, les cavaliers remirent la lettre au gouverneur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took Paul and brought him by night to Antipatris. 32 The next day they left the horsemen to go on with him, and returned to the barracks. 33 When they came to Caesarea and had delivered the letter to the governor, they also presented Paul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7734" name="Group 22"/>
          <p:cNvGraphicFramePr>
            <a:graphicFrameLocks noGrp="1"/>
          </p:cNvGraphicFramePr>
          <p:nvPr/>
        </p:nvGraphicFramePr>
        <p:xfrm>
          <a:off x="34925" y="44450"/>
          <a:ext cx="9074150" cy="651414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قرأ الوالي الرِّسالة، وسأل من أيَّة ولايةٍ هو، ووجد أنَّهُ مِن كليكيَّة، قال: " سأسمعُ مِنكَ متى حضر المُشتكُون عليكَ أيضاً ". ثم أمر أن يُحرس في قصر هيرودس.</a:t>
                      </a:r>
                      <a:r>
                        <a:rPr kumimoji="0" lang="ar-SA" sz="2800" b="0" i="0" u="sng" strike="noStrike" cap="none" normalizeH="0" baseline="0">
                          <a:ln>
                            <a:noFill/>
                          </a:ln>
                          <a:solidFill>
                            <a:schemeClr val="bg1"/>
                          </a:solidFill>
                          <a:effectLst/>
                          <a:latin typeface="Arial" charset="0"/>
                          <a:cs typeface="Arial" charset="0"/>
                        </a:rPr>
                        <a:t>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et lui présentèrent aussi Paul. Le gouverneur lut la lettre et demanda de quelle province Paul était originaire. Informé que c'était de Cilicie: 35 Je t'entendrai, dit-il, quand tes accusateurs aussi seront là." Il donna l'ordre de le garder dans le prétoire d'Hérode.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when the governor had read it, he asked what province he was from. And when he understood that he was from Cilicia, 35 he said, I will hear you when your accusers also have come. And he commanded him to be kept in Herod's Praetorium.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515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6178"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42618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426180"/>
                                        </p:tgtEl>
                                        <p:attrNameLst>
                                          <p:attrName>style.visibility</p:attrName>
                                        </p:attrNameLst>
                                      </p:cBhvr>
                                      <p:to>
                                        <p:strVal val="visible"/>
                                      </p:to>
                                    </p:set>
                                    <p:anim calcmode="lin" valueType="num">
                                      <p:cBhvr additive="base">
                                        <p:cTn id="7" dur="500" fill="hold"/>
                                        <p:tgtEl>
                                          <p:spTgt spid="5426180"/>
                                        </p:tgtEl>
                                        <p:attrNameLst>
                                          <p:attrName>ppt_x</p:attrName>
                                        </p:attrNameLst>
                                      </p:cBhvr>
                                      <p:tavLst>
                                        <p:tav tm="0">
                                          <p:val>
                                            <p:strVal val="0-#ppt_w/2"/>
                                          </p:val>
                                        </p:tav>
                                        <p:tav tm="100000">
                                          <p:val>
                                            <p:strVal val="#ppt_x"/>
                                          </p:val>
                                        </p:tav>
                                      </p:tavLst>
                                    </p:anim>
                                    <p:anim calcmode="lin" valueType="num">
                                      <p:cBhvr additive="base">
                                        <p:cTn id="8" dur="500" fill="hold"/>
                                        <p:tgtEl>
                                          <p:spTgt spid="54261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0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8274" name="Group 50"/>
          <p:cNvGraphicFramePr>
            <a:graphicFrameLocks noGrp="1"/>
          </p:cNvGraphicFramePr>
          <p:nvPr/>
        </p:nvGraphicFramePr>
        <p:xfrm>
          <a:off x="107950" y="44450"/>
          <a:ext cx="9072563" cy="6681280"/>
        </p:xfrm>
        <a:graphic>
          <a:graphicData uri="http://schemas.openxmlformats.org/drawingml/2006/table">
            <a:tbl>
              <a:tblPr rtl="1"/>
              <a:tblGrid>
                <a:gridCol w="4537075">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(27:6-8)</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أُسَبِّحُ وأُرتِّلُ للرَّبِّ. استمع يارب صوتي الذي بهِ دعوتك. ارحمني واستجب لي، فان لك قال قلبي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27:6-8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chanterai, je psalmodierai de l’Éternel.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Éternel ! écoute ma voix, je t’invoque : Fais–moi grâce et réponds–moi ! 8 Mon coeur dit de ta part : Je cherche ta face, ô Éternel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27:6-8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 will sing, yes, I will sing praises to the Lord 7 Hear, O Lord, when I cry with my voice! Have mercy also upon me, and answer me. 8 When You said, Seek My face, My heart said to You, Your face, Lord, I will seek.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20pg</a:t>
            </a:r>
          </a:p>
        </p:txBody>
      </p:sp>
    </p:spTree>
  </p:cSld>
  <p:clrMapOvr>
    <a:masterClrMapping/>
  </p:clrMapOvr>
</p:sld>
</file>

<file path=ppt/slides/slide1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9276" name="Group 28"/>
          <p:cNvGraphicFramePr>
            <a:graphicFrameLocks noGrp="1"/>
          </p:cNvGraphicFramePr>
          <p:nvPr/>
        </p:nvGraphicFramePr>
        <p:xfrm>
          <a:off x="34925" y="44450"/>
          <a:ext cx="9145588"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متى ( 18 : 23 ـ 35 )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يُشبهُ ملكُوتُ السَّمَوات رجلاً مَلكاً أراد أن يُحاسب عبيدهُ. فلمَّا بدأ يحاسب قُدِّم إليهِ واحدٌ عليه وزنات كثيرة.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18:23-35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Ainsi en va-t-il du Royaume des cieux comme d'un roi qui voulut régler ses comptes avec ses serviteurs. 24 Pour commencer, on lui en amena un qui devait dix mille talents.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18:23-35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Therefore the kingdom of heaven is like a certain king who wanted to settle accounts with his servants. 24 And when he had begun to settle accounts, one was brought to him who owed him ten thousand talents.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20g</a:t>
            </a:r>
          </a:p>
        </p:txBody>
      </p:sp>
    </p:spTree>
  </p:cSld>
  <p:clrMapOvr>
    <a:masterClrMapping/>
  </p:clrMapOvr>
</p:sld>
</file>

<file path=ppt/slides/slide1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0301" name="Group 29"/>
          <p:cNvGraphicFramePr>
            <a:graphicFrameLocks noGrp="1"/>
          </p:cNvGraphicFramePr>
          <p:nvPr/>
        </p:nvGraphicFramePr>
        <p:xfrm>
          <a:off x="34925" y="115888"/>
          <a:ext cx="9074150" cy="67665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لم يكُن لهُ ما يُوفي أمر سيِّدُهُ أن يُباع هُو وامرأتُهُ وبنوه وكُلُّ ما لهُ، ويفي ( الدين ). فخرَّ ذلك العبدُ وسجد لهُ قائلاً: يا سيِّدُ تمهَّل عليَّ فأُوفيكَ الجميع.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Comme il n'avait pas de quoi rembourser, le maître donna l'ordre de le vendre ainsi que sa femme, ses enfants et tout ce qu'ils avaient, en remboursement de sa dette. 26 Se jetant alors à ses pieds, le serviteur, prosterné, lui disait: "Prends patience envers moi, et je te rembourserai tout".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But as he was not able to pay, his master commanded that he be sold, with his wife and children and all that he had, and that payment be made. 26 The servant therefore fell down before him, saying, `Master, have patience with me, and I will pay you all.'</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8764" name="Group 28"/>
          <p:cNvGraphicFramePr>
            <a:graphicFrameLocks noGrp="1"/>
          </p:cNvGraphicFramePr>
          <p:nvPr/>
        </p:nvGraphicFramePr>
        <p:xfrm>
          <a:off x="34925" y="115888"/>
          <a:ext cx="9001125" cy="651052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فتحنَّن سيِّدُ ذلك العبد وأطلقهُ، وترك لهُ كل الدين الذي عليه. ولمَّا خرج وجد أحد رُفقائه من العبيد، وكان مديناً له بمئة دينارٍ، فأمسكهُ وخنقه قائلاً: أوفيني ما لي عليكَ.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Pris de pitié, le maître de ce serviteur le laissa aller et lui remit sa dette. 28 En sortant, ce serviteur rencontra un de ses compagnons, qui lui devait cent pièces d'argent; il le prit à la gorge et le serrait à l'étrangler, en lui disant: "Rembourse ce que tu dois."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Then the master of that servant was moved with compassion, released him, and forgave him the debt. 28 But that servant went out and found one of his fellow servants who owed him a hundred </a:t>
                      </a:r>
                      <a:r>
                        <a:rPr kumimoji="0" lang="en-US" sz="2800" b="0" i="0" u="none" strike="noStrike" cap="none" normalizeH="0" baseline="0" dirty="0" err="1">
                          <a:ln>
                            <a:noFill/>
                          </a:ln>
                          <a:solidFill>
                            <a:schemeClr val="bg1"/>
                          </a:solidFill>
                          <a:effectLst/>
                          <a:latin typeface="Arial" charset="0"/>
                          <a:cs typeface="Arial" charset="0"/>
                        </a:rPr>
                        <a:t>denarii</a:t>
                      </a:r>
                      <a:r>
                        <a:rPr kumimoji="0" lang="en-US" sz="2800" b="0" i="0" u="none" strike="noStrike" cap="none" normalizeH="0" baseline="0" dirty="0">
                          <a:ln>
                            <a:noFill/>
                          </a:ln>
                          <a:solidFill>
                            <a:schemeClr val="bg1"/>
                          </a:solidFill>
                          <a:effectLst/>
                          <a:latin typeface="Arial" charset="0"/>
                          <a:cs typeface="Arial" charset="0"/>
                        </a:rPr>
                        <a:t>; and he laid hands on him and took him by the throat, saying, `Pay me what you owe!'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49792" name="Group 32"/>
          <p:cNvGraphicFramePr>
            <a:graphicFrameLocks noGrp="1"/>
          </p:cNvGraphicFramePr>
          <p:nvPr/>
        </p:nvGraphicFramePr>
        <p:xfrm>
          <a:off x="34925" y="115888"/>
          <a:ext cx="9074150" cy="676656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فخرَّ العبدُ رفيقُهُ وتوسل إليه قائلاً: تمهَّل عليَّ فأُوفيكَ الجميع. فلم يُرد بل مضى وألقاهُ في السجن حتى يُوفي ما عليه. فلمَّا نظر العبيدُ رُفقاؤُهُ ما كان، حزنُوا جدًّا.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29 Son compagnon se jeta donc à ses pieds et il le suppliait en disant: "Prends patience envers moi, et je te rembourserai. 30 Mais l'autre refusa; bien plus, il s'en alla le faire jeter en prison, en attendant qu'il eût remboursé ce qu'il devait. 31 Voyant ce qui venait de se passer, ses compagnons furent profondément attristés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29 So his fellow servant fell down at his feet and begged him, saying, `Have patience with me, and I will pay you all.' 30 And he would not, but went and threw him into prison till he should pay the debt. 31 So when his fellow servants saw what had been done, they were very grieved,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50806" name="Group 22"/>
          <p:cNvGraphicFramePr>
            <a:graphicFrameLocks noGrp="1"/>
          </p:cNvGraphicFramePr>
          <p:nvPr/>
        </p:nvGraphicFramePr>
        <p:xfrm>
          <a:off x="34925" y="115888"/>
          <a:ext cx="9074150" cy="6049963"/>
        </p:xfrm>
        <a:graphic>
          <a:graphicData uri="http://schemas.openxmlformats.org/drawingml/2006/table">
            <a:tbl>
              <a:tblPr rtl="1"/>
              <a:tblGrid>
                <a:gridCol w="4595133">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فأتوا وأخبروا سيِّدهم بكُلَّ ما حدث. حينئذٍ دعاهُ سيِّدُهُ وقال لهُ: أيُّها العبدُ الشِّرِّيرُ، إنِّي تركتُ لكَ كُلُّ ما عليكَ لأنَّك طلبتَ إليَّ.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ils allèrent informer leur maître de tout ce qui était arrivé. 32 Alors, le faisant venir, son maître lui dit: "Mauvais serviteur, je t'avais remis toute cette dette, parce que tu m'en avais supplié.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came and told their master all that had been done. 32 Then his master, after he had called him, said to him, `You wicked servant! I forgave you all that debt because you begged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51831" name="Group 23"/>
          <p:cNvGraphicFramePr>
            <a:graphicFrameLocks noGrp="1"/>
          </p:cNvGraphicFramePr>
          <p:nvPr/>
        </p:nvGraphicFramePr>
        <p:xfrm>
          <a:off x="34925" y="115888"/>
          <a:ext cx="9074150"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أفما كان ينبغي لكَ أن ترحم العبدَ رفيقك كما رحمتُكَ أنا؟. وغضبَ سيِّدُهُ وسلَّمهُ إلى المُعذِّبينَ حتَّى يفي كُلَّ ما عليهِ.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Ne devais-tu pas, toi aussi, avoir pitié de ton compagnon, comme moi-même j'avais eu pitié de toi?" 34 Et, dans sa colère, son maître le livra aux tortionnaires, en attendant qu'il eût remboursé tout ce qu'il lui devait.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`Should you not also have had compassion on your fellow servant, just as I had pity on you?' 34 And his master was angry, and delivered him to the torturers until he should pay all that was due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31298" name="Group 2"/>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يصنع بكُم أبي الذي في السَّمَوات إن لم يغفر كُلُّ واحد لأخيهِ من كل قلبه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C'est ainsi que mon Père céleste vous traitera, si chacun de vous ne pardonne pas à son frère du fond du coeur.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So My heavenly Father also will do to you if each of you, from his heart, does not forgive his brother his trespasses.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32323" name="Picture 3" descr="pointing"/>
          <p:cNvPicPr>
            <a:picLocks noChangeAspect="1" noChangeArrowheads="1"/>
          </p:cNvPicPr>
          <p:nvPr/>
        </p:nvPicPr>
        <p:blipFill>
          <a:blip r:embed="rId2" cstate="print"/>
          <a:srcRect/>
          <a:stretch>
            <a:fillRect/>
          </a:stretch>
        </p:blipFill>
        <p:spPr bwMode="auto">
          <a:xfrm>
            <a:off x="2714612" y="4500570"/>
            <a:ext cx="1238250" cy="628650"/>
          </a:xfrm>
          <a:prstGeom prst="rect">
            <a:avLst/>
          </a:prstGeom>
          <a:noFill/>
        </p:spPr>
      </p:pic>
      <p:sp>
        <p:nvSpPr>
          <p:cNvPr id="543232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432323"/>
                                        </p:tgtEl>
                                        <p:attrNameLst>
                                          <p:attrName>style.visibility</p:attrName>
                                        </p:attrNameLst>
                                      </p:cBhvr>
                                      <p:to>
                                        <p:strVal val="visible"/>
                                      </p:to>
                                    </p:set>
                                    <p:anim calcmode="lin" valueType="num">
                                      <p:cBhvr additive="base">
                                        <p:cTn id="7" dur="500" fill="hold"/>
                                        <p:tgtEl>
                                          <p:spTgt spid="5432323"/>
                                        </p:tgtEl>
                                        <p:attrNameLst>
                                          <p:attrName>ppt_x</p:attrName>
                                        </p:attrNameLst>
                                      </p:cBhvr>
                                      <p:tavLst>
                                        <p:tav tm="0">
                                          <p:val>
                                            <p:strVal val="0-#ppt_w/2"/>
                                          </p:val>
                                        </p:tav>
                                        <p:tav tm="100000">
                                          <p:val>
                                            <p:strVal val="#ppt_x"/>
                                          </p:val>
                                        </p:tav>
                                      </p:tavLst>
                                    </p:anim>
                                    <p:anim calcmode="lin" valueType="num">
                                      <p:cBhvr additive="base">
                                        <p:cTn id="8" dur="500" fill="hold"/>
                                        <p:tgtEl>
                                          <p:spTgt spid="54323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39545" name="Group 25"/>
          <p:cNvGraphicFramePr>
            <a:graphicFrameLocks noGrp="1"/>
          </p:cNvGraphicFramePr>
          <p:nvPr/>
        </p:nvGraphicFramePr>
        <p:xfrm>
          <a:off x="468314" y="404813"/>
          <a:ext cx="8137525" cy="599236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n-CL" sz="4000" b="1" i="0" u="none" strike="noStrike" cap="none" normalizeH="0" baseline="0">
                          <a:ln>
                            <a:noFill/>
                          </a:ln>
                          <a:solidFill>
                            <a:srgbClr val="FF9900"/>
                          </a:solidFill>
                          <a:effectLst/>
                          <a:latin typeface="Arial" charset="0"/>
                          <a:cs typeface="Arial" charset="0"/>
                        </a:rPr>
                        <a:t>Third Sunday of the Holy Lent</a:t>
                      </a:r>
                      <a:endParaRPr kumimoji="0" lang="ar-EG"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الثالث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Troisième Dimanche Du Jeune Sacre</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4546"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20454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5599" name="Group 31"/>
          <p:cNvGraphicFramePr>
            <a:graphicFrameLocks noGrp="1"/>
          </p:cNvGraphicFramePr>
          <p:nvPr/>
        </p:nvGraphicFramePr>
        <p:xfrm>
          <a:off x="69851" y="2"/>
          <a:ext cx="9074150" cy="6098986"/>
        </p:xfrm>
        <a:graphic>
          <a:graphicData uri="http://schemas.openxmlformats.org/drawingml/2006/table">
            <a:tbl>
              <a:tblPr rtl="1"/>
              <a:tblGrid>
                <a:gridCol w="4643437">
                  <a:extLst>
                    <a:ext uri="{9D8B030D-6E8A-4147-A177-3AD203B41FA5}">
                      <a16:colId xmlns:a16="http://schemas.microsoft.com/office/drawing/2014/main" val="20000"/>
                    </a:ext>
                  </a:extLst>
                </a:gridCol>
                <a:gridCol w="4430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88:1-2</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ياربَّ إله خلاصي بالنهار والليل صرخت أمامك. فلتدخل قدامك صلاتي، أمل يارب سمعك إلى طلبتي</a:t>
                      </a:r>
                      <a:r>
                        <a:rPr kumimoji="0" lang="ar-EG" sz="36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88:1-2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 Éternel, Dieu de mon salut ! Je crie le jour et pendant la nuit devant toi.</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  Que ma prière parvienne en ta présence ! Tends l’oreille à mon cri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 </a:t>
                      </a:r>
                      <a:r>
                        <a:rPr kumimoji="0" lang="fr-FR" sz="2800" b="0" i="0" u="none" strike="noStrike" kern="1200" cap="none" normalizeH="0" baseline="0" dirty="0">
                          <a:ln>
                            <a:noFill/>
                          </a:ln>
                          <a:solidFill>
                            <a:schemeClr val="bg1"/>
                          </a:solidFill>
                          <a:effectLst/>
                          <a:latin typeface="Arial" charset="0"/>
                          <a:ea typeface="+mn-ea"/>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88:1-2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O Lord, God of my salvation, I have cried out day and night before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Let my prayer come before You; Incline Your ear to my cry.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21pv</a:t>
            </a:r>
          </a:p>
        </p:txBody>
      </p:sp>
    </p:spTree>
  </p:cSld>
  <p:clrMapOvr>
    <a:masterClrMapping/>
  </p:clrMapOvr>
</p:sld>
</file>

<file path=ppt/slides/slide1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6627" name="Group 35"/>
          <p:cNvGraphicFramePr>
            <a:graphicFrameLocks noGrp="1"/>
          </p:cNvGraphicFramePr>
          <p:nvPr/>
        </p:nvGraphicFramePr>
        <p:xfrm>
          <a:off x="34925" y="44450"/>
          <a:ext cx="9145588" cy="66446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متى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( 15 : 1 ـ 20 )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جاء إلى يسوعَ من أورشليمَ فرِّيسيُّونَ وكتبةٌ قائلين: " لماذا يتَعدَّى تلاميذُكَ تَقليدَ الشُّيُوخ. لأنَّهُم لا يَغسِلُونَ أيدِيَهُم حينما يأكُلُونَ خُبزاً؟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Mathieu 15 : 1 - 20</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des Pharisiens et des scribes de Jérusalem s'avancent vers Jésus et lui disent: 2 Pourquoi tes disciples transgressent-ils la tradition des anciens? En effet, ils ne se lavent pas les mains, quand ils prennent leurs repas."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Matthew 15:1-20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Then the scribes and Pharisees who were from Jerusalem came to Jesus, saying, 2 Why do Your disciples transgress the tradition of the elders? For they do not wash their hands when they eat bread.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21v</a:t>
            </a:r>
          </a:p>
        </p:txBody>
      </p:sp>
    </p:spTree>
  </p:cSld>
  <p:clrMapOvr>
    <a:masterClrMapping/>
  </p:clrMapOvr>
</p:sld>
</file>

<file path=ppt/slides/slide1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8662" name="Group 22"/>
          <p:cNvGraphicFramePr>
            <a:graphicFrameLocks noGrp="1"/>
          </p:cNvGraphicFramePr>
          <p:nvPr/>
        </p:nvGraphicFramePr>
        <p:xfrm>
          <a:off x="34925" y="44452"/>
          <a:ext cx="9145588" cy="6230303"/>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وقال لهُم: " ولماذا أنتُم أيضاً، تَتعَدَّونَ وصِيَّة اللَّـهِ من أجل تقليدكُم؟ لأنَّ اللَّـهَ قال: أكرم أباكَ وأُمَّكَ، ومن قال كلمة رديئة في أبيه وأُمه يموت موتاً.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t>
                      </a:r>
                      <a:r>
                        <a:rPr kumimoji="0" lang="fr-FR" sz="2800" b="0" i="0" u="none" strike="noStrike" cap="none" normalizeH="0" baseline="0">
                          <a:ln>
                            <a:noFill/>
                          </a:ln>
                          <a:solidFill>
                            <a:schemeClr val="bg1"/>
                          </a:solidFill>
                          <a:effectLst/>
                          <a:latin typeface="Arial" charset="0"/>
                          <a:cs typeface="Arial" charset="0"/>
                        </a:rPr>
                        <a:t>Il leur répliqua: "Et vous, pourquoi transgressez-vous le commandement de Dieu au nom de votre tradition? 4 Dieu a dit en effet: Honore ton père et ta mère, et encore: Celui qui maudit père ou mère, qu'il soit puni de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He answered and said to them, Why do you also transgress the commandment of God because of your tradition? 4 For God commanded, saying, `Honor your father and your mother'; and, `He who curses father or mother, let him be put to death.'</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9687" name="Group 23"/>
          <p:cNvGraphicFramePr>
            <a:graphicFrameLocks noGrp="1"/>
          </p:cNvGraphicFramePr>
          <p:nvPr/>
        </p:nvGraphicFramePr>
        <p:xfrm>
          <a:off x="34925" y="44452"/>
          <a:ext cx="9145588" cy="62303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أنتُم فتقولون: مَن قال لأبيهِ أو أُمِّه: إن قُربَانٌ هو الذي تَنتَفِعُ بهِ مِنِّي. فلا يُكرمُ أباهُ وأُمَّهُ. فقد أبطلتُم كلام اللَّه من أجل سننِكُم!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Mais vous, vous dites: Quiconque dit à son père ou à sa mère: Le secours que tu devais recevoir de moi est offrande sacrée, 6 celui-là n'aura pas à honorer son père. Et ainsi vous avez annulé la parole de Dieu au nom de votre tradition.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you say, `Whoever says to his father or mother, Whatever profit you might have received from me is a gift to God-- 6 `then he need not honor his father or mother.' Thus you have made the commandment of God of no effect by your tradition.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0708" name="Group 20"/>
          <p:cNvGraphicFramePr>
            <a:graphicFrameLocks noGrp="1"/>
          </p:cNvGraphicFramePr>
          <p:nvPr/>
        </p:nvGraphicFramePr>
        <p:xfrm>
          <a:off x="34925" y="44452"/>
          <a:ext cx="9145588" cy="62303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المُرَاؤون! حسناً تنبَّأ عَنكُم إشـعياءُ النبيُّ قائلاً: " هذا الشـعبُ يُكرمُني بشفَتيهِ وأمَّا قلبُهُ فَبعيِدٌ عَنِّي. فهم باطلاً يعبُدُونَنِي إذ يُعَلِّمُونَ تَعاليمَ هيَ وصايا النَّاس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Hypocrites! Esaïe a bien prophétisé à votre sujet, quand il a dit: 8 Ce peuple m'honore des lèvres, mais son coeur est loin de moi. C'est en vain qu'ils me rendent un culte, car  les doctrines qu'ils enseignent ne sont que préceptes d'hommes.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Hypocrites! Well did Isaiah prophesy about you, saying: 8 `These people draw near to Me with their mouth, And honor Me with their lips, But their heart is far from Me. 9 And in vain they worship Me, Teaching as doctrines the commandments of 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1741" name="Group 29"/>
          <p:cNvGraphicFramePr>
            <a:graphicFrameLocks noGrp="1"/>
          </p:cNvGraphicFramePr>
          <p:nvPr/>
        </p:nvGraphicFramePr>
        <p:xfrm>
          <a:off x="34925" y="44452"/>
          <a:ext cx="9145588" cy="6796405"/>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دعا الجمعَ وقال لهُمُ: " اسمعُوا وافهموا. ليسَ ما يَدخلُ فَمَ الإنسان، يُنَجِّسه بَل ما يَخرُجُ مِنَ الفَم هو الذي يُنَجِّسُ الإنسانَ ". حينئذٍ جاء إليه تلاميذه وقالوا له: " أتعلم أن الفرِّيسيِّين لمَّا سمعُوا هذا الكلام شكوا؟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Puis, appelant la foule, il leur dit: "Écoutez et comprenez! 11 Ce n'est pas ce qui entre dans la bouche qui rend l'homme impur; mais ce qui sort de la bouche, voilà ce qui rend l'homme impur.12 Alors les disciples s'approchèrent et lui dirent: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When He had called the multitude to Himself, He said to them, Hear and understand: 11 Not what goes into the mouth defiles a man; but what comes out of the mouth, this defiles a man. 12 Then His disciples came and said to Him, Do You know that the Pharisees were offended when they heard this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2761" name="Group 25"/>
          <p:cNvGraphicFramePr>
            <a:graphicFrameLocks noGrp="1"/>
          </p:cNvGraphicFramePr>
          <p:nvPr/>
        </p:nvGraphicFramePr>
        <p:xfrm>
          <a:off x="34925" y="44450"/>
          <a:ext cx="9145588" cy="6668389"/>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فأجاب وقال: " كُلُّ غرسٍ لم يغرسهُ أبي الذي في السَّمَوات من أصوله يُقلعُ. دعوهم. هُم عُميانٌ قادةُ عُميانٍ وإذا كان أعمى يقُودُ أعمى يسقُطان كِلاهُما في حُفرةٍ فأجاب بطرس وقال لهُ: " فسِّر لنا هذا المثل</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"Sais-tu qu'en entendant cette parole, les Pharisiens ont été scandalisés?" Il répondit: "Tout plant que n'a pas planté mon Père céleste sera arraché.14 Laissez-les: ce sont des aveugles qui guident des aveugles. Or si un aveugle guide un aveugle, tous les deux tomberont dans un trou!" 15 Pierre intervint et lui dit: "Explique-nous cette parole énigmatique."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But He answered and said, Every plant which My heavenly Father has not planted will be uprooted. 14 Let them alone. They are blind leaders of the blind. And if the blind leads the blind, both will fall into a ditch. 15 Then Peter answered and said to Him, Explain this parable to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3784" name="Group 24"/>
          <p:cNvGraphicFramePr>
            <a:graphicFrameLocks noGrp="1"/>
          </p:cNvGraphicFramePr>
          <p:nvPr/>
        </p:nvGraphicFramePr>
        <p:xfrm>
          <a:off x="34925" y="44452"/>
          <a:ext cx="9145588" cy="658558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 وهل أنتُم أيضاً إلى الآن غيرُ فاهمين؟ أما تعلمون أنَّ كُلَّ ما يدخُلُ فم الإنسان ينزل إلى الجوف ويندفعُ إلى المخرج؟ وأمَّا الذي يخرُجُ مِنَ الفم فمِنَ القلب يصدُرُ، فذلك الذي يُنجَّسُ الإنسان،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Jésus dit: "Étés-vous encore, vous aussi, sans intelligence? 17 Ne savez-vous pas que tout ce qui pénètre dans la bouche passe dans le ventre, puis est rejeté dans la fosse? 18 Mais ce qui sort de la bouche provient du coeur, et c'est cela qui rend l'homme impur.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Jesus said, Are you also still without understanding? 17 Do you not yet understand that whatever enters the mouth goes into the stomach and is eliminated? 18 But those things which proceed out of the mouth come from the heart, and they defile a man.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07644" name="Group 28"/>
          <p:cNvGraphicFramePr>
            <a:graphicFrameLocks noGrp="1"/>
          </p:cNvGraphicFramePr>
          <p:nvPr/>
        </p:nvGraphicFramePr>
        <p:xfrm>
          <a:off x="34925" y="44452"/>
          <a:ext cx="8977281" cy="6671375"/>
        </p:xfrm>
        <a:graphic>
          <a:graphicData uri="http://schemas.openxmlformats.org/drawingml/2006/table">
            <a:tbl>
              <a:tblPr rtl="1"/>
              <a:tblGrid>
                <a:gridCol w="4793082">
                  <a:extLst>
                    <a:ext uri="{9D8B030D-6E8A-4147-A177-3AD203B41FA5}">
                      <a16:colId xmlns:a16="http://schemas.microsoft.com/office/drawing/2014/main" val="20000"/>
                    </a:ext>
                  </a:extLst>
                </a:gridCol>
                <a:gridCol w="418419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مِن القلب تصدر الأفكار الشريرة: القتل، الزنى، الفسق، السرقة، شهادة الزور، التجديف. هذه هي التي تُنجِّسُ الإنسان. وأمَّا الأكلُ بأيدٍ غير مغسُولةٍ فلا يُنجِّسُ الإنسان</a:t>
                      </a:r>
                      <a:r>
                        <a:rPr kumimoji="0" lang="ar-EG"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19 </a:t>
                      </a:r>
                      <a:r>
                        <a:rPr kumimoji="0" lang="fr-FR" sz="2800" b="0" i="0" u="none" strike="noStrike" cap="none" normalizeH="0" baseline="0">
                          <a:ln>
                            <a:noFill/>
                          </a:ln>
                          <a:solidFill>
                            <a:schemeClr val="bg1"/>
                          </a:solidFill>
                          <a:effectLst/>
                          <a:latin typeface="Arial" charset="0"/>
                          <a:cs typeface="Arial" charset="0"/>
                        </a:rPr>
                        <a:t>Du coeur en effet proviennent intentions mauvaises, meurtres, adultères, inconduites, vols, faux témoignages, injures. 20 C'est là ce qui rend l'homme impur; mais manger sans s'être lavé les mains ne rend pas l'homme impur.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For out of the heart proceed evil thoughts, murders, adulteries, fornications, thefts, false witness, blasphemies. 20 These are the things which defile a man, but to eat with unwashed hands does not defile a man.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dirty="0">
                <a:solidFill>
                  <a:schemeClr val="bg1"/>
                </a:solidFill>
              </a:rPr>
              <a:t>تكملة رفع بخور</a:t>
            </a:r>
            <a:endParaRPr lang="en-CA" dirty="0">
              <a:solidFill>
                <a:schemeClr val="bg1"/>
              </a:solidFill>
            </a:endParaRPr>
          </a:p>
        </p:txBody>
      </p:sp>
    </p:spTree>
  </p:cSld>
  <p:clrMapOvr>
    <a:masterClrMapping/>
  </p:clrMapOvr>
</p:sld>
</file>

<file path=ppt/slides/slide1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0034"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140035"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1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1632" name="Group 64"/>
          <p:cNvGraphicFramePr>
            <a:graphicFrameLocks noGrp="1"/>
          </p:cNvGraphicFramePr>
          <p:nvPr/>
        </p:nvGraphicFramePr>
        <p:xfrm>
          <a:off x="107951" y="44450"/>
          <a:ext cx="8928100" cy="6559360"/>
        </p:xfrm>
        <a:graphic>
          <a:graphicData uri="http://schemas.openxmlformats.org/drawingml/2006/table">
            <a:tbl>
              <a:tblPr rtl="1"/>
              <a:tblGrid>
                <a:gridCol w="431958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a:t>
                      </a:r>
                      <a:r>
                        <a:rPr kumimoji="0" lang="en-US" sz="3600" b="0" i="0" u="sng" strike="noStrike" cap="none" normalizeH="0" baseline="0" dirty="0">
                          <a:ln>
                            <a:noFill/>
                          </a:ln>
                          <a:solidFill>
                            <a:srgbClr val="FF9933"/>
                          </a:solidFill>
                          <a:effectLst/>
                          <a:latin typeface="Arial" charset="0"/>
                          <a:cs typeface="Arial" charset="0"/>
                        </a:rPr>
                        <a:t>55:1-2, 16</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أنصت يا اللَّه لصلاتي، ولا تغفل عن تضرعي، التفت واستمع مني. وأنا إلى اللَّه صرخت، والرَّبّ استجاب لي.</a:t>
                      </a:r>
                      <a:r>
                        <a:rPr kumimoji="0" lang="ar-EG" sz="3200" b="0" i="0" u="none" strike="noStrike" cap="none" normalizeH="0" baseline="0" dirty="0">
                          <a:ln>
                            <a:noFill/>
                          </a:ln>
                          <a:solidFill>
                            <a:schemeClr val="bg1"/>
                          </a:solidFill>
                          <a:effectLst/>
                          <a:latin typeface="Arial" charset="0"/>
                          <a:cs typeface="Arial" charset="0"/>
                        </a:rPr>
                        <a:t>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55:1-2,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Ô Dieu, prête l'oreille à ma prière; Quand je supplie, ne te dérobe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Fais attention à moi et réponds-moi.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16 Moi, je fais appel à Dieu, Et le Seigneur me sauvera,  </a:t>
                      </a:r>
                      <a:r>
                        <a:rPr kumimoji="0" lang="en-US" sz="2800" b="0" i="0" u="none" strike="noStrike" cap="none" normalizeH="0" baseline="0" dirty="0">
                          <a:ln>
                            <a:noFill/>
                          </a:ln>
                          <a:solidFill>
                            <a:schemeClr val="bg1"/>
                          </a:solidFill>
                          <a:effectLst/>
                          <a:latin typeface="Arial" charset="0"/>
                          <a:cs typeface="Arial" charset="0"/>
                        </a:rPr>
                        <a:t>Alleluia</a:t>
                      </a:r>
                      <a:endParaRPr kumimoji="0" lang="fr-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55:1-2,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Give ear to my prayer, O God, And do not hide Yourself from my supplication.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Attend to me, and hear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I will call upon God, And the Lord shall save me.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2661" name="Group 69"/>
          <p:cNvGraphicFramePr>
            <a:graphicFrameLocks noGrp="1"/>
          </p:cNvGraphicFramePr>
          <p:nvPr/>
        </p:nvGraphicFramePr>
        <p:xfrm>
          <a:off x="34926" y="44452"/>
          <a:ext cx="9074150" cy="685190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 متى ( 20 : 1 ـ 16 )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يُشبهُ ملكوت السَّمَوات رجُلاً ربَّ حقل خرج في الصباح ليستأجر فعلة لكرمهِ، فاتفق مع الفعلة أن يعطي كل واحد ديناراً في اليوم، وأرسلهُم إلى كرمهِ</a:t>
                      </a:r>
                      <a:endParaRPr kumimoji="0" lang="ar-EG" sz="36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Mathieu 20 : 1 - 16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1Le Royaume des cieux est comparable, en effet, à un maître de maison qui sortit de grand matin, afin d'embaucher des ouvriers pour sa vigne. 2 Il convint avec les ouvriers d'une pièce d'argent pour la journée et les envoya à sa vigne.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Matthew 20:1-16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For the kingdom of heaven is like a landowner who went out early in the morning to hire laborers for his vineyard. 2 Now when he had agreed with the laborers for a denarius a day, he sent them into his vineyard.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21m</a:t>
            </a:r>
          </a:p>
        </p:txBody>
      </p:sp>
    </p:spTree>
  </p:cSld>
  <p:clrMapOvr>
    <a:masterClrMapping/>
  </p:clrMapOvr>
</p:sld>
</file>

<file path=ppt/slides/slide1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3650" name="Group 34"/>
          <p:cNvGraphicFramePr>
            <a:graphicFrameLocks noGrp="1"/>
          </p:cNvGraphicFramePr>
          <p:nvPr/>
        </p:nvGraphicFramePr>
        <p:xfrm>
          <a:off x="34926" y="0"/>
          <a:ext cx="9074150" cy="682752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خرج نحو السَّاعةِ الثَّالثةِ فنظر آخرين واقفين في السُّوق بطَّالين، فقال لهُمُ: امضوا أنتُم أيضاً إلى الكرم وما تستحقونه أُعطيه لكُم. فمضوا. وخرج نحو السَّاعةِ السَّادسةِ ونحو السَّاعةِ التَّاسعةِ وفعل أيضاً كذلك.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Sorti vers la troisième heure, il en vit d'autres qui se tenaient sur la place, sans travail,4 et il leur dit: "Allez, vous aussi, à ma vigne, et je vous donnerai ce qui est juste. Ils y allèrent. 5 Sorti de nouveau vers la sixième heure, puis vers la neuvième, il fit de 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he went out about the third hour and saw others standing idle in the marketplace, 4 and said to them, `You also go into the vineyard, and whatever is right I will give you.' So they went. 5 Again he went out about the sixth and the ninth hour, and did likewise.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4682" name="Group 42"/>
          <p:cNvGraphicFramePr>
            <a:graphicFrameLocks noGrp="1"/>
          </p:cNvGraphicFramePr>
          <p:nvPr/>
        </p:nvGraphicFramePr>
        <p:xfrm>
          <a:off x="34926" y="0"/>
          <a:ext cx="9074150" cy="655859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732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خرج نحو السَّاعةِ الحاديةَ عشرة فوجد آخرين واقفين فقال لهُم: ما بالكُم قياماً ههُنا النَّهار كُله بطَّالين؟ فقالُوا لهُ أنَّهُ لم يستأجرنا أحدٌ. فقال لهُمُ: امضوا أنتُم أيضاً إلى الكرم وما تستحقونه أُعطيه لكُم.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Vers la onzième heure, il sortit encore, en trouva d'autres qui se tenaient là et leur dit: "Pourquoi êtes-vous restés là tout le jour, sans travail?" 7 C'est que, lui disent-ils, personne ne nous a embauchés." Il leur dit: "Allez vous aussi, à ma vigne."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about the eleventh hour he went out and found others standing idle, and said to them, `Why have you been standing here idle all day?' 7 They said to him, `Because no one hired us.' He said to them, `You also go into the vineyard, and whatever is right you will receive.'</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5699" name="Group 35"/>
          <p:cNvGraphicFramePr>
            <a:graphicFrameLocks noGrp="1"/>
          </p:cNvGraphicFramePr>
          <p:nvPr/>
        </p:nvGraphicFramePr>
        <p:xfrm>
          <a:off x="34926" y="115888"/>
          <a:ext cx="9074150" cy="644271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كان المساءُ قال ربُّ الكرم لوكيلهِ: ادعُ الفعلة وأعطهم أُجرتهم مُبتدئاً مِن الآخرين إلى الأوَّلين. فجاء أصحابُ السَّاعة الحادية عشرة فأخذ كل واحد ديناراً.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 soir venu, le maître de la vigne dit à son intendant: "Appelle les ouvriers, et remets à chacun son salaire, en commençant par les derniers pour finir par les premiers." 9 Ceux de la onzième heure vinrent donc et reçurent chacun une pièce d'argent.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when evening had come, the owner of the vineyard said to his steward, `Call the laborers and give them their wages, beginning with the last to the first.' 9 And when those came who were hired about the eleventh hour, they each received a denarius.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6723" name="Group 35"/>
          <p:cNvGraphicFramePr>
            <a:graphicFrameLocks noGrp="1"/>
          </p:cNvGraphicFramePr>
          <p:nvPr/>
        </p:nvGraphicFramePr>
        <p:xfrm>
          <a:off x="34926" y="2"/>
          <a:ext cx="9074150" cy="605885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جاء الأوَّلون ظنُّوا أنَّهُم سيأخُذون أكثر. فأخذ كل واحد منهم أيضاً ديناراً. وفيما هُم يأخُذون تذمَّروا على ربِّ الحقل قائلين: هؤلاء الآخرون عملوا ساعةً واحدةً،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Les premiers, venus à leur tour, pensèrent qu'ils allaient recevoir davantage; mais ils reçurent, eux aussi, chacun une pièce d'argent. 11 En la recevant, ils murmuraient contre le maître de maison: Ces derniers venus, disaient-ils, n'ont travaillé qu'une heure,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when the first came, they supposed that they would receive more; and they likewise received each a denarius. 11 And when they had received it, they complained against the landowner, 12 saying, `These last men have worked only one hour,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4808" name="Group 24"/>
          <p:cNvGraphicFramePr>
            <a:graphicFrameLocks noGrp="1"/>
          </p:cNvGraphicFramePr>
          <p:nvPr/>
        </p:nvGraphicFramePr>
        <p:xfrm>
          <a:off x="34926" y="2"/>
          <a:ext cx="9074150" cy="676941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ساويتهُم بنا نحنُ الذين حملنا ثقل النَّهار وحره! فأجاب وقال لواحدٍ منهُم: يا صاحبُ، ما ظلمتُكَ! أليس على دينارٍ اتَّفقت معكَ؟ خُذ الذي لكَ واذهب، فإنِّي أُريدُ أن أُعطي هذا الأخير مِثلكَ.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tu les traites comme nous, qui avons supporté le poids du jour et la grosse chaleur. 13 Mais il répliqua à l'un d'eux: "Mon ami, je ne te fais pas de tort; n'es-tu pas convenu avec moi d'une pièce d'argent? 14 Emporte ce qui est à toi et va-t'en. Je veux donner à ce dernier autant qu'à toi.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you made them equal to us who have borne the burden and the heat of the day.' 13 But he answered one of them and said, `Friend, I am doing you no wrong. Did you not agree with me for a denarius? 14 `Take what is yours and go your way. I wish to give to this last man the same as to you.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47750" name="Group 38"/>
          <p:cNvGraphicFramePr>
            <a:graphicFrameLocks noGrp="1"/>
          </p:cNvGraphicFramePr>
          <p:nvPr/>
        </p:nvGraphicFramePr>
        <p:xfrm>
          <a:off x="107951" y="115888"/>
          <a:ext cx="9072563" cy="5806378"/>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ما يحق لي أن أفعل ما أُريدُ بما لي؟ أم عينُك شرِّيرةٌ لأنِّي أنا صالحٌ؟ هكذا يكونُ الآخرون أوَّلين والأوَّلون آخرين، لأنَّ المدعوين كثيرون والمختارون قليلون ".</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Ne m'est-il pas permis de faire ce que je veux de mon bien? Ou alors ton œil est-il mauvais parce que je suis bon?" 16 Ainsi les derniers seront premiers, et les premiers seront derniers.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`Is it not lawful for me to do what I wish with my own things? Or is your eye evil because I am good?' 16 So the last will be first, and the first last. For many are called, but few chosen.</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55906"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2555907"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25559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2555909"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1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58050" name="Group 98"/>
          <p:cNvGraphicFramePr>
            <a:graphicFrameLocks noGrp="1"/>
          </p:cNvGraphicFramePr>
          <p:nvPr/>
        </p:nvGraphicFramePr>
        <p:xfrm>
          <a:off x="34926" y="44452"/>
          <a:ext cx="9074150" cy="677113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بولس الرسول إلى </a:t>
                      </a:r>
                      <a:r>
                        <a:rPr kumimoji="0" lang="ar-EG" sz="3200" b="0" i="0" u="sng" strike="noStrike" cap="none" normalizeH="0" baseline="0" dirty="0">
                          <a:ln>
                            <a:noFill/>
                          </a:ln>
                          <a:solidFill>
                            <a:srgbClr val="FF9933"/>
                          </a:solidFill>
                          <a:effectLst/>
                          <a:latin typeface="Arial" charset="0"/>
                          <a:cs typeface="Arial" charset="0"/>
                        </a:rPr>
                        <a:t>أ</a:t>
                      </a:r>
                      <a:r>
                        <a:rPr kumimoji="0" lang="ar-SA" sz="3200" b="0" i="0" u="sng" strike="noStrike" cap="none" normalizeH="0" baseline="0" dirty="0">
                          <a:ln>
                            <a:noFill/>
                          </a:ln>
                          <a:solidFill>
                            <a:srgbClr val="FF9933"/>
                          </a:solidFill>
                          <a:effectLst/>
                          <a:latin typeface="Arial" charset="0"/>
                          <a:cs typeface="Arial" charset="0"/>
                        </a:rPr>
                        <a:t>هل كورنثوس الثانية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6 : 2 ـ 13 )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لأنَّهُ يقول: " في وقتٍ مقبول سمِعتُكَ، وفي يوم خلاصٍ أعنتُك ". فهوذا الآن وقتٌ مقبولٌ. وهوذا الآن يومُ خلاص. ولسنا نجعلُ عثرةً في شيءٍ لئلاَّ يلحق خدمتنا عيب.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2 Corinthiens 6 : 2- 13</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Car il dit: Au moment favorable, je t'exauce, et au jour du salut, je viens à ton secours. Voici vraiment le moment tout à fait favorable. Voici maintenant le jour du salut. 3 Nous ne voulons d'aucune façon scandaliser personne, pour que notre ministère soit sans reproche.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GB" sz="2800" b="0" i="0" u="sng" strike="noStrike" cap="none" normalizeH="0" baseline="0" dirty="0">
                          <a:ln>
                            <a:noFill/>
                          </a:ln>
                          <a:solidFill>
                            <a:srgbClr val="FF9933"/>
                          </a:solidFill>
                          <a:effectLst/>
                          <a:latin typeface="Arial" charset="0"/>
                          <a:cs typeface="Times New Roman" pitchFamily="18" charset="0"/>
                        </a:rPr>
                        <a:t>2 Corinthians 6:2-13</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For He says: In an acceptable time I have heard you, And in the day of salvation I have helped you. Behold, now is the accepted time; behold, now is the day of salvation. 3 We give no offense in anything, that our ministry may not be blamed.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21p</a:t>
            </a:r>
          </a:p>
        </p:txBody>
      </p:sp>
    </p:spTree>
  </p:cSld>
  <p:clrMapOvr>
    <a:masterClrMapping/>
  </p:clrMapOvr>
</p:sld>
</file>

<file path=ppt/slides/slide1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59041" name="Group 65"/>
          <p:cNvGraphicFramePr>
            <a:graphicFrameLocks noGrp="1"/>
          </p:cNvGraphicFramePr>
          <p:nvPr/>
        </p:nvGraphicFramePr>
        <p:xfrm>
          <a:off x="34925" y="44450"/>
          <a:ext cx="9145588" cy="6370054"/>
        </p:xfrm>
        <a:graphic>
          <a:graphicData uri="http://schemas.openxmlformats.org/drawingml/2006/table">
            <a:tbl>
              <a:tblPr rtl="1"/>
              <a:tblGrid>
                <a:gridCol w="4887685">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كُلِّ في شيء نُظهرُ أنفُسنا كخُدَّام اللَّه: في صبرٍ كثيرٍ، في شدائد، في ضرُوراتٍ، في ضيقاتٍ، في ضربات، في سُجون، في اضطرابات، في أتعاب، في أسهار، في أصوام، في طهارة، في علم، في أناة،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Au contraire, nous nous recommandons </a:t>
                      </a:r>
                      <a:r>
                        <a:rPr kumimoji="0" lang="fr-FR" sz="2800" b="0" i="0" u="none" strike="noStrike" cap="none" normalizeH="0" baseline="0" dirty="0" err="1">
                          <a:ln>
                            <a:noFill/>
                          </a:ln>
                          <a:solidFill>
                            <a:schemeClr val="bg1"/>
                          </a:solidFill>
                          <a:effectLst/>
                          <a:latin typeface="Arial" charset="0"/>
                          <a:cs typeface="Arial" charset="0"/>
                        </a:rPr>
                        <a:t>nous-même</a:t>
                      </a:r>
                      <a:r>
                        <a:rPr kumimoji="0" lang="fr-FR" sz="2800" b="0" i="0" u="none" strike="noStrike" cap="none" normalizeH="0" baseline="0" dirty="0">
                          <a:ln>
                            <a:noFill/>
                          </a:ln>
                          <a:solidFill>
                            <a:schemeClr val="bg1"/>
                          </a:solidFill>
                          <a:effectLst/>
                          <a:latin typeface="Arial" charset="0"/>
                          <a:cs typeface="Arial" charset="0"/>
                        </a:rPr>
                        <a:t> en tout comme ministres de Dieu par une grande persévérance dans les détresses, 5 les contraintes, les angoisses, les coups, les prisons, les émeutes, les fatigues, les veilles, les jeûnes, 6 par la pureté, la science, la patience,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But in all things we commend ourselves as ministers of God: in much patience, in tribulations, in needs, in distresses, 5 in stripes, in imprisonments, in tumults, in labors, in sleeplessness, in </a:t>
                      </a:r>
                      <a:r>
                        <a:rPr kumimoji="0" lang="en-US" sz="2800" b="0" i="0" u="none" strike="noStrike" cap="none" normalizeH="0" baseline="0" dirty="0" err="1">
                          <a:ln>
                            <a:noFill/>
                          </a:ln>
                          <a:solidFill>
                            <a:schemeClr val="bg1"/>
                          </a:solidFill>
                          <a:effectLst/>
                          <a:latin typeface="Arial" charset="0"/>
                          <a:cs typeface="Arial" charset="0"/>
                        </a:rPr>
                        <a:t>fastings</a:t>
                      </a:r>
                      <a:r>
                        <a:rPr kumimoji="0" lang="en-US" sz="2800" b="0" i="0" u="none" strike="noStrike" cap="none" normalizeH="0" baseline="0" dirty="0">
                          <a:ln>
                            <a:noFill/>
                          </a:ln>
                          <a:solidFill>
                            <a:schemeClr val="bg1"/>
                          </a:solidFill>
                          <a:effectLst/>
                          <a:latin typeface="Arial" charset="0"/>
                          <a:cs typeface="Arial" charset="0"/>
                        </a:rPr>
                        <a:t>; 6 by purity, by knowledge, by longsuffering, </a:t>
                      </a:r>
                      <a:endParaRPr kumimoji="0" lang="en-GB"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0045" name="Group 45"/>
          <p:cNvGraphicFramePr>
            <a:graphicFrameLocks noGrp="1"/>
          </p:cNvGraphicFramePr>
          <p:nvPr/>
        </p:nvGraphicFramePr>
        <p:xfrm>
          <a:off x="34925" y="44452"/>
          <a:ext cx="9145588" cy="594296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 لُطف، في الرُّوح القُدُس، في محبَّة بلا رياء، في كلام الحقِّ، في قوَّة اللَّـهِ بأسلحة البِرِّ لليمين واليسار. بالمجد والهوان، ببركةٍ ولعنة، كمُضلِّين ونحنُ صادقون، </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la bonté, par l'Esprit Saint, l'amour sans feinte, 7 la parole de vérité, la puissance de Dieu, par les armes offensives et défensives de la justice, dans la gloire et le mépris, dans la mauvaise et la bonne réputation; tenus pour imposteurs et pourtant véridiques,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by kindness, by the Holy Spirit, by sincere love, 7 by the word of truth, by the power of God, by the armor of righteousness on the right hand and on the left, 8 by honor and dishonor, by evil report and good report; as deceivers, and yet true; </a:t>
                      </a:r>
                      <a:endParaRPr kumimoji="0" lang="en-GB"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1064" name="Group 40"/>
          <p:cNvGraphicFramePr>
            <a:graphicFrameLocks noGrp="1"/>
          </p:cNvGraphicFramePr>
          <p:nvPr/>
        </p:nvGraphicFramePr>
        <p:xfrm>
          <a:off x="34925" y="44450"/>
          <a:ext cx="9145588" cy="61214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كمجهولين ونحنُ معرُفون، كمائتين وها نحنُ نحيا، كمؤدَّبين ونحنُ غيرُ مقتولين، كحزانى ونحنُ دائماً فرحُون، كفُقراء ونحنُ نُغني كثيرين، كأن لا شيء لنا ونحنُ نملكُ كُلَّ شيءٍ.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inconnus et pourtant bien connus, moribonds et pourtant nous vivons, châtiés sans être exécutés, 10 attristés mais toujours joyeux, pauvres et faisant bien des riches, n'ayant rien, nous qui pourtant possédons tout!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as unknown, and yet well known; as dying, and behold we live; as chastened, and yet not killed; 10 as sorrowful, yet always rejoicing; as poor, yet making many rich; as having nothing, and yet possessing all things. </a:t>
                      </a:r>
                      <a:endParaRPr kumimoji="0" lang="en-GB"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62088" name="Group 40"/>
          <p:cNvGraphicFramePr>
            <a:graphicFrameLocks noGrp="1"/>
          </p:cNvGraphicFramePr>
          <p:nvPr/>
        </p:nvGraphicFramePr>
        <p:xfrm>
          <a:off x="34925" y="44452"/>
          <a:ext cx="9145588" cy="6700266"/>
        </p:xfrm>
        <a:graphic>
          <a:graphicData uri="http://schemas.openxmlformats.org/drawingml/2006/table">
            <a:tbl>
              <a:tblPr rtl="1"/>
              <a:tblGrid>
                <a:gridCol w="5140095">
                  <a:extLst>
                    <a:ext uri="{9D8B030D-6E8A-4147-A177-3AD203B41FA5}">
                      <a16:colId xmlns:a16="http://schemas.microsoft.com/office/drawing/2014/main" val="20000"/>
                    </a:ext>
                  </a:extLst>
                </a:gridCol>
                <a:gridCol w="400549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فمُنا مفتوحٌ إليكُم أيُّها الكورنثيُّون. وقلبُنا مُتَّسعٌ. لستُم مُتضايقين فينا بل في أحشائكُم. فجزاءً لذلك أقولُ كما لأولاد كُونُوا أنتُم أيضاً مُتَّسعين!.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Nous nous sommes librement adressés à vous. Corinthiens, notre coeur s'est grand ouvert. 12 Vous n'êtes pas à l'étroit chez nous. C'est en vous-mêmes que vous êtes à l'étroit. 13 Payez-nous de retour; je vous parle comme à mes enfants, ouvrez tout grand votre coeur, vous aussi!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O Corinthians! We have spoken openly to you, our heart is wide open. 12 You are not restricted by us, but you are restricted by your own affections. 13 Now in return for the same (I speak as to children), you also be open.</a:t>
                      </a:r>
                      <a:endParaRPr kumimoji="0" lang="en-GB"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8194"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9218"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256921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256922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1322" name="Group 58"/>
          <p:cNvGraphicFramePr>
            <a:graphicFrameLocks noGrp="1"/>
          </p:cNvGraphicFramePr>
          <p:nvPr/>
        </p:nvGraphicFramePr>
        <p:xfrm>
          <a:off x="-36513" y="-26987"/>
          <a:ext cx="9145588" cy="7010400"/>
        </p:xfrm>
        <a:graphic>
          <a:graphicData uri="http://schemas.openxmlformats.org/drawingml/2006/table">
            <a:tbl>
              <a:tblPr rtl="1"/>
              <a:tblGrid>
                <a:gridCol w="4608512">
                  <a:extLst>
                    <a:ext uri="{9D8B030D-6E8A-4147-A177-3AD203B41FA5}">
                      <a16:colId xmlns:a16="http://schemas.microsoft.com/office/drawing/2014/main" val="20000"/>
                    </a:ext>
                  </a:extLst>
                </a:gridCol>
                <a:gridCol w="4537076">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رسالة يعقوب الرسول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1 ـ 12 )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تكونوا مُعلِّمينَ كثيرينَ يا إخوتي، عالمينَ أنَّكُم تأخذونَ دينونةً أعظم! فإنَّ جميعُنا نزل كثيراً. إن كان أحدٌ لا يعثُر في الكلام فذاكَ رجلٌ كاملٌ، قادرٌ أن يُلجِمَ الجسدِ كله.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Jacques 3 : 1 - 12</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Ne vous mettez pas tous à enseigner, mes frères. Vous savez avec quelle sévérité nous serons jugés, 2 tant nous trébuchons tous. Si quelqu'un ne trébuche pas lorsqu'il parle, il est un homme parfait, capable de tenir en bride son corps entier.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James 3:1-12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My brethren, let not many of you become teachers, knowing that we shall receive a stricter judgment. 2 For we all stumble in many things. If anyone does not stumble in word, he is a perfect man, able also to bridle the whole body.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21c</a:t>
            </a:r>
          </a:p>
        </p:txBody>
      </p:sp>
    </p:spTree>
  </p:cSld>
  <p:clrMapOvr>
    <a:masterClrMapping/>
  </p:clrMapOvr>
</p:sld>
</file>

<file path=ppt/slides/slide1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2328" name="Group 40"/>
          <p:cNvGraphicFramePr>
            <a:graphicFrameLocks noGrp="1"/>
          </p:cNvGraphicFramePr>
          <p:nvPr/>
        </p:nvGraphicFramePr>
        <p:xfrm>
          <a:off x="34925" y="44450"/>
          <a:ext cx="9145588" cy="693115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وضعنا اللُّجُمَ في أفواه الخيل تُطاوعَنا، فنُديرَ جسمَها كُلَّه. هوذا السُّفُنُ وهيَ عظيمةٌ بهذا المقدار، تسوقُها رياحٌ عاصفةٌ، تُديرُها دَفَّةٌ صَغِيرة إلى حيثُما شاءَ قَصدُ المُدبر. كذلك اللِّسانُ أيضاً فإنه عضوٌ صغير ويتكلَّم بعظائم.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Si nous mettons un mors dans la bouche des chevaux pour qu'ils nous obéissent, nous menons aussi leur corps entier. 4 Voyez aussi les bateaux: si grands soient-ils et si rudes les vents qui les poussent, on les mène avec un tout petit gouvernail là où veut aller celui qui tient la barre. De même, la langue est un petit membre et se vante de grands effets.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Indeed, we put bits in horses' mouths that they may obey us, and we turn their whole body. 4 Look also at ships: although they are so large and are driven by fierce winds, they are turned by a very small rudder wherever the pilot desires. 5 Even so the tongue is a little member and boasts great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3350" name="Group 38"/>
          <p:cNvGraphicFramePr>
            <a:graphicFrameLocks noGrp="1"/>
          </p:cNvGraphicFramePr>
          <p:nvPr/>
        </p:nvGraphicFramePr>
        <p:xfrm>
          <a:off x="34925" y="44452"/>
          <a:ext cx="9145588" cy="623030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نارٌ قليلةٌ، تُحْرِقُ وقُوداً كثيرة ؟ فاللِّسانُ هو نارٌ! وزيته الإثم. جُعِلَ اللِّسانُ في أعضائِنا ، وهو يُدنِّسُ الجسد كُلَّهُ، ويحرق دَائِرَةَ بلادنا ( الكون )، ويُضرَمُ مِن جَهنَّمَ.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Voyez comme il faut peu de feu pour faire flamber une vaste forêt! 6 La langue aussi est un feu, le monde du mal; la langue est installée parmi nos membres, elle qui souille le corps entier, qui embrase le cycle de la nature, qui est elle-même embrasée par la géhenne.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See how great a forest a little fire kindles! 6 And the tongue is a fire, a world of iniquity. The tongue is so set among our members that it defiles the whole body, and sets on fire the course of nature; and it is set on fire by hell.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74374" name="Group 38"/>
          <p:cNvGraphicFramePr>
            <a:graphicFrameLocks noGrp="1"/>
          </p:cNvGraphicFramePr>
          <p:nvPr/>
        </p:nvGraphicFramePr>
        <p:xfrm>
          <a:off x="34925" y="44450"/>
          <a:ext cx="9145588" cy="693115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طبيعة الوحوش والطُّيور والزَّحَّافاتِ وما في البحار يُذلَّلُ، وقد تَذلَّلَ للطبيعةِ البشريَّةِ. وأمَّا اللِّسان، فلا يستطيعُ أحدٌ في النَّاسِ أن يُقمعه. هو شرٌّ لا يُضبط، مملوءٌ سماً مُميتاً. به نُبارِك اللَّـهُ الآبَ، وبهِ نلعَنُ النَّاسَ الذينَ صنعهم اللَّه على مثاله.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n'est pas d'espèce, aussi bien de bêtes fauves que d'oiseaux, aussi bien de reptiles que de poissons, que l'espèce humaine n'arrive à dompter. Mais la langue, nul homme ne peut la dompter: fléau fluctuant, plein d'un poison mortel! Avec elle nous bénissons le Seigneur et Père; avec elle aussi nous maudissons les hommes, qui sont à l'image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every kind of beast and bird, of reptile and creature of the sea, is tamed and has been tamed by mankind. 8 But no man can tame the tongue. It is an unruly evil, full of deadly poison. 9 With it we bless our God and Father, and with it we curse men, who have been made in the similitude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5831" name="Group 23"/>
          <p:cNvGraphicFramePr>
            <a:graphicFrameLocks noGrp="1"/>
          </p:cNvGraphicFramePr>
          <p:nvPr/>
        </p:nvGraphicFramePr>
        <p:xfrm>
          <a:off x="34925" y="44452"/>
          <a:ext cx="9145588" cy="6547104"/>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الفم الواحدِ تخرجُ البركةُ واللعنةُ! فلا ينبغي يا إخوتي أن يكونَ الأمرُ هكذا! ألعلَّ يَنبوعاً يفيض العذبَ والمُرَّ ( الملح ) من ذات العين الواحدة ؟ أم هل يمكن يا إخوتي أن تثمر شجرة تين زيتوناً، أو الكرمةٌ تيناً؟ وكذلكَ المالح لا يمكن أن يصير عذباً.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de la même bouche sortent bénédiction et malédiction. Mes frères, il ne doit pas en être ainsi.11 La source produit-elle le doux et l'amer par le même orifice? Un figuier, mes frères, peut-il donner des olives, ou une vigne des figues? Une source saline ne peut pas non plus donner d'eau douce.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Out of the same mouth proceed blessing and cursing. My brethren, these things ought not to be so. 11 Does a spring send forth fresh water and bitter from the same opening? 12 Can a fig tree, my brethren, bear olives, or a grapevine bear figs? Thus no spring yields both salt water and fresh.</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7410"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2577412" name="Picture 4" descr="pointing"/>
          <p:cNvPicPr>
            <a:picLocks noChangeAspect="1" noChangeArrowheads="1"/>
          </p:cNvPicPr>
          <p:nvPr/>
        </p:nvPicPr>
        <p:blipFill>
          <a:blip r:embed="rId2" cstate="print"/>
          <a:srcRect/>
          <a:stretch>
            <a:fillRect/>
          </a:stretch>
        </p:blipFill>
        <p:spPr bwMode="auto">
          <a:xfrm>
            <a:off x="4071934" y="6072206"/>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77412"/>
                                        </p:tgtEl>
                                        <p:attrNameLst>
                                          <p:attrName>style.visibility</p:attrName>
                                        </p:attrNameLst>
                                      </p:cBhvr>
                                      <p:to>
                                        <p:strVal val="visible"/>
                                      </p:to>
                                    </p:set>
                                    <p:anim calcmode="lin" valueType="num">
                                      <p:cBhvr additive="base">
                                        <p:cTn id="7" dur="500" fill="hold"/>
                                        <p:tgtEl>
                                          <p:spTgt spid="2577412"/>
                                        </p:tgtEl>
                                        <p:attrNameLst>
                                          <p:attrName>ppt_x</p:attrName>
                                        </p:attrNameLst>
                                      </p:cBhvr>
                                      <p:tavLst>
                                        <p:tav tm="0">
                                          <p:val>
                                            <p:strVal val="0-#ppt_w/2"/>
                                          </p:val>
                                        </p:tav>
                                        <p:tav tm="100000">
                                          <p:val>
                                            <p:strVal val="#ppt_x"/>
                                          </p:val>
                                        </p:tav>
                                      </p:tavLst>
                                    </p:anim>
                                    <p:anim calcmode="lin" valueType="num">
                                      <p:cBhvr additive="base">
                                        <p:cTn id="8" dur="500" fill="hold"/>
                                        <p:tgtEl>
                                          <p:spTgt spid="25774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8434"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25784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257843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2578437"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1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0536" name="Group 56"/>
          <p:cNvGraphicFramePr>
            <a:graphicFrameLocks noGrp="1"/>
          </p:cNvGraphicFramePr>
          <p:nvPr/>
        </p:nvGraphicFramePr>
        <p:xfrm>
          <a:off x="34925" y="44450"/>
          <a:ext cx="9145588" cy="699293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r>
                        <a:rPr kumimoji="0" lang="en-US" sz="2800" b="0" i="0" u="sng" strike="noStrike" cap="none" normalizeH="0" baseline="0">
                          <a:ln>
                            <a:noFill/>
                          </a:ln>
                          <a:solidFill>
                            <a:srgbClr val="FF9933"/>
                          </a:solidFill>
                          <a:effectLst/>
                          <a:latin typeface="Arial" charset="0"/>
                          <a:cs typeface="Times New Roman" pitchFamily="18" charset="0"/>
                        </a:rPr>
                        <a:t>24:1-23</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خمسة أيَّام انحدر حنانيَّا رئيسُ الكهنةِ مع بعض الشُّيُوخ وخطيب اسمُهُ ترتُلُّسُ. فعرضُوا للوالي ضدَّ بولس. فلمَّا دُعي،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24:1-23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Cinq jours plus tard, le grand prêtre Ananias descendit avec des anciens et un certain Tertullus, avocat; ils portèrent plainte contre Paul devant le gouverneur.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24:1-23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24:1 Now after five days Ananias the high priest came down with the elders and a certain orator named Tertullus. These gave evidence to the governor against Paul.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21a</a:t>
            </a:r>
          </a:p>
        </p:txBody>
      </p:sp>
    </p:spTree>
  </p:cSld>
  <p:clrMapOvr>
    <a:masterClrMapping/>
  </p:clrMapOvr>
</p:sld>
</file>

<file path=ppt/slides/slide1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1544" name="Group 40"/>
          <p:cNvGraphicFramePr>
            <a:graphicFrameLocks noGrp="1"/>
          </p:cNvGraphicFramePr>
          <p:nvPr/>
        </p:nvGraphicFramePr>
        <p:xfrm>
          <a:off x="34925" y="44452"/>
          <a:ext cx="9145588" cy="679640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ابتدأ ترتُلُّسُ في الشِّكايةِ قائلاً: " إنَّنا حاصلون بواسطتك على سلام جزيل، وقد صارت لهذه الأُمَّة مصالحُ بتدبيركَ. فنقبلُ ذلك أيُّها العزيزُ فيلكسُ بكُلِّ شُكر في كُلِّ زمان وكل مكان.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Ce dernier fut convoqué et Tertullus commença son réquisitoire en ces termes: "Grâce à toi et aux réformes que tu as eu soin d'opérer en faveur de ce peuple, nous jouissons d'une paix complète. Toujours et partout, excellent Félix, c'est avec une vive reconnaissance que nous accueillons ces bienfaits.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when he was called upon, Tertullus began his accusation, saying: Seeing that through you we enjoy great peace, and prosperity is being brought to this nation by your foresight, 3 we accept it always and in all places, most noble Felix, with all thankfulness.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2557" name="Group 29"/>
          <p:cNvGraphicFramePr>
            <a:graphicFrameLocks noGrp="1"/>
          </p:cNvGraphicFramePr>
          <p:nvPr/>
        </p:nvGraphicFramePr>
        <p:xfrm>
          <a:off x="34925" y="115888"/>
          <a:ext cx="9145588" cy="6766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لئلاَّ أُعوِّقك أكثر، ألتمسُ أن تَسمعنا بالاختصار: فإنَّنا إذ وجدنا هذا الرَّجُل مُفسداً ومُهيِّج فتنةٍ بين جميع اليهُود الذين في المسكُونةِ، ومِقدام شيعة النَّاصريِّين،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Pour ne pas trop t'importuner, l'exposé sera bref, auquel je te prie d'accorder l'attention bienveillante que nous te connaissons. 5 Nous avons découvert que cet homme était une peste, qu'il provoquait des émeutes parmi tous les Juifs du monde et que c'était un chef de file de la secte des Nazaréens.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Nevertheless, not to be tedious to you any further, I beg you to hear, by your courtesy, a few words from us. 5 For we have found this man a plague, a creator of dissension among all the Jews throughout the world, and a ringleader of the sect of the Nazarenes.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6867" name="Group 35"/>
          <p:cNvGraphicFramePr>
            <a:graphicFrameLocks noGrp="1"/>
          </p:cNvGraphicFramePr>
          <p:nvPr/>
        </p:nvGraphicFramePr>
        <p:xfrm>
          <a:off x="34925" y="115889"/>
          <a:ext cx="9145588" cy="6827520"/>
        </p:xfrm>
        <a:graphic>
          <a:graphicData uri="http://schemas.openxmlformats.org/drawingml/2006/table">
            <a:tbl>
              <a:tblPr rtl="1"/>
              <a:tblGrid>
                <a:gridCol w="3671888">
                  <a:extLst>
                    <a:ext uri="{9D8B030D-6E8A-4147-A177-3AD203B41FA5}">
                      <a16:colId xmlns:a16="http://schemas.microsoft.com/office/drawing/2014/main" val="20000"/>
                    </a:ext>
                  </a:extLst>
                </a:gridCol>
                <a:gridCol w="5473700">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شرع أن يُنجِّس الهيكل أيضاً، فأمسكناهُ وأردنا أن نحكُم عليهِ بحسب نامُوسنا. فأقبل ليسياسُ قائد الألف وانتزعه من أيدينا بعُنفٍ شديدٍ، وأمر المُشتكين عليهِ أن يأتُوا إليكَ. ومِنهُ يُمكنُك إذا فحصته أن تعرف جميع هذه الأُمور التي نشتكي بها عليهِ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 a même tenté de profaner le temple et nous l'avons alors arrêté. 7 Tu pourras par toi-même, en l'interrogeant, voir se confirmer tous les griefs que nous formulons contre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He even tried to profane the temple, and we seized him, and wanted to judge him according to our law. 7 But the commander Lysias came by and with great violence took him out of our hands, 8 commanding his accusers to come to you. By examining him yourself you may ascertain all these things of which we accuse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7880" name="Group 24"/>
          <p:cNvGraphicFramePr>
            <a:graphicFrameLocks noGrp="1"/>
          </p:cNvGraphicFramePr>
          <p:nvPr/>
        </p:nvGraphicFramePr>
        <p:xfrm>
          <a:off x="34925" y="115888"/>
          <a:ext cx="9145588" cy="644271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وافقهُ اليهُودُ أيضاً قائلين: " إنَّ هذه الأُمُور هكذا ". فأجاب بولس، بعد أن أومأ إليه الوالي أن يتكلَّم: " إذ قد علمتُ بأنَّك قاضٍ لهذه الأُمَّة مُنذُ سنين كثيرةٍ، فأحتجُّ عمَّا في أمري بأكثر سُرُور.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Les Juifs appuyèrent ce réquisitoire, en déclarant qu'il était objectif.10 Sur un signe du gouverneur qui l'invitait à parler, Paul répliqua: "Je sais que tu assures la justice à notre nation depuis de longues années: c'est donc avec confiance que je vais défendre ma cause.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the Jews also assented, maintaining that these things were so. 10 Then Paul, after the governor had nodded to him to speak, answered: Inasmuch as I know that you have been for many years a judge of this nation, I do the more cheerfully answer for myself,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8906" name="Group 26"/>
          <p:cNvGraphicFramePr>
            <a:graphicFrameLocks noGrp="1"/>
          </p:cNvGraphicFramePr>
          <p:nvPr/>
        </p:nvGraphicFramePr>
        <p:xfrm>
          <a:off x="34925" y="115888"/>
          <a:ext cx="9145588" cy="601599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وسيمكنك أن تعرف أن ليس لي أكثرُ مِن أثنى عشر يوماً مُنذُ صعدتُ لأسجُد في أُورشليم. ولم يجدوني في الهيكل أُخاطب أحداً ولا أهيج الجمع، لا في المجامع ولا في المدينة كلها.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Tu peux le vérifier: il n'y a pas plus de douze jours que je suis monté à Jérusalem pour adorer.12 Et ni dans le temple, ni dans les synagogues, ni dans la ville personne ne m'a découvert en train de discuter avec quelqu'un ou d'ameuter la foule.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because you may ascertain that it is no more than twelve days since I went up to Jerusalem to worship. 12 And they neither found me in the temple disputing with anyone nor inciting the crowd, either in the synagogues or in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19928" name="Group 24"/>
          <p:cNvGraphicFramePr>
            <a:graphicFrameLocks noGrp="1"/>
          </p:cNvGraphicFramePr>
          <p:nvPr/>
        </p:nvGraphicFramePr>
        <p:xfrm>
          <a:off x="34925" y="115888"/>
          <a:ext cx="9145588" cy="644271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يستطيعُون أن يُثبِتُوا ما يشتكُون به الآن عليَّ. ولكنَّني أُقرُّ لكَ بهذا: أنَّني حسب الطَّريق الذي يقُولُونَ لهُ: " شيعةٌ "، أعبُدُ إله آبائي، مُؤمناً بكُلِّ ما هُو مكتُوبٌ في النَّامُوس والأنبياء.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Ces gens sont donc bien incapables de prouver les accusations qu'ils portent actuellement contre moi. 14 Voici ce que je reconnais: je suis au service du Dieu de nos pères selon la Voie qu'eux qualifient de secte; je crois tout ce qui est écrit dans la Loi et les Prophètes;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Nor can they prove the things of which they now accuse me. 14 But this I confess to you, that according to the Way which they call a sect, so I worship the God of my fathers, believing all things which are written in the Law and in the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0952" name="Group 24"/>
          <p:cNvGraphicFramePr>
            <a:graphicFrameLocks noGrp="1"/>
          </p:cNvGraphicFramePr>
          <p:nvPr/>
        </p:nvGraphicFramePr>
        <p:xfrm>
          <a:off x="34925" y="115888"/>
          <a:ext cx="9145588" cy="601599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 رجاءٌ باللَّـهِ في ما هُم أيضاً ينتظرُونهُ: أنَّهُ سوف تكُونُ قيامـةٌ للأموات، الأبرار منهم والآثمة. لهذا أنا أيضاً أُدرِّبُ نفسي ليكُون لي دائماً ضميرٌ بلا عثرةٍ أمام اللَّـهِ والنَّاس.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j'ai cette espérance en Dieu - et eux aussi la partagent - qu'il y aura une résurrection des justes et des injustes. 16 C'est pourquoi je m'efforce, moi aussi, de garder sans cesse une conscience irréprochable devant Dieu et devant les 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 have hope in God, which they themselves also accept, that there will be a resurrection of the dead, both of the just and the unjust. 16 This being so, I myself always strive to have a conscience without offense toward God and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1975" name="Group 23"/>
          <p:cNvGraphicFramePr>
            <a:graphicFrameLocks noGrp="1"/>
          </p:cNvGraphicFramePr>
          <p:nvPr/>
        </p:nvGraphicFramePr>
        <p:xfrm>
          <a:off x="34925" y="115888"/>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سنين كثيرةٍ جئتُ أصنعُ صدقاتٍ لأُمَّتي وقرابين. وفي ذلك وجدوني مُتطهِّراً في الهيكل، ليس مع جمع ولا مع شعبٍ، قومٌ هُم يهُودٌ مِن آسيا، كان ينبغي أن يحضرُوُا لديك ويشتكُوا،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Après de longues années, j'étais revenu apporter des aumônes à mon peuple ainsi que des offrandes.18 C'est alors que l'on m'a découvert dans le temple au terme de ma purification: il n'y avait ni attroupement ni tumulte; mais certains Juifs d'Asie... 19  Ce sont eux qui auraient dû se présenter devant toi pour m'accuser,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Now after many years I came to bring alms and offerings to my nation, 18 in the midst of which some Jews from Asia found me purified in the temple, neither with a mob nor with tumult. 19 They ought to have been here before you to object if they had anything against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3009" name="Group 33"/>
          <p:cNvGraphicFramePr>
            <a:graphicFrameLocks noGrp="1"/>
          </p:cNvGraphicFramePr>
          <p:nvPr/>
        </p:nvGraphicFramePr>
        <p:xfrm>
          <a:off x="34925" y="44450"/>
          <a:ext cx="9145588" cy="691591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كان لهُم عليَّ شيءٌ. أو ليقُل هؤلاء ماذا وجدوا فيَّ مِن إثم وأنا قائمٌ أمام المحفل، إلاَّ مِن جهة هذا القول الواحد الذي صحتُ به واقفاً بينهُم: أنِّي مِن أجل قيامة الأموات أُحاكمُ مِنكُمُ اليوم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si toutefois ils avaient eu quelque chose à me reprocher! Ou alors qu'ils disent, ceux que voici, quel délit ils ont découvert quand j'ai comparu devant le Sanhédrin. Serait-ce cette seule phrase que j'ai criée debout au milieu d'eux: "C'est pour la résurrection des morts que je passe aujourd'hui en jugement devant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Or else let those who are here themselves say if they found any wrongdoing in me while I stood before the council, 21 unless it is for this one statement which I cried out, standing among them, `Concerning the resurrection of the dead I am being judged by you this day.'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4028" name="Group 28"/>
          <p:cNvGraphicFramePr>
            <a:graphicFrameLocks noGrp="1"/>
          </p:cNvGraphicFramePr>
          <p:nvPr/>
        </p:nvGraphicFramePr>
        <p:xfrm>
          <a:off x="34925" y="115888"/>
          <a:ext cx="9145588" cy="5473700"/>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فيلكس الذي كان أعلم بالطريقة فأمهلهم، قائلاً: " متى انحدر ليسياسُ قائد الألف أفحصُ عن أُموركُم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Parfaitement au courant de ce qui concernait la Voie, Félix les ajourna: "Je jugerai votre affaire, dit-il, quand le tribun Lysias sera descendu ici."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when Felix heard these things, having more accurate knowledge of the Way, he adjourned the proceedings and said, When Lysias the commander comes down, I will make a decision on your case.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5037" name="Group 13"/>
          <p:cNvGraphicFramePr>
            <a:graphicFrameLocks noGrp="1"/>
          </p:cNvGraphicFramePr>
          <p:nvPr/>
        </p:nvGraphicFramePr>
        <p:xfrm>
          <a:off x="34925" y="115888"/>
          <a:ext cx="9145588" cy="547370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وأمر قائد المئة بأن يحرسه، وأن يعامل برُخصةٌ، ولا يمنع أحد من خواصه عن خدمته.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donna l'ordre au centurion de garder Paul en prison avec un régime libéral, sans empêcher aucun des siens de s'occuper de lui.</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So he commanded the centurion to keep Paul and to let him have liberty, and told him not to forbid any of his friends to provide for or visit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6626"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765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87652" name="Picture 4" descr="pointing"/>
          <p:cNvPicPr>
            <a:picLocks noChangeAspect="1" noChangeArrowheads="1"/>
          </p:cNvPicPr>
          <p:nvPr/>
        </p:nvPicPr>
        <p:blipFill>
          <a:blip r:embed="rId2" cstate="print"/>
          <a:srcRect/>
          <a:stretch>
            <a:fillRect/>
          </a:stretch>
        </p:blipFill>
        <p:spPr bwMode="auto">
          <a:xfrm>
            <a:off x="2857488"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87652"/>
                                        </p:tgtEl>
                                        <p:attrNameLst>
                                          <p:attrName>style.visibility</p:attrName>
                                        </p:attrNameLst>
                                      </p:cBhvr>
                                      <p:to>
                                        <p:strVal val="visible"/>
                                      </p:to>
                                    </p:set>
                                    <p:anim calcmode="lin" valueType="num">
                                      <p:cBhvr additive="base">
                                        <p:cTn id="7" dur="500" fill="hold"/>
                                        <p:tgtEl>
                                          <p:spTgt spid="2587652"/>
                                        </p:tgtEl>
                                        <p:attrNameLst>
                                          <p:attrName>ppt_x</p:attrName>
                                        </p:attrNameLst>
                                      </p:cBhvr>
                                      <p:tavLst>
                                        <p:tav tm="0">
                                          <p:val>
                                            <p:strVal val="0-#ppt_w/2"/>
                                          </p:val>
                                        </p:tav>
                                        <p:tav tm="100000">
                                          <p:val>
                                            <p:strVal val="#ppt_x"/>
                                          </p:val>
                                        </p:tav>
                                      </p:tavLst>
                                    </p:anim>
                                    <p:anim calcmode="lin" valueType="num">
                                      <p:cBhvr additive="base">
                                        <p:cTn id="8" dur="500" fill="hold"/>
                                        <p:tgtEl>
                                          <p:spTgt spid="25876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8674"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89730" name="Group 34"/>
          <p:cNvGraphicFramePr>
            <a:graphicFrameLocks noGrp="1"/>
          </p:cNvGraphicFramePr>
          <p:nvPr/>
        </p:nvGraphicFramePr>
        <p:xfrm>
          <a:off x="34926" y="-26988"/>
          <a:ext cx="9074150" cy="681532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79:8-9</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تذكر آثامنا الأولى، فلتسبق لتدركنا رأفاتك سريعاً، لأننا قد افتقرنا جداً. أعنا يا اللَّه مخلصنا من أجل مجد اسمك.     هللويا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79:8-9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N'invoque pas contre nous les fautes anciennes. Vite, que ta pitié vienne au-devant de nous, car nous sommes au plus bas.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Aide-nous, Dieu notre sauveur, pour la gloire de ton nom,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79:8-9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Oh, do not remember former iniquities against us! Let Your tender mercies come speedily to meet us, For we have been brought very low.</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Help us, O God of our salvation, For the glory of Your name.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0782" name="Group 62"/>
          <p:cNvGraphicFramePr>
            <a:graphicFrameLocks noGrp="1"/>
          </p:cNvGraphicFramePr>
          <p:nvPr/>
        </p:nvGraphicFramePr>
        <p:xfrm>
          <a:off x="-36514" y="44452"/>
          <a:ext cx="9217026"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67995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لوقا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( 15 : 11 ـ 32 )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قال: " كان لرجل ابنان. فقال أصغرُهُما لأبيه: يا أبت أعطني نصيبي مِن المال. فقسم بينهما العيش.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Luc 15 : 11 - 32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dit encore: "Un homme avait deux fils. Le plus jeune dit à son père: "Père, donne-moi la part de bien qui doit me revenir." Et le père leur partagea son avoir.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15:11-32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Then He said: A certain man had two sons. 12 And the younger of them said to his father, `Father, give me the portion of goods that falls to me.' So he divided to them his livelihood.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21g</a:t>
            </a:r>
          </a:p>
        </p:txBody>
      </p:sp>
    </p:spTree>
  </p:cSld>
  <p:clrMapOvr>
    <a:masterClrMapping/>
  </p:clrMapOvr>
</p:sld>
</file>

<file path=ppt/slides/slide1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1780" name="Group 36"/>
          <p:cNvGraphicFramePr>
            <a:graphicFrameLocks noGrp="1"/>
          </p:cNvGraphicFramePr>
          <p:nvPr/>
        </p:nvGraphicFramePr>
        <p:xfrm>
          <a:off x="34925" y="44450"/>
          <a:ext cx="9145588" cy="630332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وبعـد أيَّام ليست بكثيرة جمع الابنُ الأصغـرُ كلَّ شيءٍ وسافر إلى كُورةٍ بعيدة، وهناك بدد مالهُ عائشاً في خلاعة. فلمَّا أنفق كُلَّ شيء، حدثت مجاعة عظيمة في تلك الكُورة، وبدأ هو أيضاً يحتاجُ.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Peu de jours après, le plus jeune fils, ayant tout réalisé, partit pour un pays lointain et il y dilapida son bien dans une vie de désordre.14 Quand il eut tout dépensé, une grande famine survint dans ce pays, et il commença à se trouver dans l'indigence.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not many days after, the younger son gathered all together, journeyed to a far country, and there wasted his possessions with prodigal living. 14 But when he had spent all, there arose a severe famine in that land, and he began to be in want.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2825" name="Group 57"/>
          <p:cNvGraphicFramePr>
            <a:graphicFrameLocks noGrp="1"/>
          </p:cNvGraphicFramePr>
          <p:nvPr/>
        </p:nvGraphicFramePr>
        <p:xfrm>
          <a:off x="34926" y="44452"/>
          <a:ext cx="9074150" cy="601440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فمضى والتصق بواحدٍ مِن أهل تلك الكُورة، فأرسلهُ إلى الحقل ليرعى خنازير. وكان يشتهي أن يملأ بطنهُ مِن الخُرنُوب الذي كانت الخنازيرُ تأكُلُهُ، فلم يكن أحدٌ يُعطيه.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Il alla se mettre au service d'un des citoyens de ce pays qui l'envoya dans ses champs garder les porcs. 16 Il aurait bien voulu se remplir le ventre des gousses que mangeaient les porcs, mais personne ne lui en donnait.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Then he went and joined himself to a citizen of that country, and he sent him into his fields to feed swine. 16 And he would gladly have filled his stomach with the pods that the swine ate, and no one gave him anything.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5279" name="Group 15"/>
          <p:cNvGraphicFramePr>
            <a:graphicFrameLocks noGrp="1"/>
          </p:cNvGraphicFramePr>
          <p:nvPr/>
        </p:nvGraphicFramePr>
        <p:xfrm>
          <a:off x="34926" y="44450"/>
          <a:ext cx="9074150" cy="5905501"/>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فرجع إلى نفسهِ وقال: كم من أجراء لأبي يفضلُ عنهُم الخُبزُ</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Rentrant alors en lui-même, il se dit: "Combien d'ouvriers de mon père ont du pain de reste,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when he came to himself, he said, `How many of my father's hired servants have bread enough and to spare,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1095" name="Group 39"/>
          <p:cNvGraphicFramePr>
            <a:graphicFrameLocks noGrp="1"/>
          </p:cNvGraphicFramePr>
          <p:nvPr/>
        </p:nvGraphicFramePr>
        <p:xfrm>
          <a:off x="34926" y="44452"/>
          <a:ext cx="9074150" cy="6441123"/>
        </p:xfrm>
        <a:graphic>
          <a:graphicData uri="http://schemas.openxmlformats.org/drawingml/2006/table">
            <a:tbl>
              <a:tblPr rtl="1"/>
              <a:tblGrid>
                <a:gridCol w="4315962">
                  <a:extLst>
                    <a:ext uri="{9D8B030D-6E8A-4147-A177-3AD203B41FA5}">
                      <a16:colId xmlns:a16="http://schemas.microsoft.com/office/drawing/2014/main" val="20000"/>
                    </a:ext>
                  </a:extLst>
                </a:gridCol>
                <a:gridCol w="475818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وأنا أهلكُ ههنا جوعاً! أقُومُ فأمضى إلى أبي وأقُولُ لهُ: يا أبتِ، أخطأتُ إلى السَّماء وقُدَّامكَ، ولستُ بمُستحق بعدُ أن أُدعى لكَ ابناً فاجعلني كأحد أجرائك. فقام وجاء إلى أبيهِ.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tandis que moi, ici, je meurs de faim!" 18 Je vais aller vers mon père et je lui dirai: "Père, j'ai péché envers le ciel et contre toi. 19 Je ne mérite plus d'être appelé ton fils. Traite-moi comme un de tes ouvriers." 20 Il alla vers son père.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I perish with hunger! 18 `I will arise and go to my father, and will say to him, Father, I have sinned against heaven and before you, 19 and I am no longer worthy to be called your son. Make me like one of your hired servants. ' 20 And he arose and came to his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42125" name="Group 45"/>
          <p:cNvGraphicFramePr>
            <a:graphicFrameLocks noGrp="1"/>
          </p:cNvGraphicFramePr>
          <p:nvPr/>
        </p:nvGraphicFramePr>
        <p:xfrm>
          <a:off x="34926" y="44452"/>
          <a:ext cx="9074150" cy="6014403"/>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كان لا يزال بعيداً رآهُ أبُوهُ، فتحنَّن ( عليه ) وأسرع ووقع على عُنُقهِ وقبَّلهُ. فقال لهُ ابنه: يا أبتِ، أخطأتُ إلى السَّماء وقُدَّامكَ، ولستُ بمُستحق بعدُ أن أُدعى لكَ ابناً.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il était encore loin, son père l'aperçut et fut pris de pitié: il courut se jeter à son cou et le couvrit de baisers. 21Le fils lui dit: "Père, j'ai péché envers le ciel et contre toi. Je ne mérite plus d'être appelé ton fils..."</a:t>
                      </a:r>
                      <a:endParaRPr kumimoji="0" lang="ar-EG" sz="20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when he was still a great way off, his father saw him and had compassion, and ran and fell on his neck and kissed him. 21 And the son said to him, `Father, I have sinned against heaven and in your sight, and am no longer worthy to be called your son.'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6076" name="Group 28"/>
          <p:cNvGraphicFramePr>
            <a:graphicFrameLocks noGrp="1"/>
          </p:cNvGraphicFramePr>
          <p:nvPr/>
        </p:nvGraphicFramePr>
        <p:xfrm>
          <a:off x="34926" y="44450"/>
          <a:ext cx="9074150" cy="693115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أبوه لعبيدهِ: أسرعوا وأخرجوا الحُلَّة الأُولى وألبسُوهُ، وأعطوه خاتماً في يدهِ، وحذاءً لرجليهِ، وقدِّمُوا العجل المعلوف واذبحُوهُ فنأكُل ونفرح، لأنَّ ابني هذا كان ميِّتاً فعاش، وضالاًّ فوجدناه. فطفقوا يفرحون.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Mais le père dit à ses serviteurs: "Vite, apportez la plus belle robe, et habillez-le; mettez-lui un anneau au doigt, des sandales aux pieds. 23 Amenez le veau gras, tuez-le mangeons et festoyons, 24 car mon fils que voici était mort et il est revenu à la vie, il était perdu et il est retrouvé."Et ils se mirent à festoyer.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But the father said to his servants, `Bring out the best robe and put it on him, and put a ring on his hand and sandals on his feet. 23 `And bring the fatted calf here and kill it, and let us eat and be merry; 24 `for this my son was dead and is alive again; he was lost and is found.' And they began to be merry.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7097" name="Group 25"/>
          <p:cNvGraphicFramePr>
            <a:graphicFrameLocks noGrp="1"/>
          </p:cNvGraphicFramePr>
          <p:nvPr/>
        </p:nvGraphicFramePr>
        <p:xfrm>
          <a:off x="34926" y="44451"/>
          <a:ext cx="9074150" cy="684276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ابنُهُ الأكبرُ في الحقل. وفيما هو آتٍ قرُب مِن البيت، فسمع أصوات غناء ورقصاً. فدعى أحد الغِلمان وسألهُ: ما هذا؟ فقال لهُ: إن أخاك قد جاء فذبحَ أبُوك ( له ) العِجل المعلوف، لأنَّهُ قبلهُ سالماً.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Son fils aîné était aux champs. Quand, à son retour, il approcha de la maison, il entendit de la musique et des danses. 26 Appelant un des serviteurs, il lui demanda ce que c'était. 27 Celui-ci lui dit: "C'est ton frère qui est arrivé, et ton père a tué le veau gras parce qu'il l'a vu revenir en bonne santé."</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Now his older son was in the field. And as he came and drew near to the house, he heard music and dancing. 26 So he called one of the servants and asked what these things meant. 27 And he said to him, `Your brother has come, and because he has received him safe and sound, your father has killed the fatted calf.'</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8118" name="Group 22"/>
          <p:cNvGraphicFramePr>
            <a:graphicFrameLocks noGrp="1"/>
          </p:cNvGraphicFramePr>
          <p:nvPr/>
        </p:nvGraphicFramePr>
        <p:xfrm>
          <a:off x="34926" y="44452"/>
          <a:ext cx="9074150" cy="6766560"/>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فغضِبَ ولم يُرِد أن يدخُل. فخرج أبُوهُ وكان يتوسل إليهِ. فأجاب وقال لأبيهِ: ها كم من سنين وأنا عبد لك، وما تجاوزت وصية لك قطُّ، وجدياً لم تُعطني قطُّ لأتنعم مع أصدقائي.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Alors il se mit en colère et il ne voulait pas entrer. Son père sortit pour l'en prier;29 mais il répliqua à son père: "Voilà tant d'années que je te sers sans avoir jamais désobéi à tes ordres; et, à moi, tu n'as jamais donné un chevreau pour festoyer avec mes amis. </a:t>
                      </a:r>
                      <a:endParaRPr kumimoji="0" lang="ar-EG" sz="20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But he was angry and would not go in. Therefore his father came out and pleaded with him. 29 So he answered and said to his father, `Lo, these many years I have been serving you; I never transgressed your commandment at any time; and yet you never gave me a young goat, that I might make merry with my friends.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9147" name="Group 27"/>
          <p:cNvGraphicFramePr>
            <a:graphicFrameLocks noGrp="1"/>
          </p:cNvGraphicFramePr>
          <p:nvPr/>
        </p:nvGraphicFramePr>
        <p:xfrm>
          <a:off x="34926" y="44450"/>
          <a:ext cx="9074150" cy="56896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جاء ابنُكَ هذا الذي أكل معيشتكَ مع الزناة، ذبحت لهُ العِجل المعلوف! فقال لهُ: يا ابني أنتَ معي في كُلِّ حينٍ، وكُلُّ ما لي فهُو لكَ.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Mais quand ton fils que voici est arrivé, lui qui a mangé ton avoir avec des filles, tu as tué le veau gras pour lui!" 31 Alors le père lui dit: "Mon enfant, toi, tu es toujours avec moi, et tout ce qui est à moi est à toi.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`But as soon as this son of yours came, who has devoured your livelihood with harlots, you killed the fatted calf for him.' 31 And he said to him, `Son, you are always with me, and all that I have is yours.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93822" name="Group 30"/>
          <p:cNvGraphicFramePr>
            <a:graphicFrameLocks noGrp="1"/>
          </p:cNvGraphicFramePr>
          <p:nvPr/>
        </p:nvGraphicFramePr>
        <p:xfrm>
          <a:off x="34926" y="44450"/>
          <a:ext cx="9074150"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ينبغي أن نفرح ونُسرَّ، لأنَّ أخاكَ هذا كان ميِّتاً فعاش، وكان ضالاًّ فوجدناه.</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Mais il fallait festoyer et se réjouir, parce que ton frère que voici était mort et il est vivant, il était perdu et il est retrouvé. </a:t>
                      </a:r>
                      <a:endParaRPr kumimoji="0" lang="ar-EG" sz="2000" b="1"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`It was right that we should make merry and be glad, for your brother was dead and is alive again, and was lost and is found.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94819" name="Picture 3" descr="pointing"/>
          <p:cNvPicPr>
            <a:picLocks noChangeAspect="1" noChangeArrowheads="1"/>
          </p:cNvPicPr>
          <p:nvPr/>
        </p:nvPicPr>
        <p:blipFill>
          <a:blip r:embed="rId2" cstate="print"/>
          <a:srcRect/>
          <a:stretch>
            <a:fillRect/>
          </a:stretch>
        </p:blipFill>
        <p:spPr bwMode="auto">
          <a:xfrm>
            <a:off x="2181225" y="4529138"/>
            <a:ext cx="1238250" cy="628650"/>
          </a:xfrm>
          <a:prstGeom prst="rect">
            <a:avLst/>
          </a:prstGeom>
          <a:noFill/>
        </p:spPr>
      </p:pic>
      <p:sp>
        <p:nvSpPr>
          <p:cNvPr id="2594820"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594819"/>
                                        </p:tgtEl>
                                        <p:attrNameLst>
                                          <p:attrName>style.visibility</p:attrName>
                                        </p:attrNameLst>
                                      </p:cBhvr>
                                      <p:to>
                                        <p:strVal val="visible"/>
                                      </p:to>
                                    </p:set>
                                    <p:anim calcmode="lin" valueType="num">
                                      <p:cBhvr additive="base">
                                        <p:cTn id="7" dur="500" fill="hold"/>
                                        <p:tgtEl>
                                          <p:spTgt spid="2594819"/>
                                        </p:tgtEl>
                                        <p:attrNameLst>
                                          <p:attrName>ppt_x</p:attrName>
                                        </p:attrNameLst>
                                      </p:cBhvr>
                                      <p:tavLst>
                                        <p:tav tm="0">
                                          <p:val>
                                            <p:strVal val="0-#ppt_w/2"/>
                                          </p:val>
                                        </p:tav>
                                        <p:tav tm="100000">
                                          <p:val>
                                            <p:strVal val="#ppt_x"/>
                                          </p:val>
                                        </p:tav>
                                      </p:tavLst>
                                    </p:anim>
                                    <p:anim calcmode="lin" valueType="num">
                                      <p:cBhvr additive="base">
                                        <p:cTn id="8" dur="500" fill="hold"/>
                                        <p:tgtEl>
                                          <p:spTgt spid="25948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28617"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a:t>
                      </a:r>
                      <a:r>
                        <a:rPr kumimoji="0" lang="en-CA" sz="4400" b="0" i="0" u="none" strike="noStrike" cap="none" normalizeH="0" baseline="0">
                          <a:ln>
                            <a:noFill/>
                          </a:ln>
                          <a:solidFill>
                            <a:srgbClr val="FF9900"/>
                          </a:solidFill>
                          <a:effectLst/>
                          <a:latin typeface="Arial" charset="0"/>
                          <a:cs typeface="Arial" charset="0"/>
                        </a:rPr>
                        <a:t> </a:t>
                      </a:r>
                      <a:r>
                        <a:rPr kumimoji="0" lang="ar-EG" sz="4400" b="0" i="0" u="none" strike="noStrike" cap="none" normalizeH="0" baseline="0">
                          <a:ln>
                            <a:noFill/>
                          </a:ln>
                          <a:solidFill>
                            <a:srgbClr val="FF9900"/>
                          </a:solidFill>
                          <a:effectLst/>
                          <a:latin typeface="Arial" charset="0"/>
                          <a:cs typeface="Arial" charset="0"/>
                        </a:rPr>
                        <a:t> الرابع من الصوم المقدس</a:t>
                      </a:r>
                      <a:endParaRPr kumimoji="0" lang="en-CA"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Quatrième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9634"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82963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0695" name="Group 39"/>
          <p:cNvGraphicFramePr>
            <a:graphicFrameLocks noGrp="1"/>
          </p:cNvGraphicFramePr>
          <p:nvPr/>
        </p:nvGraphicFramePr>
        <p:xfrm>
          <a:off x="34925" y="115888"/>
          <a:ext cx="9001125" cy="59785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التكوين لموسى النبي </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27 : 1 ـ 41 )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بعد أن شاخ إسحق وكلَّت عيناهُ عن النَّظر دعي عيسُو ابنهُ الأكبر وقال لهُ: يا ابني، فقال هأنذا.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Genèse 27 : 1 - 41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Isaac était devenu vieux, ses yeux s'éteignaient et il n'y voyait plus.  Il appela Ésaü son fils et lui dit: "Mon fils!" - "Me voici", répondit-il. </a:t>
                      </a:r>
                      <a:endParaRPr kumimoji="0" lang="fr-FR" sz="3200" b="0" i="0" u="sng" strike="noStrike" cap="none" normalizeH="0" baseline="0">
                        <a:ln>
                          <a:noFill/>
                        </a:ln>
                        <a:solidFill>
                          <a:schemeClr val="bg1"/>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Genesis 27:1-41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27:1 Now it came to pass, when Isaac was old and his eyes were so dim that he could not see, that he called Esau his older son and said to him, My son. And he answered him, Here I am.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22f</a:t>
            </a:r>
          </a:p>
        </p:txBody>
      </p:sp>
    </p:spTree>
  </p:cSld>
  <p:clrMapOvr>
    <a:masterClrMapping/>
  </p:clrMapOvr>
</p:sld>
</file>

<file path=ppt/slides/slide1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1708" name="Group 28"/>
          <p:cNvGraphicFramePr>
            <a:graphicFrameLocks noGrp="1"/>
          </p:cNvGraphicFramePr>
          <p:nvPr/>
        </p:nvGraphicFramePr>
        <p:xfrm>
          <a:off x="34925" y="115888"/>
          <a:ext cx="9001125" cy="57626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هوذا أنا قد شختُ ولا أعلم يوم موتي. والآن خُذ عُدَّتك وجُعبتك وقوسك وامض إلى الحقل وصد لي صيداً،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Il reprit: "Tu vois que je suis devenu vieux et j'ignore le jour de ma mort. 3 Il est temps, emporte donc tes armes, ton carquois et ton arc; cours la campagne et chasse le gibier pour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he said, Behold now, I am old. I do not know the day of my death. 3 Now therefore, please take your weapons, your quiver and your bow, and go out to the field and hunt game for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1867" name="Group 27"/>
          <p:cNvGraphicFramePr>
            <a:graphicFrameLocks noGrp="1"/>
          </p:cNvGraphicFramePr>
          <p:nvPr/>
        </p:nvGraphicFramePr>
        <p:xfrm>
          <a:off x="34925" y="115888"/>
          <a:ext cx="9001125" cy="591528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وهييء لي أطعمة كما أُحبُّ أنا وأتني بها لآكُل لكي تُبارككَ نفسي قبل أن أمُوت. فسمعت رفقة إسحق يتكلَّم مع عيسو ابنهِ. أمَّا عيسو فمضى إلى الحقل ليصد صيداً لأبيه.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Prépare-moi un mets comme je l'aime, apporte-le-moi et je le mangerai pour te bénir moi-même avant de mourir. 5 Rébecca écoutait pendant qu'Isaac parlait à son fils Esaü. Celui-ci partit dans la campagne pour chasser et rapporter du gibier.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make me savory food, such as I love, and bring it to me that I may eat, that my soul may bless you before I die. 5 Now Rebekah was listening when Isaac spoke to Esau his son. And Esau went to the field to hunt game and to bring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2886" name="Group 22"/>
          <p:cNvGraphicFramePr>
            <a:graphicFrameLocks noGrp="1"/>
          </p:cNvGraphicFramePr>
          <p:nvPr/>
        </p:nvGraphicFramePr>
        <p:xfrm>
          <a:off x="34925" y="115888"/>
          <a:ext cx="9001125" cy="637851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رفقةُ ليعقوب ابنها الأصغر هوذا أنا قد سمعتُ أباك يتكلَّمُ مع عيسو أخيك قائلاً: ائتني بصيدٍ وهييء لي أطعمة لكي آكل وأُبارككَ قدام الرَّبِّ قبل أن أموت.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Rébecca dit à Jacob son fils: "Voici que j'ai entendu ton père parler à Esaü ton frère; il lui disait: 7 Apporte-moi du gibier et prépare-moi un mets pour que j'en mange. Je te bénirai en présence du Seigneur avant de mourir."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Rebekah spoke to Jacob her son, saying, Indeed I heard your father speak to Esau your brother, saying, 7 `Bring me game and make savory food for me, that I may eat it and bless you in the presence of the Lord before my death.'</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3917" name="Group 29"/>
          <p:cNvGraphicFramePr>
            <a:graphicFrameLocks noGrp="1"/>
          </p:cNvGraphicFramePr>
          <p:nvPr/>
        </p:nvGraphicFramePr>
        <p:xfrm>
          <a:off x="34924" y="0"/>
          <a:ext cx="9109076" cy="6165851"/>
        </p:xfrm>
        <a:graphic>
          <a:graphicData uri="http://schemas.openxmlformats.org/drawingml/2006/table">
            <a:tbl>
              <a:tblPr rtl="1"/>
              <a:tblGrid>
                <a:gridCol w="4094899">
                  <a:extLst>
                    <a:ext uri="{9D8B030D-6E8A-4147-A177-3AD203B41FA5}">
                      <a16:colId xmlns:a16="http://schemas.microsoft.com/office/drawing/2014/main" val="20000"/>
                    </a:ext>
                  </a:extLst>
                </a:gridCol>
                <a:gridCol w="5014177">
                  <a:extLst>
                    <a:ext uri="{9D8B030D-6E8A-4147-A177-3AD203B41FA5}">
                      <a16:colId xmlns:a16="http://schemas.microsoft.com/office/drawing/2014/main" val="20001"/>
                    </a:ext>
                  </a:extLst>
                </a:gridCol>
              </a:tblGrid>
              <a:tr h="183470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يا ابني اسمع لي فيما آمُرُك</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بهِ. امض إلى الغنم وخُذ من هُناك جدييْن رخصين جَيِّدين، وهيئهما أطعمة لأبيكَ كما يُريد،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3114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Maintenant, mon fils, écoute-moi et fais ce que je t'ordonne: 9 va donc au troupeau, prends-y pour moi deux beaux chevreaux, et j'en préparerai pour ton père un mets comme il l'aime.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Now therefore, my son, obey my voice according to what I command you. 9 Go now to the flock and bring me from there two choice kids of the goats, and I will make savory food from them for your father, such as he loves.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4941" name="Group 29"/>
          <p:cNvGraphicFramePr>
            <a:graphicFrameLocks noGrp="1"/>
          </p:cNvGraphicFramePr>
          <p:nvPr/>
        </p:nvGraphicFramePr>
        <p:xfrm>
          <a:off x="34925" y="115888"/>
          <a:ext cx="9001125" cy="57626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وتُقدِّمُها لأبيك فيأكُل لكي يُبارككَ قبل أن يموت. فقـال يعقـوب لرفقـة أُمِّـهِ إن عيسـو أخـي رجُـلٌ أشـعرُ وأنـا رجُـلٌ أملــسُ.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Tu l'apporteras à ton père, et il mangera pour te bénir avant sa mort. 11 Jacob répondit à Rébecca sa mère: "Si mon frère Esaü est un homme velu, moi je n'ai pas de poil.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Then you shall take it to your father, that he may eat it, and that he may bless you before his death. 11 And Jacob said to Rebekah his mother, Look, Esau my brother is a hairy man, and I am a smooth-skinned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5965" name="Group 29"/>
          <p:cNvGraphicFramePr>
            <a:graphicFrameLocks noGrp="1"/>
          </p:cNvGraphicFramePr>
          <p:nvPr/>
        </p:nvGraphicFramePr>
        <p:xfrm>
          <a:off x="34925" y="115888"/>
          <a:ext cx="9001125" cy="6342000"/>
        </p:xfrm>
        <a:graphic>
          <a:graphicData uri="http://schemas.openxmlformats.org/drawingml/2006/table">
            <a:tbl>
              <a:tblPr rtl="1"/>
              <a:tblGrid>
                <a:gridCol w="4816926">
                  <a:extLst>
                    <a:ext uri="{9D8B030D-6E8A-4147-A177-3AD203B41FA5}">
                      <a16:colId xmlns:a16="http://schemas.microsoft.com/office/drawing/2014/main" val="20000"/>
                    </a:ext>
                  </a:extLst>
                </a:gridCol>
                <a:gridCol w="418419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لعل أبي يجُسُّني فأكُونُ كمُتهاون أمامه فأجلُبُ عليَّ لعنةً لا بركةً. فقالت لهُ أُمُّه عليَّ لعنتُكَ يا ابني، فقط اسمع لقولي وامض واحضر لي.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est possible que mon père me palpe et me considère comme un imposteur. J'attirerais sur moi une malédiction et non une bénédiction."  13  "Vienne sur moi ta malédiction, mon fils, lui dit sa mère. Écoute-moi seulement, va me prendre ce que je t'ai dit."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Perhaps my father will feel me, and I shall seem to be a deceiver to him; and I shall bring a curse on myself and not a blessing. 13 But his mother said to him, Let your curse be on me, my son; only obey my voice, and go, get them for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6985" name="Group 25"/>
          <p:cNvGraphicFramePr>
            <a:graphicFrameLocks noGrp="1"/>
          </p:cNvGraphicFramePr>
          <p:nvPr/>
        </p:nvGraphicFramePr>
        <p:xfrm>
          <a:off x="34925" y="115888"/>
          <a:ext cx="9074150" cy="591528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فمضى وأخذها وقدَّمها إلى أُمِّهِ، فهيأت أُمُّهُ الأطعمة كما يُحبها أبُوه. وأخذت رفقة أمه حلة عيسو ابنها الأكبر الفاخرة التي كانت في داخل بيتها وألبستها ليعقوب ابنها الأصغر.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alla prendre les chevreaux et revint à sa mère qui prépara un mets comme son père l'aimait. 15 Rébecca prit ensuite les vêtements d'Esaü son fils aîné, les plus précieux qu'elle avait avec elle à la maison et elle en revêtit Jacob son fils cadet.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he went and got them and brought them to his mother, and his mother made savory food, such as his father loved. 15 Then Rebekah took the choice clothes of her elder son Esau, which were with her in the house, and put them on Jacob her younger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8012" name="Group 28"/>
          <p:cNvGraphicFramePr>
            <a:graphicFrameLocks noGrp="1"/>
          </p:cNvGraphicFramePr>
          <p:nvPr/>
        </p:nvGraphicFramePr>
        <p:xfrm>
          <a:off x="34925" y="115888"/>
          <a:ext cx="9001125" cy="591528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وربطت جلد الجديين على ذراعيه ومواضع عُنقُهِ العارية. ودفعت الخُبز والأطعمة التي هيأتها إلى يدى يعقوب ابنها. فأدخلها إلى أبيهِ وقال: يا أبتاه،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Elle recouvrit de peau de chevreau ses mains et la partie lisse de son cou. Dans les mains de son fils Jacob, elle déposa le mets et le pain qu'elle avait préparés. 18 Il entra chez son père et dit: "Mon père!"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she put the skins of the kids of the goats on his hands and on the smooth part of his neck. 17 Then she gave the savory food and the bread, which she had prepared, into the hand of her son Jacob. 18 So he went to his father and said, My father.`</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59033" name="Group 25"/>
          <p:cNvGraphicFramePr>
            <a:graphicFrameLocks noGrp="1"/>
          </p:cNvGraphicFramePr>
          <p:nvPr/>
        </p:nvGraphicFramePr>
        <p:xfrm>
          <a:off x="34925" y="115888"/>
          <a:ext cx="9001125" cy="644487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هأنذا، ماذا حدث يا ابني. فقال يعقوب لأبيهِ أنا عيسو بكرُكَ، قد فعلتُ مثل ما كلَّمتني بهِ، قُم اِجلس وكُل مِن صيدي لكي تُباركني نفسُكَ. فقال إسحق لابنهِ ما هذا الذي وجدته بسرعة يا ابني،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"Me voici, répondit-il; qui es-tu, mon fils?" 19 Jacob dit à son père: " Je suis Esaü ton aîné. J'ai fait ce que tu m'as dit. Lève-toi, je t'en prie, assieds-toi et mange de mon gibier pour me bénir toi-même.19 Isaac répondit à son fils: "Comme tu as vite trouvé, mon fils!" -</a:t>
                      </a:r>
                      <a:endParaRPr kumimoji="0" lang="fr-FR" sz="3200" b="0" i="0" u="sng" strike="noStrike" cap="none" normalizeH="0" baseline="0">
                        <a:ln>
                          <a:noFill/>
                        </a:ln>
                        <a:solidFill>
                          <a:schemeClr val="bg1"/>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said, Here I am. Who are you, my son? 19 Jacob said to his father, I am Esau your firstborn; I have done just as you told me; please arise, sit and eat of my game, that your soul may bless me. 20 But Isaac said to his son, How is it that you have found it so quickly, my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0068" name="Group 36"/>
          <p:cNvGraphicFramePr>
            <a:graphicFrameLocks noGrp="1"/>
          </p:cNvGraphicFramePr>
          <p:nvPr/>
        </p:nvGraphicFramePr>
        <p:xfrm>
          <a:off x="34925" y="115888"/>
          <a:ext cx="9074150" cy="647109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هو فقال:الذي يسَّرهُ الرَّبَّ الإله أمامي. فقال إسحق ليعقوب أدنو مني يا ابني لكي أَجُسَّكَ، هل أنت ابني عيسو أم لا. فتقدم يعقوب إلى إسحق أبيهِ، فجسَّهُ وقال الصَّوتُ صوتُ يعقُوب ولكِنَّ اليديْن يدا عيسو.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que le Seigneur ton Dieu m'a porté chance. 21 Isaac dit alors à Jacob: "Viens plus près, mon fils, que je te palpe. Es-tu bien mon fils Esaü ou non?" 22 Jacob s'approcha de son père Isaac, qui le palpa et dit: "La voix est celle de Jacob, mais les mains sont celles d'Esaü."</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said, Because the Lord your God brought it to me. 21 Then Isaac said to Jacob, Please come near, that I may feel you, my son, whether you are really my son Esau or not. 22 So Jacob went near to Isaac his father, and he felt him and said, The voice is Jacob's voice, but the hands are the hands of Esau.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1082" name="Group 26"/>
          <p:cNvGraphicFramePr>
            <a:graphicFrameLocks noGrp="1"/>
          </p:cNvGraphicFramePr>
          <p:nvPr/>
        </p:nvGraphicFramePr>
        <p:xfrm>
          <a:off x="34925" y="115888"/>
          <a:ext cx="9001125" cy="645755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يعرفهُ لأنَّ يديهِ كانتا مُشعرتين كيدي عيسو أخيهِ، فباركهُ. وقال لهُ: هل أنتَ ابني عيسو، فقال: أنا هو. فقال قدِّم لي لآكُل مِن صيدك يا ابني لكي أُباركك.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ne le reconnut pas car ses mains étaient velues comme celles d'Ésaü son frère; il le bénit. 24 Il lui dit: "C'est bien toi, mon fils Ésaü? - "C'est moi", répondit-il. Il reprit: 25 "Sers-moi, mon fils, que je mange du gibier et que je te bénisse moi-même."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And he did not recognize him, because his hands were hairy like his brother Esau's hands; so he blessed him. 24 Then he said, Are you really my son Esau? He said, I am. 25 He said, Bring it near to me, and I will eat of my son's game, so that my soul may bless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2109" name="Group 29"/>
          <p:cNvGraphicFramePr>
            <a:graphicFrameLocks noGrp="1"/>
          </p:cNvGraphicFramePr>
          <p:nvPr/>
        </p:nvGraphicFramePr>
        <p:xfrm>
          <a:off x="34925" y="115888"/>
          <a:ext cx="9074150" cy="612298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فقدَّم لهُ فأكل، وأتاهُ بخمر فشرب. ثُمَّ قال لهُ إسحق أبوهُ تقدَّم وقبِّلني يا ابني. فتقدَّم منهُ وقبَّلهُ فاشتمَّ رائحة ثيابهِ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Jacob le servit et il mangea; il lui apporta du vin et il but. 26 C'est alors que son père Isaac lui dit: "Viens donc plus près et embrasse-moi, mon fils. 27 Il s'approcha et l'embrassa. Isaac huma l'odeur de ses vêtements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he brought it near to him, and he ate; and he brought him wine, and he drank. 26 Then his father Isaac said to him, Come near now and kiss me, my son. 27 And he came near and kissed him; and he smelled the smell of his clothing,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3136" name="Group 32"/>
          <p:cNvGraphicFramePr>
            <a:graphicFrameLocks noGrp="1"/>
          </p:cNvGraphicFramePr>
          <p:nvPr/>
        </p:nvGraphicFramePr>
        <p:xfrm>
          <a:off x="34925" y="115888"/>
          <a:ext cx="9001125" cy="6173714"/>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وباركهُ. وقال: ها هي رائحة ثياب ابني كرائحة حقل كامل قد باركهُ الرَّبُّ. يُعطيكَ اللَّهُ مِن ندى السَّماء، ومِن دسم الأرض، وكثرة حنطةٍ وخمرٍ. ولتستعبد لك أُمم، وليسجد لك رؤساء،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bénit en disant:"Oh! l'odeur de la rosée du ciel et de gras terroirs, du froment et du vin nouveau en abondance! 29 Que des peuples te servent et que des populations se prosternent devant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blessed him and said: Surely, the smell of my son Is like the smell of a field Which the Lord has blessed. 28 Therefore may God give you Of the dew of heaven, Of the fatness of the earth, And plenty of grain and wine. 29 Let peoples serve you, And nations bow down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4154" name="Group 26"/>
          <p:cNvGraphicFramePr>
            <a:graphicFrameLocks noGrp="1"/>
          </p:cNvGraphicFramePr>
          <p:nvPr/>
        </p:nvGraphicFramePr>
        <p:xfrm>
          <a:off x="34925" y="115888"/>
          <a:ext cx="9001125" cy="5762626"/>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وكُن سيِّداً لأخيك، ويسجُد لكَ بنو أبيكَ، لاعنك ملعون، ومُباركُك مُبارك. وكان لما فرغ إسحق من بركته ليعقوب ابنه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Sois chef pour tes frères, et que les fils de ta mère se prosternent devant toi! Maudit soit qui te maudira, béni soit qui te bénira! 30 A peine Isaac avait-il achevé de bénir Jacob,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 master over your brethren, And let your mother's sons bow down to you. Cursed be everyone who curses you, And blessed be those who bless you! 30 Now it happened, as soon as Isaac had finished blessing Jacob,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5175" name="Group 23"/>
          <p:cNvGraphicFramePr>
            <a:graphicFrameLocks noGrp="1"/>
          </p:cNvGraphicFramePr>
          <p:nvPr/>
        </p:nvGraphicFramePr>
        <p:xfrm>
          <a:off x="34925" y="115888"/>
          <a:ext cx="9001125" cy="634200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 يعقوب مِن لدُن إسحق أبيهِ أنَّ عيسو أخاهُ أتى من الصيد. وصنع هو أيضاً أطعمة وقدَّمها لأبيهِ وقال: ليقُـم أبي ويأكُـل مِن صيد ابنهِ لكيما تُباركني نفسه.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à peine Jacob avait-il quitté son père que son frère Ésaü revint de la chasse. Lui aussi prépara un mets qu'il apporta à son père. 31 Puis il lui dit: "Que mon père se lève et mange du gibier de son fils; ainsi pourras-tu me bénir toi-même."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Jacob had scarcely gone out from the presence of Isaac his father, that Esau his brother came in from his hunting. 31 He also had made savory food, and brought it to his father, and said to his father, Let my father arise and eat of his son's game, that your soul may bless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6206" name="Group 30"/>
          <p:cNvGraphicFramePr>
            <a:graphicFrameLocks noGrp="1"/>
          </p:cNvGraphicFramePr>
          <p:nvPr/>
        </p:nvGraphicFramePr>
        <p:xfrm>
          <a:off x="34925" y="71415"/>
          <a:ext cx="9145588"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2875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إسحق أبوهُ: مَن أنتَ؟ فقال: أنا ابنُك بكرُك عيسو. فبهت إسحق بهتاً عظيماً جداً، وقال: فمَن هو الذي اصطاد لي صيداً وقدَّمه لي فأكلتُ مِنَ الكُلِّ قبل أن تجيء وباركتُهُ، نعم ومُباركاً يكُونُ.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Son père Isaac répondit: "Qui es-tu?" - "Je suis Ésaü, ton fils aîné", dit-il. 33 Isaac fut saisi d'un tremblement extrêmement violent et dit: "Quel est donc celui qui a été à la chasse et m'a rapporté du gibier? J'ai mangé de tout avant que tu n'entres. Je l'ai béni et béni il sera."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And his father Isaac said to him, Who are you? So he said, I am your son, your firstborn, Esau. 33 Then Isaac trembled exceedingly, and said, Who? Where is the one who hunted game and brought it to me? I ate all of it before you came, and I have blessed him--and indeed he shall be blessed.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7226" name="Group 26"/>
          <p:cNvGraphicFramePr>
            <a:graphicFrameLocks noGrp="1"/>
          </p:cNvGraphicFramePr>
          <p:nvPr/>
        </p:nvGraphicFramePr>
        <p:xfrm>
          <a:off x="34925" y="115888"/>
          <a:ext cx="8823355" cy="5915280"/>
        </p:xfrm>
        <a:graphic>
          <a:graphicData uri="http://schemas.openxmlformats.org/drawingml/2006/table">
            <a:tbl>
              <a:tblPr rtl="1"/>
              <a:tblGrid>
                <a:gridCol w="4330956">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لما سمع عيسو كلام أبيه صرخ صرخةً عظيمةً ومُرَّةً جداً، وقال لأبيهِ: باركني أنا أيضاً يا أبتي. فقال لهُ: قد جاء أخُوك بمكر وأخذ بركتكَ.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Lorsqu'Esaü entendit les paroles de son père, il poussa un grand cri, au comble de l'amertume, et il dit à son père: "Ô mon père, bénis-moi, moi aussi!" 35 Il répondit: "Ton frère est venu en fraude et il a capté ta bénédiction."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When Esau heard the words of his father, he cried with an exceedingly great and bitter cry, and said to his father, Bless me--me also, O my father! 35 But he said, Your brother came with deceit and has taken away your blessing.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8247" name="Group 23"/>
          <p:cNvGraphicFramePr>
            <a:graphicFrameLocks noGrp="1"/>
          </p:cNvGraphicFramePr>
          <p:nvPr/>
        </p:nvGraphicFramePr>
        <p:xfrm>
          <a:off x="34925" y="115888"/>
          <a:ext cx="9001125" cy="60499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عيسو: بحق دُعي اسمه يعقوب، لأنَّهُ تعقَّبني وهذه هي المرة الثانية قد أخذ بكُوريَّتي وها هوذا الآن قد أخذ بركتي. ثُمَّ قال عيسو: أفما أبقيتَ لي أنا أيضاً بركةً يا أبي.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Esaü reprit: "Est-ce parce qu'il s'appelle Jacob que, par deux fois, il m'a supplanté? Il a capté mon droit d'aînesse et voici que maintenant il a capté ma bénédiction.  Ne  m'as-tu pas réservé une bénédiction?"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And Esau said, Is he not rightly named Jacob? For he has supplanted me these two times. He took away my birthright, and now look, he has taken away my blessing! And he said, Have you not reserved a blessing for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69272" name="Group 24"/>
          <p:cNvGraphicFramePr>
            <a:graphicFrameLocks noGrp="1"/>
          </p:cNvGraphicFramePr>
          <p:nvPr/>
        </p:nvGraphicFramePr>
        <p:xfrm>
          <a:off x="34925" y="115888"/>
          <a:ext cx="9001125" cy="6342000"/>
        </p:xfrm>
        <a:graphic>
          <a:graphicData uri="http://schemas.openxmlformats.org/drawingml/2006/table">
            <a:tbl>
              <a:tblPr rtl="1"/>
              <a:tblGrid>
                <a:gridCol w="4300992">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إسحق وقال لعيسو هأنذا قد جعلتُهُ سيِّداً لكَ وجميع إخوته جعلتهم عبيداً له وبالحنطة والخمر أمددته، فماذا أصنعُ لك يا ابني. فقال عيسو لأبيهِ: أبركةٌ واحدةٌ لك يا أبتي،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Isaac prit la parole et dit à Ésaü: "Vois! J'ai fait de lui ton chef, je lui ai donné tous ses frères pour serviteurs. Je l'ai pourvu de froment et de vin nouveau. Que puis-je faire pour toi mon fils?" Ésaü répondit à son père: "N'as-tu qu'une seule bénédiction, mon père?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37 Then Isaac answered and said to Esau, Indeed I have made him your master, and all his brethren I have given to him as servants; with grain and wine I have sustained him. What shall I do now for you, my son? 38 And Esau said to his father, Have you only one blessing, my father?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0296" name="Group 24"/>
          <p:cNvGraphicFramePr>
            <a:graphicFrameLocks noGrp="1"/>
          </p:cNvGraphicFramePr>
          <p:nvPr/>
        </p:nvGraphicFramePr>
        <p:xfrm>
          <a:off x="34925" y="115888"/>
          <a:ext cx="9001125" cy="5804218"/>
        </p:xfrm>
        <a:graphic>
          <a:graphicData uri="http://schemas.openxmlformats.org/drawingml/2006/table">
            <a:tbl>
              <a:tblPr rtl="1"/>
              <a:tblGrid>
                <a:gridCol w="3887787">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باركني أنا أيضاً يا أبتي. فتألم قلب إسحق وصرخ عيسو بصوت عظيم وبكى. فأجاب إسحق وقال: هوذا بلا دسم الأرض يكُونُ مسكنُكَ، وبلا ندى السَّماء مِنْ فوقُ.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Bénis-moi, moi aussi!" Esaü éleva la voix et pleura. 39 Alors Isaac prit la parole et dit: "Vois, hors du gras terroir sera ton habitat et loin de la rosée qui est au ciel.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Bless me--me also, O my father! And Esau lifted up his voice and wept. 39 Then Isaac his father answered and said to him: Behold, your dwelling shall be of the fatness of the earth, And of the dew of heaven from above.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1327" name="Group 31"/>
          <p:cNvGraphicFramePr>
            <a:graphicFrameLocks noGrp="1"/>
          </p:cNvGraphicFramePr>
          <p:nvPr/>
        </p:nvGraphicFramePr>
        <p:xfrm>
          <a:off x="34925" y="115888"/>
          <a:ext cx="9001125" cy="6600192"/>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وبسيفك تعيشُ ولأخيك تُستعبدُ، ويكون إذا ثبت تفك نيرهُ عن عُنُقكَ. فحقد عيسو على يعقوب بسبب البركة التي باركهُ أبُوهُ بها.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De ton épée tu vivras, mais tu serviras ton frère et, au cours de tes randonnées, tu briseras son joug de dessus ton cou."41 Ésaü traita Jacob en ennemi à cause de la bénédiction qu'il avait obtenue de son père.</a:t>
                      </a:r>
                      <a:r>
                        <a:rPr kumimoji="0" lang="fr-FR" sz="3200" b="0" i="0" u="sng" strike="noStrike" cap="none" normalizeH="0" baseline="0">
                          <a:ln>
                            <a:noFill/>
                          </a:ln>
                          <a:solidFill>
                            <a:schemeClr val="bg1"/>
                          </a:solidFill>
                          <a:effectLst/>
                          <a:latin typeface="Arial" charset="0"/>
                          <a:cs typeface="Times New Roman" pitchFamily="18"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40 By your sword you shall live, And you shall serve your brother; And it shall come to pass, when you become restless, That you shall break his yoke from your neck. 41 So Esau hated Jacob because of the blessing with which his father blessed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r>
                        <a:rPr kumimoji="0" lang="en-US"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3771" name="Group 43"/>
          <p:cNvGraphicFramePr>
            <a:graphicFrameLocks noGrp="1"/>
          </p:cNvGraphicFramePr>
          <p:nvPr/>
        </p:nvGraphicFramePr>
        <p:xfrm>
          <a:off x="34925" y="115888"/>
          <a:ext cx="9001125" cy="664680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( 14 : 24 ـ 32 )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ما يقوله رب الجُنُود كما قلت هكذا سيكون وكما فكرت هكذا يثبُتُ إني سأُحطِّم أشُّور من وجه الأرض ومن على جبالي ويكونون مداسين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14 : 24 </a:t>
                      </a:r>
                      <a:r>
                        <a:rPr kumimoji="0" lang="fr-FR" sz="3200" b="0" i="0" u="sng" strike="noStrike" cap="none" normalizeH="0" baseline="0">
                          <a:ln>
                            <a:noFill/>
                          </a:ln>
                          <a:solidFill>
                            <a:srgbClr val="FF9933"/>
                          </a:solidFill>
                          <a:effectLst/>
                          <a:latin typeface="Arial" charset="0"/>
                          <a:cs typeface="Arial" charset="0"/>
                        </a:rPr>
                        <a:t>-32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 Seigneur, le tout-puissant, a fait ce serment: "Ce que j'ai résolu arrivera, ce que j'ai décidé s'accomplira. 25 Je briserai l'Assyrie dans mon pays, je la piétinerai sur mes montagnes.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14:24-32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 Lord of hosts has sworn, saying, Surely, as I have thought, so it shall come to pass, And as I have purposed, so it shall stand: 25 That I will break the Assyrian in My land, And on My mountains tread him underfoot.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4776" name="Group 24"/>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ويرفع عنهم نيرُهُ وبنوهم ينزعون عن الأعناق. هذا هو الائتمار الذي ائتمرت به على كل المسكونة وهذه هي اليد الممدُودةُ على كُلِّ الأُمم.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 ceux qui le portaient, son joug sera enlevé, </a:t>
                      </a:r>
                      <a:endParaRPr kumimoji="0" lang="fr-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son fardeau sera enlevé de leurs épaules. 26 Telle est la décision prise à l'encontre de toute la terre. Telle est la main étendue contre toutes les nations.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his yoke shall be removed from them, And his burden removed from their shoulders. 26 This is the purpose that is purposed against the whole earth, And this is the hand that is stretched out over all the nations.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2351" name="Group 31"/>
          <p:cNvGraphicFramePr>
            <a:graphicFrameLocks noGrp="1"/>
          </p:cNvGraphicFramePr>
          <p:nvPr/>
        </p:nvGraphicFramePr>
        <p:xfrm>
          <a:off x="34925" y="115888"/>
          <a:ext cx="9001125" cy="63388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ربَّ الجُنُود قد ائتمر فمَن يُنقض ويدُهُ ممدودة فمن يرُدُّها. في السنة التي مات فيها المَلِك آحاز كان هذا الوحي.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27 </a:t>
                      </a:r>
                      <a:r>
                        <a:rPr kumimoji="0" lang="fr-FR" sz="2800" b="0" i="0" u="none" strike="noStrike" cap="none" normalizeH="0" baseline="0">
                          <a:ln>
                            <a:noFill/>
                          </a:ln>
                          <a:solidFill>
                            <a:schemeClr val="bg1"/>
                          </a:solidFill>
                          <a:effectLst/>
                          <a:latin typeface="Arial" charset="0"/>
                          <a:cs typeface="Arial" charset="0"/>
                        </a:rPr>
                        <a:t>Quand le Seigneur, le tout-puissant, a pris une décision, qui pourrait la casser? Quand il étend la main, qui la lui ferait retirer? 28 L'année de la mort du roi Akhaz, ceci fut proclamé:</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the Lord of hosts has purposed, And who will annul it? His hand is stretched out, And who will turn it back? 28 This is the burden which came in the year that King Ahaz died.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3368" name="Group 24"/>
          <p:cNvGraphicFramePr>
            <a:graphicFrameLocks noGrp="1"/>
          </p:cNvGraphicFramePr>
          <p:nvPr/>
        </p:nvGraphicFramePr>
        <p:xfrm>
          <a:off x="34925" y="115888"/>
          <a:ext cx="9001125" cy="633888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تفرحي يا جميع فِلسطين ( وتظني ) أنَّ نير ضَّاربك قد انكسر فإنَّهُ مِن أصل الحيَّة يخرُجُ الأُفعُوانٌ ونسله يخرج ثُعباناً طياراً. وسيرعى أبكار البائسين</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29 </a:t>
                      </a:r>
                      <a:r>
                        <a:rPr kumimoji="0" lang="fr-FR" sz="2800" b="0" i="0" u="none" strike="noStrike" cap="none" normalizeH="0" baseline="0">
                          <a:ln>
                            <a:noFill/>
                          </a:ln>
                          <a:solidFill>
                            <a:schemeClr val="bg1"/>
                          </a:solidFill>
                          <a:effectLst/>
                          <a:latin typeface="Arial" charset="0"/>
                          <a:cs typeface="Arial" charset="0"/>
                        </a:rPr>
                        <a:t>Ne te réjouis pas, Philistie tout entière, de ce que le gourdin qui te frappait a été brisé, car de la souche du serpent sortira une vipère et de celle-ci un dragon volant. 30 Les plus misérables auront un pâturage,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Do not rejoice, all you of Philistia, Because the rod that struck you is broken; For out of the serpent's roots will come forth a viper, And its offspring will be a fiery flying serpent. 30 The firstborn of the poor will feed,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4399" name="Group 31"/>
          <p:cNvGraphicFramePr>
            <a:graphicFrameLocks noGrp="1"/>
          </p:cNvGraphicFramePr>
          <p:nvPr/>
        </p:nvGraphicFramePr>
        <p:xfrm>
          <a:off x="34925" y="115888"/>
          <a:ext cx="9001125" cy="6137149"/>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والمساكين من الناس يستريحون بسلام ويقتل بالجوع وتهلك بقيَّتكِ. ولولي يا أبواب المدينة واصرُخي أيَّتُها المدن فلسطين اضطربت كلها، لأنَّ دخاناً آتياً مِن الشَّمال وليس مَن يقف.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les pauvres reposeront en sécurité, mais je ferai mourir de faim ta racine et ce qui restera de toi sera tué. 31 Porte, lamente-toi, ville, pousse des cris! La Philistie tout entière s'effondre: car une fumée s'avance du Nord, personne ne fait bande à part dans leurs formations.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the needy will lie down in safety; I will kill your roots with famine, And it will slay your remnant. 31 Wail, O gate! Cry, O city! All you of Philistia are dissolved; For smoke will come from the north, And no one will be alone in his appointed times.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5791" name="Group 15"/>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بماذا تُجابُ مُلوكَ الأُمم، إنَّ الرَّبَّ قد أسَّس صهيون وبها يعتصم بائِسُو شعبهِ.</a:t>
                      </a:r>
                      <a:r>
                        <a:rPr kumimoji="0" lang="en-CA" sz="3200" b="0" i="0" u="none" strike="noStrike" cap="none" normalizeH="0" baseline="0">
                          <a:ln>
                            <a:noFill/>
                          </a:ln>
                          <a:solidFill>
                            <a:schemeClr val="bg1"/>
                          </a:solidFill>
                          <a:effectLst/>
                          <a:latin typeface="Arial" charset="0"/>
                          <a:cs typeface="Arial" charset="0"/>
                        </a:rPr>
                        <a:t>  </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Et que répondre aux envoyés de cette nation? Que le Seigneur a fondé Sion et que les humbles de son peuple y sont en sûreté. </a:t>
                      </a:r>
                      <a:endParaRPr kumimoji="0" lang="fr-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What will they answer the messengers of the nation? That the Lord has founded Zion, And the poor of His people shall take refuge in 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5438" name="Group 46"/>
          <p:cNvGraphicFramePr>
            <a:graphicFrameLocks noGrp="1"/>
          </p:cNvGraphicFramePr>
          <p:nvPr/>
        </p:nvGraphicFramePr>
        <p:xfrm>
          <a:off x="34925" y="115888"/>
          <a:ext cx="9001125" cy="633888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( 16</a:t>
                      </a:r>
                      <a:r>
                        <a:rPr kumimoji="0" lang="ar-EG" sz="3200" b="0" i="0" u="sng" strike="noStrike" cap="none" normalizeH="0" baseline="0">
                          <a:ln>
                            <a:noFill/>
                          </a:ln>
                          <a:solidFill>
                            <a:srgbClr val="FF9900"/>
                          </a:solidFill>
                          <a:effectLst/>
                          <a:latin typeface="Arial" charset="0"/>
                          <a:cs typeface="Arial" charset="0"/>
                        </a:rPr>
                        <a:t>،</a:t>
                      </a:r>
                      <a:r>
                        <a:rPr kumimoji="0" lang="ar-SA" sz="3200" b="0" i="0" u="sng" strike="noStrike" cap="none" normalizeH="0" baseline="0">
                          <a:ln>
                            <a:noFill/>
                          </a:ln>
                          <a:solidFill>
                            <a:srgbClr val="FF9900"/>
                          </a:solidFill>
                          <a:effectLst/>
                          <a:latin typeface="Arial" charset="0"/>
                          <a:cs typeface="Arial" charset="0"/>
                        </a:rPr>
                        <a:t> 17 )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أيُّوبُ وقالَ كثيراً ما سمعت مثل هذا، مُعزُّونَ بالشرور جميعكُم. هل مِن نهايةٍ لكلامٍ باطلٍ، وما الذي يُهيجُّك حتى تُجاوبَ.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Job : 16,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Job répondit :2 J’ai entendu beaucoup de choses semblables ; Vous êtes tous des consolateurs pénibles.3 Y aura–t–il une fin à ces paroles (qui ne sont) que du vent ? Qu’est–ce qui t’irrite lorsque tu réponds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16:1-17:16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16:1 Then Job answered and said: 2 I have heard many such things; Miserable comforters are you all! 3 Shall words of wind have an end? Or what provokes you that you answer?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6446" name="Group 30"/>
          <p:cNvGraphicFramePr>
            <a:graphicFrameLocks noGrp="1"/>
          </p:cNvGraphicFramePr>
          <p:nvPr/>
        </p:nvGraphicFramePr>
        <p:xfrm>
          <a:off x="34925" y="115888"/>
          <a:ext cx="9001125" cy="63388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أيضاً أستطيعُ أن أتكلَّم مثلكُم لو كانت أنفُسُكُم في موضع نفسي لعزيتكم بالكلام وهززت رأسي عليكم. وكنتُ أقويُكُم بفمي وتحريك شفتيَّ يشفق عليكم.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Moi aussi, je pourrais parler comme vous, Si vous étiez à ma place : Je rassemblerais des propos contre vous, Je hocherais la tête sur vous.5  Je vous fortifierais de la bouche, Le mouvement de mes lèvres (vous) soulagerait.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also could speak as you do, If your soul were in my soul's place. I could heap up words against you, And shake my head at you; 5 But I would strengthen you with my mouth, And the comfort of my lips would relieve your grief.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8499" name="Group 35"/>
          <p:cNvGraphicFramePr>
            <a:graphicFrameLocks noGrp="1"/>
          </p:cNvGraphicFramePr>
          <p:nvPr/>
        </p:nvGraphicFramePr>
        <p:xfrm>
          <a:off x="34925" y="115888"/>
          <a:ext cx="9001125" cy="677088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نطقت لم يسكن وجعي، أو صَمتّ لم يبرحني. لقد أتعبني الآن، صيَّرني جاهلاً فضللت، قبض عليَّ، ووجد شاهداً، قامَ عليَّ هُزالي ليُجاوبُ أمام وجهي.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Si je parle, ma souffrance n’est pas soulagée, Si je cesse (de parler) comment s’en irait–elle loin de moi ?7 Maintenant, hélas ! il m’a épuisé… Tu as mis la désolation dans toute ma famille.8 Tu m’as saisi ; en guise de témoin Ma maigreur se lève et m’accuse en face.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Though I speak, my grief is not relieved; And if I remain silent, how am I eased? 7 But now He has worn me out; You have made desolate all my company. 8 You have shriveled me up, And it is a witness against me; My leanness rises up against me And bears witness to my face.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9518" name="Group 30"/>
          <p:cNvGraphicFramePr>
            <a:graphicFrameLocks noGrp="1"/>
          </p:cNvGraphicFramePr>
          <p:nvPr/>
        </p:nvGraphicFramePr>
        <p:xfrm>
          <a:off x="34925" y="115888"/>
          <a:ext cx="9001125" cy="6528996"/>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افترسني بغضب وطرحني، حَرَقَ عليَّ بأسنانه، جمع عليَّ سهام حربه، وحدّد عينيهِ عليَّ. ضربني على ركبتيَّ بأداة سهامه، وتمالأوا عليَّ جملة.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Sa colère (me) déchire et s’attaque à moi, Il grince des dents contre moi. Mon adversaire aiguise ses regards vers moi.10 Ils ouvrent toute grande leur bouche contre moi, Pour me déshonorer, ils me frappent les joues, Ensemble ils se pressent après moi.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He tears me in His wrath, and hates me; He gnashes at me with His teeth; My adversary sharpens His gaze on me. 10 They gape at me with their mouth, They strike me reproachfully on the cheek, They gather together against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0537" name="Group 25"/>
          <p:cNvGraphicFramePr>
            <a:graphicFrameLocks noGrp="1"/>
          </p:cNvGraphicFramePr>
          <p:nvPr/>
        </p:nvGraphicFramePr>
        <p:xfrm>
          <a:off x="34925" y="115888"/>
          <a:ext cx="9001125" cy="61944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دفعني اللَّـهُ إلى الجائر وبين أيدي المنافقين القاني. كُنتُ في دعة فهشمني أخذ بقفاي فحطَّمني ونصبني هدفاً لهُ.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Dieu me livre à la merci des gamins, Il me précipite entre les mains des méchants.12 J’étais tranquille, et il m’a secoué, Il m’a saisi par la nuque et m’a brisé. Il m’a redressé pour lui servir de cible.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God has delivered me to the ungodly, And turned me over to the hands of the wicked. 12 I was at ease, but He has shattered me; He also has taken me by my neck, and shaken me to pieces; He has set me up for His target,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1565" name="Group 29"/>
          <p:cNvGraphicFramePr>
            <a:graphicFrameLocks noGrp="1"/>
          </p:cNvGraphicFramePr>
          <p:nvPr/>
        </p:nvGraphicFramePr>
        <p:xfrm>
          <a:off x="34925" y="115888"/>
          <a:ext cx="9001125" cy="63004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تكتنفني سهامه، يَشقّ بها كُليتاي ولا يشفق، ويريق مَرارتي على الأرضِ. يثخنني جراحة على جراحة، ويهجم عليَّ هجوم الجبار. لقد لفقت على جلدي مسحاً ومرغت في التراب قرني.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Ses projectiles m’environnent de toutes parts ; Il me perce les reins sans ménagement, Il répand ma bile sur la terre.14 Il fait en moi brèche sur brèche, Il court sur moi comme un guerrier.15 J’ai cousu un sac sur ma peau ; J’ai traîné ma fierté dans la poussière.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His archers surround me. He pierces my heart and does not pity; He pours out my gall on the ground. 14 He breaks me with wound upon wound; He runs at me like a warrior. 15 I have sewn sackcloth over my skin, And laid my head in the dust.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2585" name="Group 25"/>
          <p:cNvGraphicFramePr>
            <a:graphicFrameLocks noGrp="1"/>
          </p:cNvGraphicFramePr>
          <p:nvPr/>
        </p:nvGraphicFramePr>
        <p:xfrm>
          <a:off x="34925" y="115888"/>
          <a:ext cx="9001125" cy="6305488"/>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كوى البُكاءِ خديَّ وغشيت جفني ظلُّ الموتِ. وإنِّه لا ظُلم في يديَّ وصلاتي خالصةٌ. أيتها الأرض لا  تستري دمي ولا يكُن لصُراخي قرار.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Mon visage est rougi à force de pleurer ; L’ombre de la mort est sur mes paupières.17 Il n’y a pas eu pourtant de violence dans mes mains, Et ma prière fut toujours pure.18  O terre, ne recouvre pas mon sang, Et que mes cris prennent librement leur essor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My face is flushed from weeping, And on my eyelids is the shadow of death; 17 Although no violence is in my hands, And my prayer is pure. 18 O earth, do not cover my blood, And let my cry have no resting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3611" name="Group 27"/>
          <p:cNvGraphicFramePr>
            <a:graphicFrameLocks noGrp="1"/>
          </p:cNvGraphicFramePr>
          <p:nvPr/>
        </p:nvGraphicFramePr>
        <p:xfrm>
          <a:off x="34925" y="115888"/>
          <a:ext cx="9001125" cy="6305488"/>
        </p:xfrm>
        <a:graphic>
          <a:graphicData uri="http://schemas.openxmlformats.org/drawingml/2006/table">
            <a:tbl>
              <a:tblPr rtl="1"/>
              <a:tblGrid>
                <a:gridCol w="4861602">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لي شاهداً في السماء ومحاكماً عني في الأعالي. إنَّ الساخرين مني هُم أخلائي، تبلغ إلى اللَّه طلبتي ودمع عيناي تفيض أمامه وتكون مُحاكمة الإنسان أمام اللَّه ولابن بشر أمام خليله.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Déjà maintenant, mon témoin est dans le ciel, Mon répondant est dans les lieux élevés.20 Mes amis se raillent de moi ; C’est Dieu que j’implore avec larmes.21 Puisse–t–il être l’arbitre entre l’homme et Dieu, Entre le fils d’homme et son ami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Surely even now my witness is in heaven, And my evidence is on high. 20 My friends scorn me; My eyes pour out tears to God. 21 Oh, that one might plead for a man with God, As a man pleads for his neighbor!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4631" name="Group 23"/>
          <p:cNvGraphicFramePr>
            <a:graphicFrameLocks noGrp="1"/>
          </p:cNvGraphicFramePr>
          <p:nvPr/>
        </p:nvGraphicFramePr>
        <p:xfrm>
          <a:off x="34925" y="115888"/>
          <a:ext cx="9001125" cy="630548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تأتي سنون غير معدودة فأذهب في طريق لا أعُودُ منه. أتوجع فتضمحل رُوحي، وتنطفئ أيَّامي، وإنَّما القُبُورُ لي.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Car le nombre de mes années touche à son terme, Et je m’en irai par un sentier d’où je ne reviendrai pas.1 Mon souffle se perd, Mes jours s’éteignent, La tombe m’est réservée.2 N’y a–t–il pas de moqueurs autour de moi ? Et mon oeil doit veiller à cause de leurs insultes.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For when a few years are finished, I shall go the way of no return. 17:1 My spirit is broken, My days are extinguished, The grave is ready for me. 2 Are not mockers with me? And does not my eye dwell on their provocation?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5660" name="Group 28"/>
          <p:cNvGraphicFramePr>
            <a:graphicFrameLocks noGrp="1"/>
          </p:cNvGraphicFramePr>
          <p:nvPr/>
        </p:nvGraphicFramePr>
        <p:xfrm>
          <a:off x="34925" y="115888"/>
          <a:ext cx="9001125" cy="62710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أتضرع متوجعاً فماذا يصنع لي سلب الغرباء أموالي مَن الذي يُصفِّقُ على يدي. فإنَّك قد حجبت قلوبهُم عن التقوى، لذلك لا يرفعُهُم. اللَّه الذي أسلم الإخلاء للسلب كلت عينيّ عن البنين.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Sois donc mon garant auprès de toi–même ; Qui d’autre prendrait des engagements pour moi ?</a:t>
                      </a:r>
                      <a:r>
                        <a:rPr kumimoji="0" lang="en-US" sz="2800" b="0" i="0" u="none" strike="noStrike" cap="none" normalizeH="0" baseline="0">
                          <a:ln>
                            <a:noFill/>
                          </a:ln>
                          <a:solidFill>
                            <a:schemeClr val="bg1"/>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4 Car tu as fermé leur coeur au discernement ; Aussi ne les laisseras–tu pas triompher. 5 On invite des amis au partage (du butin), Mais l’on a des fils dont les yeux se consument.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Now put down a pledge for me with Yourself. Who is he who will shake hands with me? 4 For You have hidden their heart from </a:t>
                      </a:r>
                      <a:r>
                        <a:rPr kumimoji="0" lang="en-US" sz="2400" b="0" i="0" u="none" strike="noStrike" cap="none" normalizeH="0" baseline="0">
                          <a:ln>
                            <a:noFill/>
                          </a:ln>
                          <a:solidFill>
                            <a:schemeClr val="bg1"/>
                          </a:solidFill>
                          <a:effectLst/>
                          <a:latin typeface="Arial" charset="0"/>
                          <a:cs typeface="Arial" charset="0"/>
                        </a:rPr>
                        <a:t>understanding;</a:t>
                      </a:r>
                      <a:r>
                        <a:rPr kumimoji="0" lang="en-US" sz="2800" b="0" i="0" u="none" strike="noStrike" cap="none" normalizeH="0" baseline="0">
                          <a:ln>
                            <a:noFill/>
                          </a:ln>
                          <a:solidFill>
                            <a:schemeClr val="bg1"/>
                          </a:solidFill>
                          <a:effectLst/>
                          <a:latin typeface="Arial" charset="0"/>
                          <a:cs typeface="Arial" charset="0"/>
                        </a:rPr>
                        <a:t> Therefore You will not exalt them. 5 He who speaks flattery to his friends, Even the eyes of his children will fail.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6679" name="Group 23"/>
          <p:cNvGraphicFramePr>
            <a:graphicFrameLocks noGrp="1"/>
          </p:cNvGraphicFramePr>
          <p:nvPr/>
        </p:nvGraphicFramePr>
        <p:xfrm>
          <a:off x="34925" y="115888"/>
          <a:ext cx="9001125" cy="637184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جعلني مثلاً للأمُم وصرتُ لهُم هزءاً. كلَّت من الغضب عيناي وكثيرون يحاربونني بشدة. يتعجَّبُ الأبرار مِن هذا وينهض الذكي على المُنافق.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 m’avait placé pour dominer les peuples, Mais je suis devenu celui à qui l’on crache au visage. 7 Mon oeil est obscurci par l’irritation ; Tous mes membres sont comme une ombre.8 Les hommes droits en sont stupéfaits, Et l’innocent se soulève contre l’impie.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He has made me a byword of the people, And I have become one in whose face men spit. 7 My eye has also grown dim because of sorrow, And all my members are like shadows. 8 Upright men are astonished at this, And the innocent stirs himself up against the hypocrite.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7707" name="Group 27"/>
          <p:cNvGraphicFramePr>
            <a:graphicFrameLocks noGrp="1"/>
          </p:cNvGraphicFramePr>
          <p:nvPr/>
        </p:nvGraphicFramePr>
        <p:xfrm>
          <a:off x="34925" y="115888"/>
          <a:ext cx="9145588" cy="644487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ويلزم الصِّدِّيق طريقه ويزداد النقي اليدين قُوَّةً. أمَّا أنتُم فأثبتُوا تعالوا بأجمعكُم أفلا أجدُ فيكُم حكيماً. أيَّامي قد انقضت، وتقطعت مآربي التي هي حظ قلبي.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 juste (néanmoins) demeure ferme dans sa voie. Celui qui a les mains pures se fortifie de plus en plus.10 Mais vous tous, recommencez et venez donc ! Je ne trouverai pas un sage parmi vous !11 Mes jours sont passés, mes projets sont anéantis, Les désirs de mon coeur…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Yet the righteous will hold to his way, And he who has clean hands will be stronger and stronger. 10 But please, come back again, all of you, For I shall not find one wise man among you. 11 My days are past, My purposes are broken off, Even the thoughts of my heart.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88730" name="Group 26"/>
          <p:cNvGraphicFramePr>
            <a:graphicFrameLocks noGrp="1"/>
          </p:cNvGraphicFramePr>
          <p:nvPr/>
        </p:nvGraphicFramePr>
        <p:xfrm>
          <a:off x="34925" y="115888"/>
          <a:ext cx="9001125" cy="6194426"/>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جُعل ليلي نهاراً ونُوري يكاد يكون ظلاماً. ما رجائي إذا فنيت فالجحيم بيتي وفي الظَّلام مهَّدت مضجعي</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Et ils prétendent que la nuit c’est le jour, Que la lumière est proche quand les ténèbres sont là !13  N’est–ce pas le séjour des morts que j’espère pour demeure ? C’est dans les ténèbres que je dresserai ma couche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They change the night into day; `The light is near,' they say, in the face of darkness. 13 If I wait for the grave as my house, If I make my bed in the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77466" name="Group 26"/>
          <p:cNvGraphicFramePr>
            <a:graphicFrameLocks noGrp="1"/>
          </p:cNvGraphicFramePr>
          <p:nvPr/>
        </p:nvGraphicFramePr>
        <p:xfrm>
          <a:off x="34925" y="115888"/>
          <a:ext cx="9074150" cy="648436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دعوت الموت أبي والفساد أُمِّي وأُختي إذاً أين رجائي. وهل أرى الخيرات. أو تهبُط إلى الجحيم معي أو نذهب معاً إلى الأرض.</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2800" b="1" i="0" u="none" strike="noStrike" cap="none" normalizeH="0" baseline="0" dirty="0">
                          <a:ln>
                            <a:noFill/>
                          </a:ln>
                          <a:solidFill>
                            <a:srgbClr val="FF9900"/>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Je crie au gouffre : C’est toi mon père ! Et à la vermine : Ma mère et ma </a:t>
                      </a:r>
                      <a:r>
                        <a:rPr kumimoji="0" lang="fr-FR" sz="2800" b="0" i="0" u="none" strike="noStrike" cap="none" normalizeH="0" baseline="0" dirty="0" err="1">
                          <a:ln>
                            <a:noFill/>
                          </a:ln>
                          <a:solidFill>
                            <a:schemeClr val="bg1"/>
                          </a:solidFill>
                          <a:effectLst/>
                          <a:latin typeface="Arial" charset="0"/>
                          <a:cs typeface="Arial" charset="0"/>
                        </a:rPr>
                        <a:t>soeur</a:t>
                      </a:r>
                      <a:r>
                        <a:rPr kumimoji="0" lang="fr-FR" sz="2800" b="0" i="0" u="none" strike="noStrike" cap="none" normalizeH="0" baseline="0" dirty="0">
                          <a:ln>
                            <a:noFill/>
                          </a:ln>
                          <a:solidFill>
                            <a:schemeClr val="bg1"/>
                          </a:solidFill>
                          <a:effectLst/>
                          <a:latin typeface="Arial" charset="0"/>
                          <a:cs typeface="Arial" charset="0"/>
                        </a:rPr>
                        <a:t> !15  Mon espérance, où donc est–elle ? Mon espérance, qui peut l’apercevoir ?16 Elle descendra vers les barreaux du séjour des morts, Quand nous irons ensemble reposer dans la poussière.</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If I say to corruption, `You are my father,' And to the worm, `You are my mother and my sister,' 15 Where then is my hope? As for my hope, who can see it? 16 Will they go down to the gates of </a:t>
                      </a:r>
                      <a:r>
                        <a:rPr kumimoji="0" lang="en-US" sz="2800" b="0" i="0" u="none" strike="noStrike" cap="none" normalizeH="0" baseline="0" dirty="0" err="1">
                          <a:ln>
                            <a:noFill/>
                          </a:ln>
                          <a:solidFill>
                            <a:schemeClr val="bg1"/>
                          </a:solidFill>
                          <a:effectLst/>
                          <a:latin typeface="Arial" charset="0"/>
                          <a:cs typeface="Arial" charset="0"/>
                        </a:rPr>
                        <a:t>Sheol</a:t>
                      </a:r>
                      <a:r>
                        <a:rPr kumimoji="0" lang="en-US" sz="2800" b="0" i="0" u="none" strike="noStrike" cap="none" normalizeH="0" baseline="0" dirty="0">
                          <a:ln>
                            <a:noFill/>
                          </a:ln>
                          <a:solidFill>
                            <a:schemeClr val="bg1"/>
                          </a:solidFill>
                          <a:effectLst/>
                          <a:latin typeface="Arial" charset="0"/>
                          <a:cs typeface="Arial" charset="0"/>
                        </a:rPr>
                        <a:t>? Shall we have rest together in the dust?.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0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83680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7875" name="Group 51"/>
          <p:cNvGraphicFramePr>
            <a:graphicFrameLocks noGrp="1"/>
          </p:cNvGraphicFramePr>
          <p:nvPr/>
        </p:nvGraphicFramePr>
        <p:xfrm>
          <a:off x="34925" y="44450"/>
          <a:ext cx="9145588" cy="6194426"/>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( 54</a:t>
                      </a:r>
                      <a:r>
                        <a:rPr kumimoji="0" lang="ar-EG" sz="3600" b="0" i="0" u="sng" strike="noStrike" cap="none" normalizeH="0" baseline="0">
                          <a:ln>
                            <a:noFill/>
                          </a:ln>
                          <a:solidFill>
                            <a:srgbClr val="FF9933"/>
                          </a:solidFill>
                          <a:effectLst/>
                          <a:latin typeface="Arial" charset="0"/>
                          <a:cs typeface="Arial" charset="0"/>
                        </a:rPr>
                        <a:t> : 1</a:t>
                      </a:r>
                      <a:r>
                        <a:rPr kumimoji="0" lang="ar-SA" sz="3600" b="0" i="0" u="sng" strike="noStrike" cap="none" normalizeH="0" baseline="0">
                          <a:ln>
                            <a:noFill/>
                          </a:ln>
                          <a:solidFill>
                            <a:srgbClr val="FF9933"/>
                          </a:solidFill>
                          <a:effectLst/>
                          <a:latin typeface="Arial" charset="0"/>
                          <a:cs typeface="Arial" charset="0"/>
                        </a:rPr>
                        <a:t> ، 26 : </a:t>
                      </a:r>
                      <a:r>
                        <a:rPr kumimoji="0" lang="ar-EG" sz="3600" b="0" i="0" u="sng" strike="noStrike" cap="none" normalizeH="0" baseline="0">
                          <a:ln>
                            <a:noFill/>
                          </a:ln>
                          <a:solidFill>
                            <a:srgbClr val="FF9933"/>
                          </a:solidFill>
                          <a:effectLst/>
                          <a:latin typeface="Arial" charset="0"/>
                          <a:cs typeface="Arial" charset="0"/>
                        </a:rPr>
                        <a:t>11 )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أنصت يا اللَّهُ لصلاتي، ولا تغفل عن تضرُّعي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ارحمني واستجب لي، فإن لك قال قلبي</a:t>
                      </a:r>
                      <a:r>
                        <a:rPr kumimoji="0" lang="en-US" sz="32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Psaume </a:t>
                      </a:r>
                      <a:r>
                        <a:rPr kumimoji="0" lang="en-US" sz="2800" b="0" i="0" u="sng" strike="noStrike" cap="none" normalizeH="0" baseline="0">
                          <a:ln>
                            <a:noFill/>
                          </a:ln>
                          <a:solidFill>
                            <a:srgbClr val="FF9933"/>
                          </a:solidFill>
                          <a:effectLst/>
                          <a:latin typeface="Arial" charset="0"/>
                          <a:cs typeface="Times New Roman" pitchFamily="18" charset="0"/>
                        </a:rPr>
                        <a:t>55:1, 27:7, 7,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Ô Dieu, prête l'oreille à ma prière; quand je supplie, ne te dérobe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Fais attention à moi et réponds-moi, 8  Mon coeur dit de ta part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55:1, 27:7, 7,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55:1 Give ear to my prayer, O God, And do not hide Yourself from my supplication.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Hear, O Lord, when I cry with my voice!.7 and answer me. 8 My heart said to You.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8872" name="Group 24"/>
          <p:cNvGraphicFramePr>
            <a:graphicFrameLocks noGrp="1"/>
          </p:cNvGraphicFramePr>
          <p:nvPr/>
        </p:nvGraphicFramePr>
        <p:xfrm>
          <a:off x="34925" y="44450"/>
          <a:ext cx="9145588"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لوقا (</a:t>
                      </a:r>
                      <a:r>
                        <a:rPr kumimoji="0" lang="en-US" sz="3600" b="0" i="0" u="sng" strike="noStrike" cap="none" normalizeH="0" baseline="0" dirty="0">
                          <a:ln>
                            <a:noFill/>
                          </a:ln>
                          <a:solidFill>
                            <a:srgbClr val="FF9933"/>
                          </a:solidFill>
                          <a:effectLst/>
                          <a:latin typeface="Arial" charset="0"/>
                          <a:cs typeface="Arial" charset="0"/>
                        </a:rPr>
                        <a:t>14:7-15</a:t>
                      </a:r>
                      <a:r>
                        <a:rPr kumimoji="0" lang="ar-EG" sz="3600" b="0" i="0" u="sng" strike="noStrike" cap="none" normalizeH="0" baseline="0" dirty="0">
                          <a:ln>
                            <a:noFill/>
                          </a:ln>
                          <a:solidFill>
                            <a:srgbClr val="FF9933"/>
                          </a:solidFill>
                          <a:effectLst/>
                          <a:latin typeface="Arial" charset="0"/>
                          <a:cs typeface="Arial" charset="0"/>
                        </a:rPr>
                        <a:t>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 مثلاً للمدعُوِّينَ، لما رأى كيف كانوا يَختارونَ صدور المُتَّكآت قائلاً :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14:7-15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Jésus dit aux invités une parabole, parce qu'il remarquait qu'ils choisissaient les premières places; il leur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14:7-15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So He told a parable to those who were invited, when He noted how they chose the best places, saying to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22m</a:t>
            </a:r>
          </a:p>
        </p:txBody>
      </p:sp>
    </p:spTree>
  </p:cSld>
  <p:clrMapOvr>
    <a:masterClrMapping/>
  </p:clrMapOvr>
</p:sld>
</file>

<file path=ppt/slides/slide1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39894" name="Group 22"/>
          <p:cNvGraphicFramePr>
            <a:graphicFrameLocks noGrp="1"/>
          </p:cNvGraphicFramePr>
          <p:nvPr/>
        </p:nvGraphicFramePr>
        <p:xfrm>
          <a:off x="34925" y="115888"/>
          <a:ext cx="9074150" cy="644271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مَتَى دعاك أحدٍ إلى عُرسٍ فلا تتَّكئ في المُتَّكإِ الأول، فلعلَّ آخر أكرم مِنكَ قد دُعى. فيأتي الذي دعاكَ معه ويقول لكَ: دع المكان لهذا. فحينئذٍ تبتدئُ بخزي تأخُذ الموضع الأخير.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"Quand tu es invité à des noces, ne va pas te mettre à la première place, de peur qu'on ait invité quelqu'un de plus important que toi, et que celui qui vous a invités, 9 toi et lui, ne vienne te dire: "Cède-lui la place"; alors tu irais tout confus prendre la dernière place.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When you are invited by anyone to a wedding feast, do not sit down in the best place, lest one more honorable than you be invited by him; 9 and he who invited you and him come and say to you, `Give place to this man,' and then you begin with shame to take the lowest place.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0774" name="Group 22"/>
          <p:cNvGraphicFramePr>
            <a:graphicFrameLocks noGrp="1"/>
          </p:cNvGraphicFramePr>
          <p:nvPr/>
        </p:nvGraphicFramePr>
        <p:xfrm>
          <a:off x="34925" y="115888"/>
          <a:ext cx="9074150" cy="604837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إذا دُعيتَ فأمض واتَّكئ في المكان الأخير، حتَّى إذا جاءَ الذي دعاكَ يقولُ لك: يا صاح، ارتفع إلى فوق. فحينئذٍ يكونُ لكَ مجد أمام كل المُتَّكئين معكَ.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Au contraire, quand tu es invité, va te mettre à la dernière place, afin qu'à son arrivée celui qui t'a invité te dise: "Mon ami, avance plus haut. Alors ce sera pour toi un honneur devant tous ceux qui seront à table avec toi.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when you are invited, go and sit down in the lowest place, so that when he who invited you comes he may say to you, `Friend, go up higher.' Then you will have glory in the presence of those who sit at the table with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1802" name="Group 26"/>
          <p:cNvGraphicFramePr>
            <a:graphicFrameLocks noGrp="1"/>
          </p:cNvGraphicFramePr>
          <p:nvPr/>
        </p:nvGraphicFramePr>
        <p:xfrm>
          <a:off x="34925" y="115888"/>
          <a:ext cx="9074150" cy="6048375"/>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مَن يَرفعُ نفسهُ يَتَّضعُ ومَن يَضعُ نفسَهُ يَرتَفِعُ ". وكان يقول للذي دَعَاهُ: " إذا صَنعتَ غَذاءً أو عشاءً فلا تَدعُ أصحابك ولا إخوتكَ ولا أقرباءكَ</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Car tout homme qui s'élève sera abaissé et celui qui s'abaisse sera élevé." 12 Il dit aussi à celui qui l'avait invité. Quand tu donnes un déjeuner ou un dîner, n'invite pas tes amis, ni tes frères, ni tes parents,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whoever exalts himself will be humbled, and he who humbles himself will be exalted. 12 Then He also said to him who invited Him, When you give a dinner or a supper, do not ask your friends, your brothers, your relatives,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2827" name="Group 27"/>
          <p:cNvGraphicFramePr>
            <a:graphicFrameLocks noGrp="1"/>
          </p:cNvGraphicFramePr>
          <p:nvPr/>
        </p:nvGraphicFramePr>
        <p:xfrm>
          <a:off x="34925" y="115888"/>
          <a:ext cx="9074150" cy="64952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جيرانكَ الأغنياء، لئلاَّ يدعوكَ أنت أيضاً، فتكونَ لكَ مُكافأةٌ. لكن إذا صَنعتَ وليمة فادعُ المساكين والضعفاء والعُرجَ والعُميان، فتصير مغبوطاً إذ ليسَ لهُم ما يُكافئونكَ ( به ) لأنَّكَ ستعطي المُكافئة عنهُم في قيامةِ الأبرارِ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ni de riches voisins, sinon eux aussi t'inviteront en retour, et cela te sera rendu. 13 Au contraire, quand tu donnes un festin, invite des pauvres, des estropiés, des boiteux, des aveugles, 14 et tu seras heureux parce qu'ils n'ont pas de quoi te rendre: en effet, cela te sera rendu à la résurrection des justes."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nor rich neighbors, lest they also invite you back, and you be repaid. 13 But when you give a feast, invite the poor, the maimed, the lame, the blind. 14 And you will be blessed, because they cannot repay you; for you shall be repaid at the resurrection of the just.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40917" name="Group 21"/>
          <p:cNvGraphicFramePr>
            <a:graphicFrameLocks noGrp="1"/>
          </p:cNvGraphicFramePr>
          <p:nvPr/>
        </p:nvGraphicFramePr>
        <p:xfrm>
          <a:off x="34925" y="115888"/>
          <a:ext cx="9074150" cy="55467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هذا أحد المُتَّكئينَ قال: " طُوبى لمَن يأكُل خُبزاً في ملكوتِ اللَّهِ ".</a:t>
                      </a:r>
                      <a:r>
                        <a:rPr kumimoji="0" lang="en-US"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En entendant ces mots, un des convives dit à Jésus: "Heureux qui prendra part au repas dans le Royaume de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Now when one of those who sat at the table with Him heard these things, he said to Him, Blessed is he who shall eat bread in the kingdom of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19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84192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8419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8419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44002" name="Group 34"/>
          <p:cNvGraphicFramePr>
            <a:graphicFrameLocks noGrp="1"/>
          </p:cNvGraphicFramePr>
          <p:nvPr/>
        </p:nvGraphicFramePr>
        <p:xfrm>
          <a:off x="34925" y="44450"/>
          <a:ext cx="9074150" cy="667816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رومية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8 : 12 ـ 26 )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أيُّها الأخوةُ نحنُ مديُونُون ليس للجسدِ لنعيشَ حسبَ الجسدِ. لأنَّهُ إن عشتُم حسبَ الجسدِ فتمُوتُون، ولكن إن كُنتُم بالرُّوح تُميتُونَ أعمالَ الجسدِ فستحيونَ.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Romans 8:12-26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Ainsi donc, frères, nous avons une dette, mais non envers la chair pour devoir vivre de façon charnelle. 13 Car si vous vivez de façon charnelle, vous mourrez; mais si, par l'Esprit, vous faites mourir votre comportement charnel, vous vivrez.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Romans 8:12-26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Therefore, brethren, we are debtors--not to the flesh, to live according to the flesh. 13 For if you live according to the flesh you will die; but if by the Spirit you put to death the deeds of the body, you will live.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22p</a:t>
            </a:r>
          </a:p>
        </p:txBody>
      </p:sp>
    </p:spTree>
  </p:cSld>
  <p:clrMapOvr>
    <a:masterClrMapping/>
  </p:clrMapOvr>
</p:sld>
</file>

<file path=ppt/slides/slide1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45017" name="Group 25"/>
          <p:cNvGraphicFramePr>
            <a:graphicFrameLocks noGrp="1"/>
          </p:cNvGraphicFramePr>
          <p:nvPr/>
        </p:nvGraphicFramePr>
        <p:xfrm>
          <a:off x="34925" y="142852"/>
          <a:ext cx="9001125" cy="6480198"/>
        </p:xfrm>
        <a:graphic>
          <a:graphicData uri="http://schemas.openxmlformats.org/drawingml/2006/table">
            <a:tbl>
              <a:tblPr rtl="1"/>
              <a:tblGrid>
                <a:gridCol w="4685164">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9907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الذين ينقادُون برُوح اللَّهِ، فأُولئكَ هُم أبناء اللَّه. إذ لم تأخُذُوا رُوح العُبُوديَّة أيضاً للخوف، بل أخذتُم رُوح التَّبنِّي الذي بهِ نصرخُ: " يا أَبَا الآب ". </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En effet, ceux-là sont fils de Dieu qui sont conduits par l'Esprit de Dieu: 15 vous n'avez pas reçu un esprit qui vous rende esclaves et vous ramène à la peur, mais un Esprit qui fait de vous des fils adoptifs et par lequel nous crions: Abba,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For as many as are led by the Spirit of God, these are sons of God. 15 For you did not receive the spirit of bondage again to fear, but you received the Spirit of adoption by whom we cry out, Abba,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3844" name="Group 20"/>
          <p:cNvGraphicFramePr>
            <a:graphicFrameLocks noGrp="1"/>
          </p:cNvGraphicFramePr>
          <p:nvPr/>
        </p:nvGraphicFramePr>
        <p:xfrm>
          <a:off x="34925" y="44450"/>
          <a:ext cx="9001125" cy="65786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والرُّوحُ نفسُهُ أيضاً يشهدُ لأرواحنا أنَّنا أولاد اللَّه. فإن كنَّا أولاداً فإنَّنا ورثةٌ أيضاً، ورثةُ اللَّـه ووارثُونَ مع المسيحِ. إن كُنَّا نتألَّم معهُ لكي نتمجَّد أيضاً معهُ. </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Cet Esprit lui-même atteste à notre esprit que nous sommes enfants de Dieu. 17 Enfants, et donc héritiers: héritiers de Dieu, cohéritiers de Christ, puisque, ayant part à ses souffrances, nous aurons part aussi à sa gloire.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 Spirit Himself bears witness with our spirit that we are children of God, 17 and if children, then heirs--heirs of God and joint heirs with Christ, if indeed we suffer with Him, that we may also be glorified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4880" name="Group 32"/>
          <p:cNvGraphicFramePr>
            <a:graphicFrameLocks noGrp="1"/>
          </p:cNvGraphicFramePr>
          <p:nvPr/>
        </p:nvGraphicFramePr>
        <p:xfrm>
          <a:off x="34925" y="115888"/>
          <a:ext cx="9001125" cy="6507163"/>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فأنِّي أحسبُ أنَّ آلام الزَّمان الحاضر لا تُقاسُ بالمجد العتيد أن يُستعلن فينا. لأنَّ انتظار الخليقة يتوقَّع استعلان أبناء اللَّهِ. </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J'estime en effet que les souffrances du temps présent sont sans proportion avec la gloire qui doit être révélée en nous. 19 Car la création attend avec impatience la révélation des fils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I consider that the sufferings of this present time are not worthy to be compared with the glory which shall be revealed in us. 19 For the earnest expectation of the creation eagerly waits for the revealing of the sons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5893" name="Group 21"/>
          <p:cNvGraphicFramePr>
            <a:graphicFrameLocks noGrp="1"/>
          </p:cNvGraphicFramePr>
          <p:nvPr/>
        </p:nvGraphicFramePr>
        <p:xfrm>
          <a:off x="34925" y="44450"/>
          <a:ext cx="9001125" cy="65786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الخليقة قد أُخضِعت للباطل لا عن إرادة، ولكن لأجل الذي أخضعها على رَّجاء. لأنَّ الخليقة ستُعتق هى أيضاً  من عُبُوديَّة الفساد إلى حُرِّية مجد أبناء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livrée au pouvoir du néant - non de son propre gré, mais par l'autorité de celui qui l'a livrée -, elle garde l'espérance,21 car elle aussi sera libérée de l'esclavage de la corruption, pour avoir part à la liberté et à la gloire des enfants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For the creation was subjected to futility, not willingly, but because of Him who subjected it in hope; 21 because the creation itself also will be delivered from the bondage of corruption into the glorious liberty of the children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6924" name="Group 28"/>
          <p:cNvGraphicFramePr>
            <a:graphicFrameLocks noGrp="1"/>
          </p:cNvGraphicFramePr>
          <p:nvPr/>
        </p:nvGraphicFramePr>
        <p:xfrm>
          <a:off x="34925" y="44450"/>
          <a:ext cx="9145588" cy="651414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ونحن نعلمُ أنَّ كلَّ الخليقة تئنُّ وتتمخَّض معاً إلى الآن. وليس هى فقط، بل نحنُ الذين لنا باكورةُ الرُّوح، نحن أيضاً نئنُّ في أنفُسنا، مُنتظرين التَّبنِّي فداءَ أجسادنا. </a:t>
                      </a:r>
                      <a:endParaRPr kumimoji="0" lang="en-CA"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Nous le savons en effet: la création tout entière gémit maintenant encore dans les douleurs de l'enfantement. 23 Elle n'est pas la seule: nous aussi, qui possédons les prémices de l'Esprit, nous gémissons intérieurement, attendant l'adoption, la délivrance pour notre corps.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For we know that the whole creation groans and labors with birth pangs together until now. 23 Not only that, but we also who have the firstfruits of the Spirit, even we ourselves groan within ourselves, eagerly waiting for the adoption, the redemption of our body.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7945" name="Group 25"/>
          <p:cNvGraphicFramePr>
            <a:graphicFrameLocks noGrp="1"/>
          </p:cNvGraphicFramePr>
          <p:nvPr/>
        </p:nvGraphicFramePr>
        <p:xfrm>
          <a:off x="34925" y="44450"/>
          <a:ext cx="9001125" cy="657860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لأنَّنا بالرَّجاء خَلَصنا. والرَّجاء المُشاهد ليس هو رجاءً، لأنَّ ما يُشاهده أحدٌ كيف يرجُوه ولكن إن كُنَّا نرجُو ما لسنا ننظُرُهُ فإنَّنا نتوقَّعه بالصَّبر. </a:t>
                      </a:r>
                      <a:endParaRPr kumimoji="0" lang="en-CA"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Car nous avons été sauvés, mais c'est en espérance. 25 Or, voir ce qu'on espère n'est plus espérer: ce que l'on voit, comment l'espérer encore? Mais espérer ce que nous ne voyons pas, c'est l'attendre avec persévérance.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For we were saved in this hope, but hope that is seen is not hope; for why does one still hope for what he sees? 25 But if we hope for what we do not see, we eagerly wait for it with perseverance.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8960" name="Group 16"/>
          <p:cNvGraphicFramePr>
            <a:graphicFrameLocks noGrp="1"/>
          </p:cNvGraphicFramePr>
          <p:nvPr/>
        </p:nvGraphicFramePr>
        <p:xfrm>
          <a:off x="34925" y="44450"/>
          <a:ext cx="9001125" cy="657860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وكذلك الرُّوح أيضاً يُعين ضعفنا، لأنَّنا لسنا نعلم ما نُصلِّي لأجله كما ينبغي. ولكنَّ الرُّوح نفسهُ يشفعُ فينا بأنَّاتٍ لا يُنطَق بها.</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De même, l'Esprit aussi vient en aide à notre faiblesse, car nous ne savons pas prier comme il faut, mais, l'Esprit lui-même intercède pour nous en gémissements inexprimables.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Likewise the Spirit also helps in our weaknesses. For we do not know what we should pray for as we ought, but the Spirit Himself makes intercession for us with groanings which cannot be uttered.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601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4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84704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84704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49123" name="Group 35"/>
          <p:cNvGraphicFramePr>
            <a:graphicFrameLocks noGrp="1"/>
          </p:cNvGraphicFramePr>
          <p:nvPr/>
        </p:nvGraphicFramePr>
        <p:xfrm>
          <a:off x="34925" y="44450"/>
          <a:ext cx="9074150"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معلمنا يعقوب الرسول</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5 : 16 ـ 20 )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اعترفُوا بعضُكُم لبعضٍ بخطاياكم، وصلُّوا بعضُكُم لأجل بعض، لكيما تعافوا. فأنه توجد قوة عظيمة فعالة في طلبة البار.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Jacques 5 : 16 -20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Confessez-vous donc vos péchés les uns aux autres et priez les uns pour les autres, afin d'être guéris. La requête d'un juste agit avec beaucoup de force.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5:16-20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Confess your trespasses to one another, and pray for one another, that you may be healed. The effective, fervent prayer of a righteous man avails much.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22c</a:t>
            </a:r>
          </a:p>
        </p:txBody>
      </p:sp>
    </p:spTree>
  </p:cSld>
  <p:clrMapOvr>
    <a:masterClrMapping/>
  </p:clrMapOvr>
</p:sld>
</file>

<file path=ppt/slides/slide1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50137" name="Group 25"/>
          <p:cNvGraphicFramePr>
            <a:graphicFrameLocks noGrp="1"/>
          </p:cNvGraphicFramePr>
          <p:nvPr/>
        </p:nvGraphicFramePr>
        <p:xfrm>
          <a:off x="34925" y="115888"/>
          <a:ext cx="9074150" cy="613409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كان إيليَّا إنساناً تحت الآلام مِثلَنا، وقد صلَّى أن لا تُمطِر السَّماء على الأرض، فلمْ تُمطِر على الأرض مدة ثلاثَ سنينَ وسِتَّةَ أَشهُر. ثم عاد وصلَّى أيضاً، فأمطرت السَّماء وأخرجت الأرض ثَمَرَها.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a:ln>
                            <a:noFill/>
                          </a:ln>
                          <a:solidFill>
                            <a:schemeClr val="bg1"/>
                          </a:solidFill>
                          <a:effectLst/>
                          <a:latin typeface="Arial" charset="0"/>
                          <a:cs typeface="Arial" charset="0"/>
                        </a:rPr>
                        <a:t>17 </a:t>
                      </a:r>
                      <a:r>
                        <a:rPr kumimoji="0" lang="fr-FR" sz="2800" b="0" i="0" u="none" strike="noStrike" cap="none" normalizeH="0" baseline="0">
                          <a:ln>
                            <a:noFill/>
                          </a:ln>
                          <a:solidFill>
                            <a:schemeClr val="bg1"/>
                          </a:solidFill>
                          <a:effectLst/>
                          <a:latin typeface="Arial" charset="0"/>
                          <a:cs typeface="Arial" charset="0"/>
                        </a:rPr>
                        <a:t>Elie était un homme semblable à nous; il pria avec ferveur pour qu'il ne plût pas, et il ne plut pas sur la terre pendant trois ans et six mois; puis il pria de nouveau, le ciel donna de la pluie, la terre produisit son fruit...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Elijah was a man with a nature like ours, and he prayed earnestly that it would not rain; and it did not rain on the land for three years and six months. 18 And he prayed again, and the heaven gave rain, and the earth produced its fruit.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99986" name="Group 18"/>
          <p:cNvGraphicFramePr>
            <a:graphicFrameLocks noGrp="1"/>
          </p:cNvGraphicFramePr>
          <p:nvPr/>
        </p:nvGraphicFramePr>
        <p:xfrm>
          <a:off x="34925" y="115888"/>
          <a:ext cx="9074150" cy="59618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إخوتي، إن ضلَّ أحدكم عن طريق الحقِّ فردَّهُ أحدٌ، فليعلَم أنَّ من يَردُّ خاطئاً عن ضلال طريقه، فإنَّهُ يُخلِّص نفسهُ من الموتِ، ويَستُر كثرة من الخطايا.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a:ln>
                            <a:noFill/>
                          </a:ln>
                          <a:solidFill>
                            <a:schemeClr val="bg1"/>
                          </a:solidFill>
                          <a:effectLst/>
                          <a:latin typeface="Arial" charset="0"/>
                          <a:cs typeface="Arial" charset="0"/>
                        </a:rPr>
                        <a:t>19 </a:t>
                      </a:r>
                      <a:r>
                        <a:rPr kumimoji="0" lang="fr-FR" sz="2800" b="0" i="0" u="none" strike="noStrike" cap="none" normalizeH="0" baseline="0">
                          <a:ln>
                            <a:noFill/>
                          </a:ln>
                          <a:solidFill>
                            <a:schemeClr val="bg1"/>
                          </a:solidFill>
                          <a:effectLst/>
                          <a:latin typeface="Arial" charset="0"/>
                          <a:cs typeface="Arial" charset="0"/>
                        </a:rPr>
                        <a:t>Mes frères, si l'un de vous s'est égaré loin de la vérité et qu'on le ramène, 20 sachez que celui qui ramène un pécheur du chemin où il s'égarait lui sauvera la vie et fera disparaître une foule de péchés. </a:t>
                      </a:r>
                      <a:endParaRPr kumimoji="0" lang="fr-FR" sz="26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Brethren, if anyone among you wanders from the truth, and someone turns him back, 20 let him know that he who turns a sinner from the error of his way will save a soul from death and cover a multitude of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113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851140"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851140"/>
                                        </p:tgtEl>
                                        <p:attrNameLst>
                                          <p:attrName>style.visibility</p:attrName>
                                        </p:attrNameLst>
                                      </p:cBhvr>
                                      <p:to>
                                        <p:strVal val="visible"/>
                                      </p:to>
                                    </p:set>
                                    <p:anim calcmode="lin" valueType="num">
                                      <p:cBhvr additive="base">
                                        <p:cTn id="7" dur="500" fill="hold"/>
                                        <p:tgtEl>
                                          <p:spTgt spid="5851140"/>
                                        </p:tgtEl>
                                        <p:attrNameLst>
                                          <p:attrName>ppt_x</p:attrName>
                                        </p:attrNameLst>
                                      </p:cBhvr>
                                      <p:tavLst>
                                        <p:tav tm="0">
                                          <p:val>
                                            <p:strVal val="0-#ppt_w/2"/>
                                          </p:val>
                                        </p:tav>
                                        <p:tav tm="100000">
                                          <p:val>
                                            <p:strVal val="#ppt_x"/>
                                          </p:val>
                                        </p:tav>
                                      </p:tavLst>
                                    </p:anim>
                                    <p:anim calcmode="lin" valueType="num">
                                      <p:cBhvr additive="base">
                                        <p:cTn id="8" dur="500" fill="hold"/>
                                        <p:tgtEl>
                                          <p:spTgt spid="58511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216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8521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85216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85216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54237" name="Group 29"/>
          <p:cNvGraphicFramePr>
            <a:graphicFrameLocks noGrp="1"/>
          </p:cNvGraphicFramePr>
          <p:nvPr/>
        </p:nvGraphicFramePr>
        <p:xfrm>
          <a:off x="107950" y="115888"/>
          <a:ext cx="9036050" cy="6492875"/>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00"/>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11:2-18</a:t>
                      </a:r>
                      <a:r>
                        <a:rPr kumimoji="0" lang="ar-SA" sz="2800" b="0" i="0" u="sng" strike="noStrike" cap="none" normalizeH="0" baseline="0" dirty="0">
                          <a:ln>
                            <a:noFill/>
                          </a:ln>
                          <a:solidFill>
                            <a:srgbClr val="FF9900"/>
                          </a:solidFill>
                          <a:effectLst/>
                          <a:latin typeface="Arial" charset="0"/>
                          <a:cs typeface="Arial" charset="0"/>
                        </a:rPr>
                        <a:t> )</a:t>
                      </a:r>
                      <a:endParaRPr kumimoji="0" lang="en-CA"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صعد بُطرُس إلى أُورُشليم، خاصمهُ الذين مِن أهل الختانِ، قائلينَ: " إنَّكَ دخلتَ إلى رجالٍ غُلف وأكلت معهُم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Lorsque Pierre remonta à Jérusalem, les circoncis eurent des discussions avec lui: 3 "Tu es entré, disaient-ils, chez des incirconcis notoires et tu as mangé avec 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11:2-18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And when Peter came up to Jerusalem, those of the circumcision contended with him, 3 saying, You went in to uncircumcised men and ate with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22a</a:t>
            </a:r>
          </a:p>
        </p:txBody>
      </p:sp>
    </p:spTree>
  </p:cSld>
  <p:clrMapOvr>
    <a:masterClrMapping/>
  </p:clrMapOvr>
</p:sld>
</file>

<file path=ppt/slides/slide1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55272" name="Group 40"/>
          <p:cNvGraphicFramePr>
            <a:graphicFrameLocks noGrp="1"/>
          </p:cNvGraphicFramePr>
          <p:nvPr/>
        </p:nvGraphicFramePr>
        <p:xfrm>
          <a:off x="34925" y="44450"/>
          <a:ext cx="9074150" cy="6339840"/>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فطفق بُطرُس يحدثهم قائلاً:" كُنت بمدينةِ يافا أُصلِّي، فرأيتُ في غيبةٍ رُؤيا: وعاءً هابطاً كأنه سماط ( ملاءة ) عظيم مُدَّلى مِنَ السَّماء بأطرافه الأربعة، فجاء إليَّ.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Alors Pierre reprit l'affaire depuis le début et la leur exposa point par point:5 "Comme je me trouvais dans la ville de Joppé en train de prier, j'ai vu en extase cette vision: du ciel descendait un objet indéfinissable, une sorte de toile immense qui, par quatre points, venait se poser du ciel, et qui est arrivée jusqu'à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Peter explained it to them in order from the beginning, saying:5 I was in the city of Joppa praying; and in a trance I saw a vision, an object descending like a great sheet, let down from heaven by four corners; and it came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9202" name="Group 18"/>
          <p:cNvGraphicFramePr>
            <a:graphicFrameLocks noGrp="1"/>
          </p:cNvGraphicFramePr>
          <p:nvPr/>
        </p:nvGraphicFramePr>
        <p:xfrm>
          <a:off x="34925" y="44450"/>
          <a:ext cx="9074150" cy="6888480"/>
        </p:xfrm>
        <a:graphic>
          <a:graphicData uri="http://schemas.openxmlformats.org/drawingml/2006/table">
            <a:tbl>
              <a:tblPr rtl="1"/>
              <a:tblGrid>
                <a:gridCol w="4742541">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فتفرَّستُ فيهِ مُتأمِّلاً، فرأيتُ ذوات الأربع دوابَّ الأرضِ والوُحُوش والزَّحَّافات وطُيُور السَّماء. ثم سمعت صوتاً يقول لي: قُم يا بُطرُس، اذبح وَكُل. فقُلتُ: حاشا ياربُّ! فإنَّه لم يدخُل فمي قَطُّ شيء نجس أو دنس.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6 Le regard fixé sur elle, je l'examinais et j'ai vu les quadrupèdes de la terre, les animaux sauvages, ceux qui rampent et ceux qui volent dans le ciel. 7 Puis j'entends une voix me dire: "Allez, Pierre! Tue et mange" 8 Je dis alors: "Jamais, Seigneur. Car de ma vie rien d'immonde ou d'impur n'est entré dans ma bouche."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6 When I observed it intently and considered, I saw four-footed animals of the earth, wild beasts, creeping things, and birds of the air. 7 And I heard a voice saying to me, `Rise, Peter; kill and eat.'8 But I said, `Not so, Lord! For nothing common or unclean has at any time entered my mouth.'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1024" name="Group 32"/>
          <p:cNvGraphicFramePr>
            <a:graphicFrameLocks noGrp="1"/>
          </p:cNvGraphicFramePr>
          <p:nvPr/>
        </p:nvGraphicFramePr>
        <p:xfrm>
          <a:off x="34925" y="44450"/>
          <a:ext cx="9074150" cy="5905501"/>
        </p:xfrm>
        <a:graphic>
          <a:graphicData uri="http://schemas.openxmlformats.org/drawingml/2006/table">
            <a:tbl>
              <a:tblPr rtl="1"/>
              <a:tblGrid>
                <a:gridCol w="4802865">
                  <a:extLst>
                    <a:ext uri="{9D8B030D-6E8A-4147-A177-3AD203B41FA5}">
                      <a16:colId xmlns:a16="http://schemas.microsoft.com/office/drawing/2014/main" val="20000"/>
                    </a:ext>
                  </a:extLst>
                </a:gridCol>
                <a:gridCol w="427128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فأجاب الصوت ثانية مِن السَّماء قائلاً: ما طهَّرهُ اللَّهُ لا تُنجِّسهُ أنتَ. وحدث هذا ثلاث مرَّات. ثُمَّ رُفع الجميع إلى السَّماء.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Une seconde fois la voix reprend depuis le ciel: "Ce que Dieu a rendu pur, toi, ne va pas le déclarer immonde!"10 Cela a recommencé trois fois, puis le tout a été de nouveau hissé dans le ciel.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But the voice answered me again from heaven, `What God has cleansed you must not call common.'10 Now this was done three times, and all were drawn up again into heaven.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2039" name="Group 23"/>
          <p:cNvGraphicFramePr>
            <a:graphicFrameLocks noGrp="1"/>
          </p:cNvGraphicFramePr>
          <p:nvPr/>
        </p:nvGraphicFramePr>
        <p:xfrm>
          <a:off x="34925" y="44450"/>
          <a:ext cx="9074150" cy="6265863"/>
        </p:xfrm>
        <a:graphic>
          <a:graphicData uri="http://schemas.openxmlformats.org/drawingml/2006/table">
            <a:tbl>
              <a:tblPr rtl="1"/>
              <a:tblGrid>
                <a:gridCol w="5126713">
                  <a:extLst>
                    <a:ext uri="{9D8B030D-6E8A-4147-A177-3AD203B41FA5}">
                      <a16:colId xmlns:a16="http://schemas.microsoft.com/office/drawing/2014/main" val="20000"/>
                    </a:ext>
                  </a:extLst>
                </a:gridCol>
                <a:gridCol w="3947437">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وإذا في هذه الساعة بثلاثة رجال قد وقفُوا على باب البيت الذي كُنت فيهِ، وهم مُرسلون إليَّ مِن قيصريَّة. فقال لي الرُّوح أنطلق معهُم غير مُرتابٍ في شيءٍ.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Et voilà qu'à l'instant même trois hommes se sont présentés à la maison où nous étions; ils m'étaient envoyés de Césarée. 12 L'Esprit m'a dit de m'en aller avec eux sans scrupule. Les six frères que voici m'ont accompagné.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At that very moment, three men stood before the house where I was, having been sent to me from Caesarea. 12 Then the Spirit told me to go with them, doubting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8177" name="Group 17"/>
          <p:cNvGraphicFramePr>
            <a:graphicFrameLocks noGrp="1"/>
          </p:cNvGraphicFramePr>
          <p:nvPr/>
        </p:nvGraphicFramePr>
        <p:xfrm>
          <a:off x="34925" y="44450"/>
          <a:ext cx="9074150" cy="6099747"/>
        </p:xfrm>
        <a:graphic>
          <a:graphicData uri="http://schemas.openxmlformats.org/drawingml/2006/table">
            <a:tbl>
              <a:tblPr rtl="1"/>
              <a:tblGrid>
                <a:gridCol w="4639809">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وذهبَ معي أيضاً هؤُلاء الأخوةُ السِّتَّةُ. ودخلنا بيتَ الرَّجُل، فأخبرنا كيفَ رَأى الملاكَ في بيتهِ واقفاً يقول لهُ: أرسل إلى يافا، واستحضر سمعان المُلقَّب بُطرُس،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nous sommes entrés dans la maison de l'homme en question.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Il nous a raconté comment il avait vu l'ange se présenter dans sa maison et lui dire: "Envoie quelqu'un à </a:t>
                      </a:r>
                      <a:r>
                        <a:rPr kumimoji="0" lang="fr-FR" sz="2800" b="0" i="0" u="none" strike="noStrike" cap="none" normalizeH="0" baseline="0" dirty="0" err="1">
                          <a:ln>
                            <a:noFill/>
                          </a:ln>
                          <a:solidFill>
                            <a:schemeClr val="bg1"/>
                          </a:solidFill>
                          <a:effectLst/>
                          <a:latin typeface="Arial" charset="0"/>
                          <a:cs typeface="Arial" charset="0"/>
                        </a:rPr>
                        <a:t>Joppé</a:t>
                      </a:r>
                      <a:r>
                        <a:rPr kumimoji="0" lang="fr-FR" sz="2800" b="0" i="0" u="none" strike="noStrike" cap="none" normalizeH="0" baseline="0" dirty="0">
                          <a:ln>
                            <a:noFill/>
                          </a:ln>
                          <a:solidFill>
                            <a:schemeClr val="bg1"/>
                          </a:solidFill>
                          <a:effectLst/>
                          <a:latin typeface="Arial" charset="0"/>
                          <a:cs typeface="Arial" charset="0"/>
                        </a:rPr>
                        <a:t> pour faire venir Simon qu'on surnomme Pierre.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Moreover these six brethren accompanied me, and we entered the man's house.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And he told us how he had seen an angel standing in his house, who said to him, `Send men to Joppa, and call for Simon whose surname is Peter,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4095" name="Group 31"/>
          <p:cNvGraphicFramePr>
            <a:graphicFrameLocks noGrp="1"/>
          </p:cNvGraphicFramePr>
          <p:nvPr/>
        </p:nvGraphicFramePr>
        <p:xfrm>
          <a:off x="34925" y="44450"/>
          <a:ext cx="9074150" cy="626586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يُكلِّمُك بكلام تخلُص بهِ أنت وجميع أهل بيتك. ولمَّا ابتدأت أكلمهُم حلَّ الرُّوح القُدُس عليهم كما حلَّ علينا في البدء.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exposera devant toi les événements qui apporteront le salut à toi et à toute ta maison."  15 A peine avais-je pris la parole que l'Esprit Saint est tombé sur eux comme il l'avait fait sur nous au commencement.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`who will tell you words by which you and all your household will be saved.' 15 And as I began to speak, the Holy Spirit fell upon them, as upon us at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5112" name="Group 24"/>
          <p:cNvGraphicFramePr>
            <a:graphicFrameLocks noGrp="1"/>
          </p:cNvGraphicFramePr>
          <p:nvPr/>
        </p:nvGraphicFramePr>
        <p:xfrm>
          <a:off x="34925" y="44450"/>
          <a:ext cx="9074150" cy="6583680"/>
        </p:xfrm>
        <a:graphic>
          <a:graphicData uri="http://schemas.openxmlformats.org/drawingml/2006/table">
            <a:tbl>
              <a:tblPr rtl="1"/>
              <a:tblGrid>
                <a:gridCol w="4979305">
                  <a:extLst>
                    <a:ext uri="{9D8B030D-6E8A-4147-A177-3AD203B41FA5}">
                      <a16:colId xmlns:a16="http://schemas.microsoft.com/office/drawing/2014/main" val="20000"/>
                    </a:ext>
                  </a:extLst>
                </a:gridCol>
                <a:gridCol w="409484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فتذكَّرتُ كلامَ الرَّبِّ حيث قال: إنَّ يُوحنَّا عمَّد بالماء وأمَّا أنتُم فستُعمَّدُون بالرُّوح القُدُس. فإن كان اللَّهُ قد أعطى مساواة الموهبة للذين آمنوا بالرَّبِّ يسُوع المَسيح مثلنا، فَمَن أنا؟ حتى أمنع اللَّه.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16 Je me suis souvenu alors de cette déclaration du Seigneur: "Jean, disait-il, a donné le baptême d'eau, mais vous, vous allez recevoir le baptême dans l'Esprit Saint. 17 Si Dieu a fait à ces gens le même don gracieux qu'à nous autres pour avoir cru au Seigneur Jésus Christ, étais-je quelqu'un, moi, qui pouvait empêcher Dieu d'agir?"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16 Then I remembered the word of the Lord, how He said, `John indeed baptized with water, but you shall be baptized with the Holy Spirit.17 If therefore God gave them the same gift as He gave us when we believed on the Lord Jesus Christ, who was I that I could withstand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06126" name="Group 14"/>
          <p:cNvGraphicFramePr>
            <a:graphicFrameLocks noGrp="1"/>
          </p:cNvGraphicFramePr>
          <p:nvPr/>
        </p:nvGraphicFramePr>
        <p:xfrm>
          <a:off x="34925" y="44450"/>
          <a:ext cx="9074150" cy="648697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سمعُوا ذلك سكتُوا، وكانُوا يُمجِّدُون اللَّه قائلين: " إذاً قد أعطى اللَّه الأمم أيضاً التَّوبة للحياة!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 ces mots les auditeurs retrouvèrent leur calme et ils rendirent gloire à Dieu: "Voilà que Dieu a donné aussi aux nations païennes la conversion qui mène à la 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When they heard these things they became silent; and they glorified God, saying, Then God has also granted to the Gentiles repentance to life.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6258"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282"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857284" name="Picture 4" descr="pointing"/>
          <p:cNvPicPr>
            <a:picLocks noChangeAspect="1" noChangeArrowheads="1"/>
          </p:cNvPicPr>
          <p:nvPr/>
        </p:nvPicPr>
        <p:blipFill>
          <a:blip r:embed="rId2" cstate="print"/>
          <a:srcRect/>
          <a:stretch>
            <a:fillRect/>
          </a:stretch>
        </p:blipFill>
        <p:spPr bwMode="auto">
          <a:xfrm>
            <a:off x="3000364"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857284"/>
                                        </p:tgtEl>
                                        <p:attrNameLst>
                                          <p:attrName>style.visibility</p:attrName>
                                        </p:attrNameLst>
                                      </p:cBhvr>
                                      <p:to>
                                        <p:strVal val="visible"/>
                                      </p:to>
                                    </p:set>
                                    <p:anim calcmode="lin" valueType="num">
                                      <p:cBhvr additive="base">
                                        <p:cTn id="7" dur="500" fill="hold"/>
                                        <p:tgtEl>
                                          <p:spTgt spid="5857284"/>
                                        </p:tgtEl>
                                        <p:attrNameLst>
                                          <p:attrName>ppt_x</p:attrName>
                                        </p:attrNameLst>
                                      </p:cBhvr>
                                      <p:tavLst>
                                        <p:tav tm="0">
                                          <p:val>
                                            <p:strVal val="0-#ppt_w/2"/>
                                          </p:val>
                                        </p:tav>
                                        <p:tav tm="100000">
                                          <p:val>
                                            <p:strVal val="#ppt_x"/>
                                          </p:val>
                                        </p:tav>
                                      </p:tavLst>
                                    </p:anim>
                                    <p:anim calcmode="lin" valueType="num">
                                      <p:cBhvr additive="base">
                                        <p:cTn id="8" dur="500" fill="hold"/>
                                        <p:tgtEl>
                                          <p:spTgt spid="585728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830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59354" name="Group 26"/>
          <p:cNvGraphicFramePr>
            <a:graphicFrameLocks noGrp="1"/>
          </p:cNvGraphicFramePr>
          <p:nvPr/>
        </p:nvGraphicFramePr>
        <p:xfrm>
          <a:off x="107950" y="44450"/>
          <a:ext cx="9072563"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55 : 16 -17</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صرخت إلى اللَّه. والرب استجاب لي. كلامي أقوله فيسمع صوتي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Arial" charset="0"/>
                        </a:rPr>
                        <a:t>Psaume </a:t>
                      </a:r>
                      <a:r>
                        <a:rPr kumimoji="0" lang="en-US" sz="3600" b="0" i="0" u="sng" strike="noStrike" cap="none" normalizeH="0" baseline="0">
                          <a:ln>
                            <a:noFill/>
                          </a:ln>
                          <a:solidFill>
                            <a:srgbClr val="FF9933"/>
                          </a:solidFill>
                          <a:effectLst/>
                          <a:latin typeface="Arial" charset="0"/>
                          <a:cs typeface="Arial" charset="0"/>
                        </a:rPr>
                        <a:t>55 : 16 -17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Moi, je fais appel à Dieu, et le Seigneur me sauvera.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Le soir, le matin et à midi, je soupire et je gémis, Et il a entendu ma voix.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Arial" charset="0"/>
                        </a:rPr>
                        <a:t>Psalms 55:16-17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 will call upon God, And the Lord shall save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Evening and morning and at noon I will pray, and cry aloud, And He shall hear my voice.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22pg</a:t>
            </a:r>
          </a:p>
        </p:txBody>
      </p:sp>
    </p:spTree>
  </p:cSld>
  <p:clrMapOvr>
    <a:masterClrMapping/>
  </p:clrMapOvr>
</p:sld>
</file>

<file path=ppt/slides/slide1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0382" name="Group 30"/>
          <p:cNvGraphicFramePr>
            <a:graphicFrameLocks noGrp="1"/>
          </p:cNvGraphicFramePr>
          <p:nvPr/>
        </p:nvGraphicFramePr>
        <p:xfrm>
          <a:off x="34925" y="44450"/>
          <a:ext cx="9145588" cy="6121401"/>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a:t>
                      </a:r>
                      <a:r>
                        <a:rPr kumimoji="0" lang="en-US" sz="3200" b="0" i="0" u="sng" strike="noStrike" cap="none" normalizeH="0" baseline="0">
                          <a:ln>
                            <a:noFill/>
                          </a:ln>
                          <a:solidFill>
                            <a:srgbClr val="FF9933"/>
                          </a:solidFill>
                          <a:effectLst/>
                          <a:latin typeface="Arial" charset="0"/>
                          <a:cs typeface="Arial" charset="0"/>
                        </a:rPr>
                        <a:t>16 : 1 - 9</a:t>
                      </a:r>
                      <a:r>
                        <a:rPr kumimoji="0" lang="ar-SA" sz="3200" b="0" i="0" u="sng" strike="noStrike" cap="none" normalizeH="0" baseline="0">
                          <a:ln>
                            <a:noFill/>
                          </a:ln>
                          <a:solidFill>
                            <a:srgbClr val="FF9933"/>
                          </a:solidFill>
                          <a:effectLst/>
                          <a:latin typeface="Arial" charset="0"/>
                          <a:cs typeface="Arial" charset="0"/>
                        </a:rPr>
                        <a:t>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أيضاً لتلاميذه: " كان إنسانٌ غنيٌّ له وكيلٌ، وهذا قد وشِيَ به لديه أنه يُبدد أمواله.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16:1-9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Puis Jésus dit à ses disciples: "Un homme riche avait un gérant qui fut accusé devant lui de dilapider ses biens.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16:1-9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16:1 He also said to His disciples: There was a certain rich man who had a steward, and an accusation was brought to him that this man was wasting his goods.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22g</a:t>
            </a:r>
          </a:p>
        </p:txBody>
      </p:sp>
    </p:spTree>
  </p:cSld>
  <p:clrMapOvr>
    <a:masterClrMapping/>
  </p:clrMapOvr>
</p:sld>
</file>

<file path=ppt/slides/slide1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1403" name="Group 27"/>
          <p:cNvGraphicFramePr>
            <a:graphicFrameLocks noGrp="1"/>
          </p:cNvGraphicFramePr>
          <p:nvPr/>
        </p:nvGraphicFramePr>
        <p:xfrm>
          <a:off x="34925" y="115888"/>
          <a:ext cx="9074150"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فإستدعاه وقال له: ما هذا الذي أسمعه عنكَ؟ أعط حساب الوكالة فإنَّك لا تكون وكيلاً بعد. فقال الوكيل في نفسه: ماذا أفعل؟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Il le fit appeler et lui dit: "Qu'est-ce que j'entends dire de toi? Rends les comptes de ta gestion, car désormais tu ne pourras plus gérer mes affaires. 3 Le gérant se dit alors en lui-même: "Que vais-je 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So he called him and said to him, `What is this I hear about you? Give an account of your stewardship, for you can no longer be steward.' 3 Then the steward said within himself, `What shall I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0233" name="Group 25"/>
          <p:cNvGraphicFramePr>
            <a:graphicFrameLocks noGrp="1"/>
          </p:cNvGraphicFramePr>
          <p:nvPr/>
        </p:nvGraphicFramePr>
        <p:xfrm>
          <a:off x="34925" y="115888"/>
          <a:ext cx="9074150" cy="61944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سينتزع سيِّدي الوكالة منِّي. لا أستطيع الفلاحة وأخجل أن أستعطي. قد علِمتُ ماذا أصنع، حتَّى إذا عُزلتُ عن الوكالة يقبلونني في بيوتهم.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puisque mon maître me retire la gérance? Bêcher? Je n'en ai pas la force. Mendier? J'en ai honte. 4 Je sais ce que je vais faire pour qu'une fois écarté de la gérance, il y ait des gens qui m'accueillent chez 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my master is taking the stewardship away from me. I cannot dig; I am ashamed to beg. 4 `I have resolved what to do, that when I am put out of the stewardship, they may receive me into their houses.'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1253" name="Group 21"/>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فدعى كل واحدٍ من مديوني سيِّده، وقال للأوَّل: كـم عـليـك لسـيِّدي؟ فقال: مئة بثِّ زيتٍ. فقال له: خُذ صكَّك واجلس عاجلاً واكتُب بخمسين.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fit venir alors un par un les débiteurs de son maître et il dit au premier: "Combien dois-tu à mon maître? 6 Celui-ci répondit: "Cent jarres d'huile." Le gérant lui dit: "Voici ton reçu, vite, assieds-toi et écris cinquante."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So he called every one of his master's debtors to him, and said to the first, `How much do you owe my master?' 6 And he said, `A hundred measures of oil.' So he said to him, `Take your bill, and sit down quickly and write fifty.'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2286" name="Group 30"/>
          <p:cNvGraphicFramePr>
            <a:graphicFrameLocks noGrp="1"/>
          </p:cNvGraphicFramePr>
          <p:nvPr/>
        </p:nvGraphicFramePr>
        <p:xfrm>
          <a:off x="34925" y="115888"/>
          <a:ext cx="9074150" cy="6158865"/>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لآخر: وأنت كم عليك؟ فقال مئَة كرِّ قمح. فقال له: خُذ صكَّك واكتُب بثمانين. فمدح السيِّد وكيل الظُّلم لأنه صنع بحكمةٍ،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dit ensuite à un autre: "Et toi, combien dois-tu? Celui-ci répondit: "Cent sacs de blé." Le gérant lui dit: "Voici ton reçu et écris quatre-vingts. 8 Et le maître fit l'éloge du gérant trompeur, parce qu'il avait agi avec habileté.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Then he said to another, `And how much do you owe?' So he said, `A hundred measures of wheat.' And he said to him, `Take your bill, and write eighty.' 8 So the master commended the unjust steward because he had dealt shrewdly.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2429" name="Group 29"/>
          <p:cNvGraphicFramePr>
            <a:graphicFrameLocks noGrp="1"/>
          </p:cNvGraphicFramePr>
          <p:nvPr/>
        </p:nvGraphicFramePr>
        <p:xfrm>
          <a:off x="34925" y="44450"/>
          <a:ext cx="9145588" cy="6778752"/>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أبناء هـذا الدَّهر أحـكم من أبناء النُّور في جيلهم. وأنا أيضاً أقول لكم: اجعلوا لكم أصدقاء من مال الظُّلم، حتى إذا أدرككم الإضمحلال يقبلونكم في المظالِّ الأبديَّة.</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effet, ceux qui appartiennent à ce monde sont plus habiles vis-à-vis de leurs semblables que ceux qui appartiennent à la lumière.9 Eh bien! moi, je vous dis: faites-vous des amis avec l'Argent trompeur pour qu'une fois celui-ci disparu, ces amis vous accueillent dans les demeures éternelles.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the sons of this world are more shrewd in their generation than the sons of light. 9 And I say to you, make friends for yourselves by unrighteous mammon, that when you fail, they may receive you into an everlasting home.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3426" name="Text Box 2">
            <a:hlinkClick r:id="rId2" action="ppaction://hlinkpres?slideindex=1&amp;slidetitle=Slide 1"/>
          </p:cNvPr>
          <p:cNvSpPr txBox="1">
            <a:spLocks noChangeArrowheads="1"/>
          </p:cNvSpPr>
          <p:nvPr/>
        </p:nvSpPr>
        <p:spPr bwMode="auto">
          <a:xfrm>
            <a:off x="3563938" y="4254500"/>
            <a:ext cx="4125912" cy="1190625"/>
          </a:xfrm>
          <a:prstGeom prst="rect">
            <a:avLst/>
          </a:prstGeom>
          <a:solidFill>
            <a:schemeClr val="accent1"/>
          </a:solidFill>
          <a:ln w="57150" cmpd="thickThin">
            <a:solidFill>
              <a:schemeClr val="bg1"/>
            </a:solidFill>
            <a:miter lim="800000"/>
            <a:headEnd/>
            <a:tailEnd/>
          </a:ln>
          <a:effectLst/>
        </p:spPr>
        <p:txBody>
          <a:bodyPr>
            <a:spAutoFit/>
          </a:bodyPr>
          <a:lstStyle/>
          <a:p>
            <a:pPr algn="ctr" rtl="0">
              <a:lnSpc>
                <a:spcPct val="90000"/>
              </a:lnSpc>
            </a:pPr>
            <a:r>
              <a:rPr lang="en-CA" sz="2400" b="1"/>
              <a:t>To The Liturgy of the Believers File</a:t>
            </a:r>
          </a:p>
          <a:p>
            <a:pPr algn="ctr" rtl="0">
              <a:lnSpc>
                <a:spcPct val="90000"/>
              </a:lnSpc>
            </a:pPr>
            <a:r>
              <a:rPr lang="ar-EG" sz="2800" b="1"/>
              <a:t>نقلاً الى ملف قداس المؤمنين</a:t>
            </a:r>
          </a:p>
        </p:txBody>
      </p:sp>
      <p:pic>
        <p:nvPicPr>
          <p:cNvPr id="5863427" name="Picture 3" descr="pointing"/>
          <p:cNvPicPr>
            <a:picLocks noChangeAspect="1" noChangeArrowheads="1"/>
          </p:cNvPicPr>
          <p:nvPr/>
        </p:nvPicPr>
        <p:blipFill>
          <a:blip r:embed="rId3" cstate="print"/>
          <a:srcRect/>
          <a:stretch>
            <a:fillRect/>
          </a:stretch>
        </p:blipFill>
        <p:spPr bwMode="auto">
          <a:xfrm>
            <a:off x="2181225" y="4529138"/>
            <a:ext cx="1238250" cy="628650"/>
          </a:xfrm>
          <a:prstGeom prst="rect">
            <a:avLst/>
          </a:prstGeom>
          <a:noFill/>
        </p:spPr>
      </p:pic>
      <p:sp>
        <p:nvSpPr>
          <p:cNvPr id="5863428"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863427"/>
                                        </p:tgtEl>
                                        <p:attrNameLst>
                                          <p:attrName>style.visibility</p:attrName>
                                        </p:attrNameLst>
                                      </p:cBhvr>
                                      <p:to>
                                        <p:strVal val="visible"/>
                                      </p:to>
                                    </p:set>
                                    <p:anim calcmode="lin" valueType="num">
                                      <p:cBhvr additive="base">
                                        <p:cTn id="7" dur="500" fill="hold"/>
                                        <p:tgtEl>
                                          <p:spTgt spid="5863427"/>
                                        </p:tgtEl>
                                        <p:attrNameLst>
                                          <p:attrName>ppt_x</p:attrName>
                                        </p:attrNameLst>
                                      </p:cBhvr>
                                      <p:tavLst>
                                        <p:tav tm="0">
                                          <p:val>
                                            <p:strVal val="0-#ppt_w/2"/>
                                          </p:val>
                                        </p:tav>
                                        <p:tav tm="100000">
                                          <p:val>
                                            <p:strVal val="#ppt_x"/>
                                          </p:val>
                                        </p:tav>
                                      </p:tavLst>
                                    </p:anim>
                                    <p:anim calcmode="lin" valueType="num">
                                      <p:cBhvr additive="base">
                                        <p:cTn id="8" dur="500" fill="hold"/>
                                        <p:tgtEl>
                                          <p:spTgt spid="58634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4458"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Tuesday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الرابع من الصوم المقدس</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Mardi de la Quatrième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5474"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86547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6536" name="Group 40"/>
          <p:cNvGraphicFramePr>
            <a:graphicFrameLocks noGrp="1"/>
          </p:cNvGraphicFramePr>
          <p:nvPr/>
        </p:nvGraphicFramePr>
        <p:xfrm>
          <a:off x="34925" y="115888"/>
          <a:ext cx="9074150" cy="6707760"/>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سفر التكوين لموسى النبي </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28 : 10 ـ 22 )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 يعقُوب من بئر سبع ومضى إلى حاران. وجاء إلى موضع فرقد هناك لأنَّ الشَّمس كانت قد غربت، وأخذ حجراً من حجارة ذلك الموضع فوضعه تحت رأسه ونام في ذلك الموضع.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Arial" charset="0"/>
                        </a:rPr>
                        <a:t>Genèse 28 : 10 - 22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Jacob sortit de Béer-Shéva et partit pour Harrân. 11 Il fut surpris, par le coucher du soleil en un lieu où il passa la nuit. Il prit une des pierres de l'endroit, en fit son chevet et coucha en ce lieu.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Genesis 28:10-22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Jacob went out from Beersheba and went toward Haran. 11 So he came to a certain place and stayed there all night, because the sun had set. And he took one of the stones of that place and put it at his head, and he lay down in that place to sleep.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23f</a:t>
            </a:r>
          </a:p>
        </p:txBody>
      </p:sp>
    </p:spTree>
  </p:cSld>
  <p:clrMapOvr>
    <a:masterClrMapping/>
  </p:clrMapOvr>
</p:sld>
</file>

<file path=ppt/slides/slide1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7555" name="Group 35"/>
          <p:cNvGraphicFramePr>
            <a:graphicFrameLocks noGrp="1"/>
          </p:cNvGraphicFramePr>
          <p:nvPr/>
        </p:nvGraphicFramePr>
        <p:xfrm>
          <a:off x="34925" y="115888"/>
          <a:ext cx="9074150" cy="67687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فرأى حُلماً وإذا سُلَّمٌ مُثبتةٌ على الأرض ورأسُها مُرتفع إلى السَّماء، وملائكة اللَّه يصعدون وينزلون عليها. وكان الربُّ واقفاً عليها فقال أنا هو إلهُ إبراهيم أبيكَ وإلهُ إسحق،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eut un songe: voici qu'était dressée sur terre une échelle dont le sommet touchait le ciel; les anges de Dieu y montaient et y descendaient. 13 Voici que le Seigneur se tenait près de lui et dit: "Je suis le Seigneur, Dieu d'Abraham ton père et Dieu d'Isaac.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he dreamed, and behold, a ladder was set up on the earth, and its top reached to heaven; and there the angels of God were ascending and descending on it. 13 And behold, the Lord stood above it and said: I am the Lord God of Abraham your father and the God of Isaac;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4326" name="Group 22"/>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تخف الأرض التى أنت نائم عليها لك أُعطيها ولنَسلِكَ من بعدك. ويكون نَسلُكَ مثل رمل الأرض ويمتدُّ إلى ناحية البحر والغرب والشمال والشرق، ويَتَباركُ فيكَ وفي نَسلِكَ جميع قبائل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terre sur laquelle tu couches, je la donnerai à toi et à ta descendance. 14 Ta descendance sera pareille à la poussière de la terre. Tu te répandras à l'ouest, à l'est, au nord et au sud; en toi et en ta descendance seront bénies toutes les familles de la terre.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land on which you lie I will give to you and your descendants. 14 Also your descendants shall be as the dust of the earth; you shall spread abroad to the west and the east, to the north and the south; and in you and in your seed all the families of the earth shall be blessed.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5359" name="Group 31"/>
          <p:cNvGraphicFramePr>
            <a:graphicFrameLocks noGrp="1"/>
          </p:cNvGraphicFramePr>
          <p:nvPr/>
        </p:nvGraphicFramePr>
        <p:xfrm>
          <a:off x="34925" y="115888"/>
          <a:ext cx="9001125" cy="630040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وها أنا أكون معكَ أحفظُكَ في الطريق كله الذي تسلك فيه وأردُّك إلى هذه الأرض، ولا أترُكُكَ حتى أفعل كل ما كَلَّمتُكَ به. فقام يعقوب من النوم وقال إنَّ الرَّبَّ في هذا المكان وأنا لم أَعْلَمْ.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Vois! Je suis avec toi et je te garderai partout où tu iras et je te ferai revenir vers cette terre car je ne t'abandonnerai pas jusqu'à ce que j'aie accompli tout ce que je t'ai dit. 16 Jacob se réveilla de son sommeil et s'écria: "Vraiment, c'est le Seigneur qui est ici et je ne le savais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Behold, I am with you and will keep you wherever you go, and will bring you back to this land; for I will not leave you until I have done what I have spoken to you. 16 Then Jacob awoke from his sleep and said, Surely the Lord is in this place, and I did not know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6375" name="Group 23"/>
          <p:cNvGraphicFramePr>
            <a:graphicFrameLocks noGrp="1"/>
          </p:cNvGraphicFramePr>
          <p:nvPr/>
        </p:nvGraphicFramePr>
        <p:xfrm>
          <a:off x="34925" y="115888"/>
          <a:ext cx="9001125" cy="58736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فخاف وقال ما أرهَبَ هـذا المكان، ما هـذا إلاَّ بيتُ اللَّهِ وهذا بابُ السَّماءِ. ثم بَكَّـرَ يعقوب في الغداة وأخذ الحجر الذي وضَعَهُ تحت رأسِهِ هناك وأقامَهُ عَمُوداً وصَبَّ على رأسِهِ زيتاً.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eut peur et s'écria: "Que ce lieu est redoutable! Il n'est autre que la maison de Dieu, c'est la porte du ciel." 18 Jacob se leva de bon matin, il prit la pierre dont il avait fait son chevet, l'érigea en stèle et versa de l'huile au sommet.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he was afraid and said, How awesome is this place! This is none other than the house of God, and this is the gate of heaven! 18 Then Jacob rose early in the morning, and took the stone that he had put at his head, set it up as a pillar, and poured oil on top of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7402" name="Group 26"/>
          <p:cNvGraphicFramePr>
            <a:graphicFrameLocks noGrp="1"/>
          </p:cNvGraphicFramePr>
          <p:nvPr/>
        </p:nvGraphicFramePr>
        <p:xfrm>
          <a:off x="34925" y="115888"/>
          <a:ext cx="9001125" cy="58736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فدعى يعقوب اسم ذلك المكان بيت اللَّه، واسم المدينة كان أولاً لوزاً. ونذر يعقوب نذراً قائلاً إن كان الرَّبّ اللَّه معي وحَفِظَني في هذا الطَّريق الذي أنا سائرٌ فيه وأعطاني خُبزاً لآكُل وثياباً لألبس</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Il appela ce lieu Béthel - c'est-à-dire Maison de Dieu - mais auparavant le nom de la ville était Louz. 20 Puis Jacob fit ce voeu: "Si Dieu est avec moi et me garde dans le voyage que je poursuis, s'il me donne du pain à manger et des habits à revêtir,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he called the name of that place Bethel; but the name of that city had been Luz previously. 20 Then Jacob made a vow, saying, If God will be with me, and keep me in this way that I am going, and give me bread to eat and clothing to put 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8567" name="Group 23"/>
          <p:cNvGraphicFramePr>
            <a:graphicFrameLocks noGrp="1"/>
          </p:cNvGraphicFramePr>
          <p:nvPr/>
        </p:nvGraphicFramePr>
        <p:xfrm>
          <a:off x="34925" y="115888"/>
          <a:ext cx="9001125" cy="610178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وأرجعني بسلام إلى بيت أبي يكون الرَّبُّ لي إلَهاً. وهذا الحجر الذي أقَمتُهُ عَمُوداً يَكُون لي بيت اللَّه وكُلُّ ما تُعطيني أُعَشِّرُه لكَ.</a:t>
                      </a:r>
                      <a:endParaRPr kumimoji="0" lang="en-CA"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si je reviens sain et sauf à la maison de mon père - le Seigneur deviendra mon Dieu - cette pierre que j'ai érigée en stèle sera une maison de Dieu et, de tout ce que tu me donneras, je te compterai la dîme."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that I come back to my father's house in peace, then the Lord shall be my God. 22 And this stone which I have set as a pillar shall be God's house, and of all that You give me I will surely give a tenth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r>
                        <a:rPr kumimoji="0" lang="en-US" sz="2400" b="1" i="0" u="none" strike="noStrike" cap="none" normalizeH="0" baseline="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69600" name="Group 32"/>
          <p:cNvGraphicFramePr>
            <a:graphicFrameLocks noGrp="1"/>
          </p:cNvGraphicFramePr>
          <p:nvPr/>
        </p:nvGraphicFramePr>
        <p:xfrm>
          <a:off x="34925" y="115888"/>
          <a:ext cx="9001125" cy="648697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en-US" sz="3200" b="0" i="0" u="sng" strike="noStrike" cap="none" normalizeH="0" baseline="0">
                          <a:ln>
                            <a:noFill/>
                          </a:ln>
                          <a:solidFill>
                            <a:srgbClr val="FF9933"/>
                          </a:solidFill>
                          <a:effectLst/>
                          <a:latin typeface="Arial" charset="0"/>
                          <a:cs typeface="Times New Roman" pitchFamily="18" charset="0"/>
                        </a:rPr>
                        <a:t>25:1-26:8</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رب انت الهي اعظمك.احمد اسمك لانك صنعت عجبا.مقاصدك منذ القديم امانة وصدق.</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a:t>
                      </a:r>
                      <a:r>
                        <a:rPr kumimoji="0" lang="en-US" sz="3200" b="0" i="0" u="sng" strike="noStrike" cap="none" normalizeH="0" baseline="0">
                          <a:ln>
                            <a:noFill/>
                          </a:ln>
                          <a:solidFill>
                            <a:srgbClr val="FF9933"/>
                          </a:solidFill>
                          <a:effectLst/>
                          <a:latin typeface="Arial" charset="0"/>
                          <a:cs typeface="Times New Roman" pitchFamily="18" charset="0"/>
                        </a:rPr>
                        <a:t>25:1-26:8</a:t>
                      </a:r>
                      <a:endParaRPr kumimoji="0" lang="fr-FR"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tu es mon Dieu, je t'exalte et je célèbre ton nom, car tu as réalisé des projets merveilleux, conçus depuis longtemps, constants et immuables.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25:1-26:8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25:1 O Lord, You are my God. I will exalt You, I will praise Your name, For You have done wonderful things; Your counsels of old are faithfulness and truth.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0621" name="Group 29"/>
          <p:cNvGraphicFramePr>
            <a:graphicFrameLocks noGrp="1"/>
          </p:cNvGraphicFramePr>
          <p:nvPr/>
        </p:nvGraphicFramePr>
        <p:xfrm>
          <a:off x="34925" y="115888"/>
          <a:ext cx="9001125" cy="650265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 جعلت مدينة رجمة</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قرية حصينة ردما.قصر اعاجم ان لا تكون مدينة.لا يبنى الى الابد.لذلك يكرمك شعب قوي وتخاف منك قرية امم عتاة.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Tu as fait de la ville un tas de pierres, de la cité fortifiée un champ de ruines. La forteresse des barbares a cessé d'être une ville, elle ne sera plus jamais rebâtie. 3 C'est pourquoi un peuple puissant te rend gloire, la cité des tyrans des nations te révère.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You have made a city a ruin, A fortified city a ruin, A palace of foreigners to be a city no more; It will never be rebuilt. 3 Therefore the strong people will glorify You; The city of the terrible nations will fear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8427" name="Group 27"/>
          <p:cNvGraphicFramePr>
            <a:graphicFrameLocks noGrp="1"/>
          </p:cNvGraphicFramePr>
          <p:nvPr/>
        </p:nvGraphicFramePr>
        <p:xfrm>
          <a:off x="34925" y="115888"/>
          <a:ext cx="9001125" cy="651630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لانك كنت حصنا للمسكين حصنا للبائس في ضيقه ملجأ من السيل ظلا من الحرّ اذ كانت نفخة العتاة كسيل على حائط. كحر في يبس تخفض ضجيج الاعاجم</a:t>
                      </a:r>
                      <a:r>
                        <a:rPr kumimoji="0" lang="ar-EG" sz="3200" b="0" i="0" u="none" strike="noStrike" cap="none" normalizeH="0" baseline="0">
                          <a:ln>
                            <a:noFill/>
                          </a:ln>
                          <a:solidFill>
                            <a:schemeClr val="bg1"/>
                          </a:solidFill>
                          <a:effectLst/>
                          <a:latin typeface="Arial" charset="0"/>
                          <a:cs typeface="Arial" charset="0"/>
                        </a:rPr>
                        <a:t>.</a:t>
                      </a:r>
                      <a:r>
                        <a:rPr kumimoji="0" lang="en-CA" sz="3200" b="0" i="0" u="none" strike="noStrike" cap="none" normalizeH="0" baseline="0">
                          <a:ln>
                            <a:noFill/>
                          </a:ln>
                          <a:solidFill>
                            <a:schemeClr val="bg1"/>
                          </a:solidFill>
                          <a:effectLst/>
                          <a:latin typeface="Arial" charset="0"/>
                          <a:cs typeface="Arial" charset="0"/>
                        </a:rPr>
                        <a:t> </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Car tu es le rempart du faible, le rempart du pauvre dans la détresse, le refuge contre l'orage, l'ombre contre la chaleur - car le souffle des tyrans est comme l'orage contre une muraille, comme la chaleur sur une terre aride. 4 Tu éteins le tumulte des barbares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You have been a strength to the poor, A strength to the needy in his distress, A refuge from the storm, A shade from the heat; For the blast of the terrible ones is as a storm against the wall. 5 You will reduce the noise of aliens, As heat in a dry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19457" name="Group 33"/>
          <p:cNvGraphicFramePr>
            <a:graphicFrameLocks noGrp="1"/>
          </p:cNvGraphicFramePr>
          <p:nvPr/>
        </p:nvGraphicFramePr>
        <p:xfrm>
          <a:off x="34925" y="115888"/>
          <a:ext cx="9001125" cy="6426074"/>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كحر بظل غيم يذل غناء العتاة ويصنع رب الجنود لجميع الشعوب في هذا الجبل وليمة سمائن وليمة خمر على دردي سمائن ممخّة دردي مصفى.</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fait à la chaleur l'ombre d'un nuage, tu étouffes la fanfare des tyrans.6 Le Seigneur, le tout-puissant, va donner sur cette montagne un festin pour tous les peuples, un festin de viandes grasses et de vins vieux, de viandes grasses succulentes et de vins vieux décantés.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As heat in the shadow of a cloud, The song of the terrible ones will be diminished. 6 And in this mountain The Lord of hosts will make for all people A feast of choice pieces, A feast of wines on the lees, Of fat things full of marrow, Of well-refined wines on the lees.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0476" name="Group 28"/>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ويفني في هذا الجبل وجه النقاب.النقاب الذي على كل الشعوب والغطاء المغطى به على كل الامم.يبلع الموت الى الابد ويمسح السيد الرب الدموع عن كل الوجوه</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fera disparaître sur cette montagne le voile tendu sur tous les peuples, l'enduit plaqué sur toutes les nations. 8 Il fera disparaître la mort pour toujours. Le Seigneur Dieu essuiera les larmes sur tous les visages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He will destroy on this mountain The surface of the covering cast over all people, And the veil that is spread over all nations. 8 He will swallow up death forever, And the Lord God will wipe away tears from all faces;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1499" name="Group 27"/>
          <p:cNvGraphicFramePr>
            <a:graphicFrameLocks noGrp="1"/>
          </p:cNvGraphicFramePr>
          <p:nvPr/>
        </p:nvGraphicFramePr>
        <p:xfrm>
          <a:off x="34925" y="115888"/>
          <a:ext cx="9001125" cy="637184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وينزع عار شعبه عن كل الارض لان الرب قد تكلم ويقال في ذلك اليوم هوذا هذا الهنا انتظرناه فخلّصنا.هذا هو الرب انتظرناه.نبتهج ونفرح بخلاصه.</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dans tout le pays il enlèvera la honte de son peuple. Il l'a dit, Lui, le Seigneur. 9 On dira ce jour-là: C'est Lui notre Dieu. Nous avons espéré en lui et il nous délivre. C'est le Seigneur en qui nous avons espéré. Exultons, jubilons, puisqu'il nous sauve.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rebuke of His people He will take away from all the earth; For the Lord has spoken. 9 And it will be said in that day: Behold, this is our God; We have waited for Him, and He will save us. This is the Lord; We have waited for Him; We will be glad and rejoice in His salvation.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2521" name="Group 25"/>
          <p:cNvGraphicFramePr>
            <a:graphicFrameLocks noGrp="1"/>
          </p:cNvGraphicFramePr>
          <p:nvPr/>
        </p:nvGraphicFramePr>
        <p:xfrm>
          <a:off x="34925" y="115888"/>
          <a:ext cx="9001125" cy="59785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 يد الرب تستقر على هذا الجبل ويداس موآب في مكانه كما يداس التبن في ماء المزبلة.  فيبسط يديه فيه كما يبسط السابح ليسبح</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La main du Seigneur va se poser sur cette montagne. Mais Moab sera écrasé sur place, comme la paille est écrasée dans la fosse à fumier. 11 Là, il étendra les mains comme on les étend pour nager.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on this mountain the hand of the Lord will rest, And Moab shall be trampled down under Him, As straw is trampled down for the refuse heap. 11 And He will spread out His hands in their midst As a swimmer reaches out to swim,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3557" name="Group 37"/>
          <p:cNvGraphicFramePr>
            <a:graphicFrameLocks noGrp="1"/>
          </p:cNvGraphicFramePr>
          <p:nvPr/>
        </p:nvGraphicFramePr>
        <p:xfrm>
          <a:off x="34925" y="115888"/>
          <a:ext cx="9074150" cy="651484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فيضع كبرياءه مع مكايد يديه.  وصرح ارتفاع اسوارك يخفضه يضعه يلصقه بالارض الى التراب في ذلك اليوم يغنى بهذه الاغنية في ارض يهوذا.لنا مدينة قوية.يجعل الخلاص اسوارا ومترسة.</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Son arrogance sera humiliée avec les manoeuvres de ses mains. 12 Les bastions inaccessibles de tes murailles, le Seigneur les renverse, les abat, les ramène à ras de terre, dans la poussière. 26 Ce jour-là on chantera ce cantique au pays de Juda: Nous avons une ville forte.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will bring down their pride Together with the trickery of their hands. 12 The fortress of the high fort of your walls He will bring down, lay low, And bring to the ground, down to the dust. 26:1 In that day this song will be sung in the land of Judah: We have a strong city;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4564" name="Group 20"/>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افتحوا الابواب لتدخل الامة البارة الحافظة الامانة. ذو الراي الممكن تحفظه سالما سالما لانه عليك متوكل.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y a placé comme sauvegarde un mur et un avant-mur. 2 Ouvrez les portes: qu'elle entre, la nation juste qui se garde fidèle! 3 D'une manière ferme tu assures la paix parce qu'en toi elle se confie.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God will appoint salvation for walls and bulwarks. 2 Open the gates, That the righteous nation which keeps the truth may enter in. 3 You will keep him in perfect peace, Whose mind is stayed on You, Because he trusts in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5597" name="Group 29"/>
          <p:cNvGraphicFramePr>
            <a:graphicFrameLocks noGrp="1"/>
          </p:cNvGraphicFramePr>
          <p:nvPr/>
        </p:nvGraphicFramePr>
        <p:xfrm>
          <a:off x="34925" y="115888"/>
          <a:ext cx="9074150" cy="63441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توكلوا على الرب الى الابد لان في ياه الرب صخر الدهور.لانه يخفض سكان العلاء يضع القرية المرتفعة.يضعها الى الارض.يلصقها بالتراب.تدوسها الرجل رجلا البائس اقدام المساكين</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Faites confiance au Seigneur pour toujours, au Seigneur, le rocher éternel, 5 car il a fait plier ceux qui habitaient les hauteurs et il abat la cité inaccessible, il l'abat jusqu'à terre et lui fait toucher la poussière. Elle sera foulée aux pieds, sous les pas des humbles, sous les pieds des faibles.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Trust in the Lord forever, For in Yah, the Lord, is everlasting strength. 5 For He brings down those who dwell on high, The lofty city; He lays it low, He lays it low to the ground, He brings it down to the dust. 6 The foot shall tread it down--The feet of the poor And the steps of the needy.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1642" name="Group 26"/>
          <p:cNvGraphicFramePr>
            <a:graphicFrameLocks noGrp="1"/>
          </p:cNvGraphicFramePr>
          <p:nvPr/>
        </p:nvGraphicFramePr>
        <p:xfrm>
          <a:off x="34925" y="115888"/>
          <a:ext cx="9001125" cy="610178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ويفني في هذا الجبل وجه النقاب.النقاب الذي على كل الشعوب والغطاء المغطى به على كل الامم.</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Le chemin du juste va tout droit, et tu aplanis la voie du juste. Sur le chemin que tracent tes sentences, nous espérons en toi, Seigneur, l'objet de nos désirs est de redire ton nom.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 way of the just is uprightness; O Most Upright, You weigh the path of the just. 8 Yes, in the way of Your judgments, O Lord, we have waited for You; The desire of our soul is for Your name And for the remembrance of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2673" name="Group 33"/>
          <p:cNvGraphicFramePr>
            <a:graphicFrameLocks noGrp="1"/>
          </p:cNvGraphicFramePr>
          <p:nvPr/>
        </p:nvGraphicFramePr>
        <p:xfrm>
          <a:off x="34925" y="115888"/>
          <a:ext cx="9145588" cy="6307329"/>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أيوب الصديق ( 18 : 1 ـ 21 )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بلددُ الشُّوحيُّ وقال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إلى متى لا تضعُون حداً للكلام، أصمت فنتكلَّم نحن. لماذا سكتنا أمامك كالبهائم ونستقذر في عينيك.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18:1-21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Bildad de Shouah prit la parole et dit: 2 Jusqu'à quand vous retiendrez-vous de parler? Réfléchissez, et ensuite nous prendrons la parole. 3 Pourquoi nous laisser traiter d'abrutis? Pourquoi passerions-nous pour bornés à vos yeux?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18:1-21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18:1 Then Bildad the Shuhite answered and said: 2 How long till you put an end to words? Gain understanding, and afterward we will speak. 3 Why are we counted as beasts, And regarded as stupid in your sight?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3704" name="Group 40"/>
          <p:cNvGraphicFramePr>
            <a:graphicFrameLocks noGrp="1"/>
          </p:cNvGraphicFramePr>
          <p:nvPr/>
        </p:nvGraphicFramePr>
        <p:xfrm>
          <a:off x="34925" y="115888"/>
          <a:ext cx="9074150" cy="651630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القاتل نفسهُ في غيظهِ أفتُهجر الأرض من أجلك أو يُزحزح الجبال من أساساتها. إنَّ نور المنافق ينطفيء ولهيب ناره لا يُضيء. يُظلم نوره في بيتِهِ وينطفيء مصباحه أمامه.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Ô toi qui te déchires dans ta colère, faut-il qu'à cause de toi la terre devienne déserte et que le roc émigre de son lieu? 5 Oui, la lumière du méchant va s'éteindre et la flamme de son foyer va cesser de briller.6 La lumière s'assombrit sous sa tente et sa lampe au-dessus de lui va s'éteindre.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You who tear yourself in anger, Shall the earth be forsaken for you? Or shall the rock be removed from its place? 5 The light of the wicked indeed goes out, And the flame of his fire does not shine. 6 The light is dark in his tent, And his lamp beside him is put out.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6622" name="Group 30"/>
          <p:cNvGraphicFramePr>
            <a:graphicFrameLocks noGrp="1"/>
          </p:cNvGraphicFramePr>
          <p:nvPr/>
        </p:nvGraphicFramePr>
        <p:xfrm>
          <a:off x="34925" y="115888"/>
          <a:ext cx="9074150" cy="655142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وينزع ما له المحتقرين تضيق خطوات قُوَّته ومشورته تصرعه. لأنَّ رجليهِ تسوقانه إلى الأشراك فيخطو على حفرة مشبكة. يأخذ الفخُّ بعقبيهِ ويشتد عليه العطش. فإن حِبَالتُه مَطمُورَةٌ في الأرض ومَصِيدتُه في الطريق.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Ses pas, jadis vigoureux, se feront courts, et il trébuchera dans ses propres intrigues, 8 car ses pieds le jettent dans un filet et il chemine sur des mailles. 9 Un piège lui saisira le talon, un lacet s'emparera de lui. 10 Pour lui un cordeau se cache à terre, une trappe sur son chemin.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 steps of his strength are shortened, And his own counsel casts him down. 8 For he is cast into a net by his own feet, And he walks into a snare. 9 The net takes him by the heel, And a snare lays hold of him. 10 A noose is hidden for him on the ground, And a trap for him in the road.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7652" name="Group 36"/>
          <p:cNvGraphicFramePr>
            <a:graphicFrameLocks noGrp="1"/>
          </p:cNvGraphicFramePr>
          <p:nvPr/>
        </p:nvGraphicFramePr>
        <p:xfrm>
          <a:off x="34925" y="115888"/>
          <a:ext cx="9074150" cy="6267451"/>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تُفاجئه الأهوال حوله وتلتف حول رجله. اسمه في نهم والبَوار قائم بجانبه، تُؤكل قطع جلده تأكُل المنية حسنه.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De toutes parts des terreurs l'épouvantent, elles le suivent pas à pas. 12  La famine le frappera en pleine vigueur. 13 La misère se tient à son côté, elle dévorera des lambeaux de sa peau, et le premier-né de la mort dévorera ses membres.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Terrors frighten him on every side, And drive him to his feet. 12 His strength is starved, And destruction is ready at his side. 13 It devours patches of his skin; The firstborn of death devours his limbs.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0705" name="Group 17"/>
          <p:cNvGraphicFramePr>
            <a:graphicFrameLocks noGrp="1"/>
          </p:cNvGraphicFramePr>
          <p:nvPr/>
        </p:nvGraphicFramePr>
        <p:xfrm>
          <a:off x="34925" y="115888"/>
          <a:ext cx="9001125" cy="6089588"/>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ينتزع من بيته الشفاء وتدركه دواهي المَلِك. وتحل في خبائه ليلاً، ويُذَرُّ على مَربِضهِ كبريتاً. تجف أُصُولُه مِنْ أسفل وتُقطع فروعه مِنْ فوق.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On l'arrachera à la sécurité de sa tente, et tu pourras le mener vers le roi des terreurs. 15 Tu pourras habiter la tente qui n'est plus à lui, on répandra du souffre sur son domaine. 16 En bas, ses racines sècheront, en haut, sa ramure sera coupée.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He is uprooted from the shelter of his tent, And they parade him before the king of terrors. 15 They dwell in his tent who are none of his; Brimstone is scattered on his dwelling. 16 His roots are dried out below, And his branch withers above.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28666" name="Group 26"/>
          <p:cNvGraphicFramePr>
            <a:graphicFrameLocks noGrp="1"/>
          </p:cNvGraphicFramePr>
          <p:nvPr/>
        </p:nvGraphicFramePr>
        <p:xfrm>
          <a:off x="34925" y="115888"/>
          <a:ext cx="8966231" cy="6516308"/>
        </p:xfrm>
        <a:graphic>
          <a:graphicData uri="http://schemas.openxmlformats.org/drawingml/2006/table">
            <a:tbl>
              <a:tblPr rtl="1"/>
              <a:tblGrid>
                <a:gridCol w="4531890">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يَهلك ذِكرُه من الأرض ولا يكون له اسم في الخارج ( الشوارع ). يُدفَعُ مِنَ النُّور إلى الظُّلمة ولا يُعرف في شعبه. ولا تكون له ذُرية ولا عقب بين قومه ولا يبقى في منازله باقٍ.  </a:t>
                      </a:r>
                      <a:endParaRPr kumimoji="0" lang="en-CA"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Son souvenir s'est perdu dans le pays, son nom ne figure plus au cadastre. 18 On le repousse de la lumière dans les ténèbres, on le bannit de l'univers. 19 Il n'a ni lignée ni postérité dans son peuple, aucun survivant dans sa demeure.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The memory of him perishes from the earth, And he has no name among the renowned. 18 He is driven from light into darkness, And chased out of the world. 19 He has neither son nor posterity among his people, Nor any remaining in his dwellings.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4690" name="Group 2"/>
          <p:cNvGraphicFramePr>
            <a:graphicFrameLocks noGrp="1"/>
          </p:cNvGraphicFramePr>
          <p:nvPr/>
        </p:nvGraphicFramePr>
        <p:xfrm>
          <a:off x="34925" y="115888"/>
          <a:ext cx="9001125" cy="599929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يتنهد عليه المُتأخِّرُون ( المغارب ) ويَقَشَعِرُّ الأقْدَمُون ( المشارق ).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إنَّما تِلكَ مساكنُ فاعِلي الشَّرِّ وهذا مقامُ مَنْ لا يَعرفُ اللَّه.</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20 Son destin stupéfie l'Occident, l'Orient en est saisi d'horreur;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21"Il ne reste que cela des repaires du brigand: le voilà, ce lieu où l'on ignorait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20 Those in the west are astonished at his day, As those in the east are frightened.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Surely such are the dwellings of the wicked, And this is the place of him who does not know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1733" name="Group 21"/>
          <p:cNvGraphicFramePr>
            <a:graphicFrameLocks noGrp="1"/>
          </p:cNvGraphicFramePr>
          <p:nvPr/>
        </p:nvGraphicFramePr>
        <p:xfrm>
          <a:off x="34925" y="115888"/>
          <a:ext cx="9145588" cy="6307329"/>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a:t>
                      </a:r>
                      <a:r>
                        <a:rPr kumimoji="0" lang="ar-EG" sz="3200" b="0" i="0" u="sng" strike="noStrike" cap="none" normalizeH="0" baseline="0" dirty="0">
                          <a:ln>
                            <a:noFill/>
                          </a:ln>
                          <a:solidFill>
                            <a:srgbClr val="FF9900"/>
                          </a:solidFill>
                          <a:effectLst/>
                          <a:latin typeface="Arial" charset="0"/>
                          <a:cs typeface="Arial" charset="0"/>
                        </a:rPr>
                        <a:t>سيراخ </a:t>
                      </a:r>
                      <a:r>
                        <a:rPr kumimoji="0" lang="ar-SA" sz="3200" b="0" i="0" u="sng" strike="noStrike" cap="none" normalizeH="0" baseline="0" dirty="0">
                          <a:ln>
                            <a:noFill/>
                          </a:ln>
                          <a:solidFill>
                            <a:srgbClr val="FF9900"/>
                          </a:solidFill>
                          <a:effectLst/>
                          <a:latin typeface="Arial" charset="0"/>
                          <a:cs typeface="Arial" charset="0"/>
                        </a:rPr>
                        <a:t>( </a:t>
                      </a:r>
                      <a:r>
                        <a:rPr kumimoji="0" lang="ar-EG" sz="3200" b="0" i="0" u="sng" strike="noStrike" cap="none" normalizeH="0" baseline="0" dirty="0">
                          <a:ln>
                            <a:noFill/>
                          </a:ln>
                          <a:solidFill>
                            <a:srgbClr val="FF9900"/>
                          </a:solidFill>
                          <a:effectLst/>
                          <a:latin typeface="Arial" charset="0"/>
                          <a:cs typeface="Arial" charset="0"/>
                        </a:rPr>
                        <a:t>8 : 1 – 10 : 1</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8:1-10:1</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8:1-10:1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Do not contend with the powerful, or you may fall into their hands. 2 Do not quarrel with the rich, in case their resources outweigh yours; for gold has ruined many, and has perverted the minds of kings.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2753" name="Group 17"/>
          <p:cNvGraphicFramePr>
            <a:graphicFrameLocks noGrp="1"/>
          </p:cNvGraphicFramePr>
          <p:nvPr/>
        </p:nvGraphicFramePr>
        <p:xfrm>
          <a:off x="34925" y="115888"/>
          <a:ext cx="9145588" cy="651630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Do not argue with the loud of mouth, and do not heap wood on their fire. 4 Do not make fun of one who is ill-bred, or your ancestors may be insulted. 5 Do not reproach one who is turning away from sin; remember that we all deserve punishment.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4801" name="Group 17"/>
          <p:cNvGraphicFramePr>
            <a:graphicFrameLocks noGrp="1"/>
          </p:cNvGraphicFramePr>
          <p:nvPr/>
        </p:nvGraphicFramePr>
        <p:xfrm>
          <a:off x="34925" y="115888"/>
          <a:ext cx="9145588" cy="651630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Do not disdain one who is old, for some of us are also growing old. 7 Do not rejoice over anyone's death; remember that we must all die. 8 Do not slight the discourse of the sages, but busy yourself with their maxims; because from them you will learn discipline and how to serve princes.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5822" name="Group 14"/>
          <p:cNvGraphicFramePr>
            <a:graphicFrameLocks noGrp="1"/>
          </p:cNvGraphicFramePr>
          <p:nvPr/>
        </p:nvGraphicFramePr>
        <p:xfrm>
          <a:off x="34925" y="115888"/>
          <a:ext cx="9145588" cy="651630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Do not ignore the discourse of the aged, for they themselves learned from their parents;  from them you learn how to understand and to give an answer when the need arises. 10 Do not kindle the coals of sinners, or you may be burned in their flaming fire.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6846" name="Group 14"/>
          <p:cNvGraphicFramePr>
            <a:graphicFrameLocks noGrp="1"/>
          </p:cNvGraphicFramePr>
          <p:nvPr/>
        </p:nvGraphicFramePr>
        <p:xfrm>
          <a:off x="34925" y="115888"/>
          <a:ext cx="9145588" cy="651630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Do not let the insolent bring you to your feet, or they may lie in ambush against your words. 12 Do not lend to one who is stronger than you; but if you do lend anything, count it as a loss. 13 Do not give surety beyond your means; but if you give surety, be prepared to pay.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7870" name="Group 14"/>
          <p:cNvGraphicFramePr>
            <a:graphicFrameLocks noGrp="1"/>
          </p:cNvGraphicFramePr>
          <p:nvPr/>
        </p:nvGraphicFramePr>
        <p:xfrm>
          <a:off x="34925" y="115888"/>
          <a:ext cx="9145588" cy="608958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Do not go to law against a judge, for the decision will favor him because of his standing. 15 Do not go traveling with the reckless, or they will be burdensome to you; for they will act as they please, and through their folly you will perish with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8895" name="Group 15"/>
          <p:cNvGraphicFramePr>
            <a:graphicFrameLocks noGrp="1"/>
          </p:cNvGraphicFramePr>
          <p:nvPr/>
        </p:nvGraphicFramePr>
        <p:xfrm>
          <a:off x="34925" y="115888"/>
          <a:ext cx="9145588" cy="608958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Do not pick a fight with the quick-tempered, and do not journey with them through lonely country, because bloodshed means nothing to them, and where no help is at hand, they will strike you down. 17 Do not consult with fools, for they cannot keep a secret.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9925" name="Group 21"/>
          <p:cNvGraphicFramePr>
            <a:graphicFrameLocks noGrp="1"/>
          </p:cNvGraphicFramePr>
          <p:nvPr/>
        </p:nvGraphicFramePr>
        <p:xfrm>
          <a:off x="34925" y="115888"/>
          <a:ext cx="9145588" cy="6089588"/>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In the presence of strangers do nothing that is to be kept secret, for you do not know what they will divulge. 19 Do not reveal your thoughts to anyone, or you may drive away your happiness. 9:1  Do not be jealous of the wife of your bosom, or you will teach her an evil lesson to your own hurt.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0942" name="Group 14"/>
          <p:cNvGraphicFramePr>
            <a:graphicFrameLocks noGrp="1"/>
          </p:cNvGraphicFramePr>
          <p:nvPr/>
        </p:nvGraphicFramePr>
        <p:xfrm>
          <a:off x="34925" y="115888"/>
          <a:ext cx="9145588" cy="651630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Do not give yourself to a woman and let her trample down your strength. 3 Do not go near a loose woman, or you will fall into her snares. 4 Do not dally with a singing girl, or you will be caught by her tricks. 5 Do not look intently at a virgin, or you may stumble and incur penalties for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1967" name="Group 15"/>
          <p:cNvGraphicFramePr>
            <a:graphicFrameLocks noGrp="1"/>
          </p:cNvGraphicFramePr>
          <p:nvPr/>
        </p:nvGraphicFramePr>
        <p:xfrm>
          <a:off x="34925" y="115888"/>
          <a:ext cx="9145588" cy="5978526"/>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Do not give yourself to prostitutes, or you may lose your inheritance. 7 Do not look around in the streets of a city, or wander about in its deserted sections. 8 Turn away your eyes from a shapely woman,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2991" name="Group 15"/>
          <p:cNvGraphicFramePr>
            <a:graphicFrameLocks noGrp="1"/>
          </p:cNvGraphicFramePr>
          <p:nvPr/>
        </p:nvGraphicFramePr>
        <p:xfrm>
          <a:off x="34925" y="115888"/>
          <a:ext cx="9145588" cy="651630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do not gaze at beauty belonging to another; many have been seduced by a woman's beauty, and by it passion is kindled like a fire. 9 Never dine with another man's wife, or revel with her at wine; or your heart may turn aside to her, and in blood  you may be plunged into destruction.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4014" name="Group 14"/>
          <p:cNvGraphicFramePr>
            <a:graphicFrameLocks noGrp="1"/>
          </p:cNvGraphicFramePr>
          <p:nvPr/>
        </p:nvGraphicFramePr>
        <p:xfrm>
          <a:off x="34925" y="115888"/>
          <a:ext cx="9145588" cy="59785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Do not abandon old friends, for new ones cannot equal them. A new friend is like new wine; when it has aged, you can drink it with pleasure. 11 Do not envy the success of sinners, for you do not know what their end will be like.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5038" name="Group 14"/>
          <p:cNvGraphicFramePr>
            <a:graphicFrameLocks noGrp="1"/>
          </p:cNvGraphicFramePr>
          <p:nvPr/>
        </p:nvGraphicFramePr>
        <p:xfrm>
          <a:off x="34925" y="115888"/>
          <a:ext cx="9145588" cy="59785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Do not delight in what pleases the ungodly; remember that they will not be held guiltless all their lives. 13 Keep far from those who have power to kill, and you will not be haunted by the fear of death.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6062" name="Group 14"/>
          <p:cNvGraphicFramePr>
            <a:graphicFrameLocks noGrp="1"/>
          </p:cNvGraphicFramePr>
          <p:nvPr/>
        </p:nvGraphicFramePr>
        <p:xfrm>
          <a:off x="34925" y="115888"/>
          <a:ext cx="9145588" cy="608958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if you approach them, make no misstep, or they may rob you of your life. Know that you are stepping among snares, and that you are walking on the city battlements. 14 As much as you can, aim to know your neighbors, and consult with the wise.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7086" name="Group 14"/>
          <p:cNvGraphicFramePr>
            <a:graphicFrameLocks noGrp="1"/>
          </p:cNvGraphicFramePr>
          <p:nvPr/>
        </p:nvGraphicFramePr>
        <p:xfrm>
          <a:off x="34925" y="115888"/>
          <a:ext cx="9145588" cy="5978526"/>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Let your conversation be with intelligent people, and let all your discussion be about the law of the Most High. 16 Let the righteous be your dinner companions, and let your glory be in the fear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8109" name="Group 13"/>
          <p:cNvGraphicFramePr>
            <a:graphicFrameLocks noGrp="1"/>
          </p:cNvGraphicFramePr>
          <p:nvPr/>
        </p:nvGraphicFramePr>
        <p:xfrm>
          <a:off x="34925" y="115888"/>
          <a:ext cx="9145588" cy="651630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 work is praised for the skill of the artisan; so a people's leader is proved wise by his words. 18 The loud of mouth are feared in their city, and the one who is reckless in speech is hated. 10:1 A wise magistrate educates his people, and the rule of an intelligent person is well ordered.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33762" name="Group 2"/>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Surely such are the dwellings of the wicked, And this is the place of him who does not know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5714"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87571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6751" name="Group 15"/>
          <p:cNvGraphicFramePr>
            <a:graphicFrameLocks noGrp="1"/>
          </p:cNvGraphicFramePr>
          <p:nvPr/>
        </p:nvGraphicFramePr>
        <p:xfrm>
          <a:off x="34925" y="44450"/>
          <a:ext cx="9145588"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(17:</a:t>
                      </a:r>
                      <a:r>
                        <a:rPr kumimoji="0" lang="ar-SA" sz="3600" b="0" i="0" u="sng" strike="noStrike" cap="none" normalizeH="0" baseline="0">
                          <a:ln>
                            <a:noFill/>
                          </a:ln>
                          <a:solidFill>
                            <a:srgbClr val="FF9933"/>
                          </a:solidFill>
                          <a:effectLst/>
                          <a:latin typeface="Arial" charset="0"/>
                          <a:cs typeface="Arial" charset="0"/>
                        </a:rPr>
                        <a:t>1)</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استمع يا اللَّه عدلي. واصغ إلى طلبتي، وانصت إلى صلاتي. فليست هى بشفتين غاشتين.</a:t>
                      </a:r>
                      <a:r>
                        <a:rPr kumimoji="0" lang="ar-SA" sz="2800" b="1" i="0" u="none" strike="noStrike" cap="none" normalizeH="0" baseline="0">
                          <a:ln>
                            <a:noFill/>
                          </a:ln>
                          <a:solidFill>
                            <a:schemeClr val="tx1"/>
                          </a:solidFill>
                          <a:effectLst/>
                          <a:latin typeface="Arial" charset="0"/>
                          <a:cs typeface="Arial" charset="0"/>
                        </a:rPr>
                        <a:t>.</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Justice, Seigneur, Écoute, Sois attentif à ma plainte; Prête l'oreille à ma prière, qui ne vient pas de lèvres trompeuses,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17:1 Hear a just cause, O Lord, Attend to my cry; Give ear to my prayer which is not from deceitful lips.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US" dirty="0"/>
              <a:t>23pm</a:t>
            </a:r>
            <a:endParaRPr lang="en-CA" dirty="0"/>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7797" name="Group 37"/>
          <p:cNvGraphicFramePr>
            <a:graphicFrameLocks noGrp="1"/>
          </p:cNvGraphicFramePr>
          <p:nvPr/>
        </p:nvGraphicFramePr>
        <p:xfrm>
          <a:off x="34925" y="44450"/>
          <a:ext cx="9074150" cy="66976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( 21 : 28 ـ 32 )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ماذا تَظُنَّونَ؟ كان لإنسانٍ ابنان، فَجاءَ إلى الأوَّل وقالَ له: يا بني، أمضِ اليومَ واعمَل في كَرمِي.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21:28-32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Quel est votre avis? Un homme avait deux fils. S'avançant vers le premier, il lui dit: "Mon enfant, va donc aujourd'hui travailler à la vigne."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21:28-32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But what do you think? A man had two sons, and he came to the first and said, `Son, go, work today in my vineyard.'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23m</a:t>
            </a:r>
          </a:p>
        </p:txBody>
      </p:sp>
    </p:spTree>
  </p:cSld>
  <p:clrMapOvr>
    <a:masterClrMapping/>
  </p:clrMapOvr>
</p:sld>
</file>

<file path=ppt/slides/slide1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0160" name="Group 16"/>
          <p:cNvGraphicFramePr>
            <a:graphicFrameLocks noGrp="1"/>
          </p:cNvGraphicFramePr>
          <p:nvPr/>
        </p:nvGraphicFramePr>
        <p:xfrm>
          <a:off x="34925" y="44450"/>
          <a:ext cx="9074150" cy="66976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وقالَ: هأنذا يا سيدي ولم يَمضِ. فجاء إلى الثَّاني وقالَ له أيضاً هكذا.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Celui-ci lui répondit: "Je ne veux pas"; un peu plus tard, pris de remords, il y alla. 30 S'avançant vers le second, il lui dit la même chose.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He answered and said, `I will not,' but afterward he regretted it and went. 30 Then he came to the second and said likewise.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8815" name="Group 31"/>
          <p:cNvGraphicFramePr>
            <a:graphicFrameLocks noGrp="1"/>
          </p:cNvGraphicFramePr>
          <p:nvPr/>
        </p:nvGraphicFramePr>
        <p:xfrm>
          <a:off x="34925" y="44450"/>
          <a:ext cx="9145588" cy="66976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وقال: لا أُريد. ولكنَّه أخيراً نَدِم ومَضَى. فمَن مِن الاثنين عَمِل إِرادَة أبيه؟ ". قالُوا: " الأخير " فقال لهُم يسُوع: " الحقَّ أقُولُ لكُم: إنَّ العشَّارينَ والزُّناة سَيسبقُونكُم إلى ملكُوتِ اللَّـهِ،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Celui-ci répondit: "J'y vais, Seigneur; mais il n'y alla pas. 31 Lequel des deux a fait la volonté de son père?"</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premier", répondent-ils. Jésus leur dit: "En vérité, je vous le déclare, collecteurs d'impôts et prostituées vous précèderont dans le Royaume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answered and said, `I go, sir,' but he did not go. 31 Which of the two did the will of his father? They said to Him, The first. Jesus said to them, Assuredly, I say to you that tax collectors and harlots enter the kingdom of God before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79833" name="Group 25"/>
          <p:cNvGraphicFramePr>
            <a:graphicFrameLocks noGrp="1"/>
          </p:cNvGraphicFramePr>
          <p:nvPr/>
        </p:nvGraphicFramePr>
        <p:xfrm>
          <a:off x="34925" y="115888"/>
          <a:ext cx="9001125" cy="602818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قد جاءَكُم يُوحنَّا في سبيل الحقِّ فَلم تُؤمنُوا بهِ، وأمَّا العشَّارُونَ والزُّناة فآمنُوا بهِ. وأنتُم إذ رأيتُم ( ذلك ) لم تَندمُوا أخيراً حتى تُؤمنُوا بهِ.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En effet, Jean est venu à vous dans le chemin de la justice, et vous ne l'avez pas cru; collecteurs d'impôts et prostituées, au contraire, l'ont cru. Et vous, voyant cela, vous ne vous êtes pas dans la suite davantage repentis pour le croire."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For John came to you in the way of righteousness, and you did not believe him; but tax collectors and harlots believed him; and when you saw it, you did not afterward relent and believe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083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880835"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88083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88083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82922" name="Group 42"/>
          <p:cNvGraphicFramePr>
            <a:graphicFrameLocks noGrp="1"/>
          </p:cNvGraphicFramePr>
          <p:nvPr/>
        </p:nvGraphicFramePr>
        <p:xfrm>
          <a:off x="34925" y="44450"/>
          <a:ext cx="9074150" cy="662914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أفسس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1 ـ 16 )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فأسألكم أيضاً، أنا الأَسِير في الرَّبِّ: أن تَسلكُوا كَما يَحقُّ لِلدَّعوةِ التى دُعيتُم إليها. بكُلَّ تَواضُعٍ، ووداعة، وطُول أناة، مُحتَمِلينَ بعضُكُم بَعضاً بالمحبَّة.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Ephésiens 4 : 1 - 16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Je vous y exhorte donc dans le Seigneur, moi qui suis prisonnier: accordez votre vie à l'appel que vous avez reçu; 2 en toute humilité et douceur, avec patience, supportez-vous les uns les autres dans l'amour;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Ephesians 4:1-16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I, therefore, the prisoner of the Lord, beseech you to walk worthy of the calling with which you were called, 2 with all lowliness and gentleness, with longsuffering, bearing with one another in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23p</a:t>
            </a:r>
          </a:p>
        </p:txBody>
      </p:sp>
    </p:spTree>
  </p:cSld>
  <p:clrMapOvr>
    <a:masterClrMapping/>
  </p:clrMapOvr>
</p:sld>
</file>

<file path=ppt/slides/slide1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3250" name="Group 34"/>
          <p:cNvGraphicFramePr>
            <a:graphicFrameLocks noGrp="1"/>
          </p:cNvGraphicFramePr>
          <p:nvPr/>
        </p:nvGraphicFramePr>
        <p:xfrm>
          <a:off x="34925" y="44450"/>
          <a:ext cx="9145588" cy="664470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ومُجتَهدِينَ في حفظ وحدانِيَّة الرُّوح بِرباطِ السَّلام الكامل. جسدٌ واحدٌ، ورُوحٌ واحدٌ، كَما دُعِيتُم في رَجاء دَعوتكُم الواحد. ربٌّ واحدٌ، وإيمانٌ واحدٌ، ومَعمُوديَّةٌ واحدةٌ، واحدٌ هو اللَّه أبو كل أحد، الكائن على الكُلِّ وبالكُلِّ وفي الكُلِّ،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a:t>
                      </a:r>
                      <a:r>
                        <a:rPr kumimoji="0" lang="fr-FR" sz="2800" b="0" i="0" u="none" strike="noStrike" cap="none" normalizeH="0" baseline="0" dirty="0">
                          <a:ln>
                            <a:noFill/>
                          </a:ln>
                          <a:solidFill>
                            <a:schemeClr val="bg1"/>
                          </a:solidFill>
                          <a:effectLst/>
                          <a:latin typeface="Arial" charset="0"/>
                          <a:cs typeface="Arial" charset="0"/>
                        </a:rPr>
                        <a:t>appliquez-vous à garder l'unité de l'esprit par le lien de la paix. 4 Il y a un seul corps et un seul Esprit, de même que votre vocation vous a appelés à une seule espérance; un seul Seigneur, une seule foi, un seul baptême; 6 un seul Dieu et Père de tous, qui règne sur tous, agit par tous, et demeure en tous.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endeavoring to keep the unity of the Spirit in the bond of peace. 4 There is one body and one Spirit, just as you were called in one hope of your calling; 5 one Lord, one faith, one baptism; 6 one God and Father of all, who is above all, and through all, and in you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4266" name="Group 26"/>
          <p:cNvGraphicFramePr>
            <a:graphicFrameLocks noGrp="1"/>
          </p:cNvGraphicFramePr>
          <p:nvPr/>
        </p:nvGraphicFramePr>
        <p:xfrm>
          <a:off x="34925" y="44450"/>
          <a:ext cx="9001125" cy="676656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ولكُلِّ واحدٍ مِنَّا أُعطِيَتِ النِّعمَةُ على مِقدَار موهبة المسيح. فلذلكَ يقُولُ: " لما صعدَ إلى العلاءِ سَبَى سبياً وأعطَى النَّاسَ عطايا ". فالصعودُ ما هو  إلاَّ إنَّهُ نزل أولاً إلى أسافل الأرض.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7 </a:t>
                      </a:r>
                      <a:r>
                        <a:rPr kumimoji="0" lang="fr-FR" sz="2800" b="0" i="0" u="none" strike="noStrike" cap="none" normalizeH="0" baseline="0">
                          <a:ln>
                            <a:noFill/>
                          </a:ln>
                          <a:solidFill>
                            <a:schemeClr val="bg1"/>
                          </a:solidFill>
                          <a:effectLst/>
                          <a:latin typeface="Arial" charset="0"/>
                          <a:cs typeface="Arial" charset="0"/>
                        </a:rPr>
                        <a:t>A chacun de nous cependant la grâce a été donnée selon la mesure du don du Christ. D'où cette parole:8 Monté dans les hauteurs, il a capturé des prisonniers; il a fait des dons aux hommes. 9 Il est monté! Qu'est-ce à dire, sinon qu'il est aussi descendu jusqu'en bas sur la terre?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to each one of us grace was given according to the measure of Christ's gift. 8 Therefore He says: When He ascended on high, He led captivity captive, And gave gifts to men. 9 (Now this, He ascended--what does it mean but that He also first descended into the lower parts of the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5285" name="Group 21"/>
          <p:cNvGraphicFramePr>
            <a:graphicFrameLocks noGrp="1"/>
          </p:cNvGraphicFramePr>
          <p:nvPr/>
        </p:nvGraphicFramePr>
        <p:xfrm>
          <a:off x="34925" y="44450"/>
          <a:ext cx="9001125" cy="604393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فذاك الذي نزلَ هو الذي صعدَ أيضاً فوق السَّمَواتِ كلها ليُكمِّلَ كلَّ شيءٍ. وهو الذي أعطَى البعضَ أولاً رُسلاً، والبعضَ أنبياءَ، والبعضَ مُبشِّرينَ، والبعضَ رُعاةً ومُعلِّمينَ،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10 </a:t>
                      </a:r>
                      <a:r>
                        <a:rPr kumimoji="0" lang="fr-FR" sz="2800" b="0" i="0" u="none" strike="noStrike" cap="none" normalizeH="0" baseline="0">
                          <a:ln>
                            <a:noFill/>
                          </a:ln>
                          <a:solidFill>
                            <a:schemeClr val="bg1"/>
                          </a:solidFill>
                          <a:effectLst/>
                          <a:latin typeface="Arial" charset="0"/>
                          <a:cs typeface="Arial" charset="0"/>
                        </a:rPr>
                        <a:t>Celui qui est descendu, est aussi celui qui est monté plus haut que tous les cieux, afin de remplir l'univers. Et les dons qu'il a faits, ce sont des apôtres, des prophètes, des évangélistes, des pasteurs et catéchètes,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He who descended is also the One who ascended far above all the heavens, that He might fill all things.) 11 And He Himself gave some to be apostles, some prophets, some evangelists, and some pastors and teachers,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6310" name="Group 22"/>
          <p:cNvGraphicFramePr>
            <a:graphicFrameLocks noGrp="1"/>
          </p:cNvGraphicFramePr>
          <p:nvPr/>
        </p:nvGraphicFramePr>
        <p:xfrm>
          <a:off x="34925" y="44450"/>
          <a:ext cx="9001125" cy="614521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لأجل استعداد القدِّيسينَ، ولعمل الخدمةِ، وبُنيانِ جسدِ المسيح، إلى أن ننتهِيَ جَميعُنا إلى وحدةِ الإيمان ومعرفةِ ابن اللَّهِ. إلى إنسانٍ كاملٍ. إلى مقدار قامةِ ملءِ المسيح.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12 </a:t>
                      </a:r>
                      <a:r>
                        <a:rPr kumimoji="0" lang="fr-FR" sz="2800" b="0" i="0" u="none" strike="noStrike" cap="none" normalizeH="0" baseline="0">
                          <a:ln>
                            <a:noFill/>
                          </a:ln>
                          <a:solidFill>
                            <a:schemeClr val="bg1"/>
                          </a:solidFill>
                          <a:effectLst/>
                          <a:latin typeface="Arial" charset="0"/>
                          <a:cs typeface="Arial" charset="0"/>
                        </a:rPr>
                        <a:t>afin de mettre les saints en état d'accomplir le ministère pour bâtir le corps du Christ, jusqu'à ce que nous parvenions tous ensemble à l'unité dans la foi et dans la connaissance du Fils de Dieu, à l'état d'adultes, à la taille du Christ dans sa plénitude.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the equipping of the saints for the work of ministry, for the edifying of the body of Christ, 13 till we all come to the unity of the faith and of the knowledge of the Son of God, to a perfect man, to the measure of the stature of the fullness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7338" name="Group 26"/>
          <p:cNvGraphicFramePr>
            <a:graphicFrameLocks noGrp="1"/>
          </p:cNvGraphicFramePr>
          <p:nvPr/>
        </p:nvGraphicFramePr>
        <p:xfrm>
          <a:off x="34925" y="44450"/>
          <a:ext cx="9001125" cy="633984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لا نَكُونَ فيما بعدُ أطفالاً مضطربين ومَحمولينَ مع كلِّ ريح تعليم، بخداع النَّاس، بمكر ومخادعة الضَّلال. بلْ صادقينَ في المحبَّةِ، فننمو في كلَّ شىءٍ إلى ذاك الذي هو الرأسُ: المسيحُ،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14 </a:t>
                      </a:r>
                      <a:r>
                        <a:rPr kumimoji="0" lang="fr-FR" sz="2800" b="0" i="0" u="none" strike="noStrike" cap="none" normalizeH="0" baseline="0">
                          <a:ln>
                            <a:noFill/>
                          </a:ln>
                          <a:solidFill>
                            <a:schemeClr val="bg1"/>
                          </a:solidFill>
                          <a:effectLst/>
                          <a:latin typeface="Arial" charset="0"/>
                          <a:cs typeface="Arial" charset="0"/>
                        </a:rPr>
                        <a:t>Ainsi, nous ne serons plus des enfants, ballottés, menés à la dérive à tout vent de doctrine, joués par les hommes et leur astuce à fourvoyer dans l'erreur. Mais, confessant la vérité dans l'amour, nous grandirons à tous égards vers celui qui est la tête, Christ.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that we should no longer be children, tossed to and fro and carried about with every wind of doctrine, by the trickery of men, in the cunning craftiness of deceitful plotting, 15 but, speaking the truth in love, may grow up in all things into Him who is the head--Christ--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8359" name="Group 23"/>
          <p:cNvGraphicFramePr>
            <a:graphicFrameLocks noGrp="1"/>
          </p:cNvGraphicFramePr>
          <p:nvPr/>
        </p:nvGraphicFramePr>
        <p:xfrm>
          <a:off x="34925" y="44450"/>
          <a:ext cx="9074150" cy="628967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منهُ كُلُّ الجَسدِ مُرَكَّبٌاً معه، ومُلتحماً بكُلِّ عرقٍ على قدر فعل المواهبَ بمقدار كلِّ واحدٍ من الأعضاءِ، ويصنع نمواً للجسدِ لبُنيَانهِ في المَحبَّةِ.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c'est de lui que le corps tout entier, coordonné et bien uni grâce à toutes les articulations qui le desservent, selon une activité répartie à la mesure de chacun, réalise sa propre croissance pour se construire lui-même dans l'amour.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from whom the whole body, joined and knit together by what every joint supplies, according to the effective working by which every part does its share, causes growth of the body for the edifying of itself in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390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493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8849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8849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87004" name="Group 28"/>
          <p:cNvGraphicFramePr>
            <a:graphicFrameLocks noGrp="1"/>
          </p:cNvGraphicFramePr>
          <p:nvPr/>
        </p:nvGraphicFramePr>
        <p:xfrm>
          <a:off x="34925" y="44450"/>
          <a:ext cx="9074150" cy="6338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بطرس الرسول الثانية </a:t>
                      </a:r>
                      <a:r>
                        <a:rPr kumimoji="0" lang="ar-EG"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2 : 2 ـ 8 )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وسَيتبَعُ كَثِيرُونَ نجاساتهُم. وبِسَببهم سيُجدَّف على طَريِق الحقِّ. وبالطَّمع وزخرف الكلام يَتَّجِرُون بِكُم،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2 Pierre 2 : 2 - 8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Beaucoup les suivront dans leurs débauches: à cause d'eux, le chemin de la vérité sera l'objet de blasphèmes; 3 et, dans leur cupidité, ils vous exploiteront par des discours truqués;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2 Peter 2:2-8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many will follow their destructive ways, because of whom the way of truth will be blasphemed. 3 By covetousness they will exploit you with deceptive words;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23c</a:t>
            </a:r>
          </a:p>
        </p:txBody>
      </p:sp>
    </p:spTree>
  </p:cSld>
  <p:clrMapOvr>
    <a:masterClrMapping/>
  </p:clrMapOvr>
</p:sld>
</file>

<file path=ppt/slides/slide1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59384" name="Group 24"/>
          <p:cNvGraphicFramePr>
            <a:graphicFrameLocks noGrp="1"/>
          </p:cNvGraphicFramePr>
          <p:nvPr/>
        </p:nvGraphicFramePr>
        <p:xfrm>
          <a:off x="34925" y="44450"/>
          <a:ext cx="9074150" cy="623030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دَينُونَتُهُم مُنذُ القَدِيم لا تَبطل، وهَلاكُهُم لا ينام. فإن كان اللَّه لم يُشفِق على المَلائِكة الذين أخطأُوا، بَل أَسلمهُم إلى أسافل الهاوية بسَلاسِل الظلمة، ليحفظوا لِلقضاء معذبين،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eux, depuis longtemps déjà, le jugement ne chôme pas et leur perdition ne dort pas. 4 Car Dieu n'a pas épargné les anges coupables, mais les a plongés, les a livrés aux antres ténébreux du Tartare, les gardant en réserve pour le jugement.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a long time their judgment has not been idle, and their destruction does not slumber. 4 For if God did not spare the angels who sinned, but cast them down to hell and delivered them into chains of darkness, to be reserved for judgment;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0408" name="Group 24"/>
          <p:cNvGraphicFramePr>
            <a:graphicFrameLocks noGrp="1"/>
          </p:cNvGraphicFramePr>
          <p:nvPr/>
        </p:nvGraphicFramePr>
        <p:xfrm>
          <a:off x="34925" y="44450"/>
          <a:ext cx="9074150" cy="55546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يُشفِق على العَالَم القَديم، وإنَّما حَفِظَ نُوح الثامن الكارز بالبر، وأتى بالطُوفان على عَالم المنافقين.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465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n'a pas épargné non plus l'ancien monde, mais il préserva, lors du déluge dont il submergea le monde des impies, Noé, le huitième des survivants, lui qui proclamait la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did not spare the ancient world, but saved Noah, one of eight people, a preacher of righteousness, bringing in the flood on the world of the ungodly;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1431" name="Group 23"/>
          <p:cNvGraphicFramePr>
            <a:graphicFrameLocks noGrp="1"/>
          </p:cNvGraphicFramePr>
          <p:nvPr/>
        </p:nvGraphicFramePr>
        <p:xfrm>
          <a:off x="34925" y="44450"/>
          <a:ext cx="9074150" cy="587375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ومَدِينتي سَدُوم وعَمُورَة أحرقهُما، وقضى عَلَيهِما بِالانقِلاب، وجعلهُما عِبرة للعَتيدين أن ينافقُوا،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784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puis il condamna à l'anéantissement les villes de Sodome et Gomorrhe en les réduisant en cendres à titre d'exemple pour les impies à venir;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turning the cities of Sodom and Gomorrah into ashes, condemned them to destruction, making them an example to those who afterward would live ungodly;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2451" name="Group 19"/>
          <p:cNvGraphicFramePr>
            <a:graphicFrameLocks noGrp="1"/>
          </p:cNvGraphicFramePr>
          <p:nvPr/>
        </p:nvGraphicFramePr>
        <p:xfrm>
          <a:off x="34925" y="44450"/>
          <a:ext cx="9074150" cy="649833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وأَنقَذ لُوطاً البارَّ، مَغلُوباً مِن سِيرة الارديَاءِ وسلوكهم النجس. لأنه بِالنَّظَر والسَّمع كان البار ساكناً بينهُم، وكانت نَفسهُ البارَّة تتعذب يَوماً فَيوماً بالأعمال المذمومة.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et il délivra Loth le juste, accablé par la manière dont vivaient ces criminels débauchés; 8 car ce juste, vivant au milieu d'eux, les voyait et les entendait: jour après jour, son âme de juste, était à la torture à cause de leurs oeuvres scandaleuses.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delivered righteous Lot, who was oppressed by the filthy conduct of the wicked 8 (for that righteous man, dwelling among them, tormented his righteous soul from day to day by seeing and hearing their lawless deeds)--.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902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889028"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889028"/>
                                        </p:tgtEl>
                                        <p:attrNameLst>
                                          <p:attrName>style.visibility</p:attrName>
                                        </p:attrNameLst>
                                      </p:cBhvr>
                                      <p:to>
                                        <p:strVal val="visible"/>
                                      </p:to>
                                    </p:set>
                                    <p:anim calcmode="lin" valueType="num">
                                      <p:cBhvr additive="base">
                                        <p:cTn id="7" dur="500" fill="hold"/>
                                        <p:tgtEl>
                                          <p:spTgt spid="5889028"/>
                                        </p:tgtEl>
                                        <p:attrNameLst>
                                          <p:attrName>ppt_x</p:attrName>
                                        </p:attrNameLst>
                                      </p:cBhvr>
                                      <p:tavLst>
                                        <p:tav tm="0">
                                          <p:val>
                                            <p:strVal val="0-#ppt_w/2"/>
                                          </p:val>
                                        </p:tav>
                                        <p:tav tm="100000">
                                          <p:val>
                                            <p:strVal val="#ppt_x"/>
                                          </p:val>
                                        </p:tav>
                                      </p:tavLst>
                                    </p:anim>
                                    <p:anim calcmode="lin" valueType="num">
                                      <p:cBhvr additive="base">
                                        <p:cTn id="8" dur="500" fill="hold"/>
                                        <p:tgtEl>
                                          <p:spTgt spid="58890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005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8900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8900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8900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92121" name="Group 25"/>
          <p:cNvGraphicFramePr>
            <a:graphicFrameLocks noGrp="1"/>
          </p:cNvGraphicFramePr>
          <p:nvPr/>
        </p:nvGraphicFramePr>
        <p:xfrm>
          <a:off x="107950" y="115888"/>
          <a:ext cx="9036050" cy="6492875"/>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(27:9</a:t>
                      </a:r>
                      <a:r>
                        <a:rPr kumimoji="0" lang="ar-SA" sz="3200" b="0" i="0" u="sng" strike="noStrike" cap="none" normalizeH="0" baseline="0" dirty="0">
                          <a:ln>
                            <a:noFill/>
                          </a:ln>
                          <a:solidFill>
                            <a:srgbClr val="FF9933"/>
                          </a:solidFill>
                          <a:effectLst/>
                          <a:latin typeface="Arial" charset="0"/>
                          <a:cs typeface="Arial" charset="0"/>
                        </a:rPr>
                        <a:t>-12)</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استَقَرَّ الرَّأيُ أن نُقلع إلى إيطاليا، أُسلم بُولُس وأَسرَى آخَرون إلى قَائِد مِئةٍ اسمُه يُوليُوس من فرقة سبسطية ( أُوغُسطُس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27:9-12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Quand notre embarquement pour l'Italie a été décidé, on a remis Paul et d'autres prisonniers à un centurion nommé Julius, de la Cohorte Augusta.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27:1-3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27:1 And when it was decided that we should sail to Italy, they delivered Paul and some other prisoners to one named Julius, a centurion of the Augustan Regiment.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23a</a:t>
            </a:r>
          </a:p>
        </p:txBody>
      </p:sp>
    </p:spTree>
  </p:cSld>
  <p:clrMapOvr>
    <a:masterClrMapping/>
  </p:clrMapOvr>
</p:sld>
</file>

<file path=ppt/slides/slide1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93152" name="Group 32"/>
          <p:cNvGraphicFramePr>
            <a:graphicFrameLocks noGrp="1"/>
          </p:cNvGraphicFramePr>
          <p:nvPr/>
        </p:nvGraphicFramePr>
        <p:xfrm>
          <a:off x="34925" y="44450"/>
          <a:ext cx="9074150" cy="576262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فركبنا سَفينةٍ من أدرامنتين، مُزمعة أن تسير بقرب سواحل أسِيَّا. وأقلعنا وكان مَعَنا أَرِستَـرخُس المقـدوني مِن تَسَالُونِيكي.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Nous sommes alors montés à bord d'un bateau d'Adramyttium en partance pour les côtes d'Asie et nous avons pris la mer. Il y avait avec nous Aristarque, un Macédonien de Thessalonique.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So, entering a ship of Adramyttium, we put to sea, meaning to sail along the coasts of Asia. Aristarchus, a Macedonian of Thessalonica, was with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3471" name="Group 15"/>
          <p:cNvGraphicFramePr>
            <a:graphicFrameLocks noGrp="1"/>
          </p:cNvGraphicFramePr>
          <p:nvPr/>
        </p:nvGraphicFramePr>
        <p:xfrm>
          <a:off x="34925" y="44450"/>
          <a:ext cx="9074150" cy="587737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اليَـوم الآخـر وصلنا إلى صَيدَا، فعاملَ يُوليُوس بُولُس برفق، وأَذِن له أن يَذهب إلى أَصِدقَائِه لِيَحصُل على عِنايةٍ ( مِنهُم ).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lendemain, à l'occasion d'une escale à Sidon, Julius, qui traitait Paul avec humanité, lui a permis d'aller trouver ses amis et de profiter de leur accueil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 next day we landed at Sidon. And Julius treated Paul kindly and gave him liberty to go to his friends and receive care.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414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5170"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5895172" name="Picture 4" descr="pointing"/>
          <p:cNvPicPr>
            <a:picLocks noChangeAspect="1" noChangeArrowheads="1"/>
          </p:cNvPicPr>
          <p:nvPr/>
        </p:nvPicPr>
        <p:blipFill>
          <a:blip r:embed="rId2" cstate="print"/>
          <a:srcRect/>
          <a:stretch>
            <a:fillRect/>
          </a:stretch>
        </p:blipFill>
        <p:spPr bwMode="auto">
          <a:xfrm>
            <a:off x="3000364"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895172"/>
                                        </p:tgtEl>
                                        <p:attrNameLst>
                                          <p:attrName>style.visibility</p:attrName>
                                        </p:attrNameLst>
                                      </p:cBhvr>
                                      <p:to>
                                        <p:strVal val="visible"/>
                                      </p:to>
                                    </p:set>
                                    <p:anim calcmode="lin" valueType="num">
                                      <p:cBhvr additive="base">
                                        <p:cTn id="7" dur="500" fill="hold"/>
                                        <p:tgtEl>
                                          <p:spTgt spid="5895172"/>
                                        </p:tgtEl>
                                        <p:attrNameLst>
                                          <p:attrName>ppt_x</p:attrName>
                                        </p:attrNameLst>
                                      </p:cBhvr>
                                      <p:tavLst>
                                        <p:tav tm="0">
                                          <p:val>
                                            <p:strVal val="0-#ppt_w/2"/>
                                          </p:val>
                                        </p:tav>
                                        <p:tav tm="100000">
                                          <p:val>
                                            <p:strVal val="#ppt_x"/>
                                          </p:val>
                                        </p:tav>
                                      </p:tavLst>
                                    </p:anim>
                                    <p:anim calcmode="lin" valueType="num">
                                      <p:cBhvr additive="base">
                                        <p:cTn id="8" dur="500" fill="hold"/>
                                        <p:tgtEl>
                                          <p:spTgt spid="58951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619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97236" name="Group 20"/>
          <p:cNvGraphicFramePr>
            <a:graphicFrameLocks noGrp="1"/>
          </p:cNvGraphicFramePr>
          <p:nvPr/>
        </p:nvGraphicFramePr>
        <p:xfrm>
          <a:off x="107950" y="44450"/>
          <a:ext cx="9072563"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13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(17:6)</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صرخت لأنَّك قد سمعتني يا اللَّـه، أَمِلْ أُذُنَيْكَ يارب واستمع كلامي.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17:6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t'appelle car tu me répondras, mon Dieu. Tends l'oreille vers moi, écoute ma parole,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17:6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 have called upon You, for You will hear me, O God; Incline Your ear to me, and hear my speech.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1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98268" name="Group 28"/>
          <p:cNvGraphicFramePr>
            <a:graphicFrameLocks noGrp="1"/>
          </p:cNvGraphicFramePr>
          <p:nvPr/>
        </p:nvGraphicFramePr>
        <p:xfrm>
          <a:off x="34925" y="44450"/>
          <a:ext cx="9074150" cy="673608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sng" strike="noStrike" cap="none" normalizeH="0" baseline="0">
                          <a:ln>
                            <a:noFill/>
                          </a:ln>
                          <a:solidFill>
                            <a:srgbClr val="FF9933"/>
                          </a:solidFill>
                          <a:effectLst/>
                          <a:latin typeface="Arial" charset="0"/>
                          <a:cs typeface="Arial" charset="0"/>
                        </a:rPr>
                        <a:t>لوقا ( 9 : 57 – 62 )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هُم سائِرُونَ في الطَّريقِ قالَ لَهُ واحدٌ: " أَتبَعُك إلى حيث تَمضِي ". فَقالَ لَهُ يَسَوعُ: " إن للثَّعالب أوجرةٌ، ولطُيُور السَّماء أَوكاراً، وأمَّا ابنُ الإنسان فلا موضع له يُسند إليه رأسه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9:57-62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57 Comme ils étaient en route, quelqu'un dit à Jésus en chemin: "Je te suivrai partout où tu iras." 58 Jésus lui dit: "Les renards ont des terriers et les oiseaux du ciel des nids; le Fils de l'homme, lui, n'a pas où poser la tête."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9:57-62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57 Now it happened as they journeyed on the road, that someone said to Him, Lord, I will follow You wherever You go. 58 And Jesus said to him, Foxes have holes and birds of the air have nests, but the Son of Man has nowhere to lay His head.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23g</a:t>
            </a:r>
          </a:p>
        </p:txBody>
      </p:sp>
    </p:spTree>
  </p:cSld>
  <p:clrMapOvr>
    <a:masterClrMapping/>
  </p:clrMapOvr>
</p:sld>
</file>

<file path=ppt/slides/slide1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99289" name="Group 25"/>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لآخَرَ: " اتبَعنِي ". فَقالَ: " يارب، ائذَن لي أوَّلاً أن أذهب لأدفن أبي ". فَقالَ لَهُ يسُوعُ: " دَع الموتَى يَدفنُونَ مَوتاهُم، أمَّا أنتَ فأذهَب وبشر بِمَلَكُوتِ اللَّهِ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59 Il dit à un autre: "Suis-moi." Celui-ci répondit: "Permets-moi d'aller d'abord enterrer mon père." Mais Jésus lui dit: "Laisse les morts enterrer leurs morts, mais toi, va annoncer le Règne de Dieu."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59 Then He said to another, Follow Me. But he said, Lord, let me first go and bury my father. 60 Jesus said to him, Let the dead bury their own dead, but you go and preach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0309" name="Group 21"/>
          <p:cNvGraphicFramePr>
            <a:graphicFrameLocks noGrp="1"/>
          </p:cNvGraphicFramePr>
          <p:nvPr/>
        </p:nvGraphicFramePr>
        <p:xfrm>
          <a:off x="34925" y="44450"/>
          <a:ext cx="9145588" cy="631552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 آخَرُ سأتبعك يارب، فإذَن لي أوَّلاً أن أُوَدِّع مَن في بَيتي ". فَقَالَ لَهُ يَسُوعُ: " ما مِن أحَدٌ يَضَعُ يَدَهُ على المِحراث ويَنظُرُ إلى الوَرَاء يكون أهلاً لِمَلَكُوتِ اللَّهِ ". </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61 Un autre encore lui dit: "Je vais te suivre, Seigneur; mais d'abord permets-moi de faire mes adieux à ceux de ma maison." Jésus lui dit: "Quiconque met la main à la charrue, puis regarde en arrière, n'est pas fait pour le Royaume de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And another also said, Lord, I will follow You, but let me first go and bid them farewell who are at my house. 62 But Jesus said to him, No one, having put his hand to the plow, and looking back, is fit for the kingdom of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1315" name="Picture 3" descr="pointing"/>
          <p:cNvPicPr>
            <a:picLocks noChangeAspect="1" noChangeArrowheads="1"/>
          </p:cNvPicPr>
          <p:nvPr/>
        </p:nvPicPr>
        <p:blipFill>
          <a:blip r:embed="rId2" cstate="print"/>
          <a:srcRect/>
          <a:stretch>
            <a:fillRect/>
          </a:stretch>
        </p:blipFill>
        <p:spPr bwMode="auto">
          <a:xfrm>
            <a:off x="2714612" y="4500570"/>
            <a:ext cx="1238250" cy="628650"/>
          </a:xfrm>
          <a:prstGeom prst="rect">
            <a:avLst/>
          </a:prstGeom>
          <a:noFill/>
        </p:spPr>
      </p:pic>
      <p:sp>
        <p:nvSpPr>
          <p:cNvPr id="590131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01315"/>
                                        </p:tgtEl>
                                        <p:attrNameLst>
                                          <p:attrName>style.visibility</p:attrName>
                                        </p:attrNameLst>
                                      </p:cBhvr>
                                      <p:to>
                                        <p:strVal val="visible"/>
                                      </p:to>
                                    </p:set>
                                    <p:anim calcmode="lin" valueType="num">
                                      <p:cBhvr additive="base">
                                        <p:cTn id="7" dur="500" fill="hold"/>
                                        <p:tgtEl>
                                          <p:spTgt spid="5901315"/>
                                        </p:tgtEl>
                                        <p:attrNameLst>
                                          <p:attrName>ppt_x</p:attrName>
                                        </p:attrNameLst>
                                      </p:cBhvr>
                                      <p:tavLst>
                                        <p:tav tm="0">
                                          <p:val>
                                            <p:strVal val="0-#ppt_w/2"/>
                                          </p:val>
                                        </p:tav>
                                        <p:tav tm="100000">
                                          <p:val>
                                            <p:strVal val="#ppt_x"/>
                                          </p:val>
                                        </p:tav>
                                      </p:tavLst>
                                    </p:anim>
                                    <p:anim calcmode="lin" valueType="num">
                                      <p:cBhvr additive="base">
                                        <p:cTn id="8" dur="500" fill="hold"/>
                                        <p:tgtEl>
                                          <p:spTgt spid="59013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2338" name="Group 2"/>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Wednesday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الأربعاء من الإسبوع الرابع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Mercredi de la Quatrième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336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90336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4416" name="Group 32"/>
          <p:cNvGraphicFramePr>
            <a:graphicFrameLocks noGrp="1"/>
          </p:cNvGraphicFramePr>
          <p:nvPr/>
        </p:nvGraphicFramePr>
        <p:xfrm>
          <a:off x="34925" y="115888"/>
          <a:ext cx="9074150" cy="679310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9866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الخروج لموسى النبي (</a:t>
                      </a:r>
                      <a:r>
                        <a:rPr kumimoji="0" lang="en-US" sz="3600" b="0" i="0" u="sng" strike="noStrike" cap="none" normalizeH="0" baseline="0">
                          <a:ln>
                            <a:noFill/>
                          </a:ln>
                          <a:solidFill>
                            <a:srgbClr val="FF9933"/>
                          </a:solidFill>
                          <a:effectLst/>
                          <a:latin typeface="Arial" charset="0"/>
                          <a:cs typeface="Arial" charset="0"/>
                        </a:rPr>
                        <a:t>7: 14 – 8: 18</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لمُوسى: قد ثقل قَلب فرعَون، كي لا يُطلق الشَّعب. فامضِ إلى فرعَون في الصَّباح، فإنَّه يخرُج إلى الماءِ، فَقف معه على شاطيء النَّهر،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Exodus 7:14-8:18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Le Seigneur dit à Moïse: "Le Pharaon s'obstine; il refuse de laisser partir le peuple. 15 Va vers le Pharaon dès le matin, quand il sortira pour se rendre près de l'eau.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Attends-le au bord du fleuve.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Exodus 7:14-8:18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So the Lord said to Moses: Pharaoh's heart is hard; he refuses to let the people go. 15 Go to Pharaoh in the morning, when he goes out to the water, and you shall stand by the river's bank to meet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24f</a:t>
            </a:r>
          </a:p>
        </p:txBody>
      </p:sp>
    </p:spTree>
  </p:cSld>
  <p:clrMapOvr>
    <a:masterClrMapping/>
  </p:clrMapOvr>
</p:sld>
</file>

<file path=ppt/slides/slide1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5436" name="Group 28"/>
          <p:cNvGraphicFramePr>
            <a:graphicFrameLocks noGrp="1"/>
          </p:cNvGraphicFramePr>
          <p:nvPr/>
        </p:nvGraphicFramePr>
        <p:xfrm>
          <a:off x="34925" y="115888"/>
          <a:ext cx="9001125" cy="634200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والعَصَا التى تَحوَّلَت إلى حيَّة خُذها بيدك. وتقولُ لَهُ الرَّبُّ إلهُ العِبرَانيِّينَ أرسَلَني إِلَيكَ قَائلاً: أَطلقْ شَعبي ليعبُدُني في البرِّيَّة، وهُوذا حتَّى الآن لم تَسمَع.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bâton qui s'est changé en serpent, prends-le en mains. 16 Dis au Pharaon: Le Seigneur, le Dieu des Hébreux, m'avait envoyé te dire: Laisse partir mon peuple pour qu'il me serve au désert; mais jusqu'ici tu n'as pas écouté.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rod which was turned to a serpent you shall take in your hand. 16 And you shall say to him, `The Lord God of the Hebrews has sent me to you, saying, Let My people go, that they may serve Me in the wilderness; but indeed, until now you would not hear!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4504" name="Group 24"/>
          <p:cNvGraphicFramePr>
            <a:graphicFrameLocks noGrp="1"/>
          </p:cNvGraphicFramePr>
          <p:nvPr/>
        </p:nvGraphicFramePr>
        <p:xfrm>
          <a:off x="34925" y="115888"/>
          <a:ext cx="9074150" cy="6494400"/>
        </p:xfrm>
        <a:graphic>
          <a:graphicData uri="http://schemas.openxmlformats.org/drawingml/2006/table">
            <a:tbl>
              <a:tblPr rtl="1"/>
              <a:tblGrid>
                <a:gridCol w="4492399">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هذا ما يقوله الرَّبُّ بهذا تَعرفُ أنِّي أنَا الربُّ، ها أنا أضربُ بالعصا التي في يدي على الماء الذي في النَّهر فيتحوَّل دماً. ويَمُوتُ السَّمكُ الذي في النَّهر ويَنتِنُ النَّهر، فلا يستطيع المصريُّون أن يشربوا ماءً مِن النَّهر.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17 Ainsi parle le Seigneur: A ceci tu connaîtras que c'est moi le Seigneur: je vais frapper les eaux du Fleuve avec le bâton que j'ai en main et elles se changeront en sang. 18 Les poissons du Fleuve mourront, le Fleuve deviendra puant et les Égyptiens seront incapables de boire les eaux du Fleuve.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a:ln>
                            <a:noFill/>
                          </a:ln>
                          <a:solidFill>
                            <a:schemeClr val="bg1"/>
                          </a:solidFill>
                          <a:effectLst/>
                          <a:latin typeface="Arial" charset="0"/>
                          <a:cs typeface="Arial" charset="0"/>
                        </a:rPr>
                        <a:t>17 `Thus says the Lord: By this you shall know that I am the Lord. Behold, I will strike the waters which are in the river with the rod that is in my hand, and they shall be turned to blood. 18 And the fish that are in the river shall die, the river shall stink, and the Egyptians will loathe to drink the water of the river.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5530" name="Group 26"/>
          <p:cNvGraphicFramePr>
            <a:graphicFrameLocks noGrp="1"/>
          </p:cNvGraphicFramePr>
          <p:nvPr/>
        </p:nvGraphicFramePr>
        <p:xfrm>
          <a:off x="34925" y="115888"/>
          <a:ext cx="9074150"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الربُّ لموسى قُل لهرون أخيك خُذ عَصَاك ومُدَّ يَدكَ على مياه مِصر وعلى أنهارهم وعلى ترعهم وعلى بركهم وعلى كل موضع تجتمع فيه المياه لتصير دماً،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 Seigneur dit à Moïse: "Dis à Aaron: Prends ton bâton, étends la main sur les eaux d'Égypte - sur ses rivières, ses canaux, ses étangs, partout où il y a de l'eau -; qu'elles soient du sang!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 Lord spoke to Moses, Say to Aaron, `Take your rod and stretch out your hand over the waters of Egypt, over their streams, over their rivers, over their ponds, and over all their pools of water, that they may become blood.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6557" name="Group 29"/>
          <p:cNvGraphicFramePr>
            <a:graphicFrameLocks noGrp="1"/>
          </p:cNvGraphicFramePr>
          <p:nvPr/>
        </p:nvGraphicFramePr>
        <p:xfrm>
          <a:off x="34925" y="115888"/>
          <a:ext cx="9074150" cy="60499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الدم في كُلِّ أرض مِصر في الأخشاب وفي الأحجار. ففعل هكذا موسى وهرون كما أمرهما الربُّ، ورَفَعَ هرون وضرب بالعصا الماء الذي في النَّهر</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Qu'il y ait du sang dans tout le pays d'Égypte, dans les récipients de bois comme dans les récipients de pierre!" 20 Moïse et Aaron firent comme le Seigneur l'avait ordonné.Il leva le bâton et frappa les eaux du Fleuve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there shall be blood throughout all the land of Egypt, both in buckets of wood and pitchers of stone.' 20 And Moses and Aaron did so, just as the Lord commanded. So he lifted up the rod and struck the waters that were in the river,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7575" name="Group 23"/>
          <p:cNvGraphicFramePr>
            <a:graphicFrameLocks noGrp="1"/>
          </p:cNvGraphicFramePr>
          <p:nvPr/>
        </p:nvGraphicFramePr>
        <p:xfrm>
          <a:off x="34925" y="115888"/>
          <a:ext cx="9074150" cy="658774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أمام فرعون وأمام عبيده، فتحَوَّل كُـلُّ الماء الذي في النَّهر دماً. ومات السَّـمك الـذي في النَّـهر وأنْتَـنَ النَّهـر، فلم يستطع المصريُّون أن يشربوا ماءً مِن النَّهر، وكان الدَّم في كُلِّ أرض مِصر.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sous les yeux du Pharaon et de ses serviteurs. Toutes les eaux du Fleuve se changèrent en sang. 21 Les poissons du Fleuve moururent, le Fleuve devint puant et les Égyptiens ne purent boire les eaux du Fleuve. Il y eut du sang dans tout le pays d'Égypte.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in the sight of Pharaoh and in the sight of his servants. And all the waters that were in the river were turned to blood. 21 The fish that were in the river died, the river stank, and the Egyptians could not drink the water of the river. So there was blood throughout all the land of Egypt.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8603" name="Group 27"/>
          <p:cNvGraphicFramePr>
            <a:graphicFrameLocks noGrp="1"/>
          </p:cNvGraphicFramePr>
          <p:nvPr/>
        </p:nvGraphicFramePr>
        <p:xfrm>
          <a:off x="34925" y="115888"/>
          <a:ext cx="9074150" cy="616102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وفعل عَرَّافُو المصريين كذلك أيضاً بسحرهم، فتقسى قلب فرعَون ولم يَسمع لهُما كما قال لهُما الرَّبّ. وعاد فرعَون فدخل إلى بَيتهِ ولم يندم ولا على هذا أيضاً.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Mais les magiciens d'Égypte firent la même chose avec leurs sortilèges. Le coeur du Pharaon resta endurci, il n'écouta pas Moïse et Aaron, comme l'avait dit le Seigneur. 23 Le Pharaon s'en retourna et rentra chez lui sans même prendre cela au sérieux.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the magicians of Egypt did so with their enchantments; and Pharaoh's heart grew hard, and he did not heed them, as the Lord had said. 23 And Pharaoh turned and went into his house. Neither was his heart moved by this.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69621" name="Group 21"/>
          <p:cNvGraphicFramePr>
            <a:graphicFrameLocks noGrp="1"/>
          </p:cNvGraphicFramePr>
          <p:nvPr/>
        </p:nvGraphicFramePr>
        <p:xfrm>
          <a:off x="34925" y="115888"/>
          <a:ext cx="9074150"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وحَفَرَ كُلُّ المصريِّين حول النَّهر ليَشَربُوا ماء، لأنَّهُم لم يقدروا أن يَشَربُوا ماء مِن النَّهر. وكَمُلت سَبعةُ أيَّام بَعد أن ضَرَب الرَّبُّ نهر مِصر،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Tous les Égyptiens creusèrent aux abords du Fleuve pour boire de l'eau, car ils ne pouvaient boire les eaux du Fleuve. Sept jours s'accomplirent après que le Seigneur eut frappé le Fleuve.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So all the Egyptians dug all around the river for water to drink, because they could not drink the water of the river. 25 And seven days passed after the Lord had struck the river.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0647" name="Group 23"/>
          <p:cNvGraphicFramePr>
            <a:graphicFrameLocks noGrp="1"/>
          </p:cNvGraphicFramePr>
          <p:nvPr/>
        </p:nvGraphicFramePr>
        <p:xfrm>
          <a:off x="34925" y="115888"/>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لمُوسى ادخُل إلى فرعون وقُل لَهُ: هذا ما يقولهُ الرَّبُّ أَطلق شَعبي ليَعبدني. وإن كُنت لا تريد أن تُطلقه فَها أنا أَضربُ جَميع تُخُومِك بالضَّفادع.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 Seigneur dit à Moïse: "Entre chez le Pharaon et dis-lui: Ainsi parle le Seigneur: Laisse partir mon peuple pour qu'il me serve. 2 Si tu refuses toujours de le laisser partir, je vais frapper tout ton territoire du fléau des grenouilles.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And the Lord spoke to Moses, Go to Pharaoh and say to him, `Thus says the Lord: Let My people go, that they may serve Me. 2 But if you refuse to let them go, behold, I will smite all your territory with frogs.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1669" name="Group 21"/>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فَيفيضُ النَّهر ضَفَادع، فَتَصعَدُ وتَدخُلُ إلى بيوتك وإلى مخَادع فِراشِكَ وعلى أسرتك وبُيُوت عَبيدك وشَعبك وفي تَنَانيرك وفي مَعاجنِكَ.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Fleuve pullulera de grenouilles, elles monteront et entreront dans ta maison, dans ta chambre à coucher, sur ton lit, dans la maison de tes serviteurs, chez ton peuple, dans tes fours, dans tes pétrins.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So the river shall bring forth frogs abundantly, which shall go up and come into your house, into your bedroom, on your bed, into the houses of your servants, on your people, into your ovens, and into your kneading bowls.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2697" name="Group 25"/>
          <p:cNvGraphicFramePr>
            <a:graphicFrameLocks noGrp="1"/>
          </p:cNvGraphicFramePr>
          <p:nvPr/>
        </p:nvGraphicFramePr>
        <p:xfrm>
          <a:off x="34925" y="115888"/>
          <a:ext cx="9074150" cy="6587745"/>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وعليك وعلى شَعبِك وعلى عبيدك تَصعَدُ الضَّفادع. وقال الربُّ لموسى قُلْ لهرون أخيك مُدَّ عصاك التي في يدك على الأنهار وعلى الترع وعلى البرك وأصْعِدِ الضَّفادِع. فَمَدَّ هرون يَدَهُ على مياه مِصر،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Sur toi, sur ton peuple, sur tous tes serviteurs, grimperont les grenouilles. 5 Le Seigneur dit à Moïse: "Dis à Aaron: Étends la main, avec ton bâton, sur les rivières, les canaux, les étangs, et fais monter les grenouilles sur le pays d'Égypte."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the frogs shall come up on you, on your people, and on all your servants. ' 5 Then the Lord spoke to Moses, Say to Aaron, `Stretch out your hand with your rod over the streams, over the rivers, and over the ponds, and cause frogs to come up on the land of Egypt.'</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3718" name="Group 22"/>
          <p:cNvGraphicFramePr>
            <a:graphicFrameLocks noGrp="1"/>
          </p:cNvGraphicFramePr>
          <p:nvPr/>
        </p:nvGraphicFramePr>
        <p:xfrm>
          <a:off x="34925" y="115888"/>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فَصَعِدَت الضَّفادع وغَطَّت أرض مِصر. ففعل سحرة المصريِّين أيضاً كذلك بسحرهُم وجلبوا الضَّفادع  على أرض مِصر.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Aaron étendit la main sur les eaux d'Égypte; les grenouilles montèrent et couvrirent le pays d'Égypte. 7 Mais les magiciens avec leurs sortilèges firent de même: ils firent monter les grenouilles sur le pays d'Égypte.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Aaron stretched out his hand over the waters of Egypt, and the frogs came up and covered the land of Egypt. 7 And the magicians did so with their enchantments, and brought up frogs on the land of Egypt.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4744" name="Group 24"/>
          <p:cNvGraphicFramePr>
            <a:graphicFrameLocks noGrp="1"/>
          </p:cNvGraphicFramePr>
          <p:nvPr/>
        </p:nvGraphicFramePr>
        <p:xfrm>
          <a:off x="34925" y="115888"/>
          <a:ext cx="9074150"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فدعى فرعون موسى وهرون وقال صَلِّيَا إلى الربِّ عني ليَرفَع الضَّفادع عنِّي وعن شعبي وأنا أرسل الشَّعب ليَذبحُوا للربِّ. فقال موسى لفرعون</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 Pharaon appela Moïse et Aaron et dit: "Priez le Seigneur d'éloigner les grenouilles de moi et de mon peuple, et je laisserai partir le peuple pour qu'il sacrifie au Seigneur." Moïse dit au Pharaon: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Then Pharaoh called for Moses and Aaron, and said, Entreat the Lord that He may take away the frogs from me and from my people; and I will let the people go, that they may sacrifice to the Lord. 9 And Moses said to Pharaoh,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5769" name="Group 25"/>
          <p:cNvGraphicFramePr>
            <a:graphicFrameLocks noGrp="1"/>
          </p:cNvGraphicFramePr>
          <p:nvPr/>
        </p:nvGraphicFramePr>
        <p:xfrm>
          <a:off x="34925" y="115888"/>
          <a:ext cx="9074150" cy="658774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عَيِّنْ معي متى أُصَلِّي مِن أجلك ومِن أجل عَبِيدك ومِن أجل شَعبك لتهلك الضَّفادع عَنك وعن شَعبك وعن بيوتكُم إلاَّ ما يتَبقى في النَّهر. أمَّا هو فقال غَداً، فقال سَيكُون كَما قُلت،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"Daigne me fixer le moment auquel je dois prier pour toi, tes serviteurs et ton peuple, afin de faire disparaître les grenouilles de chez toi et de tes maisons, en sorte qu'il n'en reste que dans le Fleuve." Il dit: "Demain." Moïse dit: "Comme tu l'as dit et pour que tu connaisses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Accept the honor of saying when I shall intercede for you, for your servants, and for your people, to destroy the frogs from you and your houses, that they may remain in the river only. 10 So he said, Tomorrow. And he said, Let it be according to your word,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6797" name="Group 29"/>
          <p:cNvGraphicFramePr>
            <a:graphicFrameLocks noGrp="1"/>
          </p:cNvGraphicFramePr>
          <p:nvPr/>
        </p:nvGraphicFramePr>
        <p:xfrm>
          <a:off x="34925" y="115888"/>
          <a:ext cx="9074150" cy="6049963"/>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تَعلم أنه ليسَ إله غير الربِّ. فَتَرفعُ الضَّفادع عَنكَ وعن بُيُوتكُم وعن عَبِيدِك وعن شَعبك، إلاَّ ما يتبقى في النَّهر. ثُمَّ خَرَجَ موسى وهرونُ مِن عند فرعون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que nul n'est comme le Seigneur, notre Dieu,11 les grenouilles s'éloigneront de toi, de tes maisons, de tes serviteurs et de ton peuple, en sorte qu'il n'en reste que dans le fleuve."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you may know that there is no one like the Lord our God. 11 And the frogs shall depart from you, from your houses, from your servants, and from your people. They shall remain in the river only. 12 Then Moses and Aaron went out from Pharaoh.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7823" name="Group 31"/>
          <p:cNvGraphicFramePr>
            <a:graphicFrameLocks noGrp="1"/>
          </p:cNvGraphicFramePr>
          <p:nvPr/>
        </p:nvGraphicFramePr>
        <p:xfrm>
          <a:off x="34925" y="115888"/>
          <a:ext cx="9074150" cy="616102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وصَرَخ موسى إلى الرَّبِّ مِن أَجلِ الوعد الذي وعد به عن الضَّفادع كما قرر فرعون. فَفَعَلَ الرَّبُّ كما قال موسى وماتت الضَّفادع مِن البُيُوتِ ومِن المزارع ومِن الحُقُول.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Moïse cria vers le Seigneur au sujet des grenouilles dont il avait accablé le Pharaon. 13 Le Seigneur agit selon la parole de Moïse. Les grenouilles moururent, disparaissant des maisons, des cours et des champs.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Moses cried out to the Lord concerning the frogs which He had brought against Pharaoh. 13 So the Lord did according to the word of Moses. And the frogs died out of the houses, out of the courtyards, and out of the fields.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79874" name="Group 34"/>
          <p:cNvGraphicFramePr>
            <a:graphicFrameLocks noGrp="1"/>
          </p:cNvGraphicFramePr>
          <p:nvPr/>
        </p:nvGraphicFramePr>
        <p:xfrm>
          <a:off x="34925" y="115888"/>
          <a:ext cx="9074150" cy="6049963"/>
        </p:xfrm>
        <a:graphic>
          <a:graphicData uri="http://schemas.openxmlformats.org/drawingml/2006/table">
            <a:tbl>
              <a:tblPr rtl="1"/>
              <a:tblGrid>
                <a:gridCol w="4639809">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فَجمعُوها كُوَماً كُوَماً وأَنْتَنَت الأرض منها. فَلمَّا رأى فرعونُ أنَّه قَدْ حَصَلَ الفَرَجُ تقسى قَلبَهُ ولم يَسمع لهُما كما تَكلَّم الرَّبُّ.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14 On en ramassa des tas et des tas et le pays en devint puant. 15 Voyant qu'il y avait un répit, le Pharaon s'obstina. Il n'écouta pas Moïse et Aaron, comme l'avait dit le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14 They gathered them together in heaps, and the land stank. 15 But when Pharaoh saw that there was relief, he hardened his heart and did not heed them, as the Lord had said.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0884" name="Group 20"/>
          <p:cNvGraphicFramePr>
            <a:graphicFrameLocks noGrp="1"/>
          </p:cNvGraphicFramePr>
          <p:nvPr/>
        </p:nvGraphicFramePr>
        <p:xfrm>
          <a:off x="34925" y="115888"/>
          <a:ext cx="9074150" cy="6494400"/>
        </p:xfrm>
        <a:graphic>
          <a:graphicData uri="http://schemas.openxmlformats.org/drawingml/2006/table">
            <a:tbl>
              <a:tblPr rtl="1"/>
              <a:tblGrid>
                <a:gridCol w="4331609">
                  <a:extLst>
                    <a:ext uri="{9D8B030D-6E8A-4147-A177-3AD203B41FA5}">
                      <a16:colId xmlns:a16="http://schemas.microsoft.com/office/drawing/2014/main" val="20000"/>
                    </a:ext>
                  </a:extLst>
                </a:gridCol>
                <a:gridCol w="474254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الرَّبُّ لموسى قُل لهرون مُدَّ عَصَاكَ بيدك واضرب تُراب الأرض فيكُون قملاً في النَّاس وفي ذوات الأربع وفي كُل تُراب الأرض، فمَدَّ هرون عصاه بيده وضَرَب تُراب الأرض، فَصَار القمل في النَّاس وفي ذوات الأربع،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16 Le Seigneur dit à Moïse: "Dis à Aaron: Étends ton bâton et frappe la poussière de la terre; elle deviendra moustiques dans tout le pays d'Égypte."17 Ils firent ainsi, Aaron étendit la main avec son bâton et frappa la poussière de la terre. Et il y eut des moustiques sur les hommes et sur les bêtes.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16 So the Lord said to Moses, Say to Aaron, `Stretch out your rod, and strike the dust of the land, so that it may become lice throughout all the land of Egypt.'17 And they did so. For Aaron stretched out his hand with his rod and struck the dust of the earth, and it became lice on man and beast.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6452" name="Group 20"/>
          <p:cNvGraphicFramePr>
            <a:graphicFrameLocks noGrp="1"/>
          </p:cNvGraphicFramePr>
          <p:nvPr/>
        </p:nvGraphicFramePr>
        <p:xfrm>
          <a:off x="34925" y="115888"/>
          <a:ext cx="9074150" cy="616883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كُل تُراب الأرض في كُل أرض مِصر. فَفعل أيضاً السحرة كذلك بِسحرهم ليُخرجُوا القمل فلم يَستَطيعُوا، وكان القمل في النَّاس وفي البَهَائم. </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Toute la poussière de la terre devint moustiques dans tout le pays d'Égypte. 18 Les magiciens avec leurs sortilèges essayèrent aussi de produire des moustiques, mais ils ne réussirent pas. Et il y eut des moustiques sur les hommes et sur les bêtes.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All the dust of the land became lice throughout all the land of Egypt.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18 Now the magicians so worked with their enchantments to bring forth lice, but they could not. So there were lice on man and beast.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7493" name="Group 37"/>
          <p:cNvGraphicFramePr>
            <a:graphicFrameLocks noGrp="1"/>
          </p:cNvGraphicFramePr>
          <p:nvPr/>
        </p:nvGraphicFramePr>
        <p:xfrm>
          <a:off x="34925" y="115888"/>
          <a:ext cx="9074150"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يوئيل النبي ( 2 : </a:t>
                      </a:r>
                      <a:r>
                        <a:rPr kumimoji="0" lang="en-CA" sz="3200" b="0" i="0" u="sng" strike="noStrike" cap="none" normalizeH="0" baseline="0">
                          <a:ln>
                            <a:noFill/>
                          </a:ln>
                          <a:solidFill>
                            <a:srgbClr val="FF9900"/>
                          </a:solidFill>
                          <a:effectLst/>
                          <a:latin typeface="Arial" charset="0"/>
                          <a:cs typeface="Arial" charset="0"/>
                        </a:rPr>
                        <a:t>28</a:t>
                      </a:r>
                      <a:r>
                        <a:rPr kumimoji="0" lang="ar-SA" sz="3200" b="0" i="0" u="sng" strike="noStrike" cap="none" normalizeH="0" baseline="0">
                          <a:ln>
                            <a:noFill/>
                          </a:ln>
                          <a:solidFill>
                            <a:srgbClr val="FF9900"/>
                          </a:solidFill>
                          <a:effectLst/>
                          <a:latin typeface="Arial" charset="0"/>
                          <a:cs typeface="Arial" charset="0"/>
                        </a:rPr>
                        <a:t> ـ </a:t>
                      </a:r>
                      <a:r>
                        <a:rPr kumimoji="0" lang="en-CA" sz="3200" b="0" i="0" u="sng" strike="noStrike" cap="none" normalizeH="0" baseline="0">
                          <a:ln>
                            <a:noFill/>
                          </a:ln>
                          <a:solidFill>
                            <a:srgbClr val="FF9900"/>
                          </a:solidFill>
                          <a:effectLst/>
                          <a:latin typeface="Arial" charset="0"/>
                          <a:cs typeface="Arial" charset="0"/>
                        </a:rPr>
                        <a:t>32</a:t>
                      </a:r>
                      <a:r>
                        <a:rPr kumimoji="0" lang="ar-SA" sz="3200" b="0" i="0" u="sng" strike="noStrike" cap="none" normalizeH="0" baseline="0">
                          <a:ln>
                            <a:noFill/>
                          </a:ln>
                          <a:solidFill>
                            <a:srgbClr val="FF9900"/>
                          </a:solidFill>
                          <a:effectLst/>
                          <a:latin typeface="Arial" charset="0"/>
                          <a:cs typeface="Arial" charset="0"/>
                        </a:rPr>
                        <a:t>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بَعدَ هذه الأيَّام أنِّي أفيض رُوحي على كُلِّ بَشَرٍ فَيَتَنَبَّأ بَنُوكُمْ وبَناتُكُمْ ويَحَلمُ شُيُوخُكُمْ أَحلاماً ويَرَى شَبابُكُمْ رُؤى،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Joël 2 : 28 - 32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Après cela, je répandrai mon Esprit sur toute chair. Vos fils et vos filles prophétiseront, vos vieillards auront des songes, vos jeunes gens auront des visions.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Joel 2:28-32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And it shall come to pass afterward That I will pour out My Spirit on all flesh; Your sons and your daughters shall prophesy, Your old men shall dream dreams, Your young men shall see visions.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8504" name="Group 24"/>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وعلى عَبيدي أيضاً وإِمائي أفيض روحي في تِلكَ الأيَّام فَيَتَنَبَّأون ويعطي عَجائِب في السَّماء وعلى الأرض دَماً ونَاراً وأعْمِدَةَ دُخَانٍ.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Même sur les serviteurs et les servantes, en ce temps-là, je répandrai mon Esprit. 30 Je placerai des prodiges dans le ciel et sur la terre, du sang, du feu, des colonnes de fumée.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also on My menservants and on My maidservants I will pour out My Spirit in those days. 30 And I will show wonders in the heavens and in the earth: Blood and fire and pillars of smoke.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2938" name="Group 26"/>
          <p:cNvGraphicFramePr>
            <a:graphicFrameLocks noGrp="1"/>
          </p:cNvGraphicFramePr>
          <p:nvPr/>
        </p:nvGraphicFramePr>
        <p:xfrm>
          <a:off x="34925" y="115888"/>
          <a:ext cx="9001125" cy="5978526"/>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تَتَحَوَّلُ الشَّمسُ إلى ظُلمَةٍ والقَمَرُ إلى دَمٍ قَبلَ أن يأتي يَومُ الرَّبِّ العَظِيمُ الهائل. ويكُونُ أنَّ كُلَّ مَن يَدعُو بِاسم الرَّبِّ يخلص،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Le soleil se changera en ténèbres et la lune en sang à l'avènement du jour du Seigneur, grandiose et redoutable. 32 Alors, quiconque invoquera le nom du Seigneur sera sauvé.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 sun shall be turned into darkness, And the moon into blood, Before the coming of the great and awesome day of the Lord. 32 And it shall come to pass That whoever calls on the name of the Lord Shall be saved.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09523" name="Group 19"/>
          <p:cNvGraphicFramePr>
            <a:graphicFrameLocks noGrp="1"/>
          </p:cNvGraphicFramePr>
          <p:nvPr/>
        </p:nvGraphicFramePr>
        <p:xfrm>
          <a:off x="34925" y="115888"/>
          <a:ext cx="9001125" cy="55467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في جَبَلِ صِهيَونَ وفي أُورُشليمَ تَكُونُ النجاة، كَما قَالَ الرَّبُّ، ويبشر مدعوِّي الرَّبّ.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effet, il y aura des rescapés sur la montagne de Sion et à Jérusalem, comme le Seigneur l'a dit: parmi les survivants que le Seigneur appelle.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in Mount Zion and in Jerusalem there shall be deliverance, As the Lord has said, Among the remnant whom the Lord calls.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0558" name="Group 30"/>
          <p:cNvGraphicFramePr>
            <a:graphicFrameLocks noGrp="1"/>
          </p:cNvGraphicFramePr>
          <p:nvPr/>
        </p:nvGraphicFramePr>
        <p:xfrm>
          <a:off x="34925" y="115888"/>
          <a:ext cx="9001125" cy="6337301"/>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( 1 : 1 ـ 22 )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كانَ رَجُلٌ في أرض عَوْصَ اسمُهُ أيُّوبُ، وكانَ هذا الرَّجُلُ باراً وكَاملاً يَتَّقي اللَّهَ ويَحيدُ عن كُلّ شرّ. وكان لهُ سَبعة بَنين وثَلاث بَنات.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Job 1:1-22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Il y avait au pays de Ouç un homme du nom de Job. Il était, cet homme, intègre et droit, craignait Dieu et s'écartait du mal. 2 Sept fils et trois filles lui étaient nés.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1:1-22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There was a man in the land of Uz, whose name was Job; and that man was blameless and upright, and one who feared God and shunned evil. 2 And seven sons and three daughters were born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1583" name="Group 31"/>
          <p:cNvGraphicFramePr>
            <a:graphicFrameLocks noGrp="1"/>
          </p:cNvGraphicFramePr>
          <p:nvPr/>
        </p:nvGraphicFramePr>
        <p:xfrm>
          <a:off x="34925" y="115888"/>
          <a:ext cx="9001125" cy="629405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مَواشيهِ سَبعة آلافٍ مِنَ الغَنَم وثَلاثَة آلافِ مِن الإبل وخَمسَ مِئَةِ فَدَّان بَقَرٍ وخَمسَ مِئَةِ أَتانٍ ترعى، ولهُ خُدام كثيرون وأعمال عظيمة كانت له على الأرض، وكان ذلك الرَّجُل غنياً أكثر مِن سكان المشرق.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 possédait sept mille moutons, trois mille chameaux, cinq cents paires de bœufs, cinq cents ânesses et une très nombreuse domesticité. Cet homme était le plus grand de tous les fils de l'Orient.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Also, his possessions were seven thousand sheep, three thousand camels, five hundred yoke of oxen, five hundred female donkeys, and a very large household, so that this man was the greatest of all the people of the East.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3964" name="Group 28"/>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بَنُوهُ يَذهَبُون كُلّ يوم فيُولمُون بعضهُم مع بعض في بيت أخيهُم الأكبر ويأخذون معهُم أخَوَاتِهِم الثَّلاث ليأكُلن ويَشرَبن مَعهُم. فإذا تم مدار أيَّام المأدبة</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Or ses fils allaient festoyer les uns chez les autres à tour de rôle et ils conviaient leurs trois soeurs à manger et à boire. 5 Lorsqu'un cycle de ces festins était achevé,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his sons would go and feast in their houses, each on his appointed day, and would send and invite their three sisters to eat and drink with them. 5 So it was, when the days of feasting had run their course,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4988" name="Group 28"/>
          <p:cNvGraphicFramePr>
            <a:graphicFrameLocks noGrp="1"/>
          </p:cNvGraphicFramePr>
          <p:nvPr/>
        </p:nvGraphicFramePr>
        <p:xfrm>
          <a:off x="34925" y="115888"/>
          <a:ext cx="9001125" cy="6174932"/>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يرسل أيُّوب إلى مواشيه ليأخُذ عِجلاً ليصعده عن نفُوسهُم، لأنَّ أيُّوب كان يقول لعل بنيَّ فكروا بالشرور في قُلُوبِهم أمام اللَّه، هكذا كان أيُّوبُ يَصنعُ كُلَّ الأيَّام.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Job les faisait venir pour les purifier. Levé dès l'aube, il offrait un holocauste pour chacun d'eux, car il se disait: "Peut-être mes fils ont-ils péché et maudit Dieu dans leur coeur!" Ainsi faisait Job, chaque fois.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Job would send and sanctify them, and he would rise early in the morning and offer burnt offerings according to the number of them all. For Job said, It may be that my sons have sinned and cursed God in their hearts. Thus Job did regularly.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6014" name="Group 30"/>
          <p:cNvGraphicFramePr>
            <a:graphicFrameLocks noGrp="1"/>
          </p:cNvGraphicFramePr>
          <p:nvPr/>
        </p:nvGraphicFramePr>
        <p:xfrm>
          <a:off x="34925" y="115888"/>
          <a:ext cx="9074150" cy="6499608"/>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ذاتَ يَومٍ أن جَاءَ ملائكة اللَّـه ليَمثُلُوا أَمامَ الرَّبِّ وجاءَ الشَّيطانُ أيضا معهُم، ووقف على الأرض وعبر فيها. فقال الرَّبُّ للشَّيطان مِن أينَ أتيت؟. فأجابَ الشَّيطان وقال طُفت في الأرض كُلها وجُلت تحت السَّماء وها أنا هُنا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Le jour advint où les Fils de Dieu se rendaient à l'audience du Seigneur. L'adversaire vint aussi parmi eux. 7 Le Seigneur dit à l'Adversaire: "D'où viens-tu?" - "De parcourir la terre, répondit-il, et d'y rôder."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Now there was a day when the sons of God came to present themselves before the Lord, and Satan also came among them. 7 And the Lord said to Satan, From where do you come? So Satan answered the Lord and said, From going to and fro on the earth, and from walking back and forth on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7033" name="Group 25"/>
          <p:cNvGraphicFramePr>
            <a:graphicFrameLocks noGrp="1"/>
          </p:cNvGraphicFramePr>
          <p:nvPr/>
        </p:nvGraphicFramePr>
        <p:xfrm>
          <a:off x="34925" y="115888"/>
          <a:ext cx="9001125" cy="60895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الرَّبُّ هَل أملت قلبك إلى عبدي أيُّوب، فإنَّهُ ليس مَن يشبههُ  في الأرض، لأنَّهُ بارٌ وكاملٌ يتَّقي اللَّهَ ويحيدُ عن كُلّ شرّ؟. فأجابَ الشَّيطانُ أمام الرَّبّ أمجَّاناً يعبد أيُّوب الرب؟.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Et le Seigneur lui demanda: "As-tu remarqué mon serviteur Job? Il n'a pas son pareil sur terre. C'est un homme intègre et droit qui craint Dieu et s'écarte du mal." 9 Mais l'Adversaire répliqua au Seigneur: "Est-ce pour rien que Job craint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Then the Lord said to Satan, Have you considered My servant Job, that there is none like him on the earth, a blameless and upright man, one who fears God and shuns evil? 9 So Satan answered the Lord and said, Does Job fear God for nothing?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8065" name="Group 33"/>
          <p:cNvGraphicFramePr>
            <a:graphicFrameLocks noGrp="1"/>
          </p:cNvGraphicFramePr>
          <p:nvPr/>
        </p:nvGraphicFramePr>
        <p:xfrm>
          <a:off x="34925" y="115888"/>
          <a:ext cx="9001125" cy="6371845"/>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أليسَ أنَّكَ أكثرت ماله، وبارَكت داخل وخارج بيته، وحفظت كل شيء لهُ، بارَكتَ أعمالَ يَدَيهِ فأكثرت مَوَاشيهِ على الأرض. ولكن أبسِطْ يَدكَ وأمسس كُلُّ ما لَهُ فتنظر هل يُباركك في وجهك؟.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Ne l'as-tu pas protégé d'un enclos, lui, sa maison et tout ce qu'il possède? Tu as béni ses entreprises, et ses troupeaux pullulent dans le pays. 11 Mais veuille étendre ta main et touche à tout ce qu'il possède. Je parie qu'il te maudira en face!"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Have You not made a hedge around him, around his household, and around all that he has on every side? You have blessed the work of his hands, and his possessions have increased in the land. 11 But now, stretch out Your hand and touch all that he has, and he will surely curse You to Your face!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89085" name="Group 29"/>
          <p:cNvGraphicFramePr>
            <a:graphicFrameLocks noGrp="1"/>
          </p:cNvGraphicFramePr>
          <p:nvPr/>
        </p:nvGraphicFramePr>
        <p:xfrm>
          <a:off x="34925" y="115888"/>
          <a:ext cx="9001125" cy="637184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قال الرَّبُّ للشَّيطان ها إن ما لَهُ في يَدِك وجسده، ما عدا نفسهُ لا تَتسلط عليها. فخَرج الشَّيطان مِن أمام الرَّبِّ. وكان ذاتَ يَومٍ أنَّ بني أيُّوب وبَناتُهُ كانوا يأكُلُون ويَشرَبُون خَمراً في بَيتِ أخِيهِم الأكَبر</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Alors le Seigneur dit à l'Adversaire: "Soit! Tous ses biens sont en ton pouvoir. Evite seulement de porter la main sur lui." Et l'Adversaire se retira de la présence du Seigneur. 13 Le jour advint où ses fils et ses filles étaient en train de manger et de boire du vin chez leur frère aîné.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the Lord said to Satan, Behold, all that he has is in your power; only do not lay a hand on his person. So Satan went out from the presence of the Lord. 13 Now there was a day when his sons and daughters were eating and drinking wine in their oldest brother's house;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0105" name="Group 25"/>
          <p:cNvGraphicFramePr>
            <a:graphicFrameLocks noGrp="1"/>
          </p:cNvGraphicFramePr>
          <p:nvPr/>
        </p:nvGraphicFramePr>
        <p:xfrm>
          <a:off x="34925" y="115888"/>
          <a:ext cx="9001125" cy="6371845"/>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فأقبل رَسول إلى أيُّوب وقال: كانت البقر تَحرُث والأُتُنُ ترعَى بِجانبها فجاء السَّبَئيُّون وأخذُوها وقتلُوا الغلمان بالسَّيف ونَجَوت أنا وَحدي وجئت لأُخبرك.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Un messager arriva auprès de Job et dit: "Les bœufs étaient à labourer et les ânesses paissaient auprès d'eux. Un rezzou de Sabéens les a enlevés en massacrant tes serviteurs. Seul j'en ai réchappé pour te l'annoncer."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a messenger came to Job and said, The oxen were plowing and the donkeys feeding beside them, 15 when the Sabeans raided them and took them away--indeed they have killed the servants with the edge of the sword; and I alone have escaped to tell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1126" name="Group 22"/>
          <p:cNvGraphicFramePr>
            <a:graphicFrameLocks noGrp="1"/>
          </p:cNvGraphicFramePr>
          <p:nvPr/>
        </p:nvGraphicFramePr>
        <p:xfrm>
          <a:off x="34925" y="115888"/>
          <a:ext cx="9001125" cy="5834063"/>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يتكلَّم هذا جاء رَسُول آخَر وقال لأيُّوب: إنَّ ناراً سَقَطت مِن السَّماء وأحَرَقت الغَنَم وأكَلت الرعاة وهكذا نَجَوت أنا وَحدي وجئت لأُخبرك.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parlait encore quand un autre survint qui disait: "Un feu de Dieu est tombé du ciel, brûlant moutons et serviteurs. Il les a consumés, et seul j'en ai réchappé pour te l'annoncer."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While he was still speaking, another also came and said, The fire of God fell from heaven and burned up the sheep and the servants, and consumed them; and I alone have escaped to tell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2156" name="Group 28"/>
          <p:cNvGraphicFramePr>
            <a:graphicFrameLocks noGrp="1"/>
          </p:cNvGraphicFramePr>
          <p:nvPr/>
        </p:nvGraphicFramePr>
        <p:xfrm>
          <a:off x="34925" y="115888"/>
          <a:ext cx="9001125" cy="5945125"/>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يتكلَّم هذا جاء رَسُول آخَر وقال لأيُّوب: إن الكلدانيِّين افترقوا ثَلاث فِرَق ووقعوا على الجِمَال وأخَذُوها وقتلوا الغِلمَان بالسَّيف وبَقيت أنا وَحدي وجئت لأُخبرك.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parlait encore quand un autre survint qui disait: "Des Chaldéens formant trois bandes se sont jetés sur les chameaux et les ont enlevés en massacrant tes serviteurs. Seul j'en ai réchappé pour te l'annoncer."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While he was still speaking, another also came and said, The Chaldeans formed three bands, raided the camels and took them away, yes, and killed the servants with the edge of the sword; and I alone have escaped to tell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3179" name="Group 27"/>
          <p:cNvGraphicFramePr>
            <a:graphicFrameLocks noGrp="1"/>
          </p:cNvGraphicFramePr>
          <p:nvPr/>
        </p:nvGraphicFramePr>
        <p:xfrm>
          <a:off x="34925" y="115888"/>
          <a:ext cx="9001125" cy="5945125"/>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يتكلَّم هذا جاء رَسُول آخَر وقال لأيُّوب: بَنُوكَ وبَناتُكَ كانُوا يأكُلُونَ ويَشرَبُونَ خَمراً في بيت أخِيهم الأكَبر وبغتة جاءت ريح شديدة مِن القفر وصَدَمَتْ زَوايا البَيت الأربَع</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parlait encore quand un autre survint qui disait: "Tes fils et tes filles étaient en train de manger et de boire du vin chez leur frère aîné 19 lorsqu'un grand vent venu d'au-delà du désert a frappé les quatre coins de la maison.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While he was still speaking, another also came and said, Your sons and daughters were eating and drinking wine in their oldest brother's house, 19 and suddenly a great wind came from across the wilderness and struck the four corners of the house,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4205" name="Group 29"/>
          <p:cNvGraphicFramePr>
            <a:graphicFrameLocks noGrp="1"/>
          </p:cNvGraphicFramePr>
          <p:nvPr/>
        </p:nvGraphicFramePr>
        <p:xfrm>
          <a:off x="34925" y="115888"/>
          <a:ext cx="9001125" cy="637184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فَسَقَط البيت على أولادك فماتُوا ونَجوتُ أنا وَحدي لأُخبرك. فَقامَ أيُّوبُ هكذا ومَزَّق ثيابهُ وجَزَّ شَعر رَأسهِ فخرَّ وسَجد للرب وقال عُرياناً خَرَجتُ مِن بَطن أُمِّي وعُرياناً أَعُودُ،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Elle est tombée sur les jeunes gens. Ils sont morts. Seul j'en ai réchappé pour te l'annoncer. 20 Alors Job se leva. Il déchira son manteau et se rasa la tête. Puis il se jeta à terre, adora et dit: "Sorti nu du ventre de ma mère, nu j'y retournerai.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it fell on the young people, and they are dead; and I alone have escaped to tell you! 20 Then Job arose, tore his robe, and shaved his head; and he fell to the ground and worshiped. 21 And he said: Naked I came from my mother's womb, And naked shall I return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2591" name="Group 15"/>
          <p:cNvGraphicFramePr>
            <a:graphicFrameLocks noGrp="1"/>
          </p:cNvGraphicFramePr>
          <p:nvPr/>
        </p:nvGraphicFramePr>
        <p:xfrm>
          <a:off x="34925" y="115888"/>
          <a:ext cx="9001125" cy="61229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أَعطى والرَّبُّ أخَذَ كما حسن عند الرَّبّ كذلك كان فليكُن اسمُ الرَّبِّ مُبارَكاً. وفي كُلِّ هذا الذي حدث لهُ لم يُخطئ بشيء أمام الرب ولم ينسب للَّهِ جهالةً.</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Seigneur a donné, le Seigneur a ôté: Que le nom du Seigneur soit béni!" En tout cela, 22 Job ne pécha pas. Il n'imputa rien d'indigne à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Lord gave, and the Lord has taken away; Blessed be the name of the Lord. 22 In all this Job did not sin nor charge God with wrong.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3631" name="Group 31"/>
          <p:cNvGraphicFramePr>
            <a:graphicFrameLocks noGrp="1"/>
          </p:cNvGraphicFramePr>
          <p:nvPr/>
        </p:nvGraphicFramePr>
        <p:xfrm>
          <a:off x="34925" y="115888"/>
          <a:ext cx="9001125" cy="64817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26 : 21 ـ 27 : 1 ـ </a:t>
                      </a:r>
                      <a:r>
                        <a:rPr kumimoji="0" lang="ar-EG" sz="3200" b="0" i="0" u="sng" strike="noStrike" cap="none" normalizeH="0" baseline="0">
                          <a:ln>
                            <a:noFill/>
                          </a:ln>
                          <a:solidFill>
                            <a:srgbClr val="FF9900"/>
                          </a:solidFill>
                          <a:effectLst/>
                          <a:latin typeface="Arial" charset="0"/>
                          <a:cs typeface="Arial" charset="0"/>
                        </a:rPr>
                        <a:t>9 )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 هوذا الرَّبُّ يَخرُجُ مِن قدسهِ ليُعاقبَ إثم سُكَّان الأرض فَتَكشف الأرض عن دمائها ولا تستر قَتلاها من بعد.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Isaiah 26:21-27:9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Car voici le Seigneur qui sort de sa demeure pour demander compte de leurs crimes aux habitants de la terre. Et la terre laissera paraître le sang, elle cessera de dissimuler les victimes.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26:21-27:9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behold, the Lord comes out of His place To punish the inhabitants of the earth for their iniquity; The earth will also disclose her blood, And will no more cover her slain.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4654" name="Group 30"/>
          <p:cNvGraphicFramePr>
            <a:graphicFrameLocks noGrp="1"/>
          </p:cNvGraphicFramePr>
          <p:nvPr/>
        </p:nvGraphicFramePr>
        <p:xfrm>
          <a:off x="34925" y="115888"/>
          <a:ext cx="9001125" cy="60895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ذلك اليوم يُعاقبُ الرَّبُّ بِسيفهِ القَاسي العَظِيم الشَّديد لوياثان الحيَّة الملتوية، ويَقتُل التِّنِّين الذي في البحر. في ذلك اليوم غَنُّوا للكرمةِ المُشتَهاة</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Or, ce jour-là, le Seigneur interviendra avec son épée acérée, énorme, puissante contre Léviatan, le serpent fuyant, contre Léviatan, le serpent tortueux, il tuera le Dragon de la mer.2 Ce jour-là, chantez la vigne délicieuse.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27:1 In that day the Lord with His severe sword, great and strong, Will punish Leviathan the fleeing serpent, Leviathan that twisted serpent; And He will slay the reptile that is in the sea. 2 In that day sing to her, A vineyard of red wine!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5221" name="Group 21"/>
          <p:cNvGraphicFramePr>
            <a:graphicFrameLocks noGrp="1"/>
          </p:cNvGraphicFramePr>
          <p:nvPr/>
        </p:nvGraphicFramePr>
        <p:xfrm>
          <a:off x="34925" y="115888"/>
          <a:ext cx="9001125" cy="608958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الرَّبُّ حاميها، في كُلَّ لَحظة أسقيها، ولئلاَّ يفتقدها مفسد أحرُسُها لَيلاً ونَهاراً. إنَّه ليس فيَّ غضب فمن قاومني بالقتاد والشَّوك في القتال فإني أهجم عليهما وأحرقهما جميعاً،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Moi, le Seigneur, j'en suis le gardien, à intervalles réguliers je l'arrose. De peur qu'on y fasse irruption, je la garde nuit et jour. 4 Je ne suis plus en colère: si je trouve des épines et des ronces, je donnerai l'assaut et, en même temps, j'y mettrai le feu,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I, the Lord, keep it, I water it every moment; Lest any hurt it, I keep it night and day. 4 Fury is not in Me. Who would set briers and thorns Against Me in battle? I would go through them, I would burn them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6251" name="Group 27"/>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ليَتمسَّك بعزتي ليعمل معي سِلماً لِيسالمني. وفيما بعد يَتأصَّل يعقُوب، وينبت ويُزهِر إسرائيلُ ويَملأ وجهَ المسكُونةِ ثِماراً.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mais celui qui me prendra pour rempart avec moi fera la paix, il fera la paix avec moi.6 Dans les temps à venir, Jacob poussera des racines, Israël fleurira et donnera des bourgeons, il remplira le monde de ses fruits.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Or let him take hold of My strength, That he may make peace with Me; And he shall make peace with Me. 6 Those who come He shall cause to take root in Jacob; Israel shall blossom and bud, And fill the face of the world with fruit.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7267" name="Group 19"/>
          <p:cNvGraphicFramePr>
            <a:graphicFrameLocks noGrp="1"/>
          </p:cNvGraphicFramePr>
          <p:nvPr/>
        </p:nvGraphicFramePr>
        <p:xfrm>
          <a:off x="34925" y="115888"/>
          <a:ext cx="9001125" cy="65163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هل ضربه كما ضرب ضاربه أم قتل كما قتل قاتلوه. إنما خاصمتها حين طَلَّقتها خصام رفق، فذهبت بها ريح عاصف في يوم السموم.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Les a-t-il frappés comme il a frappé ceux qui les frappaient? Les a-t-il massacrés comme il a massacré ceux qui les massacraient? Il a fait leur procès en les chassant, en les expulsant. Il les a enlevés par son souffle violent, en un jour de vent d'est.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Has He struck Israel as He struck those who struck him? Or has He been slain according to the slaughter of those who were slain by Him? 8 In measure, by sending it away, You contended with it. He removes it by His rough wind In the day of the east wind.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5673" name="Group 25"/>
          <p:cNvGraphicFramePr>
            <a:graphicFrameLocks noGrp="1"/>
          </p:cNvGraphicFramePr>
          <p:nvPr/>
        </p:nvGraphicFramePr>
        <p:xfrm>
          <a:off x="34925" y="115888"/>
          <a:ext cx="9001125" cy="6338064"/>
        </p:xfrm>
        <a:graphic>
          <a:graphicData uri="http://schemas.openxmlformats.org/drawingml/2006/table">
            <a:tbl>
              <a:tblPr rtl="1"/>
              <a:tblGrid>
                <a:gridCol w="4656136">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فبذلك يكفَّر إثم يعقوب، وإنما ثمرته محو خَطَّيئته إذ يجعل جميع حِجارة المذبح كحجارة الكلس المُفتتة، إذ لا تقُوم الغابات ولا تماثيل الشموس.</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c'est ainsi que sera effacé le crime de Jacob, et tel sera le fruit du pardon de son péché: il traitera toutes les pierres des autels comme la pierre à chaux qu'on pulvérise, les poteaux sacrés et les emblèmes du soleil ne se dresseront plus.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Therefore by this the iniquity of Jacob will be covered; And this is all the fruit of taking away his sin: When he makes all the stones of the altar Like chalkstones that are beaten to dust, Wooden images and incense altars shall not stand.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6674"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91667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7724" name="Group 28"/>
          <p:cNvGraphicFramePr>
            <a:graphicFrameLocks noGrp="1"/>
          </p:cNvGraphicFramePr>
          <p:nvPr/>
        </p:nvGraphicFramePr>
        <p:xfrm>
          <a:off x="34925" y="44450"/>
          <a:ext cx="9074150" cy="651052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18:37, 40</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اطرد أعدَائي فأدرِكُهُم، ولا أَرجِعُ حتى يفنوا. وأعطيتني الظفر على أعدائي، ومُبغِضيَّ استأصلت.</a:t>
                      </a:r>
                      <a:r>
                        <a:rPr kumimoji="0" lang="ar-SA" sz="3600" b="1" i="0" u="none" strike="noStrike" cap="none" normalizeH="0" baseline="0" dirty="0">
                          <a:ln>
                            <a:noFill/>
                          </a:ln>
                          <a:solidFill>
                            <a:schemeClr val="bg1"/>
                          </a:solidFill>
                          <a:effectLst/>
                          <a:latin typeface="Arial" charset="0"/>
                          <a:cs typeface="Arial" charset="0"/>
                        </a:rPr>
                        <a:t> 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18:37, 40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37 Je poursuis mes ennemis, je les rattrape, Je ne reviens pas avant de les avoir achevés.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40 De mes ennemis, tu me livres la nuque, et j'extermine mes adversaires,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18:37, 40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37 I have pursued my enemies and overtaken them; Neither did I turn back again till they were destroyed.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40 You have also given me the necks of my enemies, So that I destroyed those who hated me.    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24pm</a:t>
            </a:r>
          </a:p>
        </p:txBody>
      </p:sp>
    </p:spTree>
  </p:cSld>
  <p:clrMapOvr>
    <a:masterClrMapping/>
  </p:clrMapOvr>
</p:sld>
</file>

<file path=ppt/slides/slide1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8753" name="Group 33"/>
          <p:cNvGraphicFramePr>
            <a:graphicFrameLocks noGrp="1"/>
          </p:cNvGraphicFramePr>
          <p:nvPr/>
        </p:nvGraphicFramePr>
        <p:xfrm>
          <a:off x="34925" y="44450"/>
          <a:ext cx="9145588" cy="684053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a:t>
                      </a:r>
                      <a:r>
                        <a:rPr kumimoji="0" lang="ar-EG" sz="3600" b="0" i="0" u="sng" strike="noStrike" cap="none" normalizeH="0" baseline="0">
                          <a:ln>
                            <a:noFill/>
                          </a:ln>
                          <a:solidFill>
                            <a:srgbClr val="FF9933"/>
                          </a:solidFill>
                          <a:effectLst/>
                          <a:latin typeface="Arial" charset="0"/>
                          <a:cs typeface="Arial" charset="0"/>
                        </a:rPr>
                        <a:t>( 14 : </a:t>
                      </a:r>
                      <a:r>
                        <a:rPr kumimoji="0" lang="ar-SA" sz="3600" b="0" i="0" u="sng" strike="noStrike" cap="none" normalizeH="0" baseline="0">
                          <a:ln>
                            <a:noFill/>
                          </a:ln>
                          <a:solidFill>
                            <a:srgbClr val="FF9933"/>
                          </a:solidFill>
                          <a:effectLst/>
                          <a:latin typeface="Arial" charset="0"/>
                          <a:cs typeface="Arial" charset="0"/>
                        </a:rPr>
                        <a:t>16 ـ 24 )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إنسانٌ صنعَ عَشاءً عظيماً ودعى كثيرينَ، وأرسلَ عبدهُ وقت العشاء يقولَ للمدعوِّينَ: أن يأتوا لأنَّ كُلَّ شيءٍ قد أُعِدَّ.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14:16-24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lui dit: "Un homme allait donner un grand dîner, et il invita beaucoup de monde. 17 A l'heure du dîner, il envoya son serviteur dire aux invités: "Venez, maintenant c'est prêt."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14:16-24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Then He said to him, A certain man gave a great supper and invited many, 17 and sent his servant at supper time to say to those who were invited, `Come, for all things are now ready.'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24m</a:t>
            </a:r>
          </a:p>
        </p:txBody>
      </p:sp>
    </p:spTree>
  </p:cSld>
  <p:clrMapOvr>
    <a:masterClrMapping/>
  </p:clrMapOvr>
</p:sld>
</file>

<file path=ppt/slides/slide1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19770" name="Group 26"/>
          <p:cNvGraphicFramePr>
            <a:graphicFrameLocks noGrp="1"/>
          </p:cNvGraphicFramePr>
          <p:nvPr/>
        </p:nvGraphicFramePr>
        <p:xfrm>
          <a:off x="34925" y="44450"/>
          <a:ext cx="9074150" cy="6553137"/>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فطفقوا يَستعفُونَ جَميعاً بصوتٍ واحدٍ. قالَ الأوَّلُ: إنِّي قد اشتريتُ حقلاً، وإني مُضطرٌّ أن أخرُجَ لأراه. أسألكَ أن تُعفِيَني كي لا أجيء. وقال آخر: إنِّي اشتريتُ خمسةَ أزواج بقر، وأنا ماضٍ لأمَتحنهَا. أسألكَ أن تُعفينِي كي لا أجيء.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"Alors ils se mirent à s'excuser tous de la même façon. Le premier lui dit: "Je viens d'acheter un champ et il faut que j'aille le voir; je t'en prie, excuse-moi." 19 Un autre dit: "Je viens d'acheter cinq paires de bœufs et je pars pour les essayer; je t'en prie, excuse-moi."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But they all with one accord began to make excuses. The first said to him, `I have bought a piece of ground, and I must go and see it. I ask you to have me excused.' 19 And another said, `I have bought five yoke of oxen, and I am going to test them. I ask you to have me excused.'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8299" name="Group 27"/>
          <p:cNvGraphicFramePr>
            <a:graphicFrameLocks noGrp="1"/>
          </p:cNvGraphicFramePr>
          <p:nvPr/>
        </p:nvGraphicFramePr>
        <p:xfrm>
          <a:off x="34925" y="44450"/>
          <a:ext cx="9074150" cy="63398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آخر: قد تَزوَّجتُ امرأةٍ فلذلكَ لا أقدرُ أن أجيءَ. فجاءَ العبدُ وأعلم سيِّدهُ بهذا. حينئذٍ غَضِبَ ربُّ البّيتِ وقال لعَبدهِ: اخرُجَ سريعاً إلى شوارعَ المدينةِ وأزقَّتِها،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Un autre  dit: "Je viens de me marier, et c'est pour cela que je ne puis venir."  21 A son retour, le serviteur rapporta ces réponses à son maître. Alors, pris de colère, le maître de maison dit à son serviteur: "Va-t-en vite par les places et les rues de la ville,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Still another said, `I have married a wife, and therefore I cannot come.' 21 So that servant came and reported these things to his master. Then the master of the house, being angry, said to his servant, `Go out quickly into the streets and lanes of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99325" name="Group 29"/>
          <p:cNvGraphicFramePr>
            <a:graphicFrameLocks noGrp="1"/>
          </p:cNvGraphicFramePr>
          <p:nvPr/>
        </p:nvGraphicFramePr>
        <p:xfrm>
          <a:off x="34925" y="44450"/>
          <a:ext cx="9074150" cy="633984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وأَدْخِل إلى هُنا المسَاكينَ والضعفاء والعُميان والعُرجَ. فقال العبدُ: يا سيِّدُ، قد صارَ كمَا أمرتَ، ويُوجَدُ أيضاً مَكانٌ. فقال السَّيِّدُ للعَبدِ: اخرُج إلى الطُّرُقِ والسِّيَاجَاتِ وألزِمهُم بالدُّخُول ليَمتَلئَ بَيتي،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amène ici les pauvres, les estropiés, les aveugles et les boiteux. 22 Puis le serviteur vint dire: "Maître, on a fait ce que tu as ordonné, et il y a encore de la place." "Va-t-en par les routes et les jardins, et force les gens à entrer, afin que ma maison soit remplie.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bring in here the poor and the maimed and the lame and the blind.'22 And the servant said, `Master, it is done as you commanded, and still there is room.' 23 Then the master said to the servant, `Go out into the highways and hedges, and compel them to come in, that my house may be filled.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20784" name="Group 16"/>
          <p:cNvGraphicFramePr>
            <a:graphicFrameLocks noGrp="1"/>
          </p:cNvGraphicFramePr>
          <p:nvPr/>
        </p:nvGraphicFramePr>
        <p:xfrm>
          <a:off x="34925" y="115888"/>
          <a:ext cx="9001125" cy="56181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أقُولُ لكُم إنَّهُ ولا وَاحدٌ مِن أُولئِكَ المَدعُوِّينَ يَذُوقُ عَشَائِي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Car, je vous le dis, aucun de ceux qui avaient été invités ne goûtera de mon dîner."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`For I say to you that none of those men who were invited shall taste my supper.'.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1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1794"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921795"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92179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921797"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23874" name="Group 34"/>
          <p:cNvGraphicFramePr>
            <a:graphicFrameLocks noGrp="1"/>
          </p:cNvGraphicFramePr>
          <p:nvPr/>
        </p:nvGraphicFramePr>
        <p:xfrm>
          <a:off x="34925" y="44450"/>
          <a:ext cx="9145588" cy="621823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أفسس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17 ـ 32 )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أقوله وأشهَد في الرَّبِّ: ألا تسلُكُوا فيما بعد كما تسلُك الأُمم بِبُطل ذِهنِهم،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Ephesians 4:17-32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Voici donc ce que je dis et atteste dans le Seigneur: ne vivez plus comme vivent les païens que leur intelligence conduit au néant.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Ephesians 4:17-32</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This I say, therefore, and testify in the Lord, that you should no longer walk as the rest of the Gentiles walk, in the futility of their mind,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24p</a:t>
            </a:r>
          </a:p>
        </p:txBody>
      </p:sp>
    </p:spTree>
  </p:cSld>
  <p:clrMapOvr>
    <a:masterClrMapping/>
  </p:clrMapOvr>
</p:sld>
</file>

<file path=ppt/slides/slide1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24897" name="Group 33"/>
          <p:cNvGraphicFramePr>
            <a:graphicFrameLocks noGrp="1"/>
          </p:cNvGraphicFramePr>
          <p:nvPr/>
        </p:nvGraphicFramePr>
        <p:xfrm>
          <a:off x="34925" y="44450"/>
          <a:ext cx="9145588" cy="676656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 هُم مُظلِمُو الفِكر، وغرباء عن حَياة اللَّهِ لأجل الجَهل الذي فِيهم وعمى قلوبهم. الذين ـ إذ هُم قد فقدُوا الحِسَّ ـ أسلَمُوا أنفسهم للدَّعَارة لعمل كُلَّ نَجاسةٍ في الطَّمع.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18 </a:t>
                      </a:r>
                      <a:r>
                        <a:rPr kumimoji="0" lang="fr-FR" sz="2800" b="0" i="0" u="none" strike="noStrike" cap="none" normalizeH="0" baseline="0">
                          <a:ln>
                            <a:noFill/>
                          </a:ln>
                          <a:solidFill>
                            <a:schemeClr val="bg1"/>
                          </a:solidFill>
                          <a:effectLst/>
                          <a:latin typeface="Arial" charset="0"/>
                          <a:cs typeface="Arial" charset="0"/>
                        </a:rPr>
                        <a:t>Leur pensée est la proie des ténèbres et ils sont étrangers à la vie de Dieu, à cause de l'ignorance qu'entraîne chez eux l'endurcissement de leur coeur. 19 Dans leur inconscience, il se sont livrés à la débauche, au point de s'adonner à une impureté effrénée.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having their understanding darkened, being alienated from the life of God, because of the ignorance that is in them, because of the blindness of their heart; 19 who, being past feeling, have given themselves over to lewdness, to work all uncleanness with greediness.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0349" name="Group 29"/>
          <p:cNvGraphicFramePr>
            <a:graphicFrameLocks noGrp="1"/>
          </p:cNvGraphicFramePr>
          <p:nvPr/>
        </p:nvGraphicFramePr>
        <p:xfrm>
          <a:off x="34925" y="44450"/>
          <a:ext cx="9145588" cy="6002338"/>
        </p:xfrm>
        <a:graphic>
          <a:graphicData uri="http://schemas.openxmlformats.org/drawingml/2006/table">
            <a:tbl>
              <a:tblPr rtl="1"/>
              <a:tblGrid>
                <a:gridCol w="5400675">
                  <a:extLst>
                    <a:ext uri="{9D8B030D-6E8A-4147-A177-3AD203B41FA5}">
                      <a16:colId xmlns:a16="http://schemas.microsoft.com/office/drawing/2014/main" val="20000"/>
                    </a:ext>
                  </a:extLst>
                </a:gridCol>
                <a:gridCol w="37449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أنتُم فليس هكذا تعلمتُم المسيح، فإنكم قد سَمِعتُمُوه وتَعلمتُم فيهِ على حسب الحق الذي في يسوع،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20 </a:t>
                      </a:r>
                      <a:r>
                        <a:rPr kumimoji="0" lang="fr-FR" sz="2800" b="0" i="0" u="none" strike="noStrike" cap="none" normalizeH="0" baseline="0">
                          <a:ln>
                            <a:noFill/>
                          </a:ln>
                          <a:solidFill>
                            <a:schemeClr val="bg1"/>
                          </a:solidFill>
                          <a:effectLst/>
                          <a:latin typeface="Arial" charset="0"/>
                          <a:cs typeface="Arial" charset="0"/>
                        </a:rPr>
                        <a:t>Pour vous, ce n'est pas ainsi que vous avez appris le Christ, 21 si du moins c'est bien de lui que vous avez entendu parler, si c'est lui qui vous a été enseigné, conformément à la vérité qui est en Jésus:</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you have not so learned Christ, 21 if indeed you have heard Him and have been taught by Him, as the truth is in Jesus: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4671" name="Group 15"/>
          <p:cNvGraphicFramePr>
            <a:graphicFrameLocks noGrp="1"/>
          </p:cNvGraphicFramePr>
          <p:nvPr/>
        </p:nvGraphicFramePr>
        <p:xfrm>
          <a:off x="34925" y="44450"/>
          <a:ext cx="9145588" cy="6002338"/>
        </p:xfrm>
        <a:graphic>
          <a:graphicData uri="http://schemas.openxmlformats.org/drawingml/2006/table">
            <a:tbl>
              <a:tblPr rtl="1"/>
              <a:tblGrid>
                <a:gridCol w="5400675">
                  <a:extLst>
                    <a:ext uri="{9D8B030D-6E8A-4147-A177-3AD203B41FA5}">
                      <a16:colId xmlns:a16="http://schemas.microsoft.com/office/drawing/2014/main" val="20000"/>
                    </a:ext>
                  </a:extLst>
                </a:gridCol>
                <a:gridCol w="37449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 تنبذوا عنكم من جِهَةِ تصرفكم السَّابق الإنسان العتيقَ الفاسِد بِحَسَب شَهَوات الغُرور، وتَتَجدَّدُوا برُوح أذهانكم،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vous faut, renonçant à votre existence passée, vous dépouiller du vieil homme qui se corrompt sous l'effet des convoitises trompeuses; il vous faut être renouvelés par la transformation spirituelle de votre intelligence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that you put off, concerning your former conduct, the old man which grows corrupt according to the deceitful lusts, 23 and be renewed in the spirit of your mind,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1374" name="Group 30"/>
          <p:cNvGraphicFramePr>
            <a:graphicFrameLocks noGrp="1"/>
          </p:cNvGraphicFramePr>
          <p:nvPr/>
        </p:nvGraphicFramePr>
        <p:xfrm>
          <a:off x="34925" y="44450"/>
          <a:ext cx="9145588" cy="604393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وتَلبَسُوا الإنسان الجَدِيد الذي خُلق على مثال اللَّه في البرِّ وقَداسَةِ الحقِّ. فلذلك اتركوا عَنكُم الكَذِب، وتَكلَّمُوا بالصِّدق كُلُّ واحدٍ منكم مع قَريِبه، لأنَّنا أعضاء بعضنا لبعض</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24 </a:t>
                      </a:r>
                      <a:r>
                        <a:rPr kumimoji="0" lang="fr-FR" sz="2800" b="0" i="0" u="none" strike="noStrike" cap="none" normalizeH="0" baseline="0">
                          <a:ln>
                            <a:noFill/>
                          </a:ln>
                          <a:solidFill>
                            <a:schemeClr val="bg1"/>
                          </a:solidFill>
                          <a:effectLst/>
                          <a:latin typeface="Arial" charset="0"/>
                          <a:cs typeface="Arial" charset="0"/>
                        </a:rPr>
                        <a:t>et revêtir l'homme nouveau, créé selon Dieu dans la justice et la sainteté qui viennent de la vérité.25 Vous voilà donc débarrassés du mensonge: que chacun dise la vérité à son prochain, car nous sommes membres les uns des autres.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that you put on the new man which was created according to God, in true righteousness and holiness. 25 Therefore, putting away lying, Let each one of you speak truth with his neighbor, for we are members of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2398" name="Group 30"/>
          <p:cNvGraphicFramePr>
            <a:graphicFrameLocks noGrp="1"/>
          </p:cNvGraphicFramePr>
          <p:nvPr/>
        </p:nvGraphicFramePr>
        <p:xfrm>
          <a:off x="34925" y="44450"/>
          <a:ext cx="9145588" cy="6425184"/>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اِغضَبُوا ولا تُخطِئُوا. لا تَغرُب الشَّمسُ على غَيظِكُم، ولا تُعطُوا إبِليسَ مَكاناً. والسَّارق فلا يسرق فيما بعد، بل بِالحَريِّ يَتعَبُ عامِلاً الصَّالح بيديهِ، لكي يكون له ما يعطي المحتاج.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Étés-vous en colère? ne péchez pas; que le soleil ne se couche pas sur votre ressentiment. </a:t>
                      </a:r>
                      <a:r>
                        <a:rPr kumimoji="0" lang="en-CA" sz="2800" b="0" i="0" u="none" strike="noStrike" cap="none" normalizeH="0" baseline="0">
                          <a:ln>
                            <a:noFill/>
                          </a:ln>
                          <a:solidFill>
                            <a:schemeClr val="bg1"/>
                          </a:solidFill>
                          <a:effectLst/>
                          <a:latin typeface="Arial" charset="0"/>
                          <a:cs typeface="Arial" charset="0"/>
                        </a:rPr>
                        <a:t>27 </a:t>
                      </a:r>
                      <a:r>
                        <a:rPr kumimoji="0" lang="fr-FR" sz="2800" b="0" i="0" u="none" strike="noStrike" cap="none" normalizeH="0" baseline="0">
                          <a:ln>
                            <a:noFill/>
                          </a:ln>
                          <a:solidFill>
                            <a:schemeClr val="bg1"/>
                          </a:solidFill>
                          <a:effectLst/>
                          <a:latin typeface="Arial" charset="0"/>
                          <a:cs typeface="Arial" charset="0"/>
                        </a:rPr>
                        <a:t>Ne donnez aucune prise au diable. Celui qui volait, qu'il cesse de voler; qu'il prenne plutôt la peine de travailler honnêtement de ses mains, afin d'avoir de quoi partager avec celui qui est dans le besoin.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Be angry, and do not sin: do not let the sun go down on your wrath,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nor give place to the devil. 28 Let him who stole steal no longer, but rather let him labor, working with his hands what is good, that he may have something to give him who has need.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3649" name="Group 17"/>
          <p:cNvGraphicFramePr>
            <a:graphicFrameLocks noGrp="1"/>
          </p:cNvGraphicFramePr>
          <p:nvPr/>
        </p:nvGraphicFramePr>
        <p:xfrm>
          <a:off x="34925" y="44450"/>
          <a:ext cx="9109075" cy="6339840"/>
        </p:xfrm>
        <a:graphic>
          <a:graphicData uri="http://schemas.openxmlformats.org/drawingml/2006/table">
            <a:tbl>
              <a:tblPr rtl="1"/>
              <a:tblGrid>
                <a:gridCol w="4969552">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لا تخرُج كلمةٌ رديَّئةٌ مِن أفواهِكُم، بل كُلُّ ما كان صالحاً للبُنيان، ليُعطي السَّامعين. نعمة ولا تُحزنوا رُوح اللَّهِ القُدُّوس الذي خُتِمتُم به ليوم الفداء.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29 Aucune parole pernicieuse ne doit sortir de vos lèvres, mais, s'il en est besoin, quelque parole bonne, capable d'édifier et d'apporter une grâce à ceux qui l'entendent. </a:t>
                      </a:r>
                      <a:r>
                        <a:rPr kumimoji="0" lang="en-CA" sz="2800" b="0" i="0" u="none" strike="noStrike" cap="none" normalizeH="0" baseline="0" dirty="0">
                          <a:ln>
                            <a:noFill/>
                          </a:ln>
                          <a:solidFill>
                            <a:schemeClr val="bg1"/>
                          </a:solidFill>
                          <a:effectLst/>
                          <a:latin typeface="Arial" charset="0"/>
                          <a:cs typeface="Arial" charset="0"/>
                        </a:rPr>
                        <a:t>30 </a:t>
                      </a:r>
                      <a:r>
                        <a:rPr kumimoji="0" lang="fr-FR" sz="2800" b="0" i="0" u="none" strike="noStrike" cap="none" normalizeH="0" baseline="0" dirty="0">
                          <a:ln>
                            <a:noFill/>
                          </a:ln>
                          <a:solidFill>
                            <a:schemeClr val="bg1"/>
                          </a:solidFill>
                          <a:effectLst/>
                          <a:latin typeface="Arial" charset="0"/>
                          <a:cs typeface="Arial" charset="0"/>
                        </a:rPr>
                        <a:t>N'attristez pas le Saint Esprit, dont Dieu vous a marqués comme d'un sceau pour le jour de la délivrance.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29 Let no corrupt word proceed out of your mouth, but what is good for necessary edification, that it may impart grace to the hearers. 30 And do not grieve the Holy Spirit of God, by whom you were sealed for the day of redemption.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2622" name="Group 14"/>
          <p:cNvGraphicFramePr>
            <a:graphicFrameLocks noGrp="1"/>
          </p:cNvGraphicFramePr>
          <p:nvPr/>
        </p:nvGraphicFramePr>
        <p:xfrm>
          <a:off x="34925" y="44450"/>
          <a:ext cx="9145588" cy="644524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لينزع منكم كُلّ مَرارةٍ وكُلّ سَخطٍ وكُلّ غضبٍ وكُلّ صياحٍ وكُلّ تجديفٍ مع كُلِّ شرٍّ. كُونُوا لُطَفاء بَعضُكُم لبعض، مُتحننين مُتسامِحين كما سامَحكُم اللَّهُ في المسيح.</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Amertume, irritation, colère, éclats de voix, injures, tout cela doit disparaître de chez vous, comme toute espèce de méchanceté. 32 Soyez bons les uns pour les autres, ayez du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pardonnez-vous mutuellement, comme Dieu vous a pardonné en Christ.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31 Let all bitterness, wrath, anger, clamor, and evil speaking be put away from you, with all malice.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And be kind to one another, tenderhearted, forgiving one another, just as God in Christ forgave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5890"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6914"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9269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92691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29000" name="Group 40"/>
          <p:cNvGraphicFramePr>
            <a:graphicFrameLocks noGrp="1"/>
          </p:cNvGraphicFramePr>
          <p:nvPr/>
        </p:nvGraphicFramePr>
        <p:xfrm>
          <a:off x="34925" y="44450"/>
          <a:ext cx="9074150" cy="6376607"/>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معلمنا يعقوب الرسول</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13 ـ 4 : </a:t>
                      </a:r>
                      <a:r>
                        <a:rPr kumimoji="0" lang="ar-EG" sz="3200" b="0" i="0" u="sng" strike="noStrike" cap="none" normalizeH="0" baseline="0">
                          <a:ln>
                            <a:noFill/>
                          </a:ln>
                          <a:solidFill>
                            <a:srgbClr val="FF9933"/>
                          </a:solidFill>
                          <a:effectLst/>
                          <a:latin typeface="Arial" charset="0"/>
                          <a:cs typeface="Arial" charset="0"/>
                        </a:rPr>
                        <a:t>1</a:t>
                      </a:r>
                      <a:r>
                        <a:rPr kumimoji="0" lang="ar-SA" sz="3200" b="0" i="0" u="sng" strike="noStrike" cap="none" normalizeH="0" baseline="0">
                          <a:ln>
                            <a:noFill/>
                          </a:ln>
                          <a:solidFill>
                            <a:srgbClr val="FF9933"/>
                          </a:solidFill>
                          <a:effectLst/>
                          <a:latin typeface="Arial" charset="0"/>
                          <a:cs typeface="Arial" charset="0"/>
                        </a:rPr>
                        <a:t> ـ 4 )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هو حَكِيمٌ وعالمٌ بينكُم، فَليُرِينا أعمالَهُ من سيرته الحَسنةِ بوداعةِ الحكمةِ</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فأمَّا إنْ كان فيكُمْ غَيْرَةٌ مُرَّةٌ ومنازعة في قُلوبِكُمْ،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Jacques 3:13-4:4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Qui est sage et intelligent parmi vous? Qu'il tire de sa bonne conduite la preuve que la sagesse empreint ses actes de douceur. 14 Mais si vous avez le coeur plein d'aigre jalousie et d'esprit de rivalité, ne faites pas les avantageux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James 3:13-4:4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Who is wise and understanding among you? Let him show by good conduct that his works are done in the meekness of wisdom. 14 But if you have bitter envy and self-seeking in your hearts,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24c</a:t>
            </a:r>
          </a:p>
        </p:txBody>
      </p:sp>
    </p:spTree>
  </p:cSld>
  <p:clrMapOvr>
    <a:masterClrMapping/>
  </p:clrMapOvr>
</p:sld>
</file>

<file path=ppt/slides/slide1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30033" name="Group 49"/>
          <p:cNvGraphicFramePr>
            <a:graphicFrameLocks noGrp="1"/>
          </p:cNvGraphicFramePr>
          <p:nvPr/>
        </p:nvGraphicFramePr>
        <p:xfrm>
          <a:off x="34925" y="44450"/>
          <a:ext cx="9074150" cy="644779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تفتخِروا ولا تَكذِبوا على الحقِّ. فهذه الحِكمةُ يا إخوتي ليست نَازلة مِنْ فوقُ، بل هيَ أرضِيَّةٌ نفسانِيَّةٌ شيطانيَّةٍ. لأنَّهُ حيثُ تكون الغَيْرَةُ والمنازعة، فهناك التَّشويش وكُلُّ أمرٍ سوء.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ne nuisez pas à la vérité par vos mensonges. 15 Cette sagesse-là ne vient pas d'en haut; elle est terrestre, animale, démoniaque. 16 En effet, la jalousie et l'esprit de rivalité s'accompagnent de remous et de force affaires fâcheuses.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do not boast and lie against the truth. 15 This wisdom does not descend from above, but is earthly, sensual, demonic. 16 For where envy and self-seeking exist, confusion and every evil thing are there.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1601" name="Group 17"/>
          <p:cNvGraphicFramePr>
            <a:graphicFrameLocks noGrp="1"/>
          </p:cNvGraphicFramePr>
          <p:nvPr/>
        </p:nvGraphicFramePr>
        <p:xfrm>
          <a:off x="34925" y="44450"/>
          <a:ext cx="9074150" cy="633888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الحكمةُ التي مِنْ فوقُ فإنها أوَّلاً طاهِرةٌ، ثُمَّ مُسالِمةٌ، مُترفِّقَةٌ، مستقيمة مَملُوءة رحمةً وأثماراً صالحاً، لا تدين</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ولا ترآي.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Mais la sagesse d'en haut est d'abord pure, puis pacifique, douce, conciliante, pleine de pitié et de bons fruits,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the wisdom that is from above is first pure, then peaceable, gentle, willing to yield, full of mercy and good fruits,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4444" name="Group 28"/>
          <p:cNvGraphicFramePr>
            <a:graphicFrameLocks noGrp="1"/>
          </p:cNvGraphicFramePr>
          <p:nvPr/>
        </p:nvGraphicFramePr>
        <p:xfrm>
          <a:off x="34925" y="44450"/>
          <a:ext cx="9074150" cy="644779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وثمرُ البِرِّ يُزرَعُ في السَّلامِ مِن الذين يَفعلُون السَّلامِ. منْ أينَ تأتي الحُروبُ بينكم؟ ومِنْ أينَ تأتي الخصوماتُ؟ أليستْ مِنْ هُنا: مِنْ لذَّاتِكُمُ المُحَارِبةِ في أعضائِكُمْ؟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sans façon et sans fard. Le fruit de la justice est semé dans la paix pour ceux qui font oeuvre de paix.1 D'où viennent les conflits, d'où viennent les combats parmi vous? N'est-ce pas de vos plaisirs qui guerroient dans vos membres?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without partiality and without hypocrisy. 18 Now the fruit of righteousness is sown in peace by those who make peace. 4:1 Where do wars and fights come from among you? Do they not come from your desires for pleasure that war in your members?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5476" name="Group 36"/>
          <p:cNvGraphicFramePr>
            <a:graphicFrameLocks noGrp="1"/>
          </p:cNvGraphicFramePr>
          <p:nvPr/>
        </p:nvGraphicFramePr>
        <p:xfrm>
          <a:off x="34925" y="44450"/>
          <a:ext cx="9074150" cy="676656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تَشتهونَ ولستُمْ تَمتَلِكونَ. تَقتُلونَ وتَحسِدونَ ولستُمْ تَقدِرونَ على الفوز. تُخاصِمونَ وتُحارِبونَ وليس لكم شيء لأنكم لا تسألون، تسألون ولا تنالون، لأنَّكُم تسألون رَدِيّاً لتُنفِقوا في لذَّاتِكُم.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Vous convoitez et ne possédez pas; vous êtes meurtriers et jaloux, et ne pouvez réussir; vous combattez et bataillez. Vous ne possédez pas parce que vous n'êtes pas demandeurs; 3 vous demandez et ne recevez pas parce que vos demandes ne visent à rien de mieux que de dépenser pour vos plaisirs.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You lust and do not have. You murder and covet and cannot obtain. You fight and war. Yet you do not have because you do not ask. 3 You ask and do not receive, because you ask amiss, that you may spend it on your pleasures.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6478" name="Group 14"/>
          <p:cNvGraphicFramePr>
            <a:graphicFrameLocks noGrp="1"/>
          </p:cNvGraphicFramePr>
          <p:nvPr/>
        </p:nvGraphicFramePr>
        <p:xfrm>
          <a:off x="34925" y="44450"/>
          <a:ext cx="9074150"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الزُّناةُ، أمَا تَعلَمونَ أنَّ مَحبَّةَ العالم عداوةٌ للَّه؟ فمَنْ آثر أنْ يكونَ حبيباً للعالم، فقد صَارَ عَدوّاً للَّه.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Femmes infidèles! Ne savez-vous pas que l'amitié envers le monde est hostilité contre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veut être ami du monde se fait donc ennemi de Dieu.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Adulterers and adulteresses! Do you not know that friendship with the world is enmity with God? Whoever therefore wants to be a friend of the world makes himself an enemy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1010"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931012"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931012"/>
                                        </p:tgtEl>
                                        <p:attrNameLst>
                                          <p:attrName>style.visibility</p:attrName>
                                        </p:attrNameLst>
                                      </p:cBhvr>
                                      <p:to>
                                        <p:strVal val="visible"/>
                                      </p:to>
                                    </p:set>
                                    <p:anim calcmode="lin" valueType="num">
                                      <p:cBhvr additive="base">
                                        <p:cTn id="7" dur="500" fill="hold"/>
                                        <p:tgtEl>
                                          <p:spTgt spid="5931012"/>
                                        </p:tgtEl>
                                        <p:attrNameLst>
                                          <p:attrName>ppt_x</p:attrName>
                                        </p:attrNameLst>
                                      </p:cBhvr>
                                      <p:tavLst>
                                        <p:tav tm="0">
                                          <p:val>
                                            <p:strVal val="0-#ppt_w/2"/>
                                          </p:val>
                                        </p:tav>
                                        <p:tav tm="100000">
                                          <p:val>
                                            <p:strVal val="#ppt_x"/>
                                          </p:val>
                                        </p:tav>
                                      </p:tavLst>
                                    </p:anim>
                                    <p:anim calcmode="lin" valueType="num">
                                      <p:cBhvr additive="base">
                                        <p:cTn id="8" dur="500" fill="hold"/>
                                        <p:tgtEl>
                                          <p:spTgt spid="59310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2034"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93203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93203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93203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7521" name="Group 33"/>
          <p:cNvGraphicFramePr>
            <a:graphicFrameLocks noGrp="1"/>
          </p:cNvGraphicFramePr>
          <p:nvPr/>
        </p:nvGraphicFramePr>
        <p:xfrm>
          <a:off x="107950" y="115888"/>
          <a:ext cx="9001125" cy="6492875"/>
        </p:xfrm>
        <a:graphic>
          <a:graphicData uri="http://schemas.openxmlformats.org/drawingml/2006/table">
            <a:tbl>
              <a:tblPr rtl="1"/>
              <a:tblGrid>
                <a:gridCol w="5597971">
                  <a:extLst>
                    <a:ext uri="{9D8B030D-6E8A-4147-A177-3AD203B41FA5}">
                      <a16:colId xmlns:a16="http://schemas.microsoft.com/office/drawing/2014/main" val="20000"/>
                    </a:ext>
                  </a:extLst>
                </a:gridCol>
                <a:gridCol w="3403154">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en-CA" sz="3200" b="0" i="0" u="sng" strike="noStrike" cap="none" normalizeH="0" baseline="0" dirty="0">
                          <a:ln>
                            <a:noFill/>
                          </a:ln>
                          <a:solidFill>
                            <a:srgbClr val="FF9933"/>
                          </a:solidFill>
                          <a:effectLst/>
                          <a:latin typeface="Arial" charset="0"/>
                          <a:cs typeface="Arial" charset="0"/>
                        </a:rPr>
                        <a:t>)</a:t>
                      </a:r>
                      <a:r>
                        <a:rPr kumimoji="0" lang="ar-SA"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11:26-</a:t>
                      </a:r>
                      <a:r>
                        <a:rPr kumimoji="0" lang="ar-EG" sz="3200" b="0" i="0" u="sng" strike="noStrike" cap="none" normalizeH="0" baseline="0" dirty="0">
                          <a:ln>
                            <a:noFill/>
                          </a:ln>
                          <a:solidFill>
                            <a:srgbClr val="FF9900"/>
                          </a:solidFill>
                          <a:effectLst/>
                          <a:latin typeface="Arial" charset="0"/>
                          <a:cs typeface="Arial" charset="0"/>
                        </a:rPr>
                        <a:t>12:2</a:t>
                      </a:r>
                      <a:r>
                        <a:rPr kumimoji="0" lang="ar-SA" sz="3200" b="0" i="0" u="sng" strike="noStrike" cap="none" normalizeH="0" baseline="0" dirty="0">
                          <a:ln>
                            <a:noFill/>
                          </a:ln>
                          <a:solidFill>
                            <a:srgbClr val="FF9933"/>
                          </a:solidFill>
                          <a:effectLst/>
                          <a:latin typeface="Arial" charset="0"/>
                          <a:cs typeface="Arial" charset="0"/>
                        </a:rPr>
                        <a:t>)</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 أنَّهُما اجتَمعا معاً سنَة كاملة في الكنيسة وعلَّما جمعاً كثيراً. ودُعى التَّلاميذُ " مسيحيين " في أنطاكية أوَّلاً.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11:26-12:2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et après l’avoir trouvé, il le conduisit à Antioche. Pendant une année entière, ils participèrent aux réunions de l’Église et enseignèrent une foule assez nombreuse. Ce fut à Antioche que, pour la première fois, les disciples furent appelés chrétiens.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11:26-12:2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So it was that for a whole year they assembled with the church and taught a great many people. And the disciples were first called Christians in Antioch</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24a</a:t>
            </a:r>
          </a:p>
        </p:txBody>
      </p:sp>
    </p:spTree>
  </p:cSld>
  <p:clrMapOvr>
    <a:masterClrMapping/>
  </p:clrMapOvr>
</p:sld>
</file>

<file path=ppt/slides/slide1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35134" name="Group 30"/>
          <p:cNvGraphicFramePr>
            <a:graphicFrameLocks noGrp="1"/>
          </p:cNvGraphicFramePr>
          <p:nvPr/>
        </p:nvGraphicFramePr>
        <p:xfrm>
          <a:off x="34925" y="44450"/>
          <a:ext cx="9074150" cy="6657023"/>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تلك الأيَّام انحدرَ أنبياءُ مِن أُورُشليمَ إلى أنطاكية. وقامَ وأحدٌ مِنهُمُ اسمُهُ أغابُوسُ، وأشارَ بالرُّوح القدس أنَّه ستكون مجاعة شديدة في جميع المسكُونة، التى صارت أيضاً في أيَّام كُلُوديُوس ( قيصر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En ces jours–là, des prophètes descendirent de Jérusalem à Antioche. 28 L’un d’eux, du nom d’Agabus, se leva et déclara par l’Esprit qu’il y aurait une grande famine sur la terre entière. Elle eut lieu, en effet, sous Claude.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in these days prophets came from Jerusalem to Antioch. 28 Then one of them, named Agabus, stood up and showed by the Spirit that there was going to be a great famine throughout all the world, which also happened in the days of Claudius Caesar.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8541" name="Group 29"/>
          <p:cNvGraphicFramePr>
            <a:graphicFrameLocks noGrp="1"/>
          </p:cNvGraphicFramePr>
          <p:nvPr/>
        </p:nvGraphicFramePr>
        <p:xfrm>
          <a:off x="34925" y="44450"/>
          <a:ext cx="9074150" cy="64801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فَحَتَمَ التَّلاميذُ بحسب ما تيسر لكُلِّ واحد مِنهُم أن يرسلوا خدمةً إلى الأخوة السَّاكنين في اليهوديَّة. ففعلُوا ذلك وبعثوا إلى القسوس على أيدي برنابا وشاول.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Les disciples décidèrent d’envoyer, chacun selon ses moyens, un secours aux frères qui habitaient la Judée. 30 C’est ce qu’ils firent : ils l’envoyèrent aux anciens par les mains de Barnabas et de Saul.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Then the disciples, each according to his ability, determined to send relief to the brethren dwelling in Judea. 30 This they also did, and sent it to the elders by the hands of Barnabas and Saul.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09550" name="Group 14"/>
          <p:cNvGraphicFramePr>
            <a:graphicFrameLocks noGrp="1"/>
          </p:cNvGraphicFramePr>
          <p:nvPr/>
        </p:nvGraphicFramePr>
        <p:xfrm>
          <a:off x="34925" y="44450"/>
          <a:ext cx="9074150" cy="684574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ذلك الزمان ألقى هيرودس المَلك الأيدي على قوم مِن الكنيسة ليُسيء إليهم وقتل يعقوب أخا يوحنا بالسيف.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1Vers ce temps–là, le roi Hérode porta les mains sur quelques membres de l’Église, 2 pour les maltraiter, et fit mourir par l’épée Jacques, frère de Jean.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12:1 Now about that time Herod the king stretched out his hand to harass some from the church.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he killed James the brother of John with the sword.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6130"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765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87652" name="Picture 4" descr="pointing"/>
          <p:cNvPicPr>
            <a:picLocks noChangeAspect="1" noChangeArrowheads="1"/>
          </p:cNvPicPr>
          <p:nvPr/>
        </p:nvPicPr>
        <p:blipFill>
          <a:blip r:embed="rId2" cstate="print"/>
          <a:srcRect/>
          <a:stretch>
            <a:fillRect/>
          </a:stretch>
        </p:blipFill>
        <p:spPr bwMode="auto">
          <a:xfrm>
            <a:off x="2857488"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87652"/>
                                        </p:tgtEl>
                                        <p:attrNameLst>
                                          <p:attrName>style.visibility</p:attrName>
                                        </p:attrNameLst>
                                      </p:cBhvr>
                                      <p:to>
                                        <p:strVal val="visible"/>
                                      </p:to>
                                    </p:set>
                                    <p:anim calcmode="lin" valueType="num">
                                      <p:cBhvr additive="base">
                                        <p:cTn id="7" dur="500" fill="hold"/>
                                        <p:tgtEl>
                                          <p:spTgt spid="2587652"/>
                                        </p:tgtEl>
                                        <p:attrNameLst>
                                          <p:attrName>ppt_x</p:attrName>
                                        </p:attrNameLst>
                                      </p:cBhvr>
                                      <p:tavLst>
                                        <p:tav tm="0">
                                          <p:val>
                                            <p:strVal val="0-#ppt_w/2"/>
                                          </p:val>
                                        </p:tav>
                                        <p:tav tm="100000">
                                          <p:val>
                                            <p:strVal val="#ppt_x"/>
                                          </p:val>
                                        </p:tav>
                                      </p:tavLst>
                                    </p:anim>
                                    <p:anim calcmode="lin" valueType="num">
                                      <p:cBhvr additive="base">
                                        <p:cTn id="8" dur="500" fill="hold"/>
                                        <p:tgtEl>
                                          <p:spTgt spid="25876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715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38199" name="Group 23"/>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a:t>
                      </a:r>
                      <a:r>
                        <a:rPr kumimoji="0" lang="ar-EG" sz="3600" b="0" i="0" u="sng" strike="noStrike" cap="none" normalizeH="0" baseline="0" dirty="0">
                          <a:ln>
                            <a:noFill/>
                          </a:ln>
                          <a:solidFill>
                            <a:srgbClr val="FF9933"/>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18</a:t>
                      </a:r>
                      <a:r>
                        <a:rPr kumimoji="0" lang="en-US" sz="3600" b="0" i="0" u="sng" strike="noStrike" cap="none" normalizeH="0" baseline="0" dirty="0">
                          <a:ln>
                            <a:noFill/>
                          </a:ln>
                          <a:solidFill>
                            <a:srgbClr val="FF9933"/>
                          </a:solidFill>
                          <a:effectLst/>
                          <a:latin typeface="Arial" charset="0"/>
                          <a:cs typeface="Times New Roman" pitchFamily="18" charset="0"/>
                        </a:rPr>
                        <a:t>:17-18</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يُخلِّصني مِن أعدائي الأشدَّاءِ، ومِن أيدي الذين يبغضونني. لأنَّهم تقوّوا أكثر منِّي، أدركوني في يوم ضري.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18:17-18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me délivre de mon ennemi puissant, De ceux qui me haïssent, et qui sont plus forts que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Ils m’avaient affronté au jour de mon malheur ;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18:17-18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He delivered me from my strong enemy, From those who hated me, For they were too strong for me. 18 They confronted me in the day of my calamity.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24pg</a:t>
            </a:r>
          </a:p>
        </p:txBody>
      </p:sp>
    </p:spTree>
  </p:cSld>
  <p:clrMapOvr>
    <a:masterClrMapping/>
  </p:clrMapOvr>
</p:sld>
</file>

<file path=ppt/slides/slide1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39229" name="Group 29"/>
          <p:cNvGraphicFramePr>
            <a:graphicFrameLocks noGrp="1"/>
          </p:cNvGraphicFramePr>
          <p:nvPr/>
        </p:nvGraphicFramePr>
        <p:xfrm>
          <a:off x="34925" y="44450"/>
          <a:ext cx="9145588" cy="6376607"/>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مرقس ( 4 : 35 ـ 41 )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ذلكَ اليوم لمَّا كانَ المَساءُ قالَ لهُمْ: " لنَجتزْ إلى العَبرِ ". فَصَرفُوا الجَمعَ وأخَذوهُ مَعهُمْ في السَّفينةِ. وكانتْ مَعهُ سُفُنٌ أُخرى.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4:35-41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Ce jour-là, le soir venu, Jésus leur dit: "Passons sur l'autre rive. 36 Quittant la foule, ils emmenèrent Jésus dans la barque où il se trouvait, et il y avait d'autres barques avec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4:35-41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On the same day, when evening had come, He said to them, Let us cross over to the other side. 36 Now when they had left the multitude, they took Him along in the boat as He was. And other little boats were also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24g</a:t>
            </a:r>
          </a:p>
        </p:txBody>
      </p:sp>
    </p:spTree>
  </p:cSld>
  <p:clrMapOvr>
    <a:masterClrMapping/>
  </p:clrMapOvr>
</p:sld>
</file>

<file path=ppt/slides/slide1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0247" name="Group 23"/>
          <p:cNvGraphicFramePr>
            <a:graphicFrameLocks noGrp="1"/>
          </p:cNvGraphicFramePr>
          <p:nvPr/>
        </p:nvGraphicFramePr>
        <p:xfrm>
          <a:off x="34925" y="44450"/>
          <a:ext cx="9145588" cy="623030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فَحَدَثَت ريح شديدة، وكانت الأمواجُ تقع في السَّفينةَ حتى كادتْ السَّفينةُ تَمتَلِئ. وكانَ هو في المُؤخَّرِ نائماً على وسادةٍ. فأيقَظوهُ وقالوا لهُ: " يا مُعَلِّمُ أمَا تُبالي أنَّنا نَهْلِكُ؟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Survient un grand tourbillon de vent. Les vagues se jetaient sur la barque, au point que déjà la barque se remplissait. 38 Et lui, à l'arrière, sur le coussin, dormait. Ils le réveillent et lui disent: "Maître, cela ne te fait rien que nous périssions?"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And a great windstorm arose, and the waves beat into the boat, so that it was already filling. 38 But He was in the stern, asleep on a pillow. And they awoke Him and said to Him, Teacher, do You not care that we are perishing?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0584" name="Group 24"/>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وانتهر الرِّيحَ، وقال لِلبَحرِ: " اسْكُتْ واِبكَم ". فَسَكَنَتِ الرِّيحُ وصَارَ هُدوءٌ عَظيمٌ. ثُمَّ قالَ لهُمْ: " ما بالُكُمْ خائِفينَ؟ ليس لكُمْ إيمانٌ بعدُ؟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Réveillé, il menaça le vent et dit à la mer: "Silence! Tais-toi!" Le vent tomba, et il se fit un grand calme. 40 Jésus leur dit: "Pourquoi avez-vous si peur? Vous n'avez pas encore de foi?"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Then He arose and rebuked the wind, and said to the sea, Peace, be still! And the wind ceased and there was a great calm. 40 But He said to them, Why are you so fearful? How is it that you have no faith?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1274" name="Group 26"/>
          <p:cNvGraphicFramePr>
            <a:graphicFrameLocks noGrp="1"/>
          </p:cNvGraphicFramePr>
          <p:nvPr/>
        </p:nvGraphicFramePr>
        <p:xfrm>
          <a:off x="34925" y="44450"/>
          <a:ext cx="9074150" cy="57626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فخافوا خوفاً عظيماً، وقال بَعضُهُم لِبَعضٍ: " مَنْ تُرى هذا؟ فإنَّ الرِّياحَ والبَحرَ تطيعه! ".</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Ils furent saisis d'une grande crainte, et ils se disaient entre eux: "Qui donc est-il, pour que même le vent et la mer lui obéissent?"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And they feared exceedingly, and said to one another, Who can this be, that even the wind and the sea obey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42275" name="Picture 3" descr="pointing"/>
          <p:cNvPicPr>
            <a:picLocks noChangeAspect="1" noChangeArrowheads="1"/>
          </p:cNvPicPr>
          <p:nvPr/>
        </p:nvPicPr>
        <p:blipFill>
          <a:blip r:embed="rId2" cstate="print"/>
          <a:srcRect/>
          <a:stretch>
            <a:fillRect/>
          </a:stretch>
        </p:blipFill>
        <p:spPr bwMode="auto">
          <a:xfrm>
            <a:off x="2571736" y="4500570"/>
            <a:ext cx="1238250" cy="628650"/>
          </a:xfrm>
          <a:prstGeom prst="rect">
            <a:avLst/>
          </a:prstGeom>
          <a:noFill/>
        </p:spPr>
      </p:pic>
      <p:sp>
        <p:nvSpPr>
          <p:cNvPr id="5942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42275"/>
                                        </p:tgtEl>
                                        <p:attrNameLst>
                                          <p:attrName>style.visibility</p:attrName>
                                        </p:attrNameLst>
                                      </p:cBhvr>
                                      <p:to>
                                        <p:strVal val="visible"/>
                                      </p:to>
                                    </p:set>
                                    <p:anim calcmode="lin" valueType="num">
                                      <p:cBhvr additive="base">
                                        <p:cTn id="7" dur="500" fill="hold"/>
                                        <p:tgtEl>
                                          <p:spTgt spid="5942275"/>
                                        </p:tgtEl>
                                        <p:attrNameLst>
                                          <p:attrName>ppt_x</p:attrName>
                                        </p:attrNameLst>
                                      </p:cBhvr>
                                      <p:tavLst>
                                        <p:tav tm="0">
                                          <p:val>
                                            <p:strVal val="0-#ppt_w/2"/>
                                          </p:val>
                                        </p:tav>
                                        <p:tav tm="100000">
                                          <p:val>
                                            <p:strVal val="#ppt_x"/>
                                          </p:val>
                                        </p:tav>
                                      </p:tavLst>
                                    </p:anim>
                                    <p:anim calcmode="lin" valueType="num">
                                      <p:cBhvr additive="base">
                                        <p:cTn id="8" dur="500" fill="hold"/>
                                        <p:tgtEl>
                                          <p:spTgt spid="5942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3305" name="Group 9"/>
          <p:cNvGraphicFramePr>
            <a:graphicFrameLocks noGrp="1"/>
          </p:cNvGraphicFramePr>
          <p:nvPr/>
        </p:nvGraphicFramePr>
        <p:xfrm>
          <a:off x="539750" y="404813"/>
          <a:ext cx="8424863" cy="559003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Thursday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الخميس من الإسبوع الرابع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Quatrième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432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94432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5387" name="Group 43"/>
          <p:cNvGraphicFramePr>
            <a:graphicFrameLocks noGrp="1"/>
          </p:cNvGraphicFramePr>
          <p:nvPr/>
        </p:nvGraphicFramePr>
        <p:xfrm>
          <a:off x="34925" y="115888"/>
          <a:ext cx="9074150" cy="6450394"/>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a:t>
                      </a:r>
                      <a:r>
                        <a:rPr kumimoji="0" lang="ar-EG" sz="3600" b="0" i="0" u="sng" strike="noStrike" cap="none" normalizeH="0" baseline="0">
                          <a:ln>
                            <a:noFill/>
                          </a:ln>
                          <a:solidFill>
                            <a:srgbClr val="FF9933"/>
                          </a:solidFill>
                          <a:effectLst/>
                          <a:latin typeface="Arial" charset="0"/>
                          <a:cs typeface="Arial" charset="0"/>
                        </a:rPr>
                        <a:t>تكوين</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32 : 1 – 30</a:t>
                      </a:r>
                      <a:r>
                        <a:rPr kumimoji="0" lang="ar-EG" sz="3600" b="0" i="0" u="sng" strike="noStrike" cap="none" normalizeH="0" baseline="0">
                          <a:ln>
                            <a:noFill/>
                          </a:ln>
                          <a:solidFill>
                            <a:srgbClr val="FF9933"/>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ومضى يَعقوب في طَريقهِ ونظر إلى فوق فرأى أجناد اللَّه مجتمعة ولاقته مَلائكةُ اللَّهِ، فقال يعقوب لمَّا رآهُم هذه هي محلة اللَّـه ودعى اسم ذلك المَكان المعسكر.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Genesis 32:1-30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Jacob poursuivit son chemin ; et des anges de Dieu le rejoignirent. 2 En les voyant, Jacob dit : C’est le camp de Dieu ! Et il donna à cet endroit le nom de Mahanaïm.</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Genesis 32:1-30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32:1 So Jacob went on his way, and the angels of God met him. 2 When Jacob saw them, he said, This is God's camp. And he called the name of that place Mahanaim.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25f</a:t>
            </a:r>
          </a:p>
        </p:txBody>
      </p:sp>
    </p:spTree>
  </p:cSld>
  <p:clrMapOvr>
    <a:masterClrMapping/>
  </p:clrMapOvr>
</p:sld>
</file>

<file path=ppt/slides/slide1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6405" name="Group 37"/>
          <p:cNvGraphicFramePr>
            <a:graphicFrameLocks noGrp="1"/>
          </p:cNvGraphicFramePr>
          <p:nvPr/>
        </p:nvGraphicFramePr>
        <p:xfrm>
          <a:off x="34925" y="115888"/>
          <a:ext cx="9145588" cy="644487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وأرسَل يعقوب رُسُلاً قُدَّامهُ إلى عيسو أخيه إلى أرض سعير بلاد أدُوم. وأوصاهم قائلاً هكذا قولوا لسيِّدي عيسو هذا ما يقوله عبدُك يعقوب، إنني سكنت مع لابان فلبثت إلى الآن.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Jacob envoya devant lui des messagers à son frère Ésaü, au pays de Séir, dans la campagne d’Édom.4 Il leur donna cet ordre : Voici ce que vous direz à mon seigneur Ésaü : Ainsi parle ton serviteur Jacob : J’ai séjourné chez Laban et je m’y suis attardé jusqu’à présent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Jacob sent messengers before him to Esau his brother in the land of Seir, the country of Edom. 4 And he commanded them, saying, Speak thus to my lord Esau, `Thus your servant Jacob says: I have dwelt with Laban and stayed there until now.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5717" name="Group 37"/>
          <p:cNvGraphicFramePr>
            <a:graphicFrameLocks noGrp="1"/>
          </p:cNvGraphicFramePr>
          <p:nvPr/>
        </p:nvGraphicFramePr>
        <p:xfrm>
          <a:off x="34925" y="115888"/>
          <a:ext cx="9074150" cy="669766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صار لي بَقرٌ وحَميرٌ وغَنَمٌ وعَبيدٌ وإماءٌ، وأرسلتُ لأُخبرَ سيِّدي عيسو لكي يجد عبدك نعمةً أمامك. ورَجع الرُّسُل إلى يعقوب قائلينَ: إننا أتَينا إلى أخِيك عيسو،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j’ai des boeufs, des ânes, du petit bétail, des serviteurs et des servantes, et j’envoie l’annoncer à mon seigneur, pour obtenir ta faveur.6 Les messagers revinrent auprès de Jacob en disant : Nous sommes allés vers ton frère Ésaü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 have oxen, donkeys, flocks, and male and female servants; and I have sent to tell my lord, that I may find favor in your sight. ' 6 Then the messengers returned to Jacob, saying, We came to your brother Esau,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6186" name="Group 26"/>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وها هو قادِم للقائِك ومعهُ أربَع مَئة رَجُل. فَخافَ يعقوب جداً وفزع قلبه، فقَسَمَ القَوْمَ الذين معهُ والغنمَ والبقرَ والجِمالَ إلى فرقتين.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est aussi en marche à ta rencontre, avec quatre cents hommes.7  Jacob fut tout saisi de crainte et d’angoisse. Il partagea en deux camps les gens qui étaient avec lui, ainsi que le petit et le gros bétail, et les chameaux. Il dit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also is coming to meet you, and four hundred men are with him. 7 So Jacob was greatly afraid and distressed; and he divided the people that were with him, and the flocks and herds and camels, into two companies.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6735" name="Group 31"/>
          <p:cNvGraphicFramePr>
            <a:graphicFrameLocks noGrp="1"/>
          </p:cNvGraphicFramePr>
          <p:nvPr/>
        </p:nvGraphicFramePr>
        <p:xfrm>
          <a:off x="34925" y="115888"/>
          <a:ext cx="9001125" cy="644487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يعقوب إذا أتى عيسو إلى إحدى الفرقتين وخربها تكُون الفرقة الثانية ناجية. ثم قال يعقوب: يا إلهَ أَبي إبراهيم وإلهَ أَبي إسحق، الرَّبَّ الذي قالَ لي ارجع إلى أرض مولدك</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Si Ésaü vient à battre l’un des camps, le camp qui restera pourra s’échapper.9 Jacob dit : Dieu de mon père Abraham, Dieu de mon père Isaac, Éternel, qui m’as dit : Retourne dans ton pays et dans ta patrie, et je te ferai du bien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he said, If Esau comes to the one company and attacks it, then the other company which is left will escape. 9 Then Jacob said, O God of my father Abraham and God of my father Isaac, the Lord who said to me, `Return to your country and to your family, and I will deal well with you':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7763" name="Group 35"/>
          <p:cNvGraphicFramePr>
            <a:graphicFrameLocks noGrp="1"/>
          </p:cNvGraphicFramePr>
          <p:nvPr/>
        </p:nvGraphicFramePr>
        <p:xfrm>
          <a:off x="34925" y="115888"/>
          <a:ext cx="9001125" cy="644487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وأنا أُحسن إليك، يكفيني ما صنعته مع عَبدِك مِن كُل عـدل ومِن كُل بر، لأنِّي بِعصاي عَبرتُ نهـر الأُردُن والآنَ صرت إلى فرقتين. فنَجِّيني مِن يَدِ أخي مِن يَدِ عيسو،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Je suis trop petit pour toute la bienveillance et pour toute la fidélité que tu as témoignée à l’égard de ton serviteur ; car j’ai passé ce Jourdain avec mon bâton et maintenant je forme deux camps.11  Délivre–moi, je te prie, de la main de mon frère, de la main d’Ésaü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I am not worthy of the least of all the mercies and of all the truth which You have shown Your servant; for I crossed over this Jordan with my staff, and now I have become two companies. 11 Deliver me, I pray, from the hand of my brother, from the hand of Esau;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7204" name="Group 20"/>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فإنِّي خائفٌ مِنهُ لئلا يأتي فيَضربني مع الأُمَّهات على الأبناء. وأنتَ قُلتَ لي إنِّي أُحسِنُ إليكَ وأجعلُ نَسلكَ كَرَملِ البَحر الذي لا يُحصى لكثرته.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je crains qu’il ne vienne, et qu’il ne me frappe, ainsi que la mère et les enfants.12 Et toi, tu m’as dit : Je te ferai du bien et je rendrai ta descendance comme le sable de la mer qui est innombrable.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 fear him, lest he come and attack me and the mother with the children. 12 For You said, `I will surely treat you well, and make your descendants as the sand of the sea, which cannot be numbered for multitude.'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8784" name="Group 32"/>
          <p:cNvGraphicFramePr>
            <a:graphicFrameLocks noGrp="1"/>
          </p:cNvGraphicFramePr>
          <p:nvPr/>
        </p:nvGraphicFramePr>
        <p:xfrm>
          <a:off x="34925" y="115888"/>
          <a:ext cx="9001125" cy="669766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ونام هُناك تِلك اللَّيلةَ وأخذَ مِن الهدايا التي أحضرها وأرسل إلى عيسو أخيهِ، مِئَتَي عَنزٍ وعِشرينَ تَيساً ومِئَتَي نَعجةٍ وعِشرينَ كَبشاً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C’est là que Jacob passa la nuit. Il prit de ce qui était venu en sa possession pour faire un présent à son frère Ésaü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deux cents chèvres et vingt boucs, deux cents brebis et vingt béliers,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So he lodged there that same night, and took what came to his hand as a present for Esau his brother: 14 two hundred female goats and twenty male goats, two hundred ewes and twenty rams,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19810" name="Group 34"/>
          <p:cNvGraphicFramePr>
            <a:graphicFrameLocks noGrp="1"/>
          </p:cNvGraphicFramePr>
          <p:nvPr/>
        </p:nvGraphicFramePr>
        <p:xfrm>
          <a:off x="34925" y="115888"/>
          <a:ext cx="9001125" cy="669766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وثلاثين ناقةً مُرضعةً مع أولادَها وأربَعِين بَقرةً وعشرةَ ثِيرانٍ وعِشرينَ أتان وعشرةَ جحوش. ودَفعَها إلى يدى عَبيدهِ قَطِيعاً قَطِيعاً كلاً على حدةٍ،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trente femelles de chameaux, avec leurs petits qu’elles allaitaient, quarante vaches et dix taureaux, vingt ânesses et dix ânes.16 Il les remit à ses serviteurs, troupeau par troupeau séparément, et il dit à ses serviteurs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thirty milk camels with their colts, forty cows and ten bulls, twenty female donkeys and ten foals. 16 Then he delivered them to the hand of his servants, every drove by itself, and said to his servants,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20830" name="Group 30"/>
          <p:cNvGraphicFramePr>
            <a:graphicFrameLocks noGrp="1"/>
          </p:cNvGraphicFramePr>
          <p:nvPr/>
        </p:nvGraphicFramePr>
        <p:xfrm>
          <a:off x="34925" y="115888"/>
          <a:ext cx="9001125" cy="66976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لعَبيدهِ: تقدَّموا قبلي واجعلُوا مسافةً بينَ قَطِيعٍ وقَطِيعٍ. وأوصى الأوَّل قائلاً: إن صَادفك عيسو أخي وسألَكَ فقال لِمَن أنتَ وإلى أينَ تمضي ولِمَن هذه التي تمشي قُدَّامَك</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Passez devant moi et mettez un intervalle entre chaque troupeau.17 Il donna cet ordre au premier : Quand mon frère Ésaü te rencontrera et te demandera : A qui es–tu ? Où vas–tu ? et à qui appartient ce (troupeau) devant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Pass over before me, and put some distance between successive droves. 17 And he commanded the first one, saying, When Esau my brother meets you and asks you, saying, `To whom do you belong, and where are you going? Whose are these in front of you?'</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8238" name="Group 30"/>
          <p:cNvGraphicFramePr>
            <a:graphicFrameLocks noGrp="1"/>
          </p:cNvGraphicFramePr>
          <p:nvPr/>
        </p:nvGraphicFramePr>
        <p:xfrm>
          <a:off x="34925" y="115888"/>
          <a:ext cx="9145588" cy="633730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فتقُول لعَبدِكَ يعقوب، هي هدايا أرسلها لسيِّده عيسو، وها هو أيضاً آت خلفنا. وأوصى الأوَّل والثَّاني والثَّالث وجميعَ السَّائِرينَ قدامه وراءَ القُطعان قائلاً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Tu répondras : A ton serviteur Jacob ; c’est un présent qu’il envoie à mon seigneur Ésaü. Le voici lui–même qui nous suit.19  Il donna le même ordre au second, au troisième et à tous ceux qui suivaient les troupeaux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you shall say, `They are your servant Jacob's. It is a present sent to my lord Esau; and behold, he also is behind us.' 19 So he commanded the second, the third, and all who followed the droves, saying,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4369" name="Group 17"/>
          <p:cNvGraphicFramePr>
            <a:graphicFrameLocks noGrp="1"/>
          </p:cNvGraphicFramePr>
          <p:nvPr/>
        </p:nvGraphicFramePr>
        <p:xfrm>
          <a:off x="34925" y="115888"/>
          <a:ext cx="9145588" cy="633730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بِمثل هذا الكَلام تُكلِّمُوا عيسو عندما تَجِدونهُ. وتَقُولُونَ له هُوذا عَبدُك يعقوب آت خلفنا،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ainsi que vous parlerez à mon seigneur Ésaü, quand vous le trouverez. 20 Vous direz : Voici ton serviteur Jacob qui vient aussi derrière nous.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In this manner you shall speak to Esau when you find him; 20 and also say, `Behold, your servant Jacob is behind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9263" name="Group 31"/>
          <p:cNvGraphicFramePr>
            <a:graphicFrameLocks noGrp="1"/>
          </p:cNvGraphicFramePr>
          <p:nvPr/>
        </p:nvGraphicFramePr>
        <p:xfrm>
          <a:off x="34925" y="115888"/>
          <a:ext cx="9001125" cy="66976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قال أسجُد لوجهك بهذه الهدايا السَّائرة قدامي وبعد هذا أَنظُرُ وجهك، لأن هكذا يُقبل وجهي إليك. وتقدَّمت الهدايا قُدَّامهُ، وأمَّا هو فبات تِلك اللَّيلة في المحلَّةِ.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il (se) disait : Je l’apaiserai par ce présent qui va devant moi ; ensuite je le verrai en face, et peut–être m’accueillera–t–il favorablement. 21 Le présent passa devant lui, et il resta cette nuit–là dans le camp.</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he said, I will appease him with the present that goes before me, and afterward I will see his face; perhaps he will accept me. 21 So the present went on over before him, but he himself lodged that night in the camp.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0282" name="Group 26"/>
          <p:cNvGraphicFramePr>
            <a:graphicFrameLocks noGrp="1"/>
          </p:cNvGraphicFramePr>
          <p:nvPr/>
        </p:nvGraphicFramePr>
        <p:xfrm>
          <a:off x="34925" y="115888"/>
          <a:ext cx="9145588" cy="644487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وأخذَ زوجتيهِ وأمتيهِ وبنيه الأَحَد عَشرَ فعبَر مَخاضَةَ يَبُّوقَ. ثم أخَذَهُم وعبر الوادي وأجاز كُلّ ما له. وبَقى يعقوب وحدهُ، وصارعهُ رجُل إلى مَطلع الفجر.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se leva la même nuit, prit ses deux femmes, ses deux servantes et ses onze enfants, et passa le gué de Yabboq. 23 Il les prit, leur fit passer le torrent et le fit passer à ce qui lui appartenait. 24 Jacob resta seul. Alors un homme se battit avec lui jusqu’au lever de l’aurore.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he arose that night and took his two wives, his two female servants, and his eleven sons, and crossed over the ford of Jabbok. 23 He took them, sent them over the brook, and sent over what he had. 24 Then Jacob was left alone; and a Man wrestled with him until the breaking of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1304" name="Group 24"/>
          <p:cNvGraphicFramePr>
            <a:graphicFrameLocks noGrp="1"/>
          </p:cNvGraphicFramePr>
          <p:nvPr/>
        </p:nvGraphicFramePr>
        <p:xfrm>
          <a:off x="34925" y="115888"/>
          <a:ext cx="9001125" cy="6371845"/>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أنَّهُ لا يقدُرُ عليهِ لمس حُقَّ فَخذِه، فخلع عِرقاً مِن حُقَّ فَخِذ يعقوب في مُصارعتهِ معهُ. وقال أطلِقني لأنَّهُ قد طَلعَ الفجرُ، فقالَ لا أُطلِقُك إن لم تُباركني.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Voyant qu’il ne pouvait le vaincre, il le frappa à l’articulation de la hanche ; et l’articulation de la hanche de Jacob se démit pendant qu’il se battait avec lui. 26 L’homme dit : Laisse–moi partir, car l’aurore se lève. (Jacob) répondit : Je ne te laisserai point partir sans que tu me bénisses.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Now when He saw that He did not prevail against him, He touched the socket of his hip; and the socket of Jacob's hip was out of joint as He wrestled with him. 26 And He said, Let Me go, for the day breaks. But he said, I will not let You go unless You bless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2327" name="Group 23"/>
          <p:cNvGraphicFramePr>
            <a:graphicFrameLocks noGrp="1"/>
          </p:cNvGraphicFramePr>
          <p:nvPr/>
        </p:nvGraphicFramePr>
        <p:xfrm>
          <a:off x="34925" y="115888"/>
          <a:ext cx="9001125" cy="66976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ما اسمُك، أما هو فقال يعقوب. فقال لهُ  لا يُدعى اسمُك يعقوب بل يكُون اسمُك إسرائِيل، لأنَّك جاهدتَ مع اللَّهِ وقَدَرْتَ مع النَّاس.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L’homme lui dit : Quel est ton nom ? Il répondit : Jacob. 28 (L’homme) reprit : Jacob ne sera plus le nom qu’on te donnera, mais Israël ; car tu as lutté avec Dieu et avec des hommes, et tu as été vainqueur.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So He said to him, What is your name? He said, Jacob. 28 And He said, Your name shall no longer be called Jacob, but Israel; for you have struggled with God and with men, and have prevailed.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3344" name="Group 16"/>
          <p:cNvGraphicFramePr>
            <a:graphicFrameLocks noGrp="1"/>
          </p:cNvGraphicFramePr>
          <p:nvPr/>
        </p:nvGraphicFramePr>
        <p:xfrm>
          <a:off x="34925" y="115888"/>
          <a:ext cx="9001125" cy="66976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فسأل يعقوب وقال أخبرني بِاسمِك، فقال لهُ لماذا تسألُ عن اسمِي، وباركهُ اللَّه.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Jacob l’interrogea en disant : Je t’en prie, indique–moi ton nom. Il répondit : Pourquoi demandes–tu mon nom ? Et il le bénit là.</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Then Jacob asked, saying, Tell me Your name, I pray. And He said, Why is it that you ask about My name? And He blessed him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7406" name="Group 14"/>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ودعى يعقوب اسم ذلك المكان فنوئيل ( منظر اللَّه ) لأنِّي رأيتُ اللَّـهَ وجهاً إلى وجهٍ ونجت نفسي.</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Jacob donna à cet endroit le nom de Péniel ; car, dit–il, j’ai vu Dieu face à face, et mon âme a été préservée.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Jacob called the name of the place Peniel: For I have seen God face to face, and my life is preserved.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8465" name="Group 49"/>
          <p:cNvGraphicFramePr>
            <a:graphicFrameLocks noGrp="1"/>
          </p:cNvGraphicFramePr>
          <p:nvPr/>
        </p:nvGraphicFramePr>
        <p:xfrm>
          <a:off x="34925" y="115888"/>
          <a:ext cx="9001125" cy="672122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إشعياء النبي ( 28 : 14 ـ 22 )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اسمعُوا كلامَ الرَّبِّ أيُّها النَّاس الساخرون المتسلطون على هذا الشَّعب الذي في أُورُشَليم. قُلتُم قد قطعنا عَهداً معَ الموتِ وعَقدنا حلفاً مع الجحيم،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28:14-22</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C’est pourquoi écoutez la parole de l’Éternel, moqueurs, Vous qui dominez sur ce peuple de Jérusalem !15 Vous dites : nous avons conclu une alliance avec la mort, Nous avons fait un pacte avec le séjour des morts ; Quand le fléau débordant passera,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28:14-22</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Therefore hear the word of the Lord, you scornful men, Who rule this people who are in Jerusalem, 15 Because you have said, We have made a covenant with death, And with Sheol we are in agreement.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49477" name="Group 37"/>
          <p:cNvGraphicFramePr>
            <a:graphicFrameLocks noGrp="1"/>
          </p:cNvGraphicFramePr>
          <p:nvPr/>
        </p:nvGraphicFramePr>
        <p:xfrm>
          <a:off x="34925" y="115888"/>
          <a:ext cx="9001125" cy="5978526"/>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فالصوت الطاغي إذا عَبر لا يغشانا لأنَّنا جَعلنا الكذب معتصماً لنا واستَترنا بالزور، لذلك هذا ما يقُوله السَّيِّد الرَّبُّ: هاأنذا أُؤسِّسُ في صِهيون</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ne nous atteindra pas, Car nous avons le mensonge pour refuge Et la fausseté pour abri.16 C’est pourquoi ainsi parle le Seigneur, l’Éternel : Me voici ! J’ai mis pour fondement en Sion une pierre,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When the overflowing scourge passes through, It will not come to us, For we have made lies our refuge, And under falsehood we have hidden ourselves. 16 Therefore thus says the Lord God: Behold, I lay in Zion a stone for a foundation,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21865" name="Group 41"/>
          <p:cNvGraphicFramePr>
            <a:graphicFrameLocks noGrp="1"/>
          </p:cNvGraphicFramePr>
          <p:nvPr/>
        </p:nvGraphicFramePr>
        <p:xfrm>
          <a:off x="34925" y="115888"/>
          <a:ext cx="9074150" cy="628161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حَجراً كاملاً مُختاراً رأس زاويةٍ كَريماً أساساً موثوقاً. فمِن آمَن به فلن يُخزى. وأجعلُ للقضاء رجاء وللرحمة مقداراً أيها المعتصمون بالكذب والباطل لا يتجاوزكم السَّوطُ الجارفُ</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Une pierre éprouvée, (une pierre) angulaire de prix, solidement posée ; Celui qui la prendra pour appui n’aura pas hâte (de fuir).17 J’ai pris le droit comme règle, Et la justice comme niveau ; La grêle emportera le refuge du mensonge, Et les eaux déborderont dans l’abri de la fausseté.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 tried stone, a precious cornerstone, a sure foundation; Whoever believes will not act hastily. 17 Also I will make justice the measuring line, And righteousness the plummet; The hail will sweep away the refuge of lies, And the waters will overflow the hiding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0056" name="Group 40"/>
          <p:cNvGraphicFramePr>
            <a:graphicFrameLocks noGrp="1"/>
          </p:cNvGraphicFramePr>
          <p:nvPr/>
        </p:nvGraphicFramePr>
        <p:xfrm>
          <a:off x="34925" y="115888"/>
          <a:ext cx="9074150" cy="59785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لئلا ينزع عهدكم مع الموت ولا يثبت رجاءكم مع الجحيم، فالسَّوط الطاغي إذا عبرَ يدُوسكُم.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Votre alliance avec la mort sera détruite, Votre pacte avec le séjour des morts ne subsistera pas ; Quand le fléau débordant passera, Vous serez par lui foulés aux pieds.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Your covenant with death will be annulled, And your agreement with Sheol will not stand; When the overflowing scourge passes through, Then you will be trampled down by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22897" name="Group 49"/>
          <p:cNvGraphicFramePr>
            <a:graphicFrameLocks noGrp="1"/>
          </p:cNvGraphicFramePr>
          <p:nvPr/>
        </p:nvGraphicFramePr>
        <p:xfrm>
          <a:off x="34925" y="115888"/>
          <a:ext cx="9001125" cy="6281612"/>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كلما عبر يأخذكم فانه كل صباح يعبر في النهار وفي الليل ويكون فهم الخبر فقط انزعاجا. لان الفراش قد قصر عن التمدد والغطاء ضاق عن الالتحاف.</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Chaque fois qu’il passera, il vous saisira ; Car il passera tous les matins, et le jour et la nuit, Et son bruit seul donnera l’épouvante. 20 Le lit sera trop court pour s’y étendre, Et la couverture trop étroite pour s’en envelopper.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As often as it goes out it will take you; For morning by morning it will pass over, And by day and by night; It will be a terror just to understand the report. 20 For the bed is too short to stretch out on, And the covering so narrow that one cannot wrap himself in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23905" name="Group 33"/>
          <p:cNvGraphicFramePr>
            <a:graphicFrameLocks noGrp="1"/>
          </p:cNvGraphicFramePr>
          <p:nvPr/>
        </p:nvGraphicFramePr>
        <p:xfrm>
          <a:off x="34925" y="115888"/>
          <a:ext cx="9001125" cy="624529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كما في جبل فراصيم يقوم الرب وكما في الوطاء عند جبعون يسخط ليفعل فعله فعله الغريب وليعمل عمله عمله الغريب.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Car l’Éternel se lèvera comme à la montagne de Peratsim, Il se mettra à frémir comme dans la vallée de Gabaon, Pour faire son oeuvre, Son oeuvre étrange, Pour exécuter son travail, Son travail extraordinaire.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the Lord will rise up as at Mount Perazim, He will be angry as in the Valley of Gibeon--That He may do His work, His awesome work, And bring to pass His act, His unusual act.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0492" name="Group 28"/>
          <p:cNvGraphicFramePr>
            <a:graphicFrameLocks noGrp="1"/>
          </p:cNvGraphicFramePr>
          <p:nvPr/>
        </p:nvGraphicFramePr>
        <p:xfrm>
          <a:off x="34925" y="44450"/>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لا تكونوا متهكمين لئلا تشدد ربطكم لاني سمعت فناء قضي به من قبل السيد رب الجنود على كل الارض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Maintenant, ne vous livrez pas à la moquerie, De peur que vos liens ne soient resserrés ; Car la destruction de tout le pays est résolue ; Je l’ai appris du Seigneur, de l’Éternel des armées.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Now therefore, do not be mockers, Lest your bonds be made strong; For I have heard from the Lord God of hosts, A destruction determined even upon the whole earth.</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1532" name="Group 44"/>
          <p:cNvGraphicFramePr>
            <a:graphicFrameLocks noGrp="1"/>
          </p:cNvGraphicFramePr>
          <p:nvPr/>
        </p:nvGraphicFramePr>
        <p:xfrm>
          <a:off x="34925" y="115888"/>
          <a:ext cx="9001125" cy="6596254"/>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( 20 : 1 ـ 29 )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صُوفر النَّعماني وقال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لست أظنك أن تجاوبنا هكذا إنكم لا تفهمون أكثر منِّي، تَعْيِيرَ توبِيخي أسْمَعُ،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20: 1 </a:t>
                      </a:r>
                      <a:r>
                        <a:rPr kumimoji="0" lang="en-US" sz="3200" b="0" i="0" u="sng" strike="noStrike" cap="none" normalizeH="0" baseline="0">
                          <a:ln>
                            <a:noFill/>
                          </a:ln>
                          <a:solidFill>
                            <a:srgbClr val="FF9933"/>
                          </a:solidFill>
                          <a:effectLst/>
                          <a:latin typeface="Times New Roman"/>
                          <a:cs typeface="Times New Roman" pitchFamily="18" charset="0"/>
                        </a:rPr>
                        <a:t>–</a:t>
                      </a:r>
                      <a:r>
                        <a:rPr kumimoji="0" lang="en-US" sz="3200" b="0" i="0" u="sng" strike="noStrike" cap="none" normalizeH="0" baseline="0">
                          <a:ln>
                            <a:noFill/>
                          </a:ln>
                          <a:solidFill>
                            <a:srgbClr val="FF9933"/>
                          </a:solidFill>
                          <a:effectLst/>
                          <a:latin typeface="Arial" charset="0"/>
                          <a:cs typeface="Times New Roman" pitchFamily="18" charset="0"/>
                        </a:rPr>
                        <a:t> 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Tsophar de Naama prit la parole et dit : 2 Voici pourquoi mes pensées inquiètes me forcent à répondre, A cause de l’agitation qui est en moi. 3  J’ai entendu des reproches qui me mettent dans la confusion ;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20:1-29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20:1 Then Zophar the Naamathite answered and said: 2 Therefore my anxious thoughts make me answer, Because of the turmoil within me. 3 I have heard the rebuke that reproaches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2541" name="Group 29"/>
          <p:cNvGraphicFramePr>
            <a:graphicFrameLocks noGrp="1"/>
          </p:cNvGraphicFramePr>
          <p:nvPr/>
        </p:nvGraphicFramePr>
        <p:xfrm>
          <a:off x="34925" y="115888"/>
          <a:ext cx="9074150"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رُوح فَهمِي يُجِيبُني. أما علمتَ هذا مُنذ القدم مُنذ جعل البشر على الأرض. أنَّ طرب المنافقين قريب الزوال وأنَّ فَرح الكافر لمحة.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souffle de mon intelligence donnera la réplique. 4 Ne sais–tu pas que, de tout temps, Depuis que l’homme a été placé sur la terre, 5 Le triomphe des méchants est court, Et la joie de l’impie momentanée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spirit of my understanding causes me to answer. 4 Do you not know this of old, Since man was placed on earth, 5 That the triumphing of the wicked is short, And the joy of the hypocrite is but for a moment?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2093" name="Group 29"/>
          <p:cNvGraphicFramePr>
            <a:graphicFrameLocks noGrp="1"/>
          </p:cNvGraphicFramePr>
          <p:nvPr/>
        </p:nvGraphicFramePr>
        <p:xfrm>
          <a:off x="34925" y="115888"/>
          <a:ext cx="9074150" cy="654253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 ولو بَلغ السَّماء ارتفاعهُ ومسَّت هامته السَّحاب وظن أنه ثابت فحينئذ يهلك إلى الأبد، فيقول الذين يعرفونه أينَ هو؟. يَطير كالحُلم فَلا يُوجدُ ويضمحل كرؤيا اللَّيل.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Quand sa taille s’élèverait jusqu’au ciel, Et que sa tête toucherait aux nuages, 7 Il périra pour toujours comme son ordure, Et ceux qui le voyaient diront : Où est–il ?8 Il s’envolera comme un rève, et on ne le trouvera plus ; Il sera chassé comme une vision nocturne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Though his haughtiness mounts up to the heavens, And his head reaches to the clouds, 7 Yet he will perish forever like his own refuse; Those who have seen him will say, `Where is he?' 8 He will fly away like a dream, and not be found; Yes, he will be chased away like a vision of the night.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3119" name="Group 31"/>
          <p:cNvGraphicFramePr>
            <a:graphicFrameLocks noGrp="1"/>
          </p:cNvGraphicFramePr>
          <p:nvPr/>
        </p:nvGraphicFramePr>
        <p:xfrm>
          <a:off x="34925" y="115888"/>
          <a:ext cx="9074150" cy="651630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والعين التي لمحتهُ لا تَعُودُ تلمحهُ ولا يراهُ مكانهُ مِن بَعْدُ. بَنُوهُ يفنون بالمسكنة ويَداهُ ترُدَّان عليه أوجاعه. رذائل شبابه تملأ عِظامه ومعهُ تَضطجعُ في التُّراب.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L’oeil qui le regardait ne le regardera plus, Le lieu qu’il habitait ne l’apercevra plus.10 Ses fils seront assaillis par les indigents, Et ses mains restitueront ce qui faisait sa fortune.11 Ses membres étaient remplis (de la vigueur) de la jeunesse, Mais celle–ci se couchera avec lui dans la poussière.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 eye that saw him will see him no more, Nor will his place behold him anymore. 10 His children will seek the favor of the poor, And his hands will restore his wealth. 11 His bones are full of his youthful vigor, But it will lie down with him in the dust.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4139" name="Group 27"/>
          <p:cNvGraphicFramePr>
            <a:graphicFrameLocks noGrp="1"/>
          </p:cNvGraphicFramePr>
          <p:nvPr/>
        </p:nvGraphicFramePr>
        <p:xfrm>
          <a:off x="34925" y="115888"/>
          <a:ext cx="9074150"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حَلى السؤ بِفيهِ وخبأهُ تحتَ لسانهِ أشْفَقَ ولم يَتركُهُ بل اجتذبهُ إلى حنجرته فلم يستطع أن يعينه، فإنَّ طعامه هذا يتَحوَّلُ في أمعائه إلى مَرارة صِلّ في جوفهِ.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Si le mal est doux à sa bouche, S’il le dissimule sous sa langue,13 Le conserve sans l’abandonner, Le retient au milieu de son palais,14 Sa nourriture se transformera dans ses entrailles, Elle deviendra au–dedans de lui du fiel de vipère.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Though evil is sweet in his mouth, And he hides it under his tongue, 13 Though he spares it and does not forsake it, But still keeps it in his mouth, 14 Yet his food in his stomach turns sour; It becomes cobra venom within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35161" name="Group 25"/>
          <p:cNvGraphicFramePr>
            <a:graphicFrameLocks noGrp="1"/>
          </p:cNvGraphicFramePr>
          <p:nvPr/>
        </p:nvGraphicFramePr>
        <p:xfrm>
          <a:off x="34925" y="115888"/>
          <a:ext cx="9074150"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ابتلاه أموالاً بالظلم إلاَّ أنه يَتقيَّأُها، اللَّهُ يخرجها مِن بَيتهِ. رضع سم الأَصلال، فقتلُه لِسانُ الأَفعىَ. لا يَرى مجاري أنهاراً ولا سيُولاً مِن عسل وزبد.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Il a englouti des richesses, il les vomira ; Dieu les arrachera de son ventre.16 Il suce le venin des vipères, La langue du cobra le tuera.17 Qu’il ne fixe plus les regards sur les ruisseaux, Sur les fleuves, sur les torrents de miel et de crème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He swallows down riches And vomits them up again; God casts them out of his belly. 16 He will suck the poison of cobras; The viper's tongue will slay him. 17 He will not see the streams, The rivers flowing with honey and cream.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5400" name="Group 24"/>
          <p:cNvGraphicFramePr>
            <a:graphicFrameLocks noGrp="1"/>
          </p:cNvGraphicFramePr>
          <p:nvPr/>
        </p:nvGraphicFramePr>
        <p:xfrm>
          <a:off x="34925" y="115888"/>
          <a:ext cx="9074150" cy="5978526"/>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تعب باطلاً وعبثاً يَرُدُّ كسبهُ، ولا يلتهمه بل يَرُدُّ نظير سُحته ولا يتمتع، لأنَّهُ هضم المساكينَ وخَذلهُم واغتصبَ البيوت ولم يبنها،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rendra ce qu’il a péniblement acquis et ne l’engloutira plus ; Des biens de son commerce, il ne jouira plus.19 Car il a écrasé, délaissé les indigents, Il a ruiné une maison qu’il ne reconstruira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He will restore that for which he labored, And will not swallow it down; From the proceeds of business He will get no enjoyment. 19 For he has oppressed and forsaken the poor, He has violently seized a house which he did not build.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6426" name="Group 26"/>
          <p:cNvGraphicFramePr>
            <a:graphicFrameLocks noGrp="1"/>
          </p:cNvGraphicFramePr>
          <p:nvPr/>
        </p:nvGraphicFramePr>
        <p:xfrm>
          <a:off x="34925" y="115888"/>
          <a:ext cx="9074150" cy="651630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لم يَعرف القناعة في جوفهِ فإنَّه لا ينجُو بِمُشتَهاهُ. ليست مِن أَكلهِ بقيَّةٌ لذلك لا تثبت خيراته. إذا ظن أنَّهُ في السعة يصبه الضنك، وتقع كُلِّ بلية.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Il n’a pas connu d’accalmie dans son avidité, Dans sa convoitise il ne laisse rien échapper,21Rien n’était soustrait à sa voracité ; Mais son bien–être ne durera pas.22 Au milieu de son abondance il sera dans la détresse ; Toute action le rendra malheureux.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Because he knows no quietness in his heart, He will not save anything he desires. 21 Nothing is left for him to eat; Therefore his well-being will not last. 22 In his self-sufficiency he will be in distress; Every hand of misery will come against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7448" name="Group 24"/>
          <p:cNvGraphicFramePr>
            <a:graphicFrameLocks noGrp="1"/>
          </p:cNvGraphicFramePr>
          <p:nvPr/>
        </p:nvGraphicFramePr>
        <p:xfrm>
          <a:off x="34925" y="115888"/>
          <a:ext cx="9074150"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يملأُ بطنَهُ ليصُب ( اللَّهَ ) عليهِ حُمُوَّ غضبهِ ويُرسل عليهِ الآلامات طعاماً. إن فر مِن آلة الحديد، فلتخترقه قوس النُحاس.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016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Alors qu’il se remplit le ventre, (Dieu) enverra sur lui l’ardeur de sa colère Et fera pleuvoir sur lui (des flèches qui pénétreront) dans sa chair.24 S’il prend la fuite devant les armes de fer, L’arc de bronze le transpercera.25 S’il arrache de son corps une flèche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When he is about to fill his stomach, God will cast on him the fury of His wrath, And will rain it on him while he is eating. 24 He will flee from the iron weapon; A bronze bow will pierce him through. 25 It is drawn, and comes out of the body;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8488" name="Group 40"/>
          <p:cNvGraphicFramePr>
            <a:graphicFrameLocks noGrp="1"/>
          </p:cNvGraphicFramePr>
          <p:nvPr/>
        </p:nvGraphicFramePr>
        <p:xfrm>
          <a:off x="34925" y="115888"/>
          <a:ext cx="9001125" cy="661555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فينفذ النصل مِن جسده ويلمع مِن كبده، وتخشاه الأهوال. كل ظلام مُدخر لهُ، وتأكُـلُهُ نـارٌ لا تُطفـأ، ويتضيق عليه وهـو في خبائه. تكشـف السَّمَـواتُ عن إثمه والأرض تقوم عليه.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01612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une lame étincelante de son foie, Les terreurs viendront sur lui. 26 Toutes les ténèbres sont tenues en réserve pour ses trésors, Un feu que personne n’attisera le dévorera, Et ce qui restera dans sa tente en deviendra la pâture.27 Le ciel révélera sa faute, Et la terre s’élèvera contre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Yes, the glittering point comes out of his gall. Terrors come upon him; 26 Total darkness is reserved for his treasures. An unfanned fire will consume him; It shall go ill with him who is left in his tent. 27 The heavens will reveal his iniquity, And the earth will rise up against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3550" name="Group 14"/>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يَسلب الهلاك بيتهِ إلى الانقضاء. ويأتي عليه يوم الغضب. هذا نصيبُ الرجُل المُنافق مِن عِنْد الرب وميراثه بأمر القدير.</a:t>
                      </a:r>
                      <a:endParaRPr kumimoji="0" lang="en-US" sz="32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Les revenus de sa maison seront balayés, Emportés au jour de la colère (de Dieu).29 Tel est, de la part de Dieu, le lot de l’homme méchant, Et ce que, de la part de Dieu il retirera de ses discours.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 increase of his house will depart, And his goods will flow away in the day of His wrath. 29 This is the portion from God for a wicked man, The heritage appointed to him by God.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0527" name="Group 31"/>
          <p:cNvGraphicFramePr>
            <a:graphicFrameLocks noGrp="1"/>
          </p:cNvGraphicFramePr>
          <p:nvPr/>
        </p:nvGraphicFramePr>
        <p:xfrm>
          <a:off x="34925" y="115888"/>
          <a:ext cx="9001125" cy="63388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دانيال النبي ( 6 : 1 ـ 27 )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وحسُن لدى داريُّوس أن يُقيم على المملكةِ مئةً وعشرينَ قطباً يكونون على مملكتةِ كُلِّها، وجعل على هؤُلاء ثلاثة وُزراء</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Daniel 6:1-27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Darius trouva bon d’établir sur le royaume cent–vingt satrapes qui devaient être (répartis) dans tout le royaume. 2 Il mit à leur tête trois chefs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Daniel 6:1-27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It pleased Darius to set over the kingdom one hundred and twenty satraps, to be over the whole kingdom; 2 and over these, three governors,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1544" name="Group 24"/>
          <p:cNvGraphicFramePr>
            <a:graphicFrameLocks noGrp="1"/>
          </p:cNvGraphicFramePr>
          <p:nvPr/>
        </p:nvGraphicFramePr>
        <p:xfrm>
          <a:off x="34925" y="115888"/>
          <a:ext cx="9074150" cy="651630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أحَدهُم دانيال ليُؤدي الأقطاب إليهِم الحِسابَ فلا يلحق المَلك ضررٌ. وكان دانيال مُكرماً أكثر مِنهُم جميعاً لأنَّ روحاً بارعاً كان فيهِ لذلك جعله المَلك على كُلِّ مملكته.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l’un d’entre eux était Daniel  à qui ces satrapes devaient rendre compte, afin que le roi ne subisse aucun tort.3 Daniel lui–même surpassait les chefs et les satrapes, parce qu’il y avait en lui un esprit supérieur ; et le roi pensait à l’établir sur tout le royaume.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of whom Daniel was one, that the satraps might give account to them, so that the king would suffer no loss. 3 Then this Daniel distinguished himself above the governors and satraps, because an excellent spirit was in him; and the king gave thought to setting him over the whole realm.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3594" name="Group 26"/>
          <p:cNvGraphicFramePr>
            <a:graphicFrameLocks noGrp="1"/>
          </p:cNvGraphicFramePr>
          <p:nvPr/>
        </p:nvGraphicFramePr>
        <p:xfrm>
          <a:off x="34925" y="115888"/>
          <a:ext cx="9074150" cy="608958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إنَّ الوزراء والأقطاب كانوا يطلُبُون عِلَّةً يَجِدونها على دانيال لكن لم يستطيعوا أن يجدوا لا عِلَّةً ولا جريمةً ولا حيلةً على دانيال لأنَّهُ كان أمِيناً  فلم تُوجد عليه زلة ولا جريمة.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Alors les chefs et les satrapes cherchèrent un motif pour accuser Daniel en ce qui concernait les affaires du royaume. Mais ils ne purent trouver aucune occasion, ni aucune erreur, parce qu’il était fidèle, et qu’on ne trouvait chez lui ni négligence, ni erreur.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So the governors and satraps sought to find some charge against Daniel concerning the kingdom; but they could find no charge or fault, because he was faithful; nor was there any error or fault found in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5641" name="Group 25"/>
          <p:cNvGraphicFramePr>
            <a:graphicFrameLocks noGrp="1"/>
          </p:cNvGraphicFramePr>
          <p:nvPr/>
        </p:nvGraphicFramePr>
        <p:xfrm>
          <a:off x="34925" y="115888"/>
          <a:ext cx="9074150" cy="60895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هؤُلاء الرِّجال إنَّنا لا نَجد عِلَّةً على دانيال إلاَّ في شريعةِ إلههِ. حينئذٍ وقف هؤلاء الوُزراء والأقطاب لدى المَلك وقالوا لهُ أيُّها المَلكُ داريُّوس عِشْ إلى الأَبدِ.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Alors ces hommes dirent : Nous ne trouverons aucun motif contre ce Daniel, à moins que nous n’en trouvions un dans la loi de son Dieu. 6 Puis ces chefs et ces satrapes se rendirent tumultueusement auprès du roi et lui parlèrent ainsi : Roi Darius, vis à jamais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these men said, We shall not find any charge against this Daniel unless we find it against him concerning the law of his God. 6 So these governors and satraps thronged before the king, and said thus to him: King Darius, live forever!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6663" name="Group 23"/>
          <p:cNvGraphicFramePr>
            <a:graphicFrameLocks noGrp="1"/>
          </p:cNvGraphicFramePr>
          <p:nvPr/>
        </p:nvGraphicFramePr>
        <p:xfrm>
          <a:off x="34925" y="115888"/>
          <a:ext cx="9074150" cy="651630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جميع وُزراء المملكةِ والولاة والأقطاب والعظماء والحكام قد ائتمروا في أن يُحكم حكمَ ملكيُّ ويُبرم إيجاب بأنَّ كُلَّ مَن سأل سؤالاً مِن إلهٍ أو إنسانٍ إلى ثلاثين يوماً</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Tous les chefs du royaume, les intendants, les satrapes, les conseillers et les gouverneurs sont d’avis que soit publié un édit royal, et que soit mise en vigueur cette interdiction : Quiconque, dans l’espace de trente jours, adressera des prières à quelque dieu ou à quelque homme,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All the governors of the kingdom, the administrators and satraps, the counselors and advisors, have consulted together to establish a royal statute and to make a firm decree, that whoever petitions any god or man for thirty days,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7690" name="Group 26"/>
          <p:cNvGraphicFramePr>
            <a:graphicFrameLocks noGrp="1"/>
          </p:cNvGraphicFramePr>
          <p:nvPr/>
        </p:nvGraphicFramePr>
        <p:xfrm>
          <a:off x="34925" y="115888"/>
          <a:ext cx="9074150" cy="6601652"/>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إلاَّ مِنْك أيُّها المَلك يُلقى في جُبِّ الأُسُود. فالآن أيُّها المَلك ثبِّت الإيجاب وامضِ الكِتابةَ حتى لا يتغيَّر الأمر كشَريعةِ مادي وفارس. حينئذ أمر المَلك داريُّوس أن يُكتب الأمر.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excepté à toi, ô roi, sera jeté dans la fosse aux lions.8 Maintenant, ô roi, confirme l’interdiction et signe le décret, afin qu’il soit irrévocable, selon la loi des Mèdes et des Perses qui ne peut être abrogée.9 Là–dessus, le roi Darius signa le décret et l’interdiction.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except you, O king, shall be cast into the den of lions.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Now, O king, establish the decree and sign the writing, so that it cannot be changed, according to the law of the Medes and Persians, which does not alter. 9 Therefore King Darius signed the written decree.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8708" name="Group 20"/>
          <p:cNvGraphicFramePr>
            <a:graphicFrameLocks noGrp="1"/>
          </p:cNvGraphicFramePr>
          <p:nvPr/>
        </p:nvGraphicFramePr>
        <p:xfrm>
          <a:off x="34925" y="115888"/>
          <a:ext cx="9074150" cy="651630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لمَّا عَلم دانيال أنَّه تقرر الأمر دخل إلى بيتهِ وكانت كُواه مفتُوحة في غرفته جهة أُورُشليم فكان يجثو على رُكبتيهِ ثلاث مرَّات في اليوم ويُصلِّي ويعتـرف للَّه كما كان يفعـل مِن قبـل.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Lorsque Daniel sut que le décret était signé, il monta dans sa maison où les fenêtres de la chambre haute étaient ouvertes dans la direction de Jérusalem ; et trois fois par jour il se mettait à genoux, il priait et louait son Dieu, comme il le faisait auparavant.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when Daniel knew that the writing was signed, he went home. And in his upper room, with his windows open toward Jerusalem, he knelt down on his knees three times that day, and prayed and gave thanks before his God, as was his custom since early days.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9744" name="Group 32"/>
          <p:cNvGraphicFramePr>
            <a:graphicFrameLocks noGrp="1"/>
          </p:cNvGraphicFramePr>
          <p:nvPr/>
        </p:nvGraphicFramePr>
        <p:xfrm>
          <a:off x="34925" y="115888"/>
          <a:ext cx="9074150"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حينئـذٍ اجتمع أولئـك الرِّجـال فوجدوا دانيال يسأل ويتضرَّع أمام إلههِ. فجاءوا إلى المَلك</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Alors ces hommes entrèrent tumultueusement et trouvèrent Daniel qui suppliait et invoquait son Dieu.12  Puis ils allèrent trouver le roi et lui parlèrent de l’interdiction royale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Then these men assembled and found Daniel praying and making supplication before his God. 12 And they went before the king, and spoke concerning the king's decree: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2021" name="Group 21"/>
          <p:cNvGraphicFramePr>
            <a:graphicFrameLocks noGrp="1"/>
          </p:cNvGraphicFramePr>
          <p:nvPr/>
        </p:nvGraphicFramePr>
        <p:xfrm>
          <a:off x="34925" y="115888"/>
          <a:ext cx="9074150" cy="5978526"/>
        </p:xfrm>
        <a:graphic>
          <a:graphicData uri="http://schemas.openxmlformats.org/drawingml/2006/table">
            <a:tbl>
              <a:tblPr rtl="1"/>
              <a:tblGrid>
                <a:gridCol w="547370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وقالوا لهُ أَلم تُرسم إيجاباً بأنَّ كُلَّ مَن سأل شيئاً مِن إلهٍ أو إنسانٍ إلى ثلاثين يَوماً إلاَّ مِنك أيُّها المَلك يُلقى في جُبِّ الأُسُود،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N’as–tu pas signé une interdiction portant que quiconque dans l’espace de trente jours adresserait des prières à quelque dieu ou à quelque homme, excepté à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Have you not signed a decree that every man who petitions any god or man within thirty days, except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0758" name="Group 22"/>
          <p:cNvGraphicFramePr>
            <a:graphicFrameLocks noGrp="1"/>
          </p:cNvGraphicFramePr>
          <p:nvPr/>
        </p:nvGraphicFramePr>
        <p:xfrm>
          <a:off x="34925" y="115888"/>
          <a:ext cx="9074150" cy="59785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المَلكُ وقال الأمرُ حقٌ كما هي شريعة مادي وفارس التى لا تُنسخُ. حينئذٍ أجابُوا وقالُوا أمام المَلك</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ô roi, serait jeté dans la fosse aux lion ? Le roi répondit : La chose est certaine, selon la loi des Mèdes et des Perses qui ne peut être abrogée. 13 Ils prirent de nouveau la parole et dirent au roi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 king, shall be cast into the den of lions? The king answered and said, The thing is true, according to the law of the Medes and Persians, which does not alter. 13 So they answered and said before the king,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1787" name="Group 27"/>
          <p:cNvGraphicFramePr>
            <a:graphicFrameLocks noGrp="1"/>
          </p:cNvGraphicFramePr>
          <p:nvPr/>
        </p:nvGraphicFramePr>
        <p:xfrm>
          <a:off x="34925" y="115888"/>
          <a:ext cx="9074150" cy="6089588"/>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دانيال الذي مِن بَنِي سَبيِ يهُوذا لم يخضع لأمرك بل ثلاثَ مرَّاتٍ في اليوم يسأل سؤاله مِن إلهه. حينئذٍ لمَّا سمع المَلك هذا الكَلام اغتم عليه</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Daniel, l’un des déportés de Juda, n’a tenu aucun compte de toi, ô roi, ni de l’interdiction que tu as signée, et il fait sa prière trois fois par jour.14 Le roi fut très affligé quand il entendit cela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That Daniel, who is one of the captives from Judah, does not show due regard for you, O king, or for the decree that you have signed, but makes his petition three times a day. 14 And the king, when he heard these words, was greatly displeased with himself,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2813" name="Group 29"/>
          <p:cNvGraphicFramePr>
            <a:graphicFrameLocks noGrp="1"/>
          </p:cNvGraphicFramePr>
          <p:nvPr/>
        </p:nvGraphicFramePr>
        <p:xfrm>
          <a:off x="34925" y="115888"/>
          <a:ext cx="9074150" cy="651484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واهتم مِن أجل دانيال ليُنجِّيهُ واجتهدَ في تخليصه إلى المساء. حينئذٍ قال أولئك الرِّجال للمَلك إنَّ شريعة مادي وفارس هي أنَّ كُلَّ إيجابٍ وحكمٍ يحكمهُ الملكُ لا يُغير.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prit à coeur de délivrer Daniel, et jusqu’au coucher du soleil, il s’efforça de le délivrer.15 Mais ces hommes revinrent tumultueusement auprès du roi et dirent au roi : Sache, ô roi, que la loi des Mèdes et des Perses exige que toute interdiction ou tout décret confirmé par le roi soit irrévocable.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set his heart on Daniel to deliver him; and he labored till the going down of the sun to deliver him. 15 Then these men approached the king, and said to the king, Know, O king, that it is the law of the Medes and Persians that no decree or statute which the king establishes may be changed.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3831" name="Group 23"/>
          <p:cNvGraphicFramePr>
            <a:graphicFrameLocks noGrp="1"/>
          </p:cNvGraphicFramePr>
          <p:nvPr/>
        </p:nvGraphicFramePr>
        <p:xfrm>
          <a:off x="34925" y="115888"/>
          <a:ext cx="9074150" cy="59785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قال المَلكُ فأوتى بدانيال وأُلقي في جُبِّ الأُسُود، فأجاب المَلك وقال لدانيالَ إنَّ إلهك الذي أنت تَعبُدُه هو يُنجِّيك.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Alors le roi ordonna d’amener Daniel et de le jeter dans la fosse aux lions. Le roi prit la parole et dit à Daniel : Puisse ton Dieu, que tu sers avec persévérance, te sauver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the king gave the command, and they brought Daniel and cast him into the den of lions. But the king spoke, saying to Daniel, Your God, whom you serve continually, He will deliver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4853" name="Group 21"/>
          <p:cNvGraphicFramePr>
            <a:graphicFrameLocks noGrp="1"/>
          </p:cNvGraphicFramePr>
          <p:nvPr/>
        </p:nvGraphicFramePr>
        <p:xfrm>
          <a:off x="34925" y="115888"/>
          <a:ext cx="9074150" cy="59785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وأُتى بحجرٍ فوضع على فَم الجُبِّ وختمهُ المَلكُ بِخاتمهِ وخاتم عُظمائهِ لئلاَّ يتغيَّر القصدُ في دانيالَ.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On apporta une pierre et on la mit sur l’ouverture de la fosse ; le roi la scella de son anneau et de l’anneau de ses grands, afin que rien ne soit changé à l’égard de Daniel.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a stone was brought and laid on the mouth of the den, and the king sealed it with his own signet ring and with the signets of his lords, that the purpose concerning Daniel might not be changed.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5880" name="Group 24"/>
          <p:cNvGraphicFramePr>
            <a:graphicFrameLocks noGrp="1"/>
          </p:cNvGraphicFramePr>
          <p:nvPr/>
        </p:nvGraphicFramePr>
        <p:xfrm>
          <a:off x="34925" y="115888"/>
          <a:ext cx="9074150"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مضَى المَلكُ إلى قصرهِ وباتَ صائِماً ولم يُأت قُدَّامهُ بطعام ( ولم تدخل عليه سراريه ) وطارَ النوم عنه. وسَدَّ اللَّه أفواه الأُسُود فلم تؤذ دانيال. وفي الغداة قام المَلك عِند الفجرِ وأتى مُسرِعاً إلى جُبِّ الأُسُود.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Le roi se rendit ensuite dans son palais ; il passa la nuit à jeun, il ne fit pas venir de concubine auprès de lui, et le sommeil le fuyait. 19 Le roi se leva au point du jour, avec l’aurore, et alla précipitamment à la fosse aux lions.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Now the king went to his palace and spent the night fasting; and no musicians were brought before him. Also his sleep went from him. 19 Then the king arose very early in the morning and went in haste to the den of lions.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6903" name="Group 23"/>
          <p:cNvGraphicFramePr>
            <a:graphicFrameLocks noGrp="1"/>
          </p:cNvGraphicFramePr>
          <p:nvPr/>
        </p:nvGraphicFramePr>
        <p:xfrm>
          <a:off x="34925" y="115888"/>
          <a:ext cx="9074150" cy="651630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اقتربَ مِنَ الجُبِّ نادى دانيال بصوتٍ عظيمٍ أسِيفٍ حزينٍ وخاطبه قائلاً يا دنيال عَبد اللَّهِ الحيِّ لعل إلهك الذي أنت تَعبُدُه استطاع أن يُنقذك مِن أفواه الأُسُود. فأجاب دانيال المَلك أيُّها المَلك عِشْ إلى الأبدِ،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En s’approchant de la fosse, il appela Daniel d’une voix triste. Le roi prit la parole et dit à Daniel : Daniel, serviteur du Dieu vivant, ton Dieu, que tu sers avec persévérance, a–t–il pu te délivrer des lions ? 21 Et Daniel se mit à parler au roi : Roi, vis à jamais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when he came to the den, he cried out with a lamenting voice to Daniel. The king spoke, saying to Daniel, Daniel, servant of the living God, has your God, whom you serve continually, been able to deliver you from the lions? 21 Then Daniel said to the king, O king, live forever!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7927" name="Group 23"/>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إلهي أَرسل مَلاكهُ فسَدَّ أفواه الأُسُود فلم تهلكني لأنَّهُ وجدني زكياً في نفسي أمامه وأمامك أيضاً أيُّها الملكُ لم أصنع سوء.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Mon Dieu a envoyé son ange et fermé la gueule des lions qui ne m’ont fait aucun mal, parce que j’ai été trouvé innocent devant lui ; et devant toi non plus, ô roi, je n’ai rien fait de mal.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My God sent His angel and shut the lions' mouths, so that they have not hurt me, because I was found innocent before Him; and also, O king, I have done no wrong before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8950" name="Group 22"/>
          <p:cNvGraphicFramePr>
            <a:graphicFrameLocks noGrp="1"/>
          </p:cNvGraphicFramePr>
          <p:nvPr/>
        </p:nvGraphicFramePr>
        <p:xfrm>
          <a:off x="34925" y="115888"/>
          <a:ext cx="9074150" cy="5978526"/>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صنع المَلك فرحاً عظيماً له وأمَر أن يُصعد دانيال مِن الجُبِّ فأُصعِدَ دانيالُ مِن الجُبِّ ولم يُوجدْ فيهِ أذى لأنَّهُ آمنَ بإلههِ.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Alors le roi eut une grande joie et ordonna de faire retirer Daniel de la fosse. Daniel fut retiré de la fosse et on ne trouva sur lui aucune blessure, parce qu’il avait eu foi en son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the king was exceedingly glad for him, and commanded that they should take Daniel up out of the den. So Daniel was taken up out of the den, and no injury whatever was found on him, because he believed in his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69972" name="Group 20"/>
          <p:cNvGraphicFramePr>
            <a:graphicFrameLocks noGrp="1"/>
          </p:cNvGraphicFramePr>
          <p:nvPr/>
        </p:nvGraphicFramePr>
        <p:xfrm>
          <a:off x="34925" y="115888"/>
          <a:ext cx="9074150" cy="6516308"/>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أمر المَلك فأُتى بأُولئك الرِّجال الذين وشوا بدانيال وألقوا في جُبِّ الأُسُود هُم وبنوهُم ونساؤهُم، فلم يبلغوا إلى أرض الجُبِّ حتَّى بَطشَتْ بِهم الأُسُود وسَحقَتْ جميع عِظامِهمْ.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 roi ordonna que ces hommes qui avaient accusé Daniel soient amenés et jetés dans la fosse aux lions, eux, leurs enfants et leurs femmes ; et avant qu’ils soient parvenus au fond de la fosse, les lions se ruèrent sur eux et brisèrent tous leurs os.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the king gave the command, and they brought those men who had accused Daniel, and they cast them into the den of lions--them, their children, and their wives; and the lions overpowered them, and broke all their bones in pieces before they ever came to the bottom of the den.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9422" name="Group 14"/>
          <p:cNvGraphicFramePr>
            <a:graphicFrameLocks noGrp="1"/>
          </p:cNvGraphicFramePr>
          <p:nvPr/>
        </p:nvGraphicFramePr>
        <p:xfrm>
          <a:off x="34925" y="115888"/>
          <a:ext cx="9074150" cy="6437886"/>
        </p:xfrm>
        <a:graphic>
          <a:graphicData uri="http://schemas.openxmlformats.org/drawingml/2006/table">
            <a:tbl>
              <a:tblPr rtl="1"/>
              <a:tblGrid>
                <a:gridCol w="4963657">
                  <a:extLst>
                    <a:ext uri="{9D8B030D-6E8A-4147-A177-3AD203B41FA5}">
                      <a16:colId xmlns:a16="http://schemas.microsoft.com/office/drawing/2014/main" val="20000"/>
                    </a:ext>
                  </a:extLst>
                </a:gridCol>
                <a:gridCol w="411049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ثُمَّ كتبَ داريُّوس المَلك إلى جميع الشُّعُوب والأُمم والألسنةِ السَّاكنين في الأرض كُلِّها ليكثُر لكُم السلام. لقد صدر أمرٌ مِن قِبلي في كُلِّ ولاية مملكتي أنَّ يهابوا ويرهبوا وجه إله دانيال لأنَّهُ هو الإلهُ الحيُّ القيُّومُ إلى الأبدِ</a:t>
                      </a: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25  Après cela, le roi Darius écrivit à tous les peuples, aux nations, aux hommes de toutes langues qui habitaient sur toute la terre : Que la paix soit avec vous en abondance !</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26 Je donne l’ordre que, dans toute l’étendue de mon royaume, on ait de la crainte et du respect devant le Dieu de Daniel. Car il est le Dieu vivant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defRPr/>
                      </a:pPr>
                      <a:r>
                        <a:rPr kumimoji="0" lang="en-US" sz="2700" b="0" i="0" u="none" strike="noStrike" cap="none" normalizeH="0" baseline="0" dirty="0">
                          <a:ln>
                            <a:noFill/>
                          </a:ln>
                          <a:solidFill>
                            <a:schemeClr val="bg1"/>
                          </a:solidFill>
                          <a:effectLst/>
                          <a:latin typeface="Arial" charset="0"/>
                          <a:cs typeface="Arial" charset="0"/>
                        </a:rPr>
                        <a:t>25 Then King Darius wrote: To all peoples, nations, and languages that dwell in all the earth: Peace be multiplied to you. 26 I make a decree that in every dominion of my kingdom men must tremble and fear before the God of Daniel. For He is the living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52567" name="Group 23"/>
          <p:cNvGraphicFramePr>
            <a:graphicFrameLocks noGrp="1"/>
          </p:cNvGraphicFramePr>
          <p:nvPr/>
        </p:nvGraphicFramePr>
        <p:xfrm>
          <a:off x="34925" y="44450"/>
          <a:ext cx="9145588" cy="6512562"/>
        </p:xfrm>
        <a:graphic>
          <a:graphicData uri="http://schemas.openxmlformats.org/drawingml/2006/table">
            <a:tbl>
              <a:tblPr rtl="1"/>
              <a:tblGrid>
                <a:gridCol w="4755923">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ومُلكه لا ينقرض وربوبيته تعتز إلى المُنتهى. المُنقذ المُنجي الصانع الآيات والعجائِب في السَّمَوات وعلى الأرض، وهو الذي أنقذ دانيال من أيدي الأُسُود.</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 subsiste à jamais ! Son royaume ne sera jamais détruit. Et sa domination durera jusqu’à la fin.27 C’est lui qui sauve et délivre, Qui opère des signes et des prodiges Dans les cieux et sur la terre. C’est lui qui a sauvé Daniel De la griffe des lions.;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steadfast forever; His kingdom is the one which shall not be destroyed, And His dominion shall endure to the end. 27 He delivers and rescues, And He works signs and wonders In heaven and on earth, Who has delivered Daniel from the power of the lions.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456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95456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5603" name="Group 19"/>
          <p:cNvGraphicFramePr>
            <a:graphicFrameLocks noGrp="1"/>
          </p:cNvGraphicFramePr>
          <p:nvPr/>
        </p:nvGraphicFramePr>
        <p:xfrm>
          <a:off x="34925" y="44450"/>
          <a:ext cx="9145588" cy="6206554"/>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12:7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وأنتَ ياربُّ تنجينا، وتَحفظَنا مِنْ هذا الجيل وإلى الدَّهْرِ.</a:t>
                      </a:r>
                      <a:r>
                        <a:rPr kumimoji="0" lang="ar-SA" sz="3600" b="1" i="0" u="none" strike="noStrike" cap="none" normalizeH="0" baseline="0">
                          <a:ln>
                            <a:noFill/>
                          </a:ln>
                          <a:solidFill>
                            <a:schemeClr val="bg1"/>
                          </a:solidFill>
                          <a:effectLst/>
                          <a:latin typeface="Arial" charset="0"/>
                          <a:cs typeface="Arial" charset="0"/>
                        </a:rPr>
                        <a:t>     </a:t>
                      </a:r>
                      <a:endParaRPr kumimoji="0" lang="ar-EG" sz="3600" b="1"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Toi Seigneur, tu nous sauveras et tu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nous protègeras toujours, et à jamais,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You shall keep them, O Lord, You shall preserve them from this generation forever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25pm</a:t>
            </a:r>
          </a:p>
        </p:txBody>
      </p:sp>
    </p:spTree>
  </p:cSld>
  <p:clrMapOvr>
    <a:masterClrMapping/>
  </p:clrMapOvr>
</p:sld>
</file>

<file path=ppt/slides/slide1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6636" name="Group 28"/>
          <p:cNvGraphicFramePr>
            <a:graphicFrameLocks noGrp="1"/>
          </p:cNvGraphicFramePr>
          <p:nvPr/>
        </p:nvGraphicFramePr>
        <p:xfrm>
          <a:off x="34925" y="44450"/>
          <a:ext cx="9145588" cy="649127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9866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مرقس ( 3 : 7 ـ 12 )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فانصرَفَ يسوعُ مع تَلاميذهِ إلى البَحر، وتبعهُ جمعٌ كثيرٌ مِن الجَليلِ ومِن اليهوديَّةِ. ومِن أُورُشليمَ ومِن أدوميَّة ومِن عَبْرِ الأُردُنِّ.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Marc 3:7-12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Jésus se retira avec ses disciples au bord de la mer. Une grande multitude venue de la Galilée le suivit. 8 Et de la Judée, de Jérusalem, de l'Idumée, d'au-delà du Jourdain,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Mark 3:7-12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But Jesus withdrew with His disciples to the sea. And a great multitude from Galilee followed Him, and from Judea 8 and Jerusalem and </a:t>
                      </a:r>
                      <a:r>
                        <a:rPr kumimoji="0" lang="en-US" sz="2800" b="0" i="0" u="none" strike="noStrike" cap="none" normalizeH="0" baseline="0" dirty="0" err="1">
                          <a:ln>
                            <a:noFill/>
                          </a:ln>
                          <a:solidFill>
                            <a:schemeClr val="bg1"/>
                          </a:solidFill>
                          <a:effectLst/>
                          <a:latin typeface="Arial" charset="0"/>
                          <a:cs typeface="Arial" charset="0"/>
                        </a:rPr>
                        <a:t>Idumea</a:t>
                      </a:r>
                      <a:r>
                        <a:rPr kumimoji="0" lang="en-US" sz="2800" b="0" i="0" u="none" strike="noStrike" cap="none" normalizeH="0" baseline="0" dirty="0">
                          <a:ln>
                            <a:noFill/>
                          </a:ln>
                          <a:solidFill>
                            <a:schemeClr val="bg1"/>
                          </a:solidFill>
                          <a:effectLst/>
                          <a:latin typeface="Arial" charset="0"/>
                          <a:cs typeface="Arial" charset="0"/>
                        </a:rPr>
                        <a:t> and beyond the Jordan;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25m</a:t>
            </a:r>
          </a:p>
        </p:txBody>
      </p:sp>
    </p:spTree>
  </p:cSld>
  <p:clrMapOvr>
    <a:masterClrMapping/>
  </p:clrMapOvr>
</p:sld>
</file>

<file path=ppt/slides/slide1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7664" name="Group 32"/>
          <p:cNvGraphicFramePr>
            <a:graphicFrameLocks noGrp="1"/>
          </p:cNvGraphicFramePr>
          <p:nvPr/>
        </p:nvGraphicFramePr>
        <p:xfrm>
          <a:off x="34925" y="44450"/>
          <a:ext cx="9074150" cy="6480176"/>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وجمعٌ آخر كثيرٌ من أهل صور وصيدا، وقد سمعوا بما كان يصنعه فأتوا إليه. فقال لتلاميذهِ أنْ تُلازمهُ سفينةٌ لسببِ الجمع، كي لا يَزحموهُ، لأنَّهُ كان قَد شَفَى كثيرينَ،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du pays de Tyr et Sidon, une grande multitude vint à lui, 9 à la nouvelle de tout ce qu'il faisait. Il dit à ses disciples de tenir une barque prête pour lui à cause de la foule qui risquait de l'écraser. 10 Car il en avait tant guéri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those from Tyre and Sidon, a great multitude, when they heard how many things He was doing, came to Him. 9 So He told His disciples that a small boat should be kept ready for Him because of the multitude, lest they should crush Him. 10 For He healed many,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58686" name="Group 30"/>
          <p:cNvGraphicFramePr>
            <a:graphicFrameLocks noGrp="1"/>
          </p:cNvGraphicFramePr>
          <p:nvPr/>
        </p:nvGraphicFramePr>
        <p:xfrm>
          <a:off x="34925" y="44450"/>
          <a:ext cx="9074150" cy="6778752"/>
        </p:xfrm>
        <a:graphic>
          <a:graphicData uri="http://schemas.openxmlformats.org/drawingml/2006/table">
            <a:tbl>
              <a:tblPr rtl="1"/>
              <a:tblGrid>
                <a:gridCol w="4758189">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كانوا يتهافتون عليه ليلمسهُ كلُّ مَن به داءٌ. والأرواحُ النَّجِسةُ حينما نظرتهُ خَرَّت له وكانت تصرخ قائلةً: " إنَّكَ أنتَ ابن اللَّهِ! ". وانتهرهُمْ كثيراً كي لا يُظهِروه.</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que tous ceux qui étaient frappés de quelque mal se jetaient sur lui pour le toucher. 11 Les esprits impurs, quand ils le voyaient, se jetaient à ses pieds et criaient: "Tu es le Fils de Dieu." Et il leur commandait très sévèrement de ne pas le faire connaître.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so that as many as had afflictions pressed about Him to touch Him. 11 And the unclean spirits, whenever they saw Him, fell down before Him and cried out, saying, You are the Son of God. 12 But He sternly warned them that they should not make Him known.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dirty="0">
                <a:solidFill>
                  <a:schemeClr val="bg1"/>
                </a:solidFill>
              </a:rPr>
              <a:t>Continue to Raising of Incense</a:t>
            </a:r>
          </a:p>
          <a:p>
            <a:pPr algn="ctr"/>
            <a:r>
              <a:rPr lang="ar-EG" dirty="0">
                <a:solidFill>
                  <a:schemeClr val="bg1"/>
                </a:solidFill>
              </a:rPr>
              <a:t>تكملة رفع بخور</a:t>
            </a:r>
            <a:endParaRPr lang="en-CA" dirty="0">
              <a:solidFill>
                <a:schemeClr val="bg1"/>
              </a:solidFill>
            </a:endParaRPr>
          </a:p>
        </p:txBody>
      </p:sp>
    </p:spTree>
  </p:cSld>
  <p:clrMapOvr>
    <a:masterClrMapping/>
  </p:clrMapOvr>
</p:sld>
</file>

<file path=ppt/slides/slide1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68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595968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595968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595968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1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61766" name="Group 38"/>
          <p:cNvGraphicFramePr>
            <a:graphicFrameLocks noGrp="1"/>
          </p:cNvGraphicFramePr>
          <p:nvPr/>
        </p:nvGraphicFramePr>
        <p:xfrm>
          <a:off x="34925" y="44450"/>
          <a:ext cx="9145588" cy="667816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الأولى إلى أهل كورنثوس</a:t>
                      </a:r>
                      <a:r>
                        <a:rPr kumimoji="0" lang="ar-EG" sz="2000" b="0" i="0" u="sng" strike="noStrike" cap="none" normalizeH="0" baseline="0">
                          <a:ln>
                            <a:noFill/>
                          </a:ln>
                          <a:solidFill>
                            <a:srgbClr val="FF9933"/>
                          </a:solidFill>
                          <a:effectLst/>
                          <a:latin typeface="Arial" charset="0"/>
                          <a:cs typeface="Arial" charset="0"/>
                        </a:rPr>
                        <a:t>( </a:t>
                      </a:r>
                      <a:r>
                        <a:rPr kumimoji="0" lang="ar-SA" sz="2000" b="0" i="0" u="sng" strike="noStrike" cap="none" normalizeH="0" baseline="0">
                          <a:ln>
                            <a:noFill/>
                          </a:ln>
                          <a:solidFill>
                            <a:srgbClr val="FF9933"/>
                          </a:solidFill>
                          <a:effectLst/>
                          <a:latin typeface="Arial" charset="0"/>
                          <a:cs typeface="Arial" charset="0"/>
                        </a:rPr>
                        <a:t>12 : 31 ـ 13 : 1 ـ 14 : 1 )</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تنافسوا في المَواهب العُظمى</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وأنا أُريكُم طَريقاً أفضل جداً. إن تكلمت بألسِنةِ النَّاس والمَلائكةِ ولكن ليس لي محبَّةٌ، فقد صِرتُ نُحاساً يَطنُّ أو صَنجاً يَرنُّ.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12:31-14:1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Ayez pour ambition les dons les meilleurs. Et de plus, je vais vous indiquer une voie infiniment supérieure.1 Quand je parlerais en langues, celle des hommes et celle des anges, s'il me manque l'amour, je suis un métal qui résonne, une cymbale retentissante.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12:31-14:1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earnestly desire the best gifts. And yet I show you a more excellent way. 13:1 Though I speak with the tongues of men and of angels, but have not love, I have become sounding brass or a clanging cymbal.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25p</a:t>
            </a:r>
          </a:p>
        </p:txBody>
      </p:sp>
    </p:spTree>
  </p:cSld>
  <p:clrMapOvr>
    <a:masterClrMapping/>
  </p:clrMapOvr>
</p:sld>
</file>

<file path=ppt/slides/slide1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62783" name="Group 31"/>
          <p:cNvGraphicFramePr>
            <a:graphicFrameLocks noGrp="1"/>
          </p:cNvGraphicFramePr>
          <p:nvPr/>
        </p:nvGraphicFramePr>
        <p:xfrm>
          <a:off x="34925" y="44450"/>
          <a:ext cx="9145588" cy="601440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كانت لي النبوَّة، أعلَم جميع الأسرار وكُلَّ عِلمٍ، وإن كان لي كُلُّ الإيمان حتى أنقُل الجبال، ولكن ليس لي مَحبَّةٌ، فلستُ شيئاً. وإن بذلت كُلَّ ما أملُك ليُؤكل،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Quand j'aurais le don de prophétie, la science de tous les mystères et de toute la connaissance, quand j'aurais la foi la plus totale, celle qui transporte les montagnes, s'il me manque l'amour, je ne suis rien. 3 Quand je distribuerais tous mes biens aux affamés,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though I have the gift of prophecy, and understand all mysteries and all knowledge, and though I have all faith, so that I could remove mountains, but have not love, I am nothing. 3 And though I bestow all my goods to feed the poor,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3056" name="Group 32"/>
          <p:cNvGraphicFramePr>
            <a:graphicFrameLocks noGrp="1"/>
          </p:cNvGraphicFramePr>
          <p:nvPr/>
        </p:nvGraphicFramePr>
        <p:xfrm>
          <a:off x="34925" y="44450"/>
          <a:ext cx="9074150" cy="633984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أسلمت جسدي لكي أفتخر ( لأحرق )، وليس لي مَحبَّةٌ، فلا أنتَفِعُ شيئاً. المحبَّةُ تتأنَّى وتحلو. المحبَّةُ لا تَحسدُ. المحبَّةُ لا تتباهى، ولا تنتفخُ، ولا تستحي، ولا تلتمس ما لها، ولا تحتدُّ، ولا تَظُنُّ السُّوء،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je livrerais mon corps aux flammes, s'il me manque l'amour, je n'y gagne rien. 4 L'amour prend patience, l'amour rend service, il ne jalouse pas, il ne plastronne pas, il ne s'enfle pas d'orgueil, 5 il ne fait rien de laid, il ne cherche pas son intérêt, il ne s'irrite pas, il n'entretient pas de rancune,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though I give my body to be burned, but have not love, it profits me nothing. 4 Love suffers long and is kind; love does not envy; love does not parade itself, is not puffed up; 5 does not behave rudely, does not seek its own, is not provoked, thinks no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4074" name="Group 26"/>
          <p:cNvGraphicFramePr>
            <a:graphicFrameLocks noGrp="1"/>
          </p:cNvGraphicFramePr>
          <p:nvPr/>
        </p:nvGraphicFramePr>
        <p:xfrm>
          <a:off x="34925" y="44450"/>
          <a:ext cx="9145588" cy="6441123"/>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تفرحُ بالظلم بل تفرحُ بالحقِّ، وتتأنَّى في كُلِّ شيءٍ وتُصدِّقُ كُلَّ شيءٍ، وترجُو كُلَّ شيءٍ، وتصبرُ على كُلِّ شيءٍ. المحبَّةُ لا تسقُطُ أبداً. أمَّا النُّبُوَّاتُ فستُبطلُ، والألسِنةُ فستنتَهي، والعِلمُ سيُبطل.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 ne se réjouit pas de l'injustice, mais il trouve sa joie dans la vérité. Il excuse tout, il croit tout, il espère tout, il endure tout. 8 L'amour ne disparaît jamais. Les prophéties? Elles seront abolies. Les langues? Elles prendront fin. La connaissance? Elle sera abolie.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does not rejoice in iniquity, but rejoices in the truth; 7 bears all things, believes all things, hopes all things, endures all things. 8 Love never fails. But whether there are prophecies, they will fail; whether there are tongues, they will cease; whether there is knowledge, it will vanish away.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5101" name="Group 29"/>
          <p:cNvGraphicFramePr>
            <a:graphicFrameLocks noGrp="1"/>
          </p:cNvGraphicFramePr>
          <p:nvPr/>
        </p:nvGraphicFramePr>
        <p:xfrm>
          <a:off x="34925" y="44450"/>
          <a:ext cx="9145588" cy="661181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فإنَّنا نَعلم بعض العلمِ ونتنبَّأ بعض التَّنبُّؤ. فمتى جاء الكاملُ حينئذٍ يُبطلُ ما هو بعضٌ. لمَّا كُنتُ طِفلاً كالطِفل كُنتُ أتكَلَّمُ، كالطِفل كُنتُ أفطنُ، كالطِفل كُنتُ أفتكرُ. فلمَّا صِرتُ رجلاً أبطلتُ ما هو للطفولة.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Car notre connaissance est limitée et limitée à notre prophétie. Mais quand viendra la perfection, ce qui est limité sera aboli. Lorsque j'étais enfant, je parlais comme un enfant, je pensais comme un enfant, je raisonnais comme un enfant. Devenu homme, j'ai mis fin à ce qui était propre à l'enfant.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For we know in part and we prophesy in part. 10 But when that which is perfect has come, then that which is in part will be done away. 11 When I was a child, I spoke as a child, I understood as a child, I thought as a child; but when I became a man, I put away childish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6124" name="Group 28"/>
          <p:cNvGraphicFramePr>
            <a:graphicFrameLocks noGrp="1"/>
          </p:cNvGraphicFramePr>
          <p:nvPr/>
        </p:nvGraphicFramePr>
        <p:xfrm>
          <a:off x="34925" y="44450"/>
          <a:ext cx="9145588" cy="6014403"/>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فإنَّنا الآن ننظر في مرآةٍ، في لغزٍ، وحينئذٍ ننظرُ وجهاً لوجهٍ. الآن أعرف علماً يسيراً، أما حينئذٍ سأَعرِفُ كما عُرِفْتُ. أمَّا الآن فيثبتُ الإيمانُ والرَّجاءُ والمحبَّةُ، هذه الثَّلاثةُ وأعظمَهُنَّ المحبَّةُ.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 présent, nous voyons dans un miroir et de façon confuse, mais alors, ce sera face à face. A présent, ma connaissance est limitée, alors, je connaîtrai comme je suis connu.  13 Maintenant donc ces trois-là demeurent, la foi, l'espérance et l'amour, mais l'amour est le plus grand.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now we see in a mirror, dimly, but then face to face. Now I know in part, but then I shall know just as I also am known. 13 And now abide faith, hope, love, these three; but the greatest of these is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7135" name="Group 15"/>
          <p:cNvGraphicFramePr>
            <a:graphicFrameLocks noGrp="1"/>
          </p:cNvGraphicFramePr>
          <p:nvPr/>
        </p:nvGraphicFramePr>
        <p:xfrm>
          <a:off x="34925" y="44450"/>
          <a:ext cx="9074150" cy="59055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اِتبعُوا المحبَّةَ، وتغايروا في الرُّوحيَّاتِ، وبالأحرى في أن تتنبَّأوا.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:1 Recherchez l'amour; ayez pour ambition les phénomènes spirituels, surtout la prophétie.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14:1 Pursue love, and desire spiritual gifts, but especially that you may prophesy.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377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1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480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596480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596480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1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66879" name="Group 31"/>
          <p:cNvGraphicFramePr>
            <a:graphicFrameLocks noGrp="1"/>
          </p:cNvGraphicFramePr>
          <p:nvPr/>
        </p:nvGraphicFramePr>
        <p:xfrm>
          <a:off x="34925" y="44450"/>
          <a:ext cx="9074150" cy="645039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معلمنا يعقوب الرسول( 4 : 11 ـ 5 :1 ـ 3 )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تغتابوا بعضُـكُم بعضاً يا أخوتي. فإن الذي يغتاب أخَاهُ أو يدينُ أخاهُ يغتاب النَّاموسَ ويُدينُ النَّاموسَ. فإن كُنتَ تَدينُ النَّاموسَ، فَلستَ عَامِلاً بالنَّاموس بل ديَّاناً لهُ. وإنَّما المشترع والدَّيان واحد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Jacques 4 : 11 – 5 : 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Ne médisez pas les uns des autres, frères. Celui qui médit d'un frère ou juge son frère médit d'une loi et juge une loi; mais si tu juges une loi, tu agis en juge et non en réalisateur de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James 4:11-5:3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Do not speak evil of one another, brethren. He who speaks evil of a brother and judges his brother, speaks evil of the law and judges the law. But if you judge the law, you are not a doer of the law but a judge.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25c</a:t>
            </a:r>
          </a:p>
        </p:txBody>
      </p:sp>
    </p:spTree>
  </p:cSld>
  <p:clrMapOvr>
    <a:masterClrMapping/>
  </p:clrMapOvr>
</p:sld>
</file>

<file path=ppt/slides/slide1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67901" name="Group 29"/>
          <p:cNvGraphicFramePr>
            <a:graphicFrameLocks noGrp="1"/>
          </p:cNvGraphicFramePr>
          <p:nvPr/>
        </p:nvGraphicFramePr>
        <p:xfrm>
          <a:off x="34925" y="44450"/>
          <a:ext cx="9074150" cy="623030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قادر أن يُخلِّص وأن يُهلِكَ. فمَن أنتَ يا مَن تَدينُ قريبك؟.هلُمَّوا الآنَ أيُّها القائلون: " ننطلق اليَوم أو غداً إلى هذهِ المدينةِ، ونقيم هناكَ سـنةً ونَتَّجِرُ ونَربحُ ".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Or un seul est législateur et juge: celui qui peut sauver et perdre. Qui es-tu, toi, pour juger le prochain? 13 Alors, vous qui dites: "Aujourd'hui - ou demain -, nous irons dans telle ville, nous y passerons un an, nous ferons du commerce, nous gagnerons de l'argent,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 is one Lawgiver, who is able to save and to destroy. Who are you to judge another? 13 Come now, you who say, Today or tomorrow we will go to such and such a city, spend a year there, buy and sell, and make a profit;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8168" name="Group 24"/>
          <p:cNvGraphicFramePr>
            <a:graphicFrameLocks noGrp="1"/>
          </p:cNvGraphicFramePr>
          <p:nvPr/>
        </p:nvGraphicFramePr>
        <p:xfrm>
          <a:off x="34925" y="44450"/>
          <a:ext cx="9074150" cy="623030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أنتُم الذينَ لا تَعلمون ماذا يكون غـداً؟ لأنَّه ما هيَ حياتُكُم؟ إنَّها هي كبُخارٌ يَظهرُ قليلاً ثُمَّ يَضمحِلُّ. عِوَضَ أن تقولوا: " إنْ شاءَ الربُّ وعِشنا نفعلُ هذا أو ذاكَ ".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qui ne savez même pas, le jour suivant, ce que sera votre vie, car vous êtes une vapeur, qui paraît un instant et puis disparaît! 15 Au lieu de dire: "Si le Seigneur le veut bien, nous vivrons et ferons ceci ou cela, vous tirez fierté de vos fanfaronnades.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whereas you do not know what will happen tomorrow. For what is your life? It is even a vapor that appears for a little time and then vanishes away. 15 Instead you ought to say, If the Lord wills, we shall live and do this or that.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79193" name="Group 25"/>
          <p:cNvGraphicFramePr>
            <a:graphicFrameLocks noGrp="1"/>
          </p:cNvGraphicFramePr>
          <p:nvPr/>
        </p:nvGraphicFramePr>
        <p:xfrm>
          <a:off x="34925" y="44450"/>
          <a:ext cx="9074150" cy="619125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الآن تَفتخرونَ بتَعظُّمكُم. وكلُّ افتخار مثلُ هذا شرير. فمَن يعرفُ أن يعملَ حسناً ولا يعملُ فذلكَ خطيَّةٌ لهُ. هلُمَّوا الآن أيُّها الأغنياءُ، ابكوا مولولينَ على شقاوتِكُم القادمة عليكم.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Toute fierté de ce genre est mauvaise. Qui donc sait faire le bien et ne le fait pas se charge d'un péché.5:1 Alors, vous les riches, pleurez à grand bruit sur les malheurs qui vous attendent!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But now you boast in your arrogance. All such boasting is evil. 17 Therefore, to him who knows to do good and does not do it, to him it is sin. 5:1 Come now, you rich, weep and howl for your miseries that are coming upon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0214" name="Group 22"/>
          <p:cNvGraphicFramePr>
            <a:graphicFrameLocks noGrp="1"/>
          </p:cNvGraphicFramePr>
          <p:nvPr/>
        </p:nvGraphicFramePr>
        <p:xfrm>
          <a:off x="34925" y="44450"/>
          <a:ext cx="9074150" cy="6742367"/>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غناكُم قد فسدَ. وثيابُكُم أكلها العُثُّ. ذهبُكُم وفضَّتكُم قد صدئا، وصدأهما يكون شهادةً عليكُم، ويَأكُلُ لحُومَكُم كالنار! فقد ادخرتم في الأيَّام الأخيرة.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Votre richesse est pourrie, vos vêtements rongés des vers; 3 votre or et votre argent rouillent et leur rouille servira contre vous de témoignage, elle dévorera vos chairs comme un feu. Vous vous êtes constitué des réserves à la fin des temps!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Your riches are corrupted, and your garments are moth-eaten. 3 Your gold and silver are corroded, and their corrosion will be a witness against you and will eat your flesh like fire. You have heaped up treasure in the last days.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889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5968900" name="Picture 4" descr="pointing"/>
          <p:cNvPicPr>
            <a:picLocks noChangeAspect="1" noChangeArrowheads="1"/>
          </p:cNvPicPr>
          <p:nvPr/>
        </p:nvPicPr>
        <p:blipFill>
          <a:blip r:embed="rId2" cstate="print"/>
          <a:srcRect/>
          <a:stretch>
            <a:fillRect/>
          </a:stretch>
        </p:blipFill>
        <p:spPr bwMode="auto">
          <a:xfrm>
            <a:off x="4000496" y="5929330"/>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968900"/>
                                        </p:tgtEl>
                                        <p:attrNameLst>
                                          <p:attrName>style.visibility</p:attrName>
                                        </p:attrNameLst>
                                      </p:cBhvr>
                                      <p:to>
                                        <p:strVal val="visible"/>
                                      </p:to>
                                    </p:set>
                                    <p:anim calcmode="lin" valueType="num">
                                      <p:cBhvr additive="base">
                                        <p:cTn id="7" dur="500" fill="hold"/>
                                        <p:tgtEl>
                                          <p:spTgt spid="5968900"/>
                                        </p:tgtEl>
                                        <p:attrNameLst>
                                          <p:attrName>ppt_x</p:attrName>
                                        </p:attrNameLst>
                                      </p:cBhvr>
                                      <p:tavLst>
                                        <p:tav tm="0">
                                          <p:val>
                                            <p:strVal val="0-#ppt_w/2"/>
                                          </p:val>
                                        </p:tav>
                                        <p:tav tm="100000">
                                          <p:val>
                                            <p:strVal val="#ppt_x"/>
                                          </p:val>
                                        </p:tav>
                                      </p:tavLst>
                                    </p:anim>
                                    <p:anim calcmode="lin" valueType="num">
                                      <p:cBhvr additive="base">
                                        <p:cTn id="8" dur="500" fill="hold"/>
                                        <p:tgtEl>
                                          <p:spTgt spid="59689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992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59699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596992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596992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1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71997" name="Group 29"/>
          <p:cNvGraphicFramePr>
            <a:graphicFrameLocks noGrp="1"/>
          </p:cNvGraphicFramePr>
          <p:nvPr/>
        </p:nvGraphicFramePr>
        <p:xfrm>
          <a:off x="107950" y="115888"/>
          <a:ext cx="9036050" cy="6492875"/>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 </a:t>
                      </a:r>
                      <a:r>
                        <a:rPr kumimoji="0" lang="ar-SA" sz="3200" b="0" i="0" u="sng" strike="noStrike" cap="none" normalizeH="0" baseline="0" dirty="0">
                          <a:ln>
                            <a:noFill/>
                          </a:ln>
                          <a:solidFill>
                            <a:srgbClr val="FF9933"/>
                          </a:solidFill>
                          <a:effectLst/>
                          <a:latin typeface="Arial" charset="0"/>
                          <a:cs typeface="Arial" charset="0"/>
                        </a:rPr>
                        <a:t>4 : 19 ـ 31 )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فأجاب بطرس ويوحنَّا وقالا لهم: " إن كان عدلاً أمامَ اللَّهِ أن نسمعَ لكُم أكثرَ مِن اللَّهِ، فاحكُمُوا. فإنَّنا لا نقدر أن لا نتكلَّم بما عاينا وسَمِعنا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 19 - 31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Mais Pierre et Jean leur répliquèrent: "Qu'est-ce qui est juste aux yeux de Dieu:: vous écouter? ou l'écouter, lui? à vous d'en décider! 20 Nous ne pouvons certes pas, quant à nous, taire ce que nous avons vu et entendu."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4:19-31</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But Peter and John answered and said to them, Whether it is right in the sight of God to listen to you more than to God, you judge. 20 For we cannot but speak the things which we have seen and heard.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25a</a:t>
            </a:r>
          </a:p>
        </p:txBody>
      </p:sp>
    </p:spTree>
  </p:cSld>
  <p:clrMapOvr>
    <a:masterClrMapping/>
  </p:clrMapOvr>
</p:sld>
</file>

<file path=ppt/slides/slide1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1243" name="Group 27"/>
          <p:cNvGraphicFramePr>
            <a:graphicFrameLocks noGrp="1"/>
          </p:cNvGraphicFramePr>
          <p:nvPr/>
        </p:nvGraphicFramePr>
        <p:xfrm>
          <a:off x="107950" y="115888"/>
          <a:ext cx="9036050" cy="6644704"/>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هم فهدَّدوهُما وصرفوهُما، إذ لم يجدُوا حُجة عليهُما كيف يُعاقبونهُما مِن أجل الشَّعب، فإنَّ الجميع كانوا يُمجِّدون اللَّهَ على ما جَرَى، لأنَّ الرَّجُل الذي تمت فيهِ آيةُ الشِّفاء هذه، كان لهُ أكثرُ مِن أربعينَ سَنةً.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Sur des menaces renouvelées, on les relâcha, faute d'avoir trouvé moyen de les condamner. C'était à cause du peuple; car tout le monde rendait gloire à Dieu de ce qui s'était passé. 22 L'homme qui avait bénéficié de cette guérison miraculeuse avait en effet plus de quarante ans.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when they had further threatened them, they let them go, finding no way of punishing them, because of the people, since they all glorified God for what had been done. 22 For the man was over forty years old on whom this miracle of healing had been performed.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2266" name="Group 26"/>
          <p:cNvGraphicFramePr>
            <a:graphicFrameLocks noGrp="1"/>
          </p:cNvGraphicFramePr>
          <p:nvPr/>
        </p:nvGraphicFramePr>
        <p:xfrm>
          <a:off x="107950" y="115888"/>
          <a:ext cx="9036050" cy="6492875"/>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أُطلِقا أتَيا إلى ذويهما وأخبراهُم بِكُلِّ ما قالهُ لهُما رُؤساءُ الكهنةِ والشُّيوخُ. فلمَّا سمِعُوا ذلك، رفعُوا أصواتهُم إلى اللَّهِ بنفسٍ واحدةٍ وقالوا: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Une fois relâchés, Pierre et Jean rejoignirent leurs compagnons et leur racontèrent tout ce que les grands prêtres et les anciens leur avaient dit. On les écouta; puis tous, unanimes, s'adressèrent à Dieu en ces termes: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being let go, they went to their own companions and reported all that the chief priests and elders had said to them. 24 So when they heard that, they raised their voice to God with one accord and said: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3288" name="Group 24"/>
          <p:cNvGraphicFramePr>
            <a:graphicFrameLocks noGrp="1"/>
          </p:cNvGraphicFramePr>
          <p:nvPr/>
        </p:nvGraphicFramePr>
        <p:xfrm>
          <a:off x="107950" y="115888"/>
          <a:ext cx="9036050" cy="6492875"/>
        </p:xfrm>
        <a:graphic>
          <a:graphicData uri="http://schemas.openxmlformats.org/drawingml/2006/table">
            <a:tbl>
              <a:tblPr rtl="1"/>
              <a:tblGrid>
                <a:gridCol w="50038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السَّيِّدُ، أنتَ الذي صنعت السَّماء والأرضَ والبحرَ وجميع ما فِيها، الذي قال بالرُوح القدس على فم أبينا داود مِن أجل فَتاك: لماذا ارتجَّت الأُمُم والشُّعُوب هذت بالباطل؟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"Maître, c'est toi qui as créé le ciel, la terre, la mer et tout ce qui s'y trouve, toi qui as mis par l'Esprit Saint ces paroles dans la bouche de notre père David, ton serviteur: Pourquoi donc ces grondements des nations et ces vaines entreprises des peuples?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Lord, You are God, who made heaven and earth and the sea, and all that is in them, 25 who by the mouth of Your servant David have said: `Why did the nations rage, And the people plot vain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4322" name="Group 34"/>
          <p:cNvGraphicFramePr>
            <a:graphicFrameLocks noGrp="1"/>
          </p:cNvGraphicFramePr>
          <p:nvPr/>
        </p:nvGraphicFramePr>
        <p:xfrm>
          <a:off x="107950" y="115888"/>
          <a:ext cx="9036050" cy="6900672"/>
        </p:xfrm>
        <a:graphic>
          <a:graphicData uri="http://schemas.openxmlformats.org/drawingml/2006/table">
            <a:tbl>
              <a:tblPr rtl="1"/>
              <a:tblGrid>
                <a:gridCol w="4140200">
                  <a:extLst>
                    <a:ext uri="{9D8B030D-6E8A-4147-A177-3AD203B41FA5}">
                      <a16:colId xmlns:a16="http://schemas.microsoft.com/office/drawing/2014/main" val="20000"/>
                    </a:ext>
                  </a:extLst>
                </a:gridCol>
                <a:gridCol w="48958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قامَتْ مُلوكُ الأرض، والرُّؤساء اجتمعوا معاً على الرَّبِّ وعلى مسيحهِ. فإنَّهُ قد اجتمع بالحقيقةِ في هذه المدينة على فتاك القُدُّوس يسوع، الذي مَسحتهُ، هِيرودُس وبيلاطُس البُنطيُّ مع الأُمُم وشُعوب إسرائيل،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Les rois de la terre se sont rapprochés et les chefs se sont assemblés pour ne faire plus qu'un contre le Seigneur et contre son Oint. 27Oui, ils se sont vraiment assemblés en cette ville, Hérode et Ponce Pilate, avec les nations et les peuples d'Israël,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 kings of the earth took their stand, And the rulers were gathered together Against the Lord and against His Christ.' 27 For truly against Your holy Servant Jesus, whom You anointed, both Herod and Pontius Pilate, with the Gentiles and the people of Israel, were gathered together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5352" name="Group 40"/>
          <p:cNvGraphicFramePr>
            <a:graphicFrameLocks noGrp="1"/>
          </p:cNvGraphicFramePr>
          <p:nvPr/>
        </p:nvGraphicFramePr>
        <p:xfrm>
          <a:off x="107950" y="115888"/>
          <a:ext cx="9001125" cy="6437376"/>
        </p:xfrm>
        <a:graphic>
          <a:graphicData uri="http://schemas.openxmlformats.org/drawingml/2006/table">
            <a:tbl>
              <a:tblPr rtl="1"/>
              <a:tblGrid>
                <a:gridCol w="5329237">
                  <a:extLst>
                    <a:ext uri="{9D8B030D-6E8A-4147-A177-3AD203B41FA5}">
                      <a16:colId xmlns:a16="http://schemas.microsoft.com/office/drawing/2014/main" val="20000"/>
                    </a:ext>
                  </a:extLst>
                </a:gridCol>
                <a:gridCol w="367188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ليصنعوا كما سَبقت فحدَّدته يدُك ومشورتُك أن يكُون. فالآن ياربُّ، أنظُرْ إلى تَهدِيداتِهمْ، وهب لعَبيدك أن ينادوا بكلمتك بكُلِّ مُجاهرةٍ، باسطاً يَدِك لإجراء الشِّفاء</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contre Jésus, ton saint serviteur, que tu avais oint. Ils ont ainsi réalisé tous les desseins que ta main et ta volonté avaient établis. 29 Et maintenant, Seigneur, sois attentif à leurs menaces et accorde à tes serviteurs de dire ta Parole avec une entière assurance. 30 Étends donc la main pour que se produisent des guérisons,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to do whatever Your hand and Your purpose determined before to be done. 29 Now, Lord, look on their threats, and grant to Your servants that with all boldness they may speak Your word, 30 by stretching out Your hand to heal,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6369" name="Group 33"/>
          <p:cNvGraphicFramePr>
            <a:graphicFrameLocks noGrp="1"/>
          </p:cNvGraphicFramePr>
          <p:nvPr/>
        </p:nvGraphicFramePr>
        <p:xfrm>
          <a:off x="107950" y="115888"/>
          <a:ext cx="8928100" cy="6514148"/>
        </p:xfrm>
        <a:graphic>
          <a:graphicData uri="http://schemas.openxmlformats.org/drawingml/2006/table">
            <a:tbl>
              <a:tblPr rtl="1"/>
              <a:tblGrid>
                <a:gridCol w="410368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والآيات والعجائب باسم فَتاك القُدُّوس يسوع ". فلمَّا صلَّوا تزلزل الموضع الذي كانُوا مُجتَمِعين فيهِ، وامتلأوا جميعهم مِن الرُّوح القُدُس، وطفقوا ينادون بكلمة اللَّه بمُجاهرة.</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des signes et des prodiges par le nom de Jésus, ton saint serviteur." 31 A la fin de leur prière, le local où ils se trouvaient réunis fut ébranlé: ils furent tous remplis du Saint Esprit et disaient avec assurance la parole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that signs and wonders may be done through the name of Your holy Servant Jesus. 31 And when they had prayed, the place where they were assembled together was shaken; and they were all filled with the Holy Spirit, and they spoke the word of God with boldness.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7299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1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133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531331" name="Picture 3" descr="pointing"/>
          <p:cNvPicPr>
            <a:picLocks noChangeAspect="1" noChangeArrowheads="1"/>
          </p:cNvPicPr>
          <p:nvPr/>
        </p:nvPicPr>
        <p:blipFill>
          <a:blip r:embed="rId2" cstate="print"/>
          <a:srcRect/>
          <a:stretch>
            <a:fillRect/>
          </a:stretch>
        </p:blipFill>
        <p:spPr bwMode="auto">
          <a:xfrm>
            <a:off x="3000364"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531331"/>
                                        </p:tgtEl>
                                        <p:attrNameLst>
                                          <p:attrName>style.visibility</p:attrName>
                                        </p:attrNameLst>
                                      </p:cBhvr>
                                      <p:to>
                                        <p:strVal val="visible"/>
                                      </p:to>
                                    </p:set>
                                    <p:anim calcmode="lin" valueType="num">
                                      <p:cBhvr additive="base">
                                        <p:cTn id="7" dur="500" fill="hold"/>
                                        <p:tgtEl>
                                          <p:spTgt spid="2531331"/>
                                        </p:tgtEl>
                                        <p:attrNameLst>
                                          <p:attrName>ppt_x</p:attrName>
                                        </p:attrNameLst>
                                      </p:cBhvr>
                                      <p:tavLst>
                                        <p:tav tm="0">
                                          <p:val>
                                            <p:strVal val="0-#ppt_w/2"/>
                                          </p:val>
                                        </p:tav>
                                        <p:tav tm="100000">
                                          <p:val>
                                            <p:strVal val="#ppt_x"/>
                                          </p:val>
                                        </p:tav>
                                      </p:tavLst>
                                    </p:anim>
                                    <p:anim calcmode="lin" valueType="num">
                                      <p:cBhvr additive="base">
                                        <p:cTn id="8" dur="500" fill="hold"/>
                                        <p:tgtEl>
                                          <p:spTgt spid="25313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7401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1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75072" name="Group 32"/>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48:10-11</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يمينك مملوءة عدلاً. فليفرح جبل صهيون. ولتتهلَّل بنات اليهودية من أجل أحكامك يارب.</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48:10-11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Ta droite est pleine de justice,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La montagne de Sion se réjouit. Les villes de Juda exultent, à cause de tes jugements,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48:10-11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Your right hand is full of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Let Mount Zion rejoice, Let the daughters of Judah be glad, Because of Your judgments.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l’évêque25pg</a:t>
            </a:r>
          </a:p>
        </p:txBody>
      </p:sp>
      <p:sp>
        <p:nvSpPr>
          <p:cNvPr id="4" name="Title 3"/>
          <p:cNvSpPr>
            <a:spLocks noGrp="1"/>
          </p:cNvSpPr>
          <p:nvPr>
            <p:ph type="ctrTitle"/>
          </p:nvPr>
        </p:nvSpPr>
        <p:spPr/>
        <p:txBody>
          <a:bodyPr/>
          <a:lstStyle/>
          <a:p>
            <a:r>
              <a:rPr lang="en-CA" dirty="0"/>
              <a:t>25pg</a:t>
            </a:r>
          </a:p>
        </p:txBody>
      </p:sp>
    </p:spTree>
  </p:cSld>
  <p:clrMapOvr>
    <a:masterClrMapping/>
  </p:clrMapOvr>
</p:sld>
</file>

<file path=ppt/slides/slide1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76098" name="Group 34"/>
          <p:cNvGraphicFramePr>
            <a:graphicFrameLocks noGrp="1"/>
          </p:cNvGraphicFramePr>
          <p:nvPr/>
        </p:nvGraphicFramePr>
        <p:xfrm>
          <a:off x="34925" y="44450"/>
          <a:ext cx="9145588" cy="6376607"/>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لوقا ( 18 : 35 ـ 43 )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قرب مِن أريحا كان أعْمَى جالساً عند الطريق يَستَعطِي. فلمَّا سَمِعَ بجمع مُجتاز سأل: " ما هذا؟ " فأخبرُوهُ يسوعُ النَّاصريَّ عابراً.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18:35-43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Or, comme il approchait de Jéricho, un aveugle était assis au bord du chemin, en train de mendier. 36  Ayant entendu passer une foule, il demanda ce que c'était. 37 On lui annonça: "C'est Jésus le Nazaréen qui passe."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18:35-43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Then it happened, as He was coming near Jericho, that a certain blind man sat by the road begging. 36 And hearing a multitude passing by, he asked what it meant. 37 So they told him that Jesus of Nazareth was passing by.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25g</a:t>
            </a:r>
          </a:p>
        </p:txBody>
      </p:sp>
    </p:spTree>
  </p:cSld>
  <p:clrMapOvr>
    <a:masterClrMapping/>
  </p:clrMapOvr>
</p:sld>
</file>

<file path=ppt/slides/slide1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77113" name="Group 25"/>
          <p:cNvGraphicFramePr>
            <a:graphicFrameLocks noGrp="1"/>
          </p:cNvGraphicFramePr>
          <p:nvPr/>
        </p:nvGraphicFramePr>
        <p:xfrm>
          <a:off x="34925" y="44450"/>
          <a:ext cx="9109075" cy="6121401"/>
        </p:xfrm>
        <a:graphic>
          <a:graphicData uri="http://schemas.openxmlformats.org/drawingml/2006/table">
            <a:tbl>
              <a:tblPr rtl="1"/>
              <a:tblGrid>
                <a:gridCol w="4375076">
                  <a:extLst>
                    <a:ext uri="{9D8B030D-6E8A-4147-A177-3AD203B41FA5}">
                      <a16:colId xmlns:a16="http://schemas.microsoft.com/office/drawing/2014/main" val="20000"/>
                    </a:ext>
                  </a:extLst>
                </a:gridCol>
                <a:gridCol w="473399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فصاح قائلاً: " يا يسوعُ ابن داود ارحَمنِي! ". فزجرهُ المُتقدِّمُونَ ليسكُتَ، أمَّا هو فكان يزداد صياحاً: " يا ابن داود ارحَمنِي! ".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Il s'écria: "Jésus, fils de David, aie pitié de moi!" 39 Ceux qui marchaient en tête le rabrouaient pour qu'il se taise; mais lui criait de plus belle: "Fils de David, aie pitié de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38 And he cried out, saying, Jesus, Son of David, have mercy on me! 39 Then those who went before warned him that he should be quiet; but he cried out all the more, Son of David, have mercy on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88409" name="Group 25"/>
          <p:cNvGraphicFramePr>
            <a:graphicFrameLocks noGrp="1"/>
          </p:cNvGraphicFramePr>
          <p:nvPr/>
        </p:nvGraphicFramePr>
        <p:xfrm>
          <a:off x="34925" y="44450"/>
          <a:ext cx="9145588"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فوقفَ يسوعُ وأمرَ أنْ يُقدَّمَ إليهِ. فلمَّا قرب منه سأله: " ماذا تُريدُ أنْ أصنعَ بكَ؟ " فقالَ لهُ: " يارب، أن أُبصِرَ! ".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Jésus s'arrêta et commanda qu'on le lui amène. Quand il se fut approché, il l'interrogea: "Que veux-tu que je fasse pour toi?" Il répondit: "Seigneur, que je retrouve la vue!"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So Jesus stood still and commanded him to be brought to Him. And when he had come near, He asked him, 41 saying, What do you want Me to do for you? He said, Lord, that I may receive my sight.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78132" name="Group 20"/>
          <p:cNvGraphicFramePr>
            <a:graphicFrameLocks noGrp="1"/>
          </p:cNvGraphicFramePr>
          <p:nvPr/>
        </p:nvGraphicFramePr>
        <p:xfrm>
          <a:off x="34925" y="44450"/>
          <a:ext cx="9074150" cy="6171057"/>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 يسوعُ: " أَبصَرَ. إيمانُكَ خلصك ". فلوقته أَبصرَ، وتبعهُ وهو يُمجِّدُ اللَّهَ. والشَّعب جميعه لمَّا رأوا سبَّحُوا اللَّهَ. </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Jésus lui dit: "Retrouve la vue. Ta foi t'a sauvé." 43 A l'instant même il retrouva la vue et il suivait Jésus en rendant gloire à Dieu. Tout le peuple voyant cela fit monter à Dieu sa louange.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ar-EG" sz="2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Then Jesus said to him, Receive your sight; your faith has made you well. 43 And immediately he received his sight, and followed Him, glorifying God. And all the people, when they saw it, gave praise to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79139" name="Picture 3" descr="pointing"/>
          <p:cNvPicPr>
            <a:picLocks noChangeAspect="1" noChangeArrowheads="1"/>
          </p:cNvPicPr>
          <p:nvPr/>
        </p:nvPicPr>
        <p:blipFill>
          <a:blip r:embed="rId2" cstate="print"/>
          <a:srcRect/>
          <a:stretch>
            <a:fillRect/>
          </a:stretch>
        </p:blipFill>
        <p:spPr bwMode="auto">
          <a:xfrm>
            <a:off x="2571736" y="4500570"/>
            <a:ext cx="1238250" cy="628650"/>
          </a:xfrm>
          <a:prstGeom prst="rect">
            <a:avLst/>
          </a:prstGeom>
          <a:noFill/>
        </p:spPr>
      </p:pic>
      <p:sp>
        <p:nvSpPr>
          <p:cNvPr id="597914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392905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79139"/>
                                        </p:tgtEl>
                                        <p:attrNameLst>
                                          <p:attrName>style.visibility</p:attrName>
                                        </p:attrNameLst>
                                      </p:cBhvr>
                                      <p:to>
                                        <p:strVal val="visible"/>
                                      </p:to>
                                    </p:set>
                                    <p:anim calcmode="lin" valueType="num">
                                      <p:cBhvr additive="base">
                                        <p:cTn id="7" dur="500" fill="hold"/>
                                        <p:tgtEl>
                                          <p:spTgt spid="5979139"/>
                                        </p:tgtEl>
                                        <p:attrNameLst>
                                          <p:attrName>ppt_x</p:attrName>
                                        </p:attrNameLst>
                                      </p:cBhvr>
                                      <p:tavLst>
                                        <p:tav tm="0">
                                          <p:val>
                                            <p:strVal val="0-#ppt_w/2"/>
                                          </p:val>
                                        </p:tav>
                                        <p:tav tm="100000">
                                          <p:val>
                                            <p:strVal val="#ppt_x"/>
                                          </p:val>
                                        </p:tav>
                                      </p:tavLst>
                                    </p:anim>
                                    <p:anim calcmode="lin" valueType="num">
                                      <p:cBhvr additive="base">
                                        <p:cTn id="8" dur="500" fill="hold"/>
                                        <p:tgtEl>
                                          <p:spTgt spid="59791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0170"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الرابع من الصوم المقدس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Quatrième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1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1186"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59811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1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2235" name="Group 27"/>
          <p:cNvGraphicFramePr>
            <a:graphicFrameLocks noGrp="1"/>
          </p:cNvGraphicFramePr>
          <p:nvPr/>
        </p:nvGraphicFramePr>
        <p:xfrm>
          <a:off x="34925" y="115888"/>
          <a:ext cx="9001125" cy="6535294"/>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التثنية لموسى النبي </a:t>
                      </a:r>
                      <a:r>
                        <a:rPr kumimoji="0" lang="en-US" sz="3600" b="0" i="0" u="sng" strike="noStrike" cap="none" normalizeH="0" baseline="0">
                          <a:ln>
                            <a:noFill/>
                          </a:ln>
                          <a:solidFill>
                            <a:srgbClr val="FF9933"/>
                          </a:solidFill>
                          <a:effectLst/>
                          <a:latin typeface="Arial" charset="0"/>
                          <a:cs typeface="Arial" charset="0"/>
                        </a:rPr>
                        <a:t>10:12-11:28</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يا إسرائيل ما الذي يتطلبه منك الربُّ إلهُكَ إِلاَّ أن تسلُك في جميع طُرُقهِ وتُحبَّهُ وتعبُده بكُلِّ قَلبك وكُلِّ نَفسِك</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Deut</a:t>
                      </a:r>
                      <a:r>
                        <a:rPr kumimoji="0" lang="fr-CA" sz="2800" b="0" i="0" u="sng" strike="noStrike" cap="none" normalizeH="0" baseline="0">
                          <a:ln>
                            <a:noFill/>
                          </a:ln>
                          <a:solidFill>
                            <a:srgbClr val="FF9933"/>
                          </a:solidFill>
                          <a:effectLst/>
                          <a:latin typeface="Times New Roman"/>
                          <a:cs typeface="Times New Roman" pitchFamily="18" charset="0"/>
                        </a:rPr>
                        <a:t>é</a:t>
                      </a:r>
                      <a:r>
                        <a:rPr kumimoji="0" lang="fr-CA" sz="2800" b="0" i="0" u="sng" strike="noStrike" cap="none" normalizeH="0" baseline="0">
                          <a:ln>
                            <a:noFill/>
                          </a:ln>
                          <a:solidFill>
                            <a:srgbClr val="FF9933"/>
                          </a:solidFill>
                          <a:effectLst/>
                          <a:latin typeface="Arial" charset="0"/>
                          <a:cs typeface="Times New Roman" pitchFamily="18" charset="0"/>
                        </a:rPr>
                        <a:t>ronome 10:12-11:28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Maintenant, Israël, que demande de toi l’Éternel, ton Dieu, si ce n’est que tu craignes l’Éternel, ton Dieu, afin de marcher dans toutes ses voies, d’aimer et de servir l’Éternel, ton Dieu, de tout ton coeur et de toute ton âme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Deuteronomy 10:12-11:28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now, Israel, what does the Lord your God require of you, but to fear the Lord your God, to walk in all His ways and to love Him, to serve the Lord your God with all your heart and with all your soul,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26f</a:t>
            </a:r>
          </a:p>
        </p:txBody>
      </p:sp>
    </p:spTree>
  </p:cSld>
  <p:clrMapOvr>
    <a:masterClrMapping/>
  </p:clrMapOvr>
</p:sld>
</file>

<file path=ppt/slides/slide1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3258" name="Group 26"/>
          <p:cNvGraphicFramePr>
            <a:graphicFrameLocks noGrp="1"/>
          </p:cNvGraphicFramePr>
          <p:nvPr/>
        </p:nvGraphicFramePr>
        <p:xfrm>
          <a:off x="34925" y="115888"/>
          <a:ext cx="9001125" cy="6089588"/>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وتَحفظ وصايا الرَّبِّ إلهك وحقوقهُ وأحكامهُ التي أمرك بها اليوم لكي يكُون لك الخير. لأنَّ للرَّبّ إلهك السَّمَوات وسَماءُ السَّمَواتِ والأرضُ وكُلُّ ما فيها.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si ce n’est que tu observes les commandements de l’Éternel et ses prescriptions que je te donne aujourd’hui, afin que tu sois heureux ?14 Voici qu’à l’Éternel, ton Dieu, appartiennent les cieux et les cieux des cieux, la terre et tout ce qui s’y trouve.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to keep the commandments of the Lord and His statutes which I command you today for your good? 14 Indeed heaven and the highest heavens belong to the Lord your God, also the earth with all that is in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0454" name="Group 22"/>
          <p:cNvGraphicFramePr>
            <a:graphicFrameLocks noGrp="1"/>
          </p:cNvGraphicFramePr>
          <p:nvPr/>
        </p:nvGraphicFramePr>
        <p:xfrm>
          <a:off x="34925" y="115888"/>
          <a:ext cx="9001125" cy="6601652"/>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أباؤكم سبق فأرادهم الرب وأحبهم واختار ذريتهم مِن بَعدهِم الذي هو أنتُم مِن بين جميع الأُمُم كهذا اليوم. فاختنُوا غُرلةَ قُلُوبكُم ورقابكُم لا تقسوها أيضاً.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Et c’est à tes pères seulement que l’Éternel s’est attaché pour les aimer ; et, après eux, c’est leur descendance, c’est vous qu’il a choisis d’entre tous les peuples, comme (vous le voyez) aujourd’hui.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Vous circoncirez donc votre coeur et vous ne raidirez plus votre nuque.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 Lord delighted only in your fathers, to love them; and He chose their descendants after them, you above all peoples, as it is this day. 16 Therefore circumcise the foreskin of your heart, and be stiff-necked no longer.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1483" name="Group 27"/>
          <p:cNvGraphicFramePr>
            <a:graphicFrameLocks noGrp="1"/>
          </p:cNvGraphicFramePr>
          <p:nvPr/>
        </p:nvGraphicFramePr>
        <p:xfrm>
          <a:off x="34925" y="115888"/>
          <a:ext cx="9001125" cy="634200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الرَّبَّ إلهكُم هو إلهُ الآلهةِ وربُّ الأربابِ الإلهُ العظيمُ القوي الرهيبُ الذي لا يُحابي الوُجُوه ولا يقبلُ رشوةً، الصَّانعُ حقَّ اليتيم والغريب والأرملة ومُحِب الغريب يرزقهُ طعاماً وكسوةً.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Car l’Éternel, votre Dieu, est le Dieu des dieux, le Seigneur des seigneurs, le Dieu grand, fort et redoutable, qui ne fait pas de considération de personnes et qui ne reçoit pas de présent,18  qui fait droit à l’orphelin et à la veuve, qui aime l’immigrant et lui donne nourriture et vêtement.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For the Lord your God is God of gods and Lord of lords, the great God, mighty and awesome, who shows no partiality nor takes a bribe. 18 He administers justice for the fatherless and the widow, and loves the stranger, giving him food and clothing.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2501" name="Group 21"/>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فأحبُّوا الغَريبَ لأنَّكُم كُنتُم غُرباءَ في أرض مِصرَ. الرَّبَّ إلهكَ تَتَّقي، وإيَّاهُ تعبُدُ وبهِ تلتصقُ وباسمهِ تحلفُ.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Vous aimerez l’immigrant, car vous avez été des immigrants dans le pays d’Égypte.20 Tu craindras l’Éternel, ton Dieu, tu lui rendras un culte, tu t’attacheras à lui, et tu prêteras serment par son nom.</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Therefore love the stranger, for you were strangers in the land of Egypt. 20 You shall fear the Lord your God; you shall serve Him, and to Him you shall hold fast, and take oaths in His name.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3528" name="Group 24"/>
          <p:cNvGraphicFramePr>
            <a:graphicFrameLocks noGrp="1"/>
          </p:cNvGraphicFramePr>
          <p:nvPr/>
        </p:nvGraphicFramePr>
        <p:xfrm>
          <a:off x="34925" y="115888"/>
          <a:ext cx="9001125" cy="65126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 فخرُكَ وهو إلهكَ الذي صنعَ بك العظائم المملُوءة مجداً هذه التي رأتها عيناك. وفي سبعين نفساً انحدر آباؤُك إلى مِصر والآن قد صيّرك الرَّبُّ إلهك مثل نُجُوم السَّماء في الكثرة.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 est ta gloire, il est ton Dieu : c’est lui qui a fait au milieu de toi ces oeuvres grandes et redoutables que tes yeux ont vues.22 Tes pères descendirent en Égypte au nombre de soixante–dix personnes ; et maintenant l’Éternel, ton Dieu, a fait de toi une multitude pareille aux étoiles du ciel.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He is your praise, and He is your God, who has done for you these great and awesome things which your eyes have seen. 22 Your fathers went down to Egypt with seventy persons, and now the Lord your God has made you as the stars of heaven in multitude.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4555" name="Group 27"/>
          <p:cNvGraphicFramePr>
            <a:graphicFrameLocks noGrp="1"/>
          </p:cNvGraphicFramePr>
          <p:nvPr/>
        </p:nvGraphicFramePr>
        <p:xfrm>
          <a:off x="34925" y="115888"/>
          <a:ext cx="9074150" cy="654253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فأحببِ الرَّبَّ إلهكَ واحفظ وصاياهُ وحُقُوقهُ وأحكامهُ كُلَّ الأيَّام. اعلمُوا اليوم إنكم لستُم أولاداً لم يعلمُوا ولم يرُوا تأديب الرَّبِّ إلههم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Tu aimeras l’Éternel, ton Dieu, et tu observeras toujours ses préceptes, ses prescriptions, ses ordonnances et ses commandements.2  Reconnaissez aujourd’hui –– car il ne s’agit pas de vos fils qui ne les ont pas connus et ne les ont pas vus –– les instructions de l’Éternel, votre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Therefore you shall love the Lord your God, and keep His charge, His statutes, His judgments, and His commandments always. 2 Know today that I do not speak with your children, who have not known and who have not seen the chastening of the Lord your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5577" name="Group 25"/>
          <p:cNvGraphicFramePr>
            <a:graphicFrameLocks noGrp="1"/>
          </p:cNvGraphicFramePr>
          <p:nvPr/>
        </p:nvGraphicFramePr>
        <p:xfrm>
          <a:off x="34925" y="115888"/>
          <a:ext cx="9001125" cy="60895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وعظمتهُ ويدهُ القَّديرة وذراعهُ الرَّفيعةَ وآياتهِ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وأعماله وعجائبهُ التي صنعها في وسط مِصر بفرعون مَلِكِ مِصر وبكُلِّ أرضهِ وما صنعه بجيش المصريين ومَراكبهم وخيلهم،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 grandeur, sa main forte et son bras étendu,3 ses signes et ses actes, ce qu’il a fait au milieu de l’Égypte contre le Pharaon, roi d’Égypte, et contre tout son pays ;4 ce qu’il a fait à l’armée d’Égypte, à ses chevaux et à ses chars,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His greatness and His mighty hand and His outstretched arm-- 3 His signs and His acts which He did in the midst of Egypt, to Pharaoh king of Egypt, and to all his land; 4 what He did to the army of Egypt, to their horses and their chariots: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6598" name="Group 22"/>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وكما غطاهُم ماء البَحر الأحمر حين لحقوكُم فأبادهُم الرَّبُّ إلى هذا اليوم، وما صنع لكُم في البرَّيِّة حتى جئتُم هذا المُوضع،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comment il a ramené sur eux les eaux de la mer des Joncs, lorsqu’ils vous poursuivaient : l’Éternel leur a fait subir une défaite définitive ;5  ce qu’il a fait dans le désert, jusqu’à votre arrivée en ce lieu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how He made the waters of the Red Sea overflow them as they pursued you, and how the Lord has destroyed them to this day; 5 what He did for you in the wilderness until you came to this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7625" name="Group 25"/>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وما صنع بداثان وأبيرام ابني ألِيآب ابن رأوَبين اللذين إذ فتحت الأرض فاها فابتلعتهُما مع بُيُوتِهما وأخبيتهُما وكُلِّ ما لهُما في وَسط كُلِّ إسرائيلَ.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 qu’il a fait à Datan et à Abiram, fils d’Éliab, fils de Ruben, comment la terre ouvrit sa bouche et les engloutit, avec leurs familles et leurs tentes et tout ce qui subsistait à leur suite au milieu de tout 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what He did to Dathan and Abiram the sons of Eliab, the son of Reuben: how the earth opened its mouth and swallowed them up, their households, their tents, and all the substance that was in their possession, in the midst of all Israel--</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8647" name="Group 23"/>
          <p:cNvGraphicFramePr>
            <a:graphicFrameLocks noGrp="1"/>
          </p:cNvGraphicFramePr>
          <p:nvPr/>
        </p:nvGraphicFramePr>
        <p:xfrm>
          <a:off x="34925" y="115888"/>
          <a:ext cx="9074150" cy="668032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عيونكُم أبصرت جميع أعمال الرَّبِّ العظيمةِ تلك التي صنعها لكُم اليوم. فاحفظُوا جميع الوصايا التي أنا آمرك بها اليومَ لكي تحيوا وتكثروا وتدخُلوا وترثُوا الأرضَ التي أنتُم ستعبرُون الأردُن إليها لتِمتلكُوها</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Car ce sont vos yeux qui ont vu toute la grande oeuvre que l’Éternel a faite.</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Ainsi, vous observerez tous les commandements que je vous donne aujourd’hui, afin que vous ayez la force d’aller vous emparer du pays où vous passez pour en prendre possession,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your eyes have seen every great act of the Lord which He did. 8 Therefore you shall keep every commandment which I command you today, that you may be strong, and go in and possess the land which you cross over to possess,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99680" name="Group 32"/>
          <p:cNvGraphicFramePr>
            <a:graphicFrameLocks noGrp="1"/>
          </p:cNvGraphicFramePr>
          <p:nvPr/>
        </p:nvGraphicFramePr>
        <p:xfrm>
          <a:off x="34925" y="115888"/>
          <a:ext cx="9145588" cy="651268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ولكي تطُول أيَّامكُم على الأرض تلك التي أقسم الربُّ لآبائكُم أن يُعطيها لهُم ولنسلِهم مِن بعدِهم أرضٌ تفيضُ لبناً وعسلاً. لأنَّ الأرضَ التي ستدخلونُها لتمتلكُوها ليست كأرض مِصر التي خرجتُم مِنها</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afin que vous prolongiez vos jours dans le territoire que l’Éternel a juré à vos pères de leur donner, à eux et à leur descendance, pays découlant de lait et de miel.10 Car le pays où tu vas entrer pour en prendre possession n’est pas comme le pays d’Égypte, d’où vous êtes sortis,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that you may prolong your days in the land which the Lord swore to give your fathers, to them and their descendants, `a land flowing with milk and honey.' 10 For the land which you go to possess is not like the land of Egypt from which you have come,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0696" name="Group 24"/>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التي إذا زرع زرعاً يُسقي بالقدم كَبُستان البُقُول، أما الأرض التي ستدخُلها لترثها فهي أرض جبلية وأودية، مِن مطر السَّماء تشربُ ماءَ،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où tu jetais ta semence en l’arrosant à l’aide de ton pied comme un jardin potager.11 Le pays dans lequel vous passez pour en prendre possession est un pays de montagnes et de vallées, et qui boit les eaux de la pluie du ciel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where you sowed your seed and watered it by foot, as a vegetable garden; 11 but the land which you cross over to possess is a land of hills and valleys, which drinks water from the rain of heaven,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1717" name="Group 21"/>
          <p:cNvGraphicFramePr>
            <a:graphicFrameLocks noGrp="1"/>
          </p:cNvGraphicFramePr>
          <p:nvPr/>
        </p:nvGraphicFramePr>
        <p:xfrm>
          <a:off x="34925" y="115888"/>
          <a:ext cx="9001125" cy="60895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أرضٌ يتعهدها الرَّبُّ إلهكَ، وعينا الربِّ إلهكَ عليها دائماً مِن أوَّل السَّنةِ إلى آخِرها. فإنْ سمعتُم سمعاً لوصاياه جميعها التي أنا آمركُم بها اليوم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c’est un pays dont l’Éternel, ton Dieu, prend soin et sur lequel l’Éternel, ton Dieu, a continuellement les yeux, du commencement à la fin de l’année.13 Si vous obéissez à mes commandements que je vous donne aujourd’hui,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 land for which the Lord your God cares; the eyes of the Lord your God are always on it, from the beginning of the year to the very end of the year. 13 `And it shall be that if you earnestly obey My commandments which I command you today,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2741" name="Group 21"/>
          <p:cNvGraphicFramePr>
            <a:graphicFrameLocks noGrp="1"/>
          </p:cNvGraphicFramePr>
          <p:nvPr/>
        </p:nvGraphicFramePr>
        <p:xfrm>
          <a:off x="34925" y="115888"/>
          <a:ext cx="9001125" cy="6174932"/>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لتُحبُّوا الربَّ إلهكُم وتعبُدُوهُ بكُلَّ قُلُوبكُم وبكُلِّ نفُوسكُم يُعطي أرضكُم مطراً في أوانه المُبكِّر والمُتأخِّر، فتجمعُ قمحكَ وخمرَكَ وزيتَكَ.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aimer l’Éternel, votre Dieu, et pour lui rendre un culte de tout votre coeur et de toute votre âme,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je donnerai à votre pays la pluie en son temps, celle de l’automne et celle du printemps, et tu recueilleras ton blé, ton vin nouveau et ton huile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to love the Lord your God and serve Him with all your heart and with all your soul, 14 `then I will give you the rain for your land in its season, the early rain and the latter rain, that you may gather in your grain, your new wine, and your oil.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3768" name="Group 24"/>
          <p:cNvGraphicFramePr>
            <a:graphicFrameLocks noGrp="1"/>
          </p:cNvGraphicFramePr>
          <p:nvPr/>
        </p:nvGraphicFramePr>
        <p:xfrm>
          <a:off x="34925" y="115888"/>
          <a:ext cx="9001125" cy="59785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ويُعطي عُشباً في حقلِكَ لبهائمك، فإن أكلت وشبعت أحذر أن يغوى قلبك فتزُوغُوا وتعبُدُوا آلهةً أُخرى وتسجُدُوا لها.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je mettrai aussi dans ton champ de l’herbe pour ton bétail ; tu mangeras et te rassasieras.16 Gardez–vous de laisser votre coeur être séduit en vous écartant, en rendant un culte à d’autres dieux et en vous prosternant devant 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I will send grass in your fields for your livestock, that you may eat and be filled.' 16 Take heed to yourselves, lest your heart be deceived, and you turn aside and serve other gods and worship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4790" name="Group 22"/>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فيشتد غضبُ الربِّ عليكُم فيُحبس السَّماء فلا يكُونُ مَطرٌ والأرض لا تُعطي ثمرها، فتبيدُون بسرعة عن الأرض الصالحة التي يُعطيكُم الربُّ.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La colère de l’Éternel s’enflammerait alors contre vous ; il fermerait les cieux, et il n’y aurait pas de pluie ; le sol ne donnerait plus ses productions, et vous péririez promptement dans le bon pays que l’Éternel vous donne.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lest the Lord's anger be aroused against you, and He shut up the heavens so that there be no rain, and the land yield no produce, and you perish quickly from the good land which the Lord is giving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5815" name="Group 23"/>
          <p:cNvGraphicFramePr>
            <a:graphicFrameLocks noGrp="1"/>
          </p:cNvGraphicFramePr>
          <p:nvPr/>
        </p:nvGraphicFramePr>
        <p:xfrm>
          <a:off x="34925" y="115888"/>
          <a:ext cx="9001125" cy="65163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فاجعلُوا كلِماتي هذه في قُلُوبكُم وفي نُفُوسكُم واعقُدُوها علامةً على أيديكُم ولتكُن دائماً أمام عُيُونكُم، وعلِّمُوها بنيكُم مُتكَلِّمينَ بها حين تَجلسُون في بُيُوتكم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Vous mettrez dans votre coeur et dans votre âme mes paroles que voici. Vous les lierez comme un signe sur vos mains, et elles seront comme des fronteaux entre vos yeux.19 Vous les enseignerez à vos fils et vous leur en parlerez quand tu seras assis dans ta maison,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Therefore you shall lay up these words of mine in your heart and in your soul, and bind them as a sign on your hand, and they shall be as frontlets between your eyes. 19 You shall teach them to your children, speaking of them when you sit in your house,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6841" name="Group 25"/>
          <p:cNvGraphicFramePr>
            <a:graphicFrameLocks noGrp="1"/>
          </p:cNvGraphicFramePr>
          <p:nvPr/>
        </p:nvGraphicFramePr>
        <p:xfrm>
          <a:off x="34925" y="115888"/>
          <a:ext cx="9001125" cy="651630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وحين تَمشُون في الطرق وحين تَنامُون وحين تَقُومُون، واكتبُوها على قَوائِم بيوتكُم وعلى أبوابكُم، لكي تطُول أيَّامُكُم وأيَّام بنيكُم على الأرض التي أقسمَ الربُّ لآبائكُم أن يُعطيها لهُم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tu iras en voyage, quand tu te coucheras et quand tu te lèveras.20 Tu les écriras sur les poteaux de ta maison et sur tes portes.21 Alors vos jours et les jours de vos fils, dans le pays que l’Éternel a juré à vos pères de leur donner,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when you walk by the way, when you lie down, and when you rise up. 20 And you shall write them on the doorposts of your house and on your gates, 21 that your days and the days of your children may be multiplied in the land of which the Lord swore to your fathers to give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7865" name="Group 25"/>
          <p:cNvGraphicFramePr>
            <a:graphicFrameLocks noGrp="1"/>
          </p:cNvGraphicFramePr>
          <p:nvPr/>
        </p:nvGraphicFramePr>
        <p:xfrm>
          <a:off x="34925" y="115888"/>
          <a:ext cx="9001125" cy="6089588"/>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كأيَّام السَّماء على الأرض. ويكُون إن سمعتُم سمعاً لجميع هذه الوصايا التي أنا آمركُم بها اليوم فأحببتُم الرب إلهكُم وسرتُم في طُرقهِ كُلها وتلتصقُوا بها</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seront aussi nombreux que les jours des cieux au–dessus de la terre.22  Car si vous observez bien tous ces commandements que je vous donne et si vous les mettez en pratique, pour aimer l’Éternel, votre Dieu, pour marcher dans toutes ses voies et pour vous attacher à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like the days of the heavens above the earth. 22 For if you carefully keep all these commandments which I command you to do--to love the Lord your God, to walk in all His ways, and to hold fast to Him--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8887" name="Group 23"/>
          <p:cNvGraphicFramePr>
            <a:graphicFrameLocks noGrp="1"/>
          </p:cNvGraphicFramePr>
          <p:nvPr/>
        </p:nvGraphicFramePr>
        <p:xfrm>
          <a:off x="34925" y="115888"/>
          <a:ext cx="9001125" cy="651630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يَطرُدُ الربُّ جميع هذه الأُمُم مِن أمام وجهكُم فترثُون أُمماً أكثر وأعظم مِنكُم. كُلُّ موضع تطأه أخامص أقدامكُم يكُون لكُم، مِن البرَّيِّةِ ولُبنان،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l’Éternel dépossédera devant vous toutes ces nations, et vous prendrez possession de nations plus grandes et plus puissantes que vous.24  Tout lieu que foulera la plante de votre pied sera à vous : votre frontière s’étendra du désert au Liban,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the Lord will drive out all these nations from before you, and you will dispossess greater and mightier nations than yourselves. 24 Every place on which the sole of your foot treads shall be yours: from the wilderness and Lebanon, from the river,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09913" name="Group 25"/>
          <p:cNvGraphicFramePr>
            <a:graphicFrameLocks noGrp="1"/>
          </p:cNvGraphicFramePr>
          <p:nvPr/>
        </p:nvGraphicFramePr>
        <p:xfrm>
          <a:off x="34925" y="115888"/>
          <a:ext cx="9001125" cy="5978526"/>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النَّهر العظيم نهر الفُرات إلى البَحر الغربيِّ يكُونُ تُخمُكُم. لا يقفُ أحداً في وجوهكُم. فإنَّ الرَّبّ إلهكُم يلقي ذُعركم ورهبتكُم على كُلِّ وجه الأرض التي تطأُونها كما تكلَّم الرب معكم.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du fleuve de l’Euphrate jusqu’à la mer occidentale.25 Nul ne tiendra contre vous. L’Éternel, votre Dieu, répandra, comme il vous l’a dit, la peur et la crainte de toi sur tout le pays où vous marcherez.</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River Euphrates, even to the Western Sea, shall be your territory. 25 No man shall be able to stand against you; the Lord your God will put the dread of you and the fear of you upon all the land where you tread, just as He has said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0936" name="Group 24"/>
          <p:cNvGraphicFramePr>
            <a:graphicFrameLocks noGrp="1"/>
          </p:cNvGraphicFramePr>
          <p:nvPr/>
        </p:nvGraphicFramePr>
        <p:xfrm>
          <a:off x="34925" y="115888"/>
          <a:ext cx="9001125" cy="5978526"/>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ها أنا أضع أمامكُم اليوم بركةً ولعنةً، البركةُ إن سَمِعتُم لوصايا الرَّبِّ إلهكُمُ التي أنا آمركُم بها اليوم،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Vois, je mets aujourd’hui devant vous bénédiction et malédiction :27 la bénédiction, si vous obéissez aux commandements de l’Éternel, votre Dieu, que je vous donne aujourd’hui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Behold, I set before you today a blessing and a curse: 27 the blessing, if you obey the commandments of the Lord your God which I command you today;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4277" name="Group 21"/>
          <p:cNvGraphicFramePr>
            <a:graphicFrameLocks noGrp="1"/>
          </p:cNvGraphicFramePr>
          <p:nvPr/>
        </p:nvGraphicFramePr>
        <p:xfrm>
          <a:off x="34925" y="115888"/>
          <a:ext cx="9074150" cy="610178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واللَّعنةُ إن لم تَسمَعُوا لوصايا الرَّبِّ إلهكُم هذه التي أنا آمركُم بها اليوم وزُغتُم عن الطَّريق التي أنا سانُّها لكُم وذهبتُم وعبدتُم آلهة أُخرى لم تعرفُوها.</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la malédiction, si vous n’obéissez pas aux commandements de l’Éternel, votre Dieu, et si vous vous écartez de la voie que je vous commande aujourd’hui, pour vous rallier à d’autres dieux que vous ne connaissez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and the curse, if you do not obey the commandments of the Lord your God, but turn aside from the way which I command you today, to go after other gods which you have not known.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5310" name="Group 30"/>
          <p:cNvGraphicFramePr>
            <a:graphicFrameLocks noGrp="1"/>
          </p:cNvGraphicFramePr>
          <p:nvPr/>
        </p:nvGraphicFramePr>
        <p:xfrm>
          <a:off x="34925" y="44450"/>
          <a:ext cx="9145588" cy="709441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( 29 : 13 ـ 23 )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السَّيِّد بما أنَّ الشَّعب يقترب إليَّ بفمهِ ويكرمني بشفتيهِ وقلبهُ بعيداً عنِّي وباطلاً يعبُدُونني ويعطُون وصايا النَّاس وتعاليمهُم</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Isaiah 29:13-23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 Seigneur dit : Ainsi quand ce peuple s’approche (de moi), Il me glorifie de la bouche et des lèvres ; Mais son coeur est éloigné de moi, Et la crainte qu’il a de moi N’est qu’un commandement de tradition humaine.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29:13-23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Therefore the Lord said: Inasmuch as these people draw near with their mouths And honor Me with their lips, But have removed their hearts far from Me, And their fear toward Me is taught by the commandment of men,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6332" name="Group 28"/>
          <p:cNvGraphicFramePr>
            <a:graphicFrameLocks noGrp="1"/>
          </p:cNvGraphicFramePr>
          <p:nvPr/>
        </p:nvGraphicFramePr>
        <p:xfrm>
          <a:off x="34925" y="115888"/>
          <a:ext cx="9001125" cy="60499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هأنذا أعُودُ أنقُل هذا الشَّعب وأسبيهُم وأبيد حِكمة حكُمائه وأخفي فِهم فُهمائهِ.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C’est pourquoi me voici ! (L’Éternel) va continuer à émerveiller ce peuple Par des miracles et des merveilles, La sagesse des sages s’y perdra, Et l’intelligence des intelligents ira se cacher.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Therefore, behold, I will again do a marvelous work Among this people, A marvelous work and a wonder; For the wisdom of their wise men shall perish, And the understanding of their prudent men shall be hidden.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1964" name="Group 28"/>
          <p:cNvGraphicFramePr>
            <a:graphicFrameLocks noGrp="1"/>
          </p:cNvGraphicFramePr>
          <p:nvPr/>
        </p:nvGraphicFramePr>
        <p:xfrm>
          <a:off x="34925" y="115888"/>
          <a:ext cx="9001125" cy="616102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للذين يتشاورون في العُمق وليس مِن قِبل الربِّ وويلٌ للذين يتآمرُون في الخفاء وتصير أعمالُهُم في الظُّلمةِ ويقوُلُون مَن يرانا ومَن يعلم ما نَعمل. ألم يأتي بكم مثل طِّين الفاخوري</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Malheur à ceux qui se cachent de l’Éternel Pour cacher leur projet, Leurs oeuvres se font dans les ténèbres, Et ils disent : Qui nous voit et qui nous connaît ?16 Quelle perversité est la vôtre ! Le potier doit–il être considéré comme de l’argile,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Woe to those who seek deep to hide their counsel far from the Lord, And their works are in the dark; They say, Who sees us? and, Who knows us? 16 Surely you have things turned around! Shall the potter be esteemed as the clay;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2983" name="Group 23"/>
          <p:cNvGraphicFramePr>
            <a:graphicFrameLocks noGrp="1"/>
          </p:cNvGraphicFramePr>
          <p:nvPr/>
        </p:nvGraphicFramePr>
        <p:xfrm>
          <a:off x="34925" y="115888"/>
          <a:ext cx="9001125" cy="658774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أتقول الجبُله لجابلها لست أنت جابلي، أو المصنُوع لصانعه لم تصنعني بفهم. أليسَ عما قليل يتحوَّل لُبنان مثل جبل الكرمل والكرمل يُحسب غاباً.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que l’ouvrage dise de l’ouvrier : Il ne m’a pas fait ? Pour que le pot dise au potier : Il n’a pas d’intelligence ?17 Ne s’en faut–il pas d’un bref instant Pour que le Liban se change en verger, Et que le verger soit considéré comme une forêt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shall the thing made say of him who made it, He did not make me? Or shall the thing formed say of him who formed it, He has no understanding? 17 Is it not yet a very little while Till Lebanon shall be turned into a fruitful field, And the fruitful field be esteemed as a forest?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4006" name="Group 22"/>
          <p:cNvGraphicFramePr>
            <a:graphicFrameLocks noGrp="1"/>
          </p:cNvGraphicFramePr>
          <p:nvPr/>
        </p:nvGraphicFramePr>
        <p:xfrm>
          <a:off x="34925" y="115888"/>
          <a:ext cx="9001125" cy="65877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ذلك اليوم يَسمع الصُّم أقُوال الكتاب وتنظُر مِن القَتام والظُّلمةِ عُيُونُ العُمْي ويبتهجُ البائس بالربِّ ابتهاجاً والنَّاس الذين لا رجاء لهُم يمتلئُون فرحاً بقُدُّوس إسرائيل.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En ce jour–là, les sourds entendront les paroles du livre ; Et, délivrés de l’obscurité et des ténèbres, Les yeux des aveugles verront.19  Les humbles auront de plus en plus de joie en l’Éternel, Et les pauvres parmi les humains Feront du Saint d’Israël leur allégresse.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In that day the deaf shall hear the words of the book, And the eyes of the blind shall see out of obscurity and out of darkness. 19 The humble also shall increase their joy in the Lord, And the poor among men shall rejoice In the Holy One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5029" name="Group 21"/>
          <p:cNvGraphicFramePr>
            <a:graphicFrameLocks noGrp="1"/>
          </p:cNvGraphicFramePr>
          <p:nvPr/>
        </p:nvGraphicFramePr>
        <p:xfrm>
          <a:off x="34925" y="115888"/>
          <a:ext cx="9001125" cy="658774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العاتي قد بادَ وفَنَي المُستهزئُ وهلك الذين كانوا يعملُون الإثم بشرهم الذين جعلُوا النَّاس يخطئُون بالقُول ويصنعُون عثرة لجميع المبكتين في الأبواب فيميلُون البار ظلماً.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Car le tyran ne sera plus, Le moqueur aura fini, Et tous ceux qui étaient à l’affût pour (faire) le mal seront retranchés,21 Ceux qui condamnaient l’homme en justice, Tendaient des pièges à qui accusait à la porte Et écartaient le juste (par des accusations) sans fondement.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For the terrible one is brought to nothing, The scornful one is consumed, And all who watch for iniquity are cut off-- 21 Who make a man an offender by a word, And lay a snare for him who reproves in the gate, And turn aside the just by empty words.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6051" name="Group 19"/>
          <p:cNvGraphicFramePr>
            <a:graphicFrameLocks noGrp="1"/>
          </p:cNvGraphicFramePr>
          <p:nvPr/>
        </p:nvGraphicFramePr>
        <p:xfrm>
          <a:off x="34925" y="115888"/>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هذا ما يقُولهُ الربُّ لبيت يعقوب الذي خلص إبراهيم، ليس الآن يخجلُ ولا يستحي وجههُ،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C’est pourquoi ainsi parle l’Éternel A la maison de Jacob, Lui qui a racheté Abraham : Maintenant Jacob n’aura plus honte, Maintenant son visage ne pâlira plus.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Therefore thus says the Lord, who redeemed Abraham, concerning the house of Jacob: Jacob shall not now be ashamed, Nor shall his face now grow pale;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7344" name="Group 16"/>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إذا عاين بنُوه عَمَل يديَّ يُقدِّسُون اسمي ويُقدِّسُون قُدُّوس يعقوب ويرهبُون إلهَ إسرائيلَ.</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Car, lorsque ses enfants verront Au milieu d’eux l’oeuvre de mes mains, Ils sanctifieront mon nom ; Ils sanctifieront le Saint de Jacob Et ils redouteront le Dieu d’Israël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But when he sees his children, The work of My hands, in his midst, They will hallow My name, And hallow the Holy One of Jacob, And fear the God of Israel.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8381" name="Group 29"/>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(21 : 1 ـ 34 )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أيُّوبُ وقالَ اسمعُوا قَولي ولتكُن لي مِنكُم هذه التعزية. احِتملُوني وأنا أتكلَّمُ ولا تسخرُوا بَعد.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Job 21: 1 -34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Job répondit :2 Écoutez, écoutez mon propos, Donnez–moi seulement cette consolation.3  Permettez que ce soit à moi de parler ; Et quand j’aurai parlé, tu pourras te moquer.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21:1-34</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21:1 Then Job answered and said: 2 Listen carefully to my speech, And let this be your consolation. 3 Bear with me that I may speak, And after I have spoken, keep mocking.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89402" name="Group 26"/>
          <p:cNvGraphicFramePr>
            <a:graphicFrameLocks noGrp="1"/>
          </p:cNvGraphicFramePr>
          <p:nvPr/>
        </p:nvGraphicFramePr>
        <p:xfrm>
          <a:off x="34925" y="115888"/>
          <a:ext cx="9001125" cy="651630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ألعل شكواي مِن إنسانٍ، أو لماذا أغضب. تفرَّسُوا فيَّ وتعجَّبُوا واجعلُوا أيديكُم على أفواهكُم. عندما أتذكَّرُ أرتاعُ وتأخُذ الرعدة جسمي.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Est–ce pour moi, ma plainte est contre un homme ? Et pourquoi mon esprit ne serait–il pas impatient ?5 Tournez–vous vers moi, soyez étonnés, Et mettez la main sur la bouche.6 Quand j’en ai le souvenir, je suis épouvanté, Et un tremblement saisit ma chair.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As for me, is my complaint against man? And if it were, why should I not be impatient? 5 Look at me and be astonished; Put your hand over your mouth. 6 Even when I remember I am terrified, And trembling takes hold of my flesh.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7080" name="Group 24"/>
          <p:cNvGraphicFramePr>
            <a:graphicFrameLocks noGrp="1"/>
          </p:cNvGraphicFramePr>
          <p:nvPr/>
        </p:nvGraphicFramePr>
        <p:xfrm>
          <a:off x="34925" y="115888"/>
          <a:ext cx="9001125" cy="659803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يحيا المُنافقُون ويتعتقُون أيضاً في الغنى. وثمرتهم قائمة بحسب شهُوات نفُوسهُم، وبنُوهم أمام أعينهم. بُيُوتُهُم متنعمة آمنة مِن الخوف وليسَ سوط الرب عليهم،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Pourquoi les méchants vivent–ils ? Pourquoi vieillissent–ils et même reprennent–ils des forces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Leur descendance s’affermit avec eux, en leur présence, Et leurs rejetons (prospèrent) sous leurs yeux.9 Dans leurs maisons c’est la paix, et non la peur ; Le bâton de Dieu n’est pas contre 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Why do the wicked live and become old, Yes, become mighty in power? 8 Their descendants are established with them in their sight, And their offspring before their eyes. 9 Their houses are safe from fear, Neither is the rod of God upon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8104" name="Group 24"/>
          <p:cNvGraphicFramePr>
            <a:graphicFrameLocks noGrp="1"/>
          </p:cNvGraphicFramePr>
          <p:nvPr/>
        </p:nvGraphicFramePr>
        <p:xfrm>
          <a:off x="34925" y="115888"/>
          <a:ext cx="9001125" cy="6601652"/>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ثورُهُم يُلقحُ ولا يخطئُ، وبقرتُهُم تلدُ ولا تُسقِطُ. بنوهم يكُونُون مثل غَنم دائمة يرقصُون بعضهم مع بعض، يحملُون المِزْمار والقيثار ويُطرِبُونَ بصوت الزمير.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Leur taureau est fécond sans insuccès, Leur vache met bas et n’avorte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Ils laissent courir leurs gamins, comme le petit bétail, Et leurs fils prennent leurs ébats.12 Ils élèvent (la voix au son) du tambourin et de la harpe, Ils se réjouissent au son du chalumeau.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Their bull breeds without failure; Their cow calves without miscarriage. 11 They send forth their little ones like a flock, And their children dance. 12 They sing to the tambourine and harp, And rejoice to the sound of the flute.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19134" name="Group 30"/>
          <p:cNvGraphicFramePr>
            <a:graphicFrameLocks noGrp="1"/>
          </p:cNvGraphicFramePr>
          <p:nvPr/>
        </p:nvGraphicFramePr>
        <p:xfrm>
          <a:off x="34925" y="115888"/>
          <a:ext cx="9001125" cy="676872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يقضُونَ حياتهُم بالخير، ويضطجعُون مُطمئنين في الجحيم. يقُولُون للرب ابتعد عنَّا، لا نُسَرُّ باستقامة طُرُقك، ولا نتعبد لك باستحقاق وماذا نَنتفِعُ إن التمسناهُ.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Leurs jours s’achèvent dans le bonheur, Mais en un instant, ils sont terrifiés par le séjour des morts.14 Ils disaient pourtant à Dieu : Ecarte toi de nous ; Nous ne voulons pas connaître tes voies. 15 Qu’est ce que le Tout–Puissant, pour que nous le servions, Que gagnerions nous à le supplier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13 They spend their days in wealth, And in a moment go down to the grave. 14 Yet they say to God, `Depart from us, For we do not desire the knowledge of Your ways. 15 Who is the Almighty, that we should serve Him? And what profit do we have if we pray to Him?’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0152" name="Group 24"/>
          <p:cNvGraphicFramePr>
            <a:graphicFrameLocks noGrp="1"/>
          </p:cNvGraphicFramePr>
          <p:nvPr/>
        </p:nvGraphicFramePr>
        <p:xfrm>
          <a:off x="34925" y="115888"/>
          <a:ext cx="9001125"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غير أن خيرهُم ليس في أيديهم. وأعمال المُنافقين لا يراها. غير أن سِراج الأشرار ينطفئ ويأتي عليهم الخراب ويدركهم الضنك بالغضب</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Certes, leur bonheur n’est pas entre leurs mains. Le conseil des méchants est bien loin de moi !17 Mais arrive–t–il souvent que la lampe des méchants s’éteigne, Que la misère fonde sur eux, Que (Dieu) leur distribue leur part dans sa colère,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Indeed their prosperity is not in their hand; The counsel of the wicked is far from me. 17 How often is the lamp of the wicked put out? How often does their destruction come upon them, The sorrows God distributes in His anger?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1180" name="Group 28"/>
          <p:cNvGraphicFramePr>
            <a:graphicFrameLocks noGrp="1"/>
          </p:cNvGraphicFramePr>
          <p:nvPr/>
        </p:nvGraphicFramePr>
        <p:xfrm>
          <a:off x="34925" y="115888"/>
          <a:ext cx="9001125" cy="6686996"/>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ويكُونُون كالتِّبن أمام الرِّيح وكالغبار الذي تحمله الزَّوبعة. ما لهُم يَفَنى مع أولادهم، ويُجازيه كفمه فيعلم. لتنظُر عيناهُ هلاكهُ ومِن يد الرب لن يخلص.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Qu’ils soient comme la paille emportée par le vent, Comme la bale enlevée par le tourbillon ?19 Est–ce pour les fils (du méchant) que Dieu réserve son châtiment ? C’est lui que (Dieu) devrait punir, pour qu’il le reconnaisse ; 20 Ses yeux devraient contempler sa propre misère, C’est lui qui devrait s’abreuver de la fureur du Tout–Puissant.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They are like straw before the wind, And like chaff that a storm carries away. 19 They say, `God lays up one's iniquity for his children'; Let Him recompense him, that he may know it. 20 Let his eyes see his destruction, And let him drink of the wrath of the Almighty.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1" name="Group 25"/>
          <p:cNvGraphicFramePr>
            <a:graphicFrameLocks noGrp="1"/>
          </p:cNvGraphicFramePr>
          <p:nvPr/>
        </p:nvGraphicFramePr>
        <p:xfrm>
          <a:off x="34925" y="115888"/>
          <a:ext cx="9001125" cy="65163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وماذا يكُون سرُوره في بيتهِ مِن بعده وينتصف عدد شُهُوره. ألاَّ يعلم الرب فهماً وتوبيخاً وهو يَقضي على العالين. هذا يمُوتُ في كمال جهله، وهو مُطمئنٌّ ساكنٌ.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En effet, que lui importe sa maison après lui, Quand le nombre de ses mois est mesuré ?22 Est–ce à Dieu qu’on enseignera la connaissance, A lui qui gouverne les êtres supérieurs ?23 L’un meurt au sein de son intégrité, De sa tranquillité totale et de son insouciance,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For what does he care about his household after him, When the number of his months is cut in half? 22 Can anyone teach God knowledge, Since He judges those on high? 23 One dies in his full strength, Being wholly at ease and secure;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3224" name="Group 24"/>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بطنه مُلئت شحماً وعِظامه مُلئت مُخاً. فهذا يمُوتُ في مرارة نفسه قبل أن يذُق خيراً. جميعهُم على الأرض يضطجعُون والهلاك يُغطيهُم.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Les flancs chargés de graisse Et la moelle des os remplie de sève ;25 L’autre meurt, l’amertume dans l’âme, Sans avoir goûté au bonheur.26  Ensemble, ils se couchent dans la poussière, Et la vermine les recouvre.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His pails are full of milk, And the marrow of his bones is moist. 25 Another man dies in the bitterness of his soul, Never having eaten with pleasure. 26 They lie down alike in the dust, And worms cover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4250" name="Group 26"/>
          <p:cNvGraphicFramePr>
            <a:graphicFrameLocks noGrp="1"/>
          </p:cNvGraphicFramePr>
          <p:nvPr/>
        </p:nvGraphicFramePr>
        <p:xfrm>
          <a:off x="34925" y="115888"/>
          <a:ext cx="9001125" cy="654253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أعرف أنكُم تتآمرُون عليَّ بجسارة. لأنَّكُم تقُولُون أينَ مسكن الرئيس وأينَ خيمةُ مساكن الأشرار. اسألُوا عابري الطَّريق ولا تستغربُوا دَلائلِهم،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Je connais bien vos pensées Et les réflexions par lesquelles vous me faites tort.28 Quand vous dites : Où est la maison du notable ? Où est la tente qu’habitaient les méchants ?29 Mais quoi ! n’avez–vous pas interrogé les passants Et voulez–vous méconnaître ce qu’ils prouvent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Look, I know your thoughts, And the schemes with which you would wrong me. 28 For you say, `Where is the house of the prince? And where is the tent, The dwelling place of the wicked?' 29 Have you not asked those who travel the road? And do you not know their signs?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271" name="Group 23"/>
          <p:cNvGraphicFramePr>
            <a:graphicFrameLocks noGrp="1"/>
          </p:cNvGraphicFramePr>
          <p:nvPr/>
        </p:nvGraphicFramePr>
        <p:xfrm>
          <a:off x="34925" y="115888"/>
          <a:ext cx="9001125" cy="6174932"/>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المُنافق محفُوظ إلى يُوم الهلاك وليُوم السَّخط يُقادُون. مَن يُعلنُ طريقهُ أمام وجهه، ومَن يُجازيهِ على ما عمل. هو إلى القُبُور يُقاد وعلى مدافنهم يُسْهَر. </a:t>
                      </a:r>
                      <a:endParaRPr kumimoji="0" lang="en-US" sz="3200" b="1" i="0" u="none" strike="noStrike" cap="none" normalizeH="0" baseline="0" dirty="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30 Au jour de la misère, (celui qui fait) le mal est épargné, Au jour où le courroux se déchaîne.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31 Qui lui reproche en face sa conduite ? Qui lui rend ce qu’il a fait ? 32 Il est porté au cimetière, Et l’on veillera sur son sépulcre.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30 For the wicked are reserved for the day of doom; They shall be brought out on the day of wrath. 31 Who condemns his way to his face? And who repays him for what he has done? 32 Yet he shall be brought to the grave, And a vigil kept over the tomb.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90416" name="Group 16"/>
          <p:cNvGraphicFramePr>
            <a:graphicFrameLocks noGrp="1"/>
          </p:cNvGraphicFramePr>
          <p:nvPr/>
        </p:nvGraphicFramePr>
        <p:xfrm>
          <a:off x="34925" y="115888"/>
          <a:ext cx="9001125" cy="66346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يُطيب لهُ مَدَرُ الوادي، ويزحفُ كُلُّ إنسانٍ وراءهُ وقُدَّامهُ ما لا عددَ لهُ. </a:t>
                      </a:r>
                      <a:endParaRPr kumimoji="0" lang="en-US" sz="3200" b="1"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فكيفَ تُعزُّونني باطلاً وجوابكُم قد تبين أنه بغير صوابه.</a:t>
                      </a:r>
                      <a:endParaRPr kumimoji="0" lang="en-US" sz="3200" b="1"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33 Les mottes de la vallée lui sont légères ; Tout homme se laisse entraîner derrière lui, Des gens sans nombre l’avaient précédé.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34 Pourquoi donc m’offrez vous de vaines consolations ? Ce qui reste de vos réponses n’est que tromperie.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33 The clods of the valley shall be sweet to him; Everyone shall follow him, As countless have gone before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34 How then can you comfort me with empty words, Since falsehood remains in your answers?.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91458" name="Group 34"/>
          <p:cNvGraphicFramePr>
            <a:graphicFrameLocks noGrp="1"/>
          </p:cNvGraphicFramePr>
          <p:nvPr/>
        </p:nvGraphicFramePr>
        <p:xfrm>
          <a:off x="34925" y="115888"/>
          <a:ext cx="9001125" cy="6338888"/>
        </p:xfrm>
        <a:graphic>
          <a:graphicData uri="http://schemas.openxmlformats.org/drawingml/2006/table">
            <a:tbl>
              <a:tblPr rtl="1"/>
              <a:tblGrid>
                <a:gridCol w="4140202">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a:ln>
                            <a:noFill/>
                          </a:ln>
                          <a:solidFill>
                            <a:srgbClr val="FF9900"/>
                          </a:solidFill>
                          <a:effectLst/>
                          <a:latin typeface="Arial" charset="0"/>
                          <a:cs typeface="Arial" charset="0"/>
                        </a:rPr>
                        <a:t>من سفر دانيال النبي بالتتمة ( 14 : 1 ـ 42 )</a:t>
                      </a:r>
                      <a:endParaRPr kumimoji="0" lang="en-CA" sz="3200" b="1"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دانيال نديماً للملك ومكرماً فوق جميع أصدقائه وكان لأهل بابل صنم اسمه بال.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The Rest of Daniel Chapter 14 14:2-42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pitchFamily="34" charset="0"/>
                          <a:cs typeface="Arial" pitchFamily="34" charset="0"/>
                        </a:rPr>
                        <a:t>2 Daniel était compagnon du roi et plus illustre que tous ses amis. Or les Babyloniens avaient une idole, du nom de Bel, </a:t>
                      </a:r>
                      <a:endParaRPr kumimoji="0" lang="en-US" sz="2800" b="0" i="0" u="none" strike="noStrike" cap="none" normalizeH="0" baseline="0" dirty="0">
                        <a:ln>
                          <a:noFill/>
                        </a:ln>
                        <a:solidFill>
                          <a:schemeClr val="bg1"/>
                        </a:solidFill>
                        <a:effectLst/>
                        <a:latin typeface="Arial" pitchFamily="34" charset="0"/>
                        <a:cs typeface="Arial" pitchFamily="34"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The Rest of Daniel Chapter 14 14:2-42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Daniel was a companion of the king, and was the most honored of all his Friends. 3 Now the Babylonians had an idol called </a:t>
                      </a:r>
                      <a:r>
                        <a:rPr kumimoji="0" lang="en-US" sz="2800" b="0" i="0" u="none" strike="noStrike" cap="none" normalizeH="0" baseline="0" dirty="0" err="1">
                          <a:ln>
                            <a:noFill/>
                          </a:ln>
                          <a:solidFill>
                            <a:schemeClr val="bg1"/>
                          </a:solidFill>
                          <a:effectLst/>
                          <a:latin typeface="Arial" charset="0"/>
                          <a:cs typeface="Arial" charset="0"/>
                        </a:rPr>
                        <a:t>Bel</a:t>
                      </a:r>
                      <a:r>
                        <a:rPr kumimoji="0" lang="en-US"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92473" name="Group 25"/>
          <p:cNvGraphicFramePr>
            <a:graphicFrameLocks noGrp="1"/>
          </p:cNvGraphicFramePr>
          <p:nvPr/>
        </p:nvGraphicFramePr>
        <p:xfrm>
          <a:off x="34925" y="115888"/>
          <a:ext cx="9001125"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وكانوا ينفقون له كل يوم اثني عشر إردباً مِن السميذ وأربعين شاة وستة أمتار مِن الخمر. وكان المَلِك يعبده ويسجد له كل يوم. أما دانيال فكان يسجد لإلهه. فقال المَلِك لدانيال: لماذا لا تسجد لبال.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ils dépensaient pour elle chaque jour douze artabes de farine, quarante brebis et six métrètes de vin. 4 Le roi la vénérait, et il venait chaque jour l'adorer. Daniel, lui, adorait son Dieu. Le roi lui dit: "Pourquoi n'adores-tu pas Bel?"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every day they provided for it twelve bushels of choice flour and forty sheep and six measures  of wine. 4 The king revered it and went every day to worship it. But Daniel worshiped his own God. So the king said to him, Why do you not worship Bel?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8347" name="Group 27"/>
          <p:cNvGraphicFramePr>
            <a:graphicFrameLocks noGrp="1"/>
          </p:cNvGraphicFramePr>
          <p:nvPr/>
        </p:nvGraphicFramePr>
        <p:xfrm>
          <a:off x="34925" y="115888"/>
          <a:ext cx="9145588" cy="649744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دانيال له: أنا لا أعبد أصناماً صنعة الأيدي، بل الإله الحي خالق السَّمَوات والأرض الذي له السلطان على كل ذي جسد، فأسجد له. فقال له الملك: أتحسب أن بالا ليس بإله حي أو لا ترى ما يأكله ويشربه كل يوم.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dit: "Parce que je ne vénère pas les idoles faites de main d'homme, mais le Dieu vivant, qui a créé le ciel et la terre et qui a la maîtrise de toute chair.« 6 Le roi lui dit: "Estimes-tu que Bel ne soit pas un dieu vivant? Ne vois-tu pas tout ce qu'il mange et boit chaque jour?"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He answered, Because I do not revere idols made with hands, but the living God, who created heaven and earth and has dominion over all living creatures. 6 The king said to him, Do you not think that Bel is a living god? Do you not see how much he eats and drinks every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9372" name="Group 28"/>
          <p:cNvGraphicFramePr>
            <a:graphicFrameLocks noGrp="1"/>
          </p:cNvGraphicFramePr>
          <p:nvPr/>
        </p:nvGraphicFramePr>
        <p:xfrm>
          <a:off x="34925" y="115888"/>
          <a:ext cx="9001125" cy="651630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فضحك دانيال وقال لا تضل أيها الملك فأنهذا باطنه طين وظاهره نحاس لا يأكل ولا يشرب شيئاً. فغضب الملك ودعى الكهنة وقال لهم إن لم تقولوا لي مَن الذي يأكل هذه النفقة موتاً تموتون.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Daniel dit en riant: "Ne t'y trompe pas, ô roi! Il est d'argile au-dedans, de bronze au-dehors, et il n'a jamais rien mangé ni bu." 8 Le roi, irrité, appela ses prêtres et leur dit: "Si vous ne me dites pas qui mange ces provisions, vous  mourrez.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Daniel laughed, and said, Do not be deceived, O king, for this thing is only clay inside and bronze outside, and it never ate or drank anything. 8 Then the king was angry and called the priests of Bel  and said to them, If you do not tell me who is eating these provisions, you shall die.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0405" name="Group 37"/>
          <p:cNvGraphicFramePr>
            <a:graphicFrameLocks noGrp="1"/>
          </p:cNvGraphicFramePr>
          <p:nvPr/>
        </p:nvGraphicFramePr>
        <p:xfrm>
          <a:off x="34925" y="115888"/>
          <a:ext cx="9001125" cy="60895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بينتم أن بالا يأكل هذه يموت دانيال لأنه جدّف على بال. فقال دانيال للملك ليكون كقولك. وكان كهنة بال سبعين كاهن ما خلا النساء والأولاد.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Mais si vous montrez que c'est Bel qui les mange, Daniel mourra, car il a blasphémé contre Bel." Daniel dit au roi: "Qu'il soit fait selon ta parole!" 10 Les prêtres de Bel étaient au nombre de soixante-dix, outre les femmes et les enfants.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But if you prove that Bel is eating them, Daniel shall die, because he has spoken blasphemy against Bel. Daniel said to the king, Let it be done as you have said. 10 Now there were seventy priests of Bel, besides their wives and children.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1415" name="Group 23"/>
          <p:cNvGraphicFramePr>
            <a:graphicFrameLocks noGrp="1"/>
          </p:cNvGraphicFramePr>
          <p:nvPr/>
        </p:nvGraphicFramePr>
        <p:xfrm>
          <a:off x="34925" y="115888"/>
          <a:ext cx="9001125" cy="59829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فأتى الملك إلى بيت بال، فقال كهنة بال ها أننا ننصرف إلى الخارج وأنت أيها الملك ضع الأطعمة وامزج الخمر وضعها، ثم اغلق الباب واختم عليه بخاتمك.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roi vint donc avec Daniel à la maison de Bel. 11 Les prêtres de Bel dirent: "Voici que nous allons sortir. Quant à toi, ô roi, présente les aliments et mets le vin coupé, puis ferme la porte et scelle-la de ton anneau.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 king went with Daniel into the temple of Bel. 11 The priests of Bel said, See, we are now going outside; you yourself, O king, set out the food and prepare the wine, and shut the door and seal it with your signet.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2440" name="Group 24"/>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الغد ارجع فإنْ لم تجد بالا قد أكل الجميع فإننا نموت، وإلاَّ فيموت دانيال الذي افترى علينا.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Si en venant au matin, tu ne trouves pas le tout mangé par Bel, nous mourrons, ou bien c'est Daniel qui mourra, lui qui a menti contre nous."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When you return in the morning, if you do not find that Bel has eaten it all, we will die; otherwise Daniel will, who is telling lies about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3472" name="Group 32"/>
          <p:cNvGraphicFramePr>
            <a:graphicFrameLocks noGrp="1"/>
          </p:cNvGraphicFramePr>
          <p:nvPr/>
        </p:nvGraphicFramePr>
        <p:xfrm>
          <a:off x="34925" y="115888"/>
          <a:ext cx="9001125"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وكانوا يستخفون بالأمر لأنهم كانوا قد صنعوا تحت المائدة مدخلا خفياً يدخلون جميعهم منه ويلتهمون الجميع. فلما خرجوا وضع الملك الأطعمة لبال</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Ils affichaient leur mépris, car ils avaient fait sous la table une entrée dérobée, par laquelle ils s'introduisaient toujours et enlevaient les provisions.14 Or, dès qu'ils furent sortis et que le roi eut présenté les aliments à Bel,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They were unconcerned, for beneath the table they had made a hidden entrance, through which they used to go in regularly and consume the provisions. 14 After they had gone out, the king set out the food for Bel.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4488" name="Group 24"/>
          <p:cNvGraphicFramePr>
            <a:graphicFrameLocks noGrp="1"/>
          </p:cNvGraphicFramePr>
          <p:nvPr/>
        </p:nvGraphicFramePr>
        <p:xfrm>
          <a:off x="34925" y="115888"/>
          <a:ext cx="9001125" cy="59785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فأمر دانيال غلمانه فأتوا برماد وفرشوه في كل الهيكل  بحضرة الملك. ثم خرجوا وأغلقوا الباب وختموا عليه بخاتم الملك وانصرفوا.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Daniel donna des ordres à ses serviteurs qui apportèrent de la cendre et en saupoudrèrent tout le sanctuaire, en présence du roi seul. En sortant, ils fermèrent la porte et la scellèrent de l'anneau du roi,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Daniel ordered his servants to bring ashes, and they scattered them throughout the whole temple in the presence of the king alone. Then they went out, shut the door and sealed it with the king's signet, and departed.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5513" name="Group 25"/>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كان الليل دخل الكهنة كعادتهم هم ونساؤهم وأولادهم وأكلوا جميع الأطعمة وشربوا الخمر. وبكَّر الملك في الغد ودانيال معه.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puis ils s'en allèrent. Les prêtres vinrent durant la nuit, selon leur habitude, ainsi que leurs femmes et leurs enfants; ils mangèrent et burent tout. 16 Le roi se leva de bon matin, et Daniel avec lui.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During the night the priests came as usual, with their wives and children, and they ate and drank everything. 16 Early in the morning the king rose and came, and Daniel with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6539" name="Group 27"/>
          <p:cNvGraphicFramePr>
            <a:graphicFrameLocks noGrp="1"/>
          </p:cNvGraphicFramePr>
          <p:nvPr/>
        </p:nvGraphicFramePr>
        <p:xfrm>
          <a:off x="34925" y="115888"/>
          <a:ext cx="9001125" cy="608958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الملك لدانيال أسالمة الخواتيم؟ فقال سالمة. ولما فتحت الأبواب نظر الملك المائدة فهتف بصوت عال: عظيم أنت يا بال ولا مكر عندك.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dit: "Les sceaux sont-ils intacts, Daniel?" Celui-ci dit: "Intacts, ô roi!" 18 Or, quand on eut ouvert les portes, le roi regarda la table, et il cria d'une voix forte: "Tu es grand, ô Bel! et il n'y a en toi aucune fourberie!"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 king said, Are the seals unbroken, Daniel? He answered, They are unbroken, O king. 18 As soon as the doors were opened, the king looked at the table, and shouted in a loud voice, You are great, O Bel, and in you there is no deceit at all!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7558" name="Group 22"/>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فضحك دانيال وأمسك الملك لئلا يدخل إلى داخل. وقال دانيال للملك أنظر الأرض واعرف ما هذه الآثار. فقال الملك إني أرى آثار أقدام رجال ونساء وأولاد.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Daniel rit; il empêcha le roi d'entrer à l'intérieur et il dit: "Vois donc le sol, et reconnais de qui sont ces traces." 20 Le roi dit: "Je vois des traces d'hommes, de femmes et d'enfants."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But Daniel laughed and restrained the king from going in. Look at the floor, he said, and notice whose footprints these are. 20 The king said, I see the footprints of men and women and children.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8591" name="Group 31"/>
          <p:cNvGraphicFramePr>
            <a:graphicFrameLocks noGrp="1"/>
          </p:cNvGraphicFramePr>
          <p:nvPr/>
        </p:nvGraphicFramePr>
        <p:xfrm>
          <a:off x="34925" y="115888"/>
          <a:ext cx="9145588" cy="654253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فغضب الملك وقبض على الكهنة ونسائهم وأولادهم فأروه الأبواب الخفية التي يدخلون منها ويأكلون ما على المائدة فقتلهم الملك وأسلم بالا إلى يد دانيال فحطمه هو وهيكله.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Le roi, en colère, fit alors appréhender les prêtres, leurs femmes et leurs enfants. Ils lui montrèrent les portes dérobées par lesquelles ils entraient pour consommer ce qu'il y avait sur la table. 22 Le roi les fit tuer, et il livra Bel à la discrétion de Daniel, qui le renversa ainsi que son temple.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the king was enraged, and he arrested the priests and their wives and children. They showed him the secret doors through which they used to enter to consume what was on the table. 22 Therefore the king put them to death, and gave Bel over to Daniel, who destroyed it and its temple.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9611" name="Group 27"/>
          <p:cNvGraphicFramePr>
            <a:graphicFrameLocks noGrp="1"/>
          </p:cNvGraphicFramePr>
          <p:nvPr/>
        </p:nvGraphicFramePr>
        <p:xfrm>
          <a:off x="34925" y="115888"/>
          <a:ext cx="9001125" cy="6305424"/>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تنين لأهل بابل في معبدهم وكانوا يعبدونه. فقال الملك لدانيال أتقول عن هذا أيضا إنه نحاس. ها إنه حي يأكل ويشرب ولا تستطيع أن تقول إنه ليس إلهاً حياً فالآن أسجد له. فقال دانيال إني إنما أسجد للرب إلهي لأنه هو الإله الحي.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y avait aussi un grand dragon, et les Babyloniens le vénéraient. Le roi dit à Daniel: "Tu ne peux pas me dire qu'il n'est pas un dieu vivant. Adore-le donc!" 25 Daniel dit: C'est le Seigneur mon Dieu que j'adorerai, car lui seul est vivant.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Now in that place  there was a great dragon, which the Babylonians revered. 24 The king said to Daniel, You cannot deny that this is a living god; so worship him. 25 Daniel said, I worship the Lord my God, for he is the living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0634" name="Group 26"/>
          <p:cNvGraphicFramePr>
            <a:graphicFrameLocks noGrp="1"/>
          </p:cNvGraphicFramePr>
          <p:nvPr/>
        </p:nvGraphicFramePr>
        <p:xfrm>
          <a:off x="34925" y="115888"/>
          <a:ext cx="9001125" cy="643953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وأنت أيها الملك اجعل لي سلطاناً فأقتل التنين بلا سيف ولا عصا. فقال الملك قد جعلت لك. فأخذ دانيال زفتاً وشحماً وشعراً وطبخها معاً وصنع أقراصاً وجعلها في فم التنين فأكلها التنين وانشق.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Mais toi, ô roi! accorde-moi la permission, et je tuerai le Dragon sans épée ni bâton." Le roi dit: "Je te l'accorde." 27 Daniel prit de la poix, de la graisse et des poils; il fit tout bouillir ensemble, confectionna des boulettes et les mit dans la gueule du Dragon. Le Dragon mangea et creva.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give me permission, O king, and I will kill the dragon without sword or club. The king said, I give you permission. 27 Then Daniel took pitch, fat, and hair, and boiled them together and made cakes, which he fed to the dragon. The dragon ate them, and burst open.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1655" name="Group 23"/>
          <p:cNvGraphicFramePr>
            <a:graphicFrameLocks noGrp="1"/>
          </p:cNvGraphicFramePr>
          <p:nvPr/>
        </p:nvGraphicFramePr>
        <p:xfrm>
          <a:off x="34925" y="115888"/>
          <a:ext cx="9001125"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دانيال انظروا معبوداتكم. فكان لما سمع بذلك أهل بابل غضبوا جداً وانقلبوا على الملك وقالوا إن الملك قد صار يهودياً فحطم بالا وقتل التنين وذبح الكهنة</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Daniel dit: "Voyez donc l'objet de votre vénération!" 28 Or, quand les Babyloniens l'eurent appris, ils furent violemment indignés. Ils s'attroupèrent contre le roi et dirent: "Le roi est devenu juif: il a abattu Bel, tué le Dragon et massacré les prêtres."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Daniel said, See what you have been worshiping! 28 When the Babylonians heard about it, they were very indignant and conspired against the king, saying, The king has become a Jew; he has destroyed Bel, and killed the dragon, and slaughtered the priests.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2689" name="Group 33"/>
          <p:cNvGraphicFramePr>
            <a:graphicFrameLocks noGrp="1"/>
          </p:cNvGraphicFramePr>
          <p:nvPr/>
        </p:nvGraphicFramePr>
        <p:xfrm>
          <a:off x="34925" y="115888"/>
          <a:ext cx="9001125" cy="651630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وأتوا إلى الملك وقالوا له أسلم إلينا دانيال وإلا قتلناك مع بيتك. فلما رآهم الملك ثائرين عليه اضطر فأسلم دانيال إليهم. أما هم فألقوه في جب الأسود فكان هناك ستة أيام.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Puis ils allèrent auprès du roi et dirent: "Livre-nous Daniel, sinon nous te tuerons, toi et ta maison. 30 Le roi vit qu'ils se pressaient vivement; cédant à la nécessité, il leur livra Daniel.31 Eux jetèrent Daniel dans la fosse aux lions, et il y fut six jours.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Going to the king, they said, Hand Daniel over to us, or else we will kill you and your household. 30 The king saw that they were pressing him hard, and under compulsion he handed Daniel over to them. 31  They threw Daniel into the lions' den, and he was there for six days.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3702" name="Group 22"/>
          <p:cNvGraphicFramePr>
            <a:graphicFrameLocks noGrp="1"/>
          </p:cNvGraphicFramePr>
          <p:nvPr/>
        </p:nvGraphicFramePr>
        <p:xfrm>
          <a:off x="34925" y="115888"/>
          <a:ext cx="9001125" cy="59785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في الجب سبعة أسود يُلقى لها كل يوم جثتان ونعجتان. فلم يُلق لها حينئذ شيء في ذلك اليوم لكي تفترس دانيال.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Il y avait dans la fosse sept lions. On leur donnait chaque jour deux corps et deux brebis; mais alors on ne leur donna rien, afin qu'ils mangent Daniel.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There were seven lions in the den, and every day they had been given two human bodies and two sheep; but now they were given nothing, so that they would devour Daniel.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4729" name="Group 25"/>
          <p:cNvGraphicFramePr>
            <a:graphicFrameLocks noGrp="1"/>
          </p:cNvGraphicFramePr>
          <p:nvPr/>
        </p:nvGraphicFramePr>
        <p:xfrm>
          <a:off x="34925" y="115888"/>
          <a:ext cx="9001125" cy="647109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حبقوق النبي في أرض يهوذا. وكان قد طبخ طبيخاً وثرد خبزاً في جفنة وانطلق إلى الصحراء ليحمله للحصادين. فقال ملاك الرب لحبقوق احمل الغذاء الذي معك إلى بابل إلى دانيال في جب الأسود.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Le prophète Habaquq se trouvait en Judée. Il avait fait cuire une bouillie et émietté des pains dans un vase, et il partait dans la campagne pour porter cela aux moissonneurs.34 L'Ange du Seigneur dit à Habaquq: "Porte le repas que tu tiens à Babylone, à Daniel dans la fosse aux lions."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Now the prophet Habakkuk was in Judea; he had made a stew and had broken bread into a bowl, and was going into the field to take it to the reapers. 34 But the angel of the Lord said to Habakkuk, Take the food that you have to Babylon, to Daniel, in the lions' den.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5752" name="Group 24"/>
          <p:cNvGraphicFramePr>
            <a:graphicFrameLocks noGrp="1"/>
          </p:cNvGraphicFramePr>
          <p:nvPr/>
        </p:nvGraphicFramePr>
        <p:xfrm>
          <a:off x="34925" y="115888"/>
          <a:ext cx="9001125" cy="65163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حبقوق أيها السيد إني لم أر بابل ولا أعرف الجب. فأخذ ملاك الرب بجُمته وحمله بشعر رأسه ووضعه في بابل عند الجب باندفاع روحه.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Habaquq dit: "Seigneur! Je n'ai jamais vu Babylone, et je ne connais pas la fosse." L'ange du Seigneur le saisit par le sommet du crâne et, le portant par les cheveux de sa tête, il le déposa à Babylone au-dessus de la fosse, dans l'impétuosité de son souffle.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Habakkuk said, Sir, I have never seen Babylon, and I know nothing about the den. 36 Then the angel of the Lord took him by the crown of his head and carried him by his hair; with the speed of the wind  he set him down in Babylon, right over the den.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6778" name="Group 26"/>
          <p:cNvGraphicFramePr>
            <a:graphicFrameLocks noGrp="1"/>
          </p:cNvGraphicFramePr>
          <p:nvPr/>
        </p:nvGraphicFramePr>
        <p:xfrm>
          <a:off x="34925" y="115888"/>
          <a:ext cx="9001125" cy="647109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فنادى حبقوق قائلاً: يا دانيال يا دانيال خُذ الغذاء الذي أرسله لك اللَّه. فقال دانيال اللهم أمجدك لأنك ذكرتني ولم تترك الذين يحبونك. وقام دانيال وأكل ورد ملاك الرب حبقوق من ساعته إلى موضعه.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Habaquq cria en disant "Daniel! Daniel! Prends le repas que Dieu t'a envoyé!" 38 Daniel dit: "Tu t'es souvenu de moi, ô Dieu! et tu n'as pas abandonné ceux qui t'aiment." 39 Daniel se leva et mangea. L'Ange du Seigneur réinstalla aussitôt Habaquq chez lui.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Then Habakkuk shouted, Daniel, Daniel! Take the food that God has sent you. 38 Daniel said, You have remembered me, O God, and have not forsaken those who love you. 39 So Daniel got up and ate. And the angel of God immediately returned Habakkuk to his own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7801" name="Group 25"/>
          <p:cNvGraphicFramePr>
            <a:graphicFrameLocks noGrp="1"/>
          </p:cNvGraphicFramePr>
          <p:nvPr/>
        </p:nvGraphicFramePr>
        <p:xfrm>
          <a:off x="34925" y="115888"/>
          <a:ext cx="9001125" cy="60895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اليوم السابع أتى الملك ليبكي على دانيال فدنا من الجب ونظر فإذا بدانيال جالس فهتف بصوت عال وقال: عظيم أنت أيُّها الرَّبّ إله دانيال.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Le septième jour, le roi vint pleurer Daniel. Il vint à la fosse et regarda, et voici que Daniel était assis.41 Criant d'une voix forte, il dit: "Tu es grand, Seigneur, Dieu de Daniel! et il n'y en a pas d'autre que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On the seventh day the king came to mourn for Daniel. When he came to the den he looked in, and there sat Daniel! 41 The king shouted with a loud voice, You are great, O Lord, the God of Daniel, and there is no other besides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93490" name="Group 18"/>
          <p:cNvGraphicFramePr>
            <a:graphicFrameLocks noGrp="1"/>
          </p:cNvGraphicFramePr>
          <p:nvPr/>
        </p:nvGraphicFramePr>
        <p:xfrm>
          <a:off x="34925" y="115888"/>
          <a:ext cx="9001125" cy="5978526"/>
        </p:xfrm>
        <a:graphic>
          <a:graphicData uri="http://schemas.openxmlformats.org/drawingml/2006/table">
            <a:tbl>
              <a:tblPr rtl="1"/>
              <a:tblGrid>
                <a:gridCol w="4169230">
                  <a:extLst>
                    <a:ext uri="{9D8B030D-6E8A-4147-A177-3AD203B41FA5}">
                      <a16:colId xmlns:a16="http://schemas.microsoft.com/office/drawing/2014/main" val="20000"/>
                    </a:ext>
                  </a:extLst>
                </a:gridCol>
                <a:gridCol w="483189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أخرجه من جب الأسود. أما الذين سعوا به للهلاك فألقاهم في الجب فافترسوا من ساعتهم أمامه.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Il le retira de là. Quant aux responsables de sa perte il les fit jeter dans la fosse, et ils furent aussitôt dévorés en sa présence.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42 Then he pulled Daniel  out, and threw into the den those who had attempted his destruction, and they were instantly eaten before his eyes.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1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757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599757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1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98628" name="Group 36"/>
          <p:cNvGraphicFramePr>
            <a:graphicFrameLocks noGrp="1"/>
          </p:cNvGraphicFramePr>
          <p:nvPr/>
        </p:nvGraphicFramePr>
        <p:xfrm>
          <a:off x="34925" y="44450"/>
          <a:ext cx="9074150" cy="6254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CA" sz="3600" b="0" i="0" u="sng" strike="noStrike" cap="none" normalizeH="0" baseline="0" dirty="0">
                          <a:ln>
                            <a:noFill/>
                          </a:ln>
                          <a:solidFill>
                            <a:srgbClr val="FF9933"/>
                          </a:solidFill>
                          <a:effectLst/>
                          <a:latin typeface="Arial" charset="0"/>
                          <a:cs typeface="Arial" charset="0"/>
                        </a:rPr>
                        <a:t>28 : 6 - 7</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مُبارَكٌ الرَّبُّ الإله، لأنَّهُ سَمِعَ صَوتَ تَضرُّعي. الرَّبُّ هُو عوني وناصري، عَليهِ أتَّكلَ. </a:t>
                      </a:r>
                      <a:r>
                        <a:rPr kumimoji="0" lang="ar-SA" sz="3600" b="1" i="0" u="none" strike="noStrike" cap="none" normalizeH="0" baseline="0" dirty="0">
                          <a:ln>
                            <a:noFill/>
                          </a:ln>
                          <a:solidFill>
                            <a:schemeClr val="bg1"/>
                          </a:solidFill>
                          <a:effectLst/>
                          <a:latin typeface="Arial" charset="0"/>
                          <a:cs typeface="Arial" charset="0"/>
                        </a:rPr>
                        <a:t>     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28:6-7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Béni soit le Seigneur, car il a écouté ma voix suppliante.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Le Seigneur est ma forteresse et mon bouclier; mon coeur a compté sur lui et j'ai été secouru,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28:6-7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6 Blessed be the Lord, Because He has heard the voice of my supplications! 7 The Lord is my strength and my shield; My heart trusted in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Times New Roman" pitchFamily="18" charset="0"/>
                        </a:rPr>
                        <a:t>Alleluia</a:t>
                      </a:r>
                      <a:endParaRPr kumimoji="0" lang="en-CA" sz="32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26pm</a:t>
            </a:r>
          </a:p>
        </p:txBody>
      </p:sp>
    </p:spTree>
  </p:cSld>
  <p:clrMapOvr>
    <a:masterClrMapping/>
  </p:clrMapOvr>
</p:sld>
</file>

<file path=ppt/slides/slide1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99647" name="Group 31"/>
          <p:cNvGraphicFramePr>
            <a:graphicFrameLocks noGrp="1"/>
          </p:cNvGraphicFramePr>
          <p:nvPr/>
        </p:nvGraphicFramePr>
        <p:xfrm>
          <a:off x="34925" y="-26988"/>
          <a:ext cx="9145588" cy="662463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Arial" charset="0"/>
                        </a:rPr>
                        <a:t>4:31-37</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نزلَ إلى كفرناحُوم، مدينة الجليل، وكان يُعلِّمُهُم في السُّبوتِ. فبُهتُوا من تَعلِيمهِ، لأنَّ كلامهُ كان بسُلطانٍ.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Luc 4:31-37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Il descendit alors à Capharnaüm, ville de Galilée. Il les enseignait le jour du sabbat, et ils étaient frappés de son enseignement parce que sa parole était pleine d'autorité.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4:31-37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He went down to Capernaum, a city of Galilee, and was teaching them on the Sabbaths. 32 And they were astonished at His teaching, for His word was with authority.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26m</a:t>
            </a:r>
          </a:p>
        </p:txBody>
      </p:sp>
    </p:spTree>
  </p:cSld>
  <p:clrMapOvr>
    <a:masterClrMapping/>
  </p:clrMapOvr>
</p:sld>
</file>

<file path=ppt/slides/slide1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00662" name="Group 22"/>
          <p:cNvGraphicFramePr>
            <a:graphicFrameLocks noGrp="1"/>
          </p:cNvGraphicFramePr>
          <p:nvPr/>
        </p:nvGraphicFramePr>
        <p:xfrm>
          <a:off x="34925" y="44450"/>
          <a:ext cx="9145588" cy="65532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في المجمع رجُلٌ بهِ روحُ شيطانٍ نجسٍ، فصاحَ بصوتٍ عظيم: " مالكَ ولنا يا يسوعُ النَّاصريُّ! أجئت لتُهلِكنا! إني أعرِفُكَ مَن أنتَ: قُدُّوسُ اللَّهِ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Il y avait dans la synagogue un homme qui avait un esprit de démon impur. Il s'écria d'une voix forte: 34 Ah! que nous veux-tu, Jésus de Nazareth? Tu es venu pour nous perdre. Je sais qui tu es: le Saint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Now in the synagogue there was a man who had a spirit of an unclean demon. And he cried out with a loud voice, 34 saying, Let us alone! What have we to do with You, Jesus of Nazareth? Did You come to destroy us? I know who You are--the Holy One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8829" name="Group 29"/>
          <p:cNvGraphicFramePr>
            <a:graphicFrameLocks noGrp="1"/>
          </p:cNvGraphicFramePr>
          <p:nvPr/>
        </p:nvGraphicFramePr>
        <p:xfrm>
          <a:off x="34925" y="44450"/>
          <a:ext cx="9145588" cy="65532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فانتهرهُ يسوعُ قائلاً: " اخرس! واخرج منهُ! ". فصرعهُ الشَّيطانُ في الوسط وخرج منهُ ولم يؤلمهُ بشيءٌ. فوقع خوفٌ عظيمٌ عليهم أجمعين، وكانوا يُخاطبُونَ بعضُهُم بَعضاً قائلينَ: " ما هذه الكلِمةُ؟ </a:t>
                      </a:r>
                      <a:endParaRPr kumimoji="0" lang="ar-EG" sz="32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Jésus lui commanda sévèrement: "Tais-toi et sors de cet homme"; et jetant l'homme à terre au milieu d'eux, le démon sortit de lui sans lui faire aucun mal.  36 Tous furent saisis d'effroi, et ils se disaient les uns aux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But Jesus rebuked him, saying, Be quiet, and come out of him! And when the demon had thrown him in their midst, it came out of him and did not hurt him. 36 Then they were all amazed and spoke among themselves, saying, What a word this is!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01680" name="Group 16"/>
          <p:cNvGraphicFramePr>
            <a:graphicFrameLocks noGrp="1"/>
          </p:cNvGraphicFramePr>
          <p:nvPr/>
        </p:nvGraphicFramePr>
        <p:xfrm>
          <a:off x="34925" y="115888"/>
          <a:ext cx="9074150" cy="590708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 بسُلطانٍ وقُوَّةٍ يأمُرُ الأرواحَ النَّجسةَ فتخرُجُ! ". وذاع صيته في كُلِّ مكان من الكورةِ المُحيطةِ.</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"Qu'est-ce que cette parole! Il commande avec autorité et puissance aux esprits impurs, et ils sortent." 37 Et son renom se propageait en tout lieu de la région.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with authority and power He commands the unclean spirits, and they come out. 37 And the report about Him went out into every place in the surrounding region.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269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00269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00269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00269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04764" name="Group 28"/>
          <p:cNvGraphicFramePr>
            <a:graphicFrameLocks noGrp="1"/>
          </p:cNvGraphicFramePr>
          <p:nvPr/>
        </p:nvGraphicFramePr>
        <p:xfrm>
          <a:off x="34925" y="44450"/>
          <a:ext cx="9145588" cy="657860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رسالة بولس الرسول إلى العبرانيين</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13 : 7 </a:t>
                      </a:r>
                      <a:r>
                        <a:rPr kumimoji="0" lang="en-US" sz="3600" b="0" i="0" u="sng" strike="noStrike" cap="none" normalizeH="0" baseline="0" dirty="0">
                          <a:ln>
                            <a:noFill/>
                          </a:ln>
                          <a:solidFill>
                            <a:srgbClr val="FF9933"/>
                          </a:solidFill>
                          <a:effectLst/>
                          <a:latin typeface="Times New Roman"/>
                          <a:cs typeface="Times New Roman" pitchFamily="18" charset="0"/>
                        </a:rPr>
                        <a:t>–</a:t>
                      </a:r>
                      <a:r>
                        <a:rPr kumimoji="0" lang="en-US" sz="3600" b="0" i="0" u="sng" strike="noStrike" cap="none" normalizeH="0" baseline="0" dirty="0">
                          <a:ln>
                            <a:noFill/>
                          </a:ln>
                          <a:solidFill>
                            <a:srgbClr val="FF9933"/>
                          </a:solidFill>
                          <a:effectLst/>
                          <a:latin typeface="Arial" charset="0"/>
                          <a:cs typeface="Times New Roman" pitchFamily="18" charset="0"/>
                        </a:rPr>
                        <a:t> 16 </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اُذكُروا مُدبِّريكُم الذين كلَّموكُم بكلمةِ اللَّه</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تأملوا في عاقبة تصرفهم واقتدوا بإيمانِهم. إن يسوعُ المسيحُ هو هو أمس واليوم وإلى الأبد.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Hebrews</a:t>
                      </a:r>
                      <a:r>
                        <a:rPr kumimoji="0" lang="en-US" sz="2800" b="0" i="0" u="sng" strike="noStrike" cap="none" normalizeH="0" baseline="0">
                          <a:ln>
                            <a:noFill/>
                          </a:ln>
                          <a:solidFill>
                            <a:srgbClr val="FF9933"/>
                          </a:solidFill>
                          <a:effectLst/>
                          <a:latin typeface="Arial" charset="0"/>
                          <a:cs typeface="Times New Roman" pitchFamily="18" charset="0"/>
                        </a:rPr>
                        <a:t> 13:7 - 16</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Souvenez-vous de vos dirigeants, qui vous ont annoncé la parole de Dieu; considérez comment leur vie s'est terminée et imitez leur foi. 8 Jésus Christ est le même, hier et aujourd'hui; il le sera pour l'éternité.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Hebrews 13:7-16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Remember those who rule over you, who have spoken the word of God to you, whose faith follow, considering the outcome of their conduct. 8 Jesus Christ is the same yesterday, today, and forever.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26p</a:t>
            </a:r>
          </a:p>
        </p:txBody>
      </p:sp>
    </p:spTree>
  </p:cSld>
  <p:clrMapOvr>
    <a:masterClrMapping/>
  </p:clrMapOvr>
</p:sld>
</file>

<file path=ppt/slides/slide2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05789" name="Group 29"/>
          <p:cNvGraphicFramePr>
            <a:graphicFrameLocks noGrp="1"/>
          </p:cNvGraphicFramePr>
          <p:nvPr/>
        </p:nvGraphicFramePr>
        <p:xfrm>
          <a:off x="34925" y="44450"/>
          <a:ext cx="9145588" cy="6510528"/>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تنقادُوا لتعاليمَ مُتنوِّعةٍ غريبةٍ، فإنَّهُ يحسن أن تُثَبِّتوا قلوبكم بالنِّعمةِ لا بالأطعمة التي لا تنفع الذين ينصرفون بها إن لنا " مذبحاً " لا يحق للذين يخدمُونَ المسكنَ أن يأكُلُوا مِنهُ.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Ne vous laissez pas égarer par toutes sortes de doctrines étrangères. Car il est bon que le coeur soit fortifié par la grâce et non par des aliments, qui n'ont jamais profité à ceux qui en font une question d'observance. 10 Nous avons un autel dont les desservants de la tente n'ont pas le droit de tirer leur nourriture.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Do not be carried about with various and strange doctrines. For it is good that the heart be established by grace, not with foods which have not profited those who have been occupied with them. 10 We have an altar from which those who serve the tabernacle have no right to 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0875" name="Group 27"/>
          <p:cNvGraphicFramePr>
            <a:graphicFrameLocks noGrp="1"/>
          </p:cNvGraphicFramePr>
          <p:nvPr/>
        </p:nvGraphicFramePr>
        <p:xfrm>
          <a:off x="34925" y="44450"/>
          <a:ext cx="9074150" cy="6158865"/>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الحيواناتِ التي يُدخَلُ بدمِها عن الخطيَّةِ إلى " الأقداس " بيد رئيس الكهنة تُحرَق أجسامُها خارج المحلَّةِ. لذلكَ يسوعُ أيضاً، لكي يُقدِّسَ الشَّعبَ بدم نفسهِ، تألَّمَ خارجَ البابِ.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Car les corps des animaux, dont le grand prêtre porte le sang dans le sanctuaire pour l'expiation du péché, sont brûlés hors du camp. 12 C'est la raison pour laquelle Jésus, pour sanctifier le peuple par son propre sang, a souffert en dehors de la porte.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the bodies of those animals, whose blood is brought into the sanctuary by the high priest for sin, are burned outside the camp. 12 Therefore Jesus also, that He might sanctify the people with His own blood, suffered outside the gate.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1892" name="Group 20"/>
          <p:cNvGraphicFramePr>
            <a:graphicFrameLocks noGrp="1"/>
          </p:cNvGraphicFramePr>
          <p:nvPr/>
        </p:nvGraphicFramePr>
        <p:xfrm>
          <a:off x="34925" y="44450"/>
          <a:ext cx="9145588" cy="6049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فلنخرج إذن إليهِ خارج المحلَّةِ حامِلين عارهُ. لأنَّه ليسَ لنا ها هُنا مدينةٌ باقيةٌ لكنَّنا نطلُبُ الآتية.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Sortons donc à sa rencontre en dehors du camp, en portant son humiliation. 14 Car nous n'avons pas ici-bas de cité permanente, mais nous sommes à la recherche de la cité future.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Therefore let us go forth to Him, outside the camp, bearing His reproach. 14 For here we have no continuing city, but we seek the one to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2919" name="Group 23"/>
          <p:cNvGraphicFramePr>
            <a:graphicFrameLocks noGrp="1"/>
          </p:cNvGraphicFramePr>
          <p:nvPr/>
        </p:nvGraphicFramePr>
        <p:xfrm>
          <a:off x="34925" y="44450"/>
          <a:ext cx="9145588" cy="6389434"/>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فلنقرب به في كلَّ حينٍ للَّهِ ذبيحةَ التَّسبيح، أي ثمرَ شفاهنا معترفين بِاسمه. لا تنسوا فعلَ الخير والمشاركة، لأنَّ بذبائح مثل هذه يرتضى اللَّه.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Par lui, offrons sans cesse à Dieu un sacrifice de louange, c'est-à-dire le fruit de lèvres qui confessent son nom. 16 N'oubliez pas la bienfaisance et l'entraide communautaire, car ce sont de tels sacrifices qui plaisent à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Therefore by Him let us continually offer the sacrifice of praise to God, that is, the fruit of our lips, giving thanks to His name. 16 But do not forget to do good and to share, for with such sacrifices God is well pleased.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678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781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0078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00781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09891" name="Group 35"/>
          <p:cNvGraphicFramePr>
            <a:graphicFrameLocks noGrp="1"/>
          </p:cNvGraphicFramePr>
          <p:nvPr/>
        </p:nvGraphicFramePr>
        <p:xfrm>
          <a:off x="34925" y="44450"/>
          <a:ext cx="9074150" cy="6790944"/>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يوحنا الرسول الأولى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7 ـ 16)</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أحبائي، فلنحبَّ بعضنا بعضاً، فإنَّ المحبَّة هى مِنَ اللَّهِ، فكُلُّ مَن يُحبُّ فقد وُلدَ مِن اللَّهِ ويعرفُ اللَّهَ. ومَن لا يُحبُّ لم يعرف اللَّهَ، لأنَّ اللَّهَ محبَّةٌ.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Jean 4:7-16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Mes bien-aimés, aimons-nous les uns les autres, car l'amour vient de Dieu, et quiconque aime est né de Dieu et parvient à la connaissance de Dieu. 8 Qui n'aime pas n'a pas découvert Dieu, puisque Dieu est amour.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4:7-16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Beloved, let us love one another, for love is of God; and everyone who loves is born of God and knows God. 8 He who does not love does not know God, for God is love.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26c</a:t>
            </a:r>
          </a:p>
        </p:txBody>
      </p:sp>
    </p:spTree>
  </p:cSld>
  <p:clrMapOvr>
    <a:masterClrMapping/>
  </p:clrMapOvr>
</p:sld>
</file>

<file path=ppt/slides/slide2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10914" name="Group 34"/>
          <p:cNvGraphicFramePr>
            <a:graphicFrameLocks noGrp="1"/>
          </p:cNvGraphicFramePr>
          <p:nvPr/>
        </p:nvGraphicFramePr>
        <p:xfrm>
          <a:off x="34925" y="44450"/>
          <a:ext cx="9074150" cy="6206427"/>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أُظهِرتْ محبَّةُ اللَّهِ فينا: أنَّ اللَّهَ قد أرسل ابنهُ الوحيد إلى العالَم لكى نَحيا بهِ. وإنما المحبَّة في هذا ليس أنَّنا نحنُ أحببنا اللَّهَ، بل أنَّهُ هو أحبَّنا، وأرسل ابنهُ كفَّارةً عن خطايانا.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Voici comment s'est manifesté l'amour de Dieu au milieu de nous: Dieu a envoyé son Fils unique dans le monde, afin que nous vivions par lui. 10 Voici ce qu'est l'amour: ce n'est pas nous qui avons aimé Dieu, c'est lui qui nous a aimés et qui a envoyé son fils en victime d'expiation pour nos péchés.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In this the love of God was manifested toward us, that God has sent His only begotten Son into the world, that we might live through Him. 10 In this is love, not that we loved God, but that He loved us and sent His Son to be the propitiation for our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3951" name="Group 31"/>
          <p:cNvGraphicFramePr>
            <a:graphicFrameLocks noGrp="1"/>
          </p:cNvGraphicFramePr>
          <p:nvPr/>
        </p:nvGraphicFramePr>
        <p:xfrm>
          <a:off x="34925" y="44450"/>
          <a:ext cx="9074150" cy="633888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أحبائي، إن كان اللَّهُ قد أحبَّنا هكذا، ينبغي لنا أيضاً أن نحبَّ بعضُنا بعضاً. اللَّهُ لم يره أحدٌ قطُّ.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Mes bien-aimés, si Dieu nous a aimés ainsi, nous devons, nous aussi, nous aimer les uns les autres. 12 Dieu, nul ne l'a jamais contemplé. Si nous nous aimons les uns les autres, Dieu demeure en nous, et son amour, en nous, est accompli.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Beloved, if God so loved us, we also ought to love one another. 12 No one has seen God at any time. If we love one another, God abides in us, and His love has been perfected in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4973" name="Group 29"/>
          <p:cNvGraphicFramePr>
            <a:graphicFrameLocks noGrp="1"/>
          </p:cNvGraphicFramePr>
          <p:nvPr/>
        </p:nvGraphicFramePr>
        <p:xfrm>
          <a:off x="34925" y="44450"/>
          <a:ext cx="9074150" cy="677068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5209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إن أحببنا بعضنا بعضاً، نثبُتُ فيهِ، وهو فينا. إنَّهُ قد أعطانا مِن روحهِ. ونحنُ قد عاينا ونشهدُ أنَّ الآبَ قد أرسل الابن مُخلِّصاً للعالم.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 ceci nous reconnaissons que nous demeurons en lui et lui en nous: il nous a donné de son Esprit.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nous, nous témoignons, pour l'avoir contemplé, que le Père a envoyé son Fils comme Sauveur du monde.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By this we know that we abide in Him, and He in us, because He has given us of His Spirit.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we have seen and testify that the Father has sent the Son as Savior of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5989" name="Group 21"/>
          <p:cNvGraphicFramePr>
            <a:graphicFrameLocks noGrp="1"/>
          </p:cNvGraphicFramePr>
          <p:nvPr/>
        </p:nvGraphicFramePr>
        <p:xfrm>
          <a:off x="34925" y="44450"/>
          <a:ext cx="9074150" cy="6244209"/>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اعترف بأن يسوع هو ابن اللَّـهِ، فإنَّ اللَّه يثبُت فيه وهو في اللَّه. ونحنُ قد عرفنا وآمنا بالمحبَّة التى للَّهِ فينا. اللَّه محبَّةٌ، فمَن يثبُت في المحبَّة، يثبُت في اللَّهِ واللَّهُ فيه.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Quiconque confesse que Jésus est le Fils de Dieu, Dieu demeure en lui et lui en Dieu. 16 Et nous, nous connaissons, pour y avoir cru, l'amour que Dieu manifeste au milieu de nous. Dieu est amour: qui demeure dans l'amour demeure en Dieu et Dieu demeure en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Whoever confesses that Jesus is the Son of God, God abides in him, and he in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we have known and believed the love that God has for us. God is love, and he who abides in love abides in God, and God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190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011908"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011908"/>
                                        </p:tgtEl>
                                        <p:attrNameLst>
                                          <p:attrName>style.visibility</p:attrName>
                                        </p:attrNameLst>
                                      </p:cBhvr>
                                      <p:to>
                                        <p:strVal val="visible"/>
                                      </p:to>
                                    </p:set>
                                    <p:anim calcmode="lin" valueType="num">
                                      <p:cBhvr additive="base">
                                        <p:cTn id="7" dur="500" fill="hold"/>
                                        <p:tgtEl>
                                          <p:spTgt spid="6011908"/>
                                        </p:tgtEl>
                                        <p:attrNameLst>
                                          <p:attrName>ppt_x</p:attrName>
                                        </p:attrNameLst>
                                      </p:cBhvr>
                                      <p:tavLst>
                                        <p:tav tm="0">
                                          <p:val>
                                            <p:strVal val="0-#ppt_w/2"/>
                                          </p:val>
                                        </p:tav>
                                        <p:tav tm="100000">
                                          <p:val>
                                            <p:strVal val="#ppt_x"/>
                                          </p:val>
                                        </p:tav>
                                      </p:tavLst>
                                    </p:anim>
                                    <p:anim calcmode="lin" valueType="num">
                                      <p:cBhvr additive="base">
                                        <p:cTn id="8" dur="500" fill="hold"/>
                                        <p:tgtEl>
                                          <p:spTgt spid="60119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293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0129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01293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01293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15005" name="Group 29"/>
          <p:cNvGraphicFramePr>
            <a:graphicFrameLocks noGrp="1"/>
          </p:cNvGraphicFramePr>
          <p:nvPr/>
        </p:nvGraphicFramePr>
        <p:xfrm>
          <a:off x="107950" y="115888"/>
          <a:ext cx="9036050" cy="6676898"/>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cap="none" normalizeH="0" baseline="0" dirty="0">
                          <a:ln>
                            <a:noFill/>
                          </a:ln>
                          <a:solidFill>
                            <a:srgbClr val="FF9933"/>
                          </a:solidFill>
                          <a:effectLst/>
                          <a:latin typeface="Arial" charset="0"/>
                          <a:cs typeface="Arial" charset="0"/>
                        </a:rPr>
                        <a:t> (</a:t>
                      </a:r>
                      <a:r>
                        <a:rPr kumimoji="0" lang="en-US" sz="2800" b="0" i="0" u="sng" strike="noStrike" cap="none" normalizeH="0" baseline="0" dirty="0">
                          <a:ln>
                            <a:noFill/>
                          </a:ln>
                          <a:solidFill>
                            <a:srgbClr val="FF9900"/>
                          </a:solidFill>
                          <a:effectLst/>
                          <a:latin typeface="Arial" charset="0"/>
                          <a:cs typeface="Arial" charset="0"/>
                        </a:rPr>
                        <a:t>22:17-24</a:t>
                      </a:r>
                      <a:r>
                        <a:rPr kumimoji="0" lang="ar-EG" sz="2800" b="0" i="0" u="sng" strike="noStrike" cap="none" normalizeH="0" baseline="0" dirty="0">
                          <a:ln>
                            <a:noFill/>
                          </a:ln>
                          <a:solidFill>
                            <a:srgbClr val="FF9933"/>
                          </a:solidFill>
                          <a:effectLst/>
                          <a:latin typeface="Arial" charset="0"/>
                          <a:cs typeface="Arial" charset="0"/>
                        </a:rPr>
                        <a:t>)</a:t>
                      </a:r>
                      <a:endParaRPr kumimoji="0" lang="en-CA"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 لمَّا رجعتُ إلى أُورُشليم وكُنتُ أُصلِّي في الهيكل، أنِّي حصلتُ في غيبةٍ، فرأيتُهُ قائلاً لي: بادر! واخرُج سريعاً مِن أُورُشليم، فإنَّهُم لا يقبلُون مِنك شهادة عنِّي.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22:17-24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De retour à Jérusalem, un jour que j'étais en prière dans le temple, il m'est arrivé de tomber en extase; 18 je vois le Seigneur qui me disait: "Vite, quitte Jérusalem sans tarder, car ils n'accueilleront pas le témoignage que tu me rendras."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rgbClr val="FF9900"/>
                          </a:solidFill>
                          <a:effectLst/>
                          <a:latin typeface="Arial" charset="0"/>
                          <a:cs typeface="Arial" charset="0"/>
                        </a:rPr>
                        <a:t>Acts 22:17-24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Now it happened, when I returned to Jerusalem and was praying in the temple, that I was in a trance 18 and saw Him saying to me, `Make haste and get out of Jerusalem quickly, for they will not receive your testimony concerning 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26a</a:t>
            </a:r>
          </a:p>
        </p:txBody>
      </p:sp>
    </p:spTree>
  </p:cSld>
  <p:clrMapOvr>
    <a:masterClrMapping/>
  </p:clrMapOvr>
</p:sld>
</file>

<file path=ppt/slides/slide2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16032" name="Group 32"/>
          <p:cNvGraphicFramePr>
            <a:graphicFrameLocks noGrp="1"/>
          </p:cNvGraphicFramePr>
          <p:nvPr/>
        </p:nvGraphicFramePr>
        <p:xfrm>
          <a:off x="34925" y="44450"/>
          <a:ext cx="9074150" cy="615886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فقُلتُ: ياربُّ، إنهُم يعلمُون أنِّي كُنتُ أحبسُ وأضربُ المؤمنين بك في كُلِّ مَجمع. وحينَ سُفكَ دمُ استِفانوس شَهيدك كُنتُ أنا أيضاً واقفاً وموافقاً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Je réponds: "Mais, Seigneur, ils savent bien que c'est moi qui allais dans les synagogues pour faire mettre en prison et battre de verges ceux qui croient en toi. 20 Et lorsque le sang d'Etienne, ton témoin, a été répandu, moi aussi j'étais là, j'approuvais ses meurtriers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So I said, `Lord, they know that in every synagogue I imprisoned and beat those who believe on You. 20 `And when the blood of Your martyr Stephen was shed, I also was standing by consenting to his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7025" name="Group 33"/>
          <p:cNvGraphicFramePr>
            <a:graphicFrameLocks noGrp="1"/>
          </p:cNvGraphicFramePr>
          <p:nvPr/>
        </p:nvGraphicFramePr>
        <p:xfrm>
          <a:off x="34925" y="44450"/>
          <a:ext cx="9074150" cy="654037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وحافظاً ثياب الذين قتلُوه. فقال لي: انطلق، فإنِّي سأُرسلُك إلى الأُمم بعيداً. فكانوا يسمعُون لهُ إلى هذه الكلمة، ثم رفعوا أصواتهُم قائلين: " ارفع عن الأرض مثل هذا، لأنَّهُ لا يجب أن يحيا!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je gardais leurs vêtements."21 Mais il me dit: "Va, c'est au loin, vers les nations païennes, que je vais, moi, t'envoyer. 22 Les Juifs qui avaient écouté Paul jusqu'à ces mots se mirent alors à pousser des cris: "Qu'on débarrasse la terre d'un tel individu! Il ne doit pas rester vivant!"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guarding the clothes of those who were killing him.'21 Then He said to me, `Depart, for I will send you far from here to the Gentiles.' 22 And they listened to him until this word, and then they raised their voices and said, Away with such a fellow from the earth, for he is not fit to live!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8030" name="Group 14"/>
          <p:cNvGraphicFramePr>
            <a:graphicFrameLocks noGrp="1"/>
          </p:cNvGraphicFramePr>
          <p:nvPr/>
        </p:nvGraphicFramePr>
        <p:xfrm>
          <a:off x="34925" y="44450"/>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هُم يصرخُون وينزعون ثيابهُم ويذرون غُباراً إلى الهواء، أمر قائد الألف أن يدخلُوه إلى المُعسكر.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Comme ils vociféraient, jetaient leurs manteaux et lançaient en l'air de la poussière, 24 le tribun donna l'ordre de faire entrer Paul dans la forteresse.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Then, as they cried out and tore off their clothes and threw dust into the air, 24 the commander ordered him to be brought into the barracks.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702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907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0120" name="Group 24"/>
          <p:cNvGraphicFramePr>
            <a:graphicFrameLocks noGrp="1"/>
          </p:cNvGraphicFramePr>
          <p:nvPr/>
        </p:nvGraphicFramePr>
        <p:xfrm>
          <a:off x="107950" y="44450"/>
          <a:ext cx="9072563"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28</a:t>
                      </a:r>
                      <a:r>
                        <a:rPr kumimoji="0" lang="ar-EG" sz="3600" b="0" i="0" u="sng" strike="noStrike" cap="none" normalizeH="0" baseline="0">
                          <a:ln>
                            <a:noFill/>
                          </a:ln>
                          <a:solidFill>
                            <a:srgbClr val="FF9933"/>
                          </a:solidFill>
                          <a:effectLst/>
                          <a:latin typeface="Arial" charset="0"/>
                          <a:cs typeface="Arial" charset="0"/>
                        </a:rPr>
                        <a:t>:2)</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استمع يارب صوت تضرُّعي إذ أبتهل إليك، وإذ أرفع يديَّ إلى هيكل قُدسك.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28:2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 </a:t>
                      </a:r>
                      <a:r>
                        <a:rPr kumimoji="0" lang="fr-FR" sz="2800" b="0" i="0" u="none" strike="noStrike" cap="none" normalizeH="0" baseline="0">
                          <a:ln>
                            <a:noFill/>
                          </a:ln>
                          <a:solidFill>
                            <a:schemeClr val="bg1"/>
                          </a:solidFill>
                          <a:effectLst/>
                          <a:latin typeface="Arial" charset="0"/>
                          <a:cs typeface="Arial" charset="0"/>
                        </a:rPr>
                        <a:t>Seigneur, écoute ma voix suppliante quand je crie vers toi, quand je lève les mains vers le fond de ton sanctuaire,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28:2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Hear the voice of my supplications When I cry to You, When I lift up my hands toward Your holy sanctuary.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26pg</a:t>
            </a:r>
          </a:p>
        </p:txBody>
      </p:sp>
    </p:spTree>
  </p:cSld>
  <p:clrMapOvr>
    <a:masterClrMapping/>
  </p:clrMapOvr>
</p:sld>
</file>

<file path=ppt/slides/slide2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1153" name="Group 33"/>
          <p:cNvGraphicFramePr>
            <a:graphicFrameLocks noGrp="1"/>
          </p:cNvGraphicFramePr>
          <p:nvPr/>
        </p:nvGraphicFramePr>
        <p:xfrm>
          <a:off x="34925" y="44450"/>
          <a:ext cx="9145588" cy="6121401"/>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متى ( 15 : 21 ـ 31 )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خرجَ يسوعُ من هُناك ومضى إلى نواحي صُورَ وصيدون. وإذا بامرأة كنعانيَّةٌ خرجت مِن تلك التُّخُوم وكانت تصرخ قائلة: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Mathieu 15 : 21 - 31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Partant de là, Jésus se retira dans la région de Tyr et de Sidon. 22 Et voici qu'une Cananéenne vint de là et elle se mit à crier: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15:21-31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Jesus went out from there and departed to the region of Tyre and Sidon. 22 And behold, a woman of Canaan came from that region and cried out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26g</a:t>
            </a:r>
          </a:p>
        </p:txBody>
      </p:sp>
    </p:spTree>
  </p:cSld>
  <p:clrMapOvr>
    <a:masterClrMapping/>
  </p:clrMapOvr>
</p:sld>
</file>

<file path=ppt/slides/slide2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59067" name="Group 27"/>
          <p:cNvGraphicFramePr>
            <a:graphicFrameLocks noGrp="1"/>
          </p:cNvGraphicFramePr>
          <p:nvPr/>
        </p:nvGraphicFramePr>
        <p:xfrm>
          <a:off x="34925" y="44450"/>
          <a:ext cx="9145588" cy="61214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ارحمني، ياربُّ، يا ابنَ داودَ! اِبنتي مُعذبة إذ بها شيطان ". فلم يُجبها بكلمةٍ. فأتى تلاميذُهُ وسألُوه قائلين: " اصرف هذه المرأة، لأنَّها تصيحُ في إثرنا!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"Aie pitié de moi, Seigneur, fils de David! Ma fille est cruellement tourmentée par un démon. 23 Mais il ne lui répondit pas un mot. Ses disciples, s'approchant, lui firent cette demande: "Renvoie-la, car elle nous poursuit de ses cris."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saying, Have mercy on me, O Lord, Son of David! My daughter is severely demon-possessed. 23 But He answered her not a word. And His disciples came and urged Him, saying, Send her away, for she cries out after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0087" name="Group 23"/>
          <p:cNvGraphicFramePr>
            <a:graphicFrameLocks noGrp="1"/>
          </p:cNvGraphicFramePr>
          <p:nvPr/>
        </p:nvGraphicFramePr>
        <p:xfrm>
          <a:off x="34925" y="44450"/>
          <a:ext cx="9145588" cy="665702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وقالَ لهم: " لم أُرسَل لأحد إِلاَّ إلى خِراف بيت إسرائيل الضَّالَّةِ ". فجاءت وسجدت لهُ قائلةً: " ياربُّ، أعنِّي! ". فأجابَ وقال: " ليسَ حَسناً أنْ يُؤخذ خُبزُ البنينَ ليُعطى للكلاب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Jésus répondit: "Je n'ai été envoyé qu'aux brebis perdues de la maison d'Israël.25 Mais la femme vint se prosterner devant lui: "Seigneur, dit-elle, viens à mon secours!" Il répondit: "Il n'est pas bien de prendre le pain des enfants pour le jeter aux petits chiens."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But He answered and said, I was not sent except to the lost sheep of the house of Israel. 25 Then she came and worshiped Him, saying, Lord, help me! 26 But He answered and said, It is not good to take the children's bread and throw it to the little dogs.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1110" name="Group 22"/>
          <p:cNvGraphicFramePr>
            <a:graphicFrameLocks noGrp="1"/>
          </p:cNvGraphicFramePr>
          <p:nvPr/>
        </p:nvGraphicFramePr>
        <p:xfrm>
          <a:off x="34925" y="44450"/>
          <a:ext cx="9145588" cy="623030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 نعم، ياربُّ! فإنَّ الكلاب أيضاً تأكُل مِن الفُتات الساقط مِن مائدة أربابها! ". حينئذٍ أجابَ يسوعُ وقال لها: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 امرأةُ، عظيمٌ إيمانُك! فليكُن لك ما تُريدين ". فَشفيت ابنتُها مِن تلك السَّاعةِ.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"C'est vrai, Seigneur! reprit-elle; et justement les petits chiens mangent des miettes qui tombent de la table de leurs maîtres." Alors Jésus lui répondit: "Femme, ta foi est grande! Qu'il t'arrive comme tu le veux!" Et sa fille fut guérie dès cette heure-là.</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she said, Yes, Lord, yet even the little dogs eat the crumbs which fall from their masters' table. 28 Then Jesus answered and said to her, O woman, great is your faith! Let it be to you as you desire. And her daughter was healed from that very hour.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2136" name="Group 24"/>
          <p:cNvGraphicFramePr>
            <a:graphicFrameLocks noGrp="1"/>
          </p:cNvGraphicFramePr>
          <p:nvPr/>
        </p:nvGraphicFramePr>
        <p:xfrm>
          <a:off x="34925" y="44450"/>
          <a:ext cx="9145588" cy="658558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انتقلَ يسوعُ مِن هُناك وجاء إلى جانب بَحر الجليل، وصعدَ إلى جبل وجلس هُناك. فجاءت إليهِ جُمُوعٌ كثيرةٌ، معهُم عُرجٌ وعُميٌ وصُمٌ وعُسمٌ وآخرُون كثيرُون، وطرحُوهُم عِند قدميه. فشفاهُم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De là Jésus gagna les bords de la mer de Galilée. Il monta dans la montagne, et là il s'assit. 30 Des gens en grande foule vinrent à lui, ayant avec eux des boiteux, des aveugles, des estropiés, des muets et bien d'autres encore. Ils les déposèrent à ses pieds, et il les guérit.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Jesus departed from there, skirted the Sea of Galilee, and went up on the mountain and sat down there. 30 Then great multitudes came to Him, having with them the lame, blind, mute, maimed, and many others; and they laid them down at Jesus' feet, and He healed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2166" name="Group 22"/>
          <p:cNvGraphicFramePr>
            <a:graphicFrameLocks noGrp="1"/>
          </p:cNvGraphicFramePr>
          <p:nvPr/>
        </p:nvGraphicFramePr>
        <p:xfrm>
          <a:off x="34925" y="44450"/>
          <a:ext cx="9145588" cy="6315520"/>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حتَّى تعجَّبَ الجُمُوعُ إذ رأوا الخُرس يتكلَّمُون، والعُرج يمشُون، والعُميان يُبصرُون. والصُم يسمعُون. ومجَّدُوا إلهَ إسرائيلَ.</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Aussi les foules s'émerveillaient-elles à la vue des muets qui parlaient, des estropiés qui redevenaient valides, des boiteux qui marchaient droit et des aveugles qui recouvraient la vue. Et elles rendirent gloire au Dieu d'Israël.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So the multitude marveled when they saw the mute speaking, the maimed made whole, the lame walking, and the blind seeing; and they glorified the God of Israel.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3170" name="Text Box 2">
            <a:hlinkClick r:id="rId2" action="ppaction://hlinkpres?slideindex=1&amp;slidetitle=Slide 1"/>
          </p:cNvPr>
          <p:cNvSpPr txBox="1">
            <a:spLocks noChangeArrowheads="1"/>
          </p:cNvSpPr>
          <p:nvPr/>
        </p:nvSpPr>
        <p:spPr bwMode="auto">
          <a:xfrm>
            <a:off x="3563938" y="4254500"/>
            <a:ext cx="4125912" cy="1190625"/>
          </a:xfrm>
          <a:prstGeom prst="rect">
            <a:avLst/>
          </a:prstGeom>
          <a:solidFill>
            <a:schemeClr val="accent1"/>
          </a:solidFill>
          <a:ln w="57150" cmpd="thickThin">
            <a:solidFill>
              <a:schemeClr val="bg1"/>
            </a:solidFill>
            <a:miter lim="800000"/>
            <a:headEnd/>
            <a:tailEnd/>
          </a:ln>
          <a:effectLst/>
        </p:spPr>
        <p:txBody>
          <a:bodyPr>
            <a:spAutoFit/>
          </a:bodyPr>
          <a:lstStyle/>
          <a:p>
            <a:pPr algn="ctr" rtl="0">
              <a:lnSpc>
                <a:spcPct val="90000"/>
              </a:lnSpc>
            </a:pPr>
            <a:r>
              <a:rPr lang="en-CA" sz="2400" b="1"/>
              <a:t>To The Liturgy of the Believers File</a:t>
            </a:r>
          </a:p>
          <a:p>
            <a:pPr algn="ctr" rtl="0">
              <a:lnSpc>
                <a:spcPct val="90000"/>
              </a:lnSpc>
            </a:pPr>
            <a:r>
              <a:rPr lang="ar-EG" sz="2800" b="1"/>
              <a:t>نقلاً الى ملف قداس المؤمنين</a:t>
            </a:r>
          </a:p>
        </p:txBody>
      </p:sp>
      <p:pic>
        <p:nvPicPr>
          <p:cNvPr id="6023171" name="Picture 3" descr="pointing"/>
          <p:cNvPicPr>
            <a:picLocks noChangeAspect="1" noChangeArrowheads="1"/>
          </p:cNvPicPr>
          <p:nvPr/>
        </p:nvPicPr>
        <p:blipFill>
          <a:blip r:embed="rId3" cstate="print"/>
          <a:srcRect/>
          <a:stretch>
            <a:fillRect/>
          </a:stretch>
        </p:blipFill>
        <p:spPr bwMode="auto">
          <a:xfrm>
            <a:off x="2181225" y="4529138"/>
            <a:ext cx="1238250" cy="628650"/>
          </a:xfrm>
          <a:prstGeom prst="rect">
            <a:avLst/>
          </a:prstGeom>
          <a:noFill/>
        </p:spPr>
      </p:pic>
      <p:sp>
        <p:nvSpPr>
          <p:cNvPr id="602317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023171"/>
                                        </p:tgtEl>
                                        <p:attrNameLst>
                                          <p:attrName>style.visibility</p:attrName>
                                        </p:attrNameLst>
                                      </p:cBhvr>
                                      <p:to>
                                        <p:strVal val="visible"/>
                                      </p:to>
                                    </p:set>
                                    <p:anim calcmode="lin" valueType="num">
                                      <p:cBhvr additive="base">
                                        <p:cTn id="7" dur="500" fill="hold"/>
                                        <p:tgtEl>
                                          <p:spTgt spid="6023171"/>
                                        </p:tgtEl>
                                        <p:attrNameLst>
                                          <p:attrName>ppt_x</p:attrName>
                                        </p:attrNameLst>
                                      </p:cBhvr>
                                      <p:tavLst>
                                        <p:tav tm="0">
                                          <p:val>
                                            <p:strVal val="0-#ppt_w/2"/>
                                          </p:val>
                                        </p:tav>
                                        <p:tav tm="100000">
                                          <p:val>
                                            <p:strVal val="#ppt_x"/>
                                          </p:val>
                                        </p:tav>
                                      </p:tavLst>
                                    </p:anim>
                                    <p:anim calcmode="lin" valueType="num">
                                      <p:cBhvr additive="base">
                                        <p:cTn id="8" dur="500" fill="hold"/>
                                        <p:tgtEl>
                                          <p:spTgt spid="60231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4201"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Forth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الرابع من الصوم المقدس </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Quatrième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521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602521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6268" name="Group 28"/>
          <p:cNvGraphicFramePr>
            <a:graphicFrameLocks noGrp="1"/>
          </p:cNvGraphicFramePr>
          <p:nvPr/>
        </p:nvGraphicFramePr>
        <p:xfrm>
          <a:off x="34925" y="44450"/>
          <a:ext cx="9145588" cy="6110097"/>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142:5, 7</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فَصَرَختُ إليكَ ياربُّ وقُلتُ</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أنتَ هو رَجائِي، وحَظِّي في أرضِ الأحَياءِ. أَخْرِجْ مِنَ الحَبسِ نَفسِي، لكي أشكُرَ اسمَكَ ياربُّ.</a:t>
                      </a:r>
                      <a:r>
                        <a:rPr kumimoji="0" lang="ar-SA" sz="3200" b="1" i="0" u="none" strike="noStrike" cap="none" normalizeH="0" baseline="0">
                          <a:ln>
                            <a:noFill/>
                          </a:ln>
                          <a:solidFill>
                            <a:schemeClr val="bg1"/>
                          </a:solidFill>
                          <a:effectLst/>
                          <a:latin typeface="Arial" charset="0"/>
                          <a:cs typeface="Arial" charset="0"/>
                        </a:rPr>
                        <a:t>   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a:t>
                      </a:r>
                      <a:r>
                        <a:rPr kumimoji="0" lang="en-US" sz="3600" b="0" i="0" u="sng" strike="noStrike" cap="none" normalizeH="0" baseline="0">
                          <a:ln>
                            <a:noFill/>
                          </a:ln>
                          <a:solidFill>
                            <a:srgbClr val="FF9933"/>
                          </a:solidFill>
                          <a:effectLst/>
                          <a:latin typeface="Arial" charset="0"/>
                          <a:cs typeface="Times New Roman" pitchFamily="18" charset="0"/>
                        </a:rPr>
                        <a:t>142:5, 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J'ai crié vers toi, Seigneur, en disant: C'est toi mon asile, ma part sur la terre  des vivants.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Délivre-moi de mes persécuteurs, car ils sont plus forts que 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142:5, 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 cried out to You, O Lord: I said, You are my refuge, My portion in the land of the living.</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Bring my soul out of prison, That I may praise Your name.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27pm</a:t>
            </a:r>
          </a:p>
        </p:txBody>
      </p:sp>
    </p:spTree>
  </p:cSld>
  <p:clrMapOvr>
    <a:masterClrMapping/>
  </p:clrMapOvr>
</p:sld>
</file>

<file path=ppt/slides/slide2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7304" name="Group 40"/>
          <p:cNvGraphicFramePr>
            <a:graphicFrameLocks noGrp="1"/>
          </p:cNvGraphicFramePr>
          <p:nvPr/>
        </p:nvGraphicFramePr>
        <p:xfrm>
          <a:off x="34925" y="44450"/>
          <a:ext cx="9074150" cy="6260529"/>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( 16 : 19 ـ 31 )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كان إنسانٌ غنيٌّ وكان يَلبسُ الأَرجوانَ والحريرَّ مُتنعِّماً كلَّ يوم بزينة. وكانَ أيضاً مسكينٌ اسمهُ لعازر، مَطرُوحاً عند بابهِ مقرحاً،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Luc 16 : 19 - 31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Il y avait un homme riche qui s'habillait de pourpre et de linge fin et qui faisait chaque jour de brillants festins. 20 Un pauvre du nom de Lazare gisait couvert d'ulcères au porche de sa demeure.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16:19-31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There was a certain rich man who was clothed in purple and fine linen and fared sumptuously every day. 20 But there was a certain beggar named Lazarus, full of sores, who was laid at his gate,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27m</a:t>
            </a:r>
          </a:p>
        </p:txBody>
      </p:sp>
    </p:spTree>
  </p:cSld>
  <p:clrMapOvr>
    <a:masterClrMapping/>
  </p:clrMapOvr>
</p:sld>
</file>

<file path=ppt/slides/slide2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8313" name="Group 25"/>
          <p:cNvGraphicFramePr>
            <a:graphicFrameLocks noGrp="1"/>
          </p:cNvGraphicFramePr>
          <p:nvPr/>
        </p:nvGraphicFramePr>
        <p:xfrm>
          <a:off x="34925" y="115888"/>
          <a:ext cx="9145588" cy="594550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يشتهي أن يملأ بطنهُ مما يسقطُ من مائدَةِ الغنيِّ، بل كانت الكلابُ أيضاً تأتي وتلحسُ قُرُوحَهُ. وحدث أن ماتَ المسكينُ فحملتهُ الملائكةُ إلى حضن إبراهيمَ. ثم مات أيضاً الغنيُّ ودُفِنَ،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 aurait bien voulu se rassasier de ce qui tombait de la table du riche; mais c'étaient plutôt les chiens qui venaient lécher ses ulcères. 22 Or, le pauvre mourut et fut emporté par les anges au côté d'Abraham;  le riche mourut aussi et fut enterré.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desiring to be fed with the crumbs which fell from the rich man's table. Moreover the dogs came and licked his sores. 22 So it was that the beggar died, and was carried by the angels to Abraham's bosom. The rich man also died and was buried.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3164" name="Group 28"/>
          <p:cNvGraphicFramePr>
            <a:graphicFrameLocks noGrp="1"/>
          </p:cNvGraphicFramePr>
          <p:nvPr/>
        </p:nvGraphicFramePr>
        <p:xfrm>
          <a:off x="34925" y="115888"/>
          <a:ext cx="9074150" cy="643737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الجحيم رفعَ عينيهِ وهو في عذابِ فرأى إبراهيم من بعيدٍ ولعازرَ في حضنهِ، فنادى وقال: يا أبتِ إبراهيمَ ارحمني، وأرسل لعازرَ ليغمس طرفَ إصبعهِ في ماءٍ ويُبرِّدَ لسَانِي، لأنَّي مُعذَّبٌ في </a:t>
                      </a:r>
                      <a:r>
                        <a:rPr kumimoji="0" lang="ar-SA" sz="2800" b="0" i="0" u="none" strike="noStrike" cap="none" normalizeH="0" baseline="0">
                          <a:ln>
                            <a:noFill/>
                          </a:ln>
                          <a:solidFill>
                            <a:schemeClr val="bg1"/>
                          </a:solidFill>
                          <a:effectLst/>
                          <a:latin typeface="Arial" charset="0"/>
                          <a:cs typeface="Arial" charset="0"/>
                        </a:rPr>
                        <a:t>هذا اللَّهيبِ.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Au séjour des morts, comme il était à la torture, il leva les yeux et vit de loin Abraham avec Lazare à ses côtés. 24 Alors il s'écria: "Abraham, mon père, aie pitié de moi et envoie Lazare tremper le bout de son doigt dans l'eau pour me rafraîchir la langue, car je souffre le supplice dans ces flammes."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being in torments in Hades, he lifted up his eyes and saw Abraham afar off, and Lazarus in his bosom. 24 Then he cried and said, `Father Abraham, have mercy on me, and send Lazarus that he may dip the tip of his finger in water and cool my tongue; for I am tormented in this flame.'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4188" name="Group 28"/>
          <p:cNvGraphicFramePr>
            <a:graphicFrameLocks noGrp="1"/>
          </p:cNvGraphicFramePr>
          <p:nvPr/>
        </p:nvGraphicFramePr>
        <p:xfrm>
          <a:off x="34925" y="115888"/>
          <a:ext cx="9145588" cy="583247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إبراهيمُ: يا ابني اذكُر أنَّكَ قد استوفيتَ خيراتِكَ في حياتكَ ولعازرُ أيضاً البلايا. فالآن هو يتعزَّى ههنا وأنتَ في عـذاب.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Abraham lui dit: "Mon enfant, souviens-toi que tu as reçu ton bonheur durant ta vie, comme Lazare le malheur; et maintenant il trouve ici la consolation, et toi la souffrance.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But Abraham said, `Son, remember that in your lifetime you received your good things, and likewise Lazarus evil things; but now he is comforted and you are tormented.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5212" name="Group 28"/>
          <p:cNvGraphicFramePr>
            <a:graphicFrameLocks noGrp="1"/>
          </p:cNvGraphicFramePr>
          <p:nvPr/>
        </p:nvGraphicFramePr>
        <p:xfrm>
          <a:off x="34925" y="115888"/>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ومع هـذا كُلِّهِ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فإنَّ بينَنَا وبينكُم هُـوَّةٌ عظيمةٌ ثابتةٌ حتَّى إنَّ الذينَ يُريدُونَ العبُورُ من ههُنَا إليكُم لا يقدرُونَ، ولا الذين عندكُم أن يعبروا إلينا. فقـال: أسـألك يا أبتِ أن تُرسِلَهُ إلى بيتِ أبي،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De plus, entre vous et nous, il a été disposé un grand abîme pour que ceux qui voudraient passer d'ici vers vous ne le puissent pas et que, de là non plus, on ne traverse pas vers nous. 27 Le riche dit: "Je te prie alors, père, d'envoyer Lazare dans la maison de mon père,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`And besides all this, between us and you there is a great gulf fixed, so that those who want to pass from here to you cannot, nor can those from there pass to us.' 27 Then he said, `I beg you therefore, father, that you would send him to my father's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6230" name="Group 22"/>
          <p:cNvGraphicFramePr>
            <a:graphicFrameLocks noGrp="1"/>
          </p:cNvGraphicFramePr>
          <p:nvPr/>
        </p:nvGraphicFramePr>
        <p:xfrm>
          <a:off x="34925" y="115888"/>
          <a:ext cx="9145588" cy="643737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لي خمسةَ إخوة، حتَّى يَشهدَ لهم لئلا يأتُوا هُم أيضاً إلى موضع العذابِ هذا. فقال له إبراهيم: عندَهُم مُوسَى والأنبياءُ، فليسمعوا لهُم. قال: لا يا أبتِ إبراهيمَ. بل إذا مضى إليِهم واحدٌ من الأمواتِ يَتُوبُونَ.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car j'ai cinq frères. Qu'il les avertisse pour qu'ils ne viennent pas, eux aussi, dans ce lieu de torture. 29 Abraham lui dit: "Ils ont Moïse et les prophètes, qu'ils les écoutent. 20 L'autre reprit: "Non, Abraham, mon père, mais si quelqu'un vient à eux de chez les morts, ils se convertiront."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`for I have five brothers, that he may testify to them, lest they also come to this place of torment.' 29 Abraham said to him, `They have Moses and the prophets; let them hear them.' 30 And he said, `No, father Abraham; but if one goes to them from the dead, they will repent.'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29327" name="Group 15"/>
          <p:cNvGraphicFramePr>
            <a:graphicFrameLocks noGrp="1"/>
          </p:cNvGraphicFramePr>
          <p:nvPr/>
        </p:nvGraphicFramePr>
        <p:xfrm>
          <a:off x="34925" y="115888"/>
          <a:ext cx="9001125" cy="604837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إن كانُوا لا يسمعُونَ لمُوسَى والأنبياءِ، فإنَّهم ولا إن قامَ واحِدُ مِنَ الأموَاتِ يقتنعُون ".</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Abraham lui dit: "S'ils n'écoutent pas Moïse, ni les prophètes, même si quelqu'un ressuscite des morts, ils ne seront pas convaincus."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he said to him, `If they do not hear Moses and the prophets, neither will they be persuaded though one rise from the dead.'.</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033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03033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03034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03034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32423" name="Group 39"/>
          <p:cNvGraphicFramePr>
            <a:graphicFrameLocks noGrp="1"/>
          </p:cNvGraphicFramePr>
          <p:nvPr/>
        </p:nvGraphicFramePr>
        <p:xfrm>
          <a:off x="34925" y="44450"/>
          <a:ext cx="9074150" cy="6578600"/>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فيلبي</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4 : 4 ـ 9 )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افرحُوا في الربِّ كُلَّ حينٍ، وأقُولُ أيضاً</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افرحُوا. وليظهر حِلمُكُم لجميع النَّاس</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الربُّ قريبٌ.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Philippiens 4 : 4 - 9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Réjouissez-vous dans le Seigneur en tout temps; je le répète, réjouissez-vous. 5 Que votre bonté soit reconnue par tous les hommes. Le Seigneur est proche.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Philippians 4:4-9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Rejoice in the Lord always. Again I will say, rejoice! 5 Let your gentleness be known to all men. The Lord is at hand.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27p</a:t>
            </a:r>
          </a:p>
        </p:txBody>
      </p:sp>
    </p:spTree>
  </p:cSld>
  <p:clrMapOvr>
    <a:masterClrMapping/>
  </p:clrMapOvr>
</p:sld>
</file>

<file path=ppt/slides/slide2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33432" name="Group 24"/>
          <p:cNvGraphicFramePr>
            <a:graphicFrameLocks noGrp="1"/>
          </p:cNvGraphicFramePr>
          <p:nvPr/>
        </p:nvGraphicFramePr>
        <p:xfrm>
          <a:off x="34925" y="44450"/>
          <a:ext cx="9074150" cy="673004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تهتمُّوا بشيءٍ، بل في كُلِّ شيءٍ بالصَّلاة والدُّعاء مع الشُّكر، لتظهر طِلباتُكُم لدى اللَّهِ. وسَلامُ اللَّهِ الذي يفُوقُ كُلَّ عَقلٍ، يحفظُ قُلُوبكُم وأفكاركُم في يسوع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Ne soyez inquiets de rien, mais en toute occasion, par la prière et la supplication accompagnées d'action de grâce, faites connaître vos demandes à Dieu. 7 Et la paix de Dieu, qui surpasse toute intelligence, gardera vos coeurs et vos pensées en Jésus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Be anxious for nothing, but in everything by prayer and supplication, with thanksgiving, let your requests be made known to God; 7 and the peace of God, which surpasses all understanding, will guard your hearts and minds through Christ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8284" name="Group 28"/>
          <p:cNvGraphicFramePr>
            <a:graphicFrameLocks noGrp="1"/>
          </p:cNvGraphicFramePr>
          <p:nvPr/>
        </p:nvGraphicFramePr>
        <p:xfrm>
          <a:off x="34925" y="44450"/>
          <a:ext cx="9074150" cy="6303328"/>
        </p:xfrm>
        <a:graphic>
          <a:graphicData uri="http://schemas.openxmlformats.org/drawingml/2006/table">
            <a:tbl>
              <a:tblPr rtl="1"/>
              <a:tblGrid>
                <a:gridCol w="3816350">
                  <a:extLst>
                    <a:ext uri="{9D8B030D-6E8A-4147-A177-3AD203B41FA5}">
                      <a16:colId xmlns:a16="http://schemas.microsoft.com/office/drawing/2014/main" val="20000"/>
                    </a:ext>
                  </a:extLst>
                </a:gridCol>
                <a:gridCol w="525780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يا أخوتي كُل ما هو حقٌّ، كُلُّ ما هو عفافٌ، كُلُّ ما هو عادلٌ، كُلُّ ما هو طاهرٌ، كُلُّ ما هو بمحبة، كُلُّ ما هو مُسِرٌّ، كُلُّ ما هو فضيلة، كُلُّ ما هو مدحٌ، ففي هذه افتكرُوا.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Au reste, frères, tout ce qu'il y a de vrai, tout ce qui est noble, juste, pur, digne d'être aimé, d'être honoré, ce qui s'appelle vertu, ce qui mérite l'éloge, tout cela, portez-le à votre actif.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Finally, brethren, whatever things are true, whatever things are noble, whatever things are just, whatever things are pure, whatever things are lovely, whatever things are of good report, if there is any virtue and if there is anything praiseworthy--meditate on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69297" name="Group 17"/>
          <p:cNvGraphicFramePr>
            <a:graphicFrameLocks noGrp="1"/>
          </p:cNvGraphicFramePr>
          <p:nvPr/>
        </p:nvGraphicFramePr>
        <p:xfrm>
          <a:off x="34925" y="44450"/>
          <a:ext cx="9074150"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وما تعلَّمتُمُوهُ، وقبلتُمُوهُ، وسمِعتُمُوهُ، ورأيتُمُوهُ فيَّ، فهذا افعلُوا، وإلهُ السَّلام يكُونُ معكُم.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Ce que vous avez appris,  reçu, entendu de moi, observé en moi, tout cela, mettez-le  en pratique. Et le Dieu de la paix sera avec vous.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 things which you learned and received and heard and saw in me, these do, and the God of peace will be with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443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545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0354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03546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37542" name="Group 38"/>
          <p:cNvGraphicFramePr>
            <a:graphicFrameLocks noGrp="1"/>
          </p:cNvGraphicFramePr>
          <p:nvPr/>
        </p:nvGraphicFramePr>
        <p:xfrm>
          <a:off x="34925" y="44450"/>
          <a:ext cx="9074150"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يعقوب الرسول</a:t>
                      </a:r>
                      <a:r>
                        <a:rPr kumimoji="0" lang="en-US"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3 : 13 – 4 :6</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هو حكيمٌ وعالمٌ بينكم، فليُرِنا أعمالَهُ بالتَّصرُّف الحَسنِ في وداعةِ الحكمةِ.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Jacques </a:t>
                      </a:r>
                      <a:r>
                        <a:rPr kumimoji="0" lang="en-US" sz="3600" b="0" i="0" u="sng" strike="noStrike" cap="none" normalizeH="0" baseline="0" dirty="0">
                          <a:ln>
                            <a:noFill/>
                          </a:ln>
                          <a:solidFill>
                            <a:srgbClr val="FF9933"/>
                          </a:solidFill>
                          <a:effectLst/>
                          <a:latin typeface="Arial" charset="0"/>
                          <a:cs typeface="Times New Roman" pitchFamily="18" charset="0"/>
                        </a:rPr>
                        <a:t>3 : 13 </a:t>
                      </a:r>
                      <a:r>
                        <a:rPr kumimoji="0" lang="en-US" sz="3600" b="0" i="0" u="sng" strike="noStrike" cap="none" normalizeH="0" baseline="0" dirty="0">
                          <a:ln>
                            <a:noFill/>
                          </a:ln>
                          <a:solidFill>
                            <a:srgbClr val="FF9933"/>
                          </a:solidFill>
                          <a:effectLst/>
                          <a:latin typeface="Times New Roman"/>
                          <a:cs typeface="Times New Roman" pitchFamily="18" charset="0"/>
                        </a:rPr>
                        <a:t>–</a:t>
                      </a:r>
                      <a:r>
                        <a:rPr kumimoji="0" lang="en-US" sz="3600" b="0" i="0" u="sng" strike="noStrike" cap="none" normalizeH="0" baseline="0" dirty="0">
                          <a:ln>
                            <a:noFill/>
                          </a:ln>
                          <a:solidFill>
                            <a:srgbClr val="FF9933"/>
                          </a:solidFill>
                          <a:effectLst/>
                          <a:latin typeface="Arial" charset="0"/>
                          <a:cs typeface="Times New Roman" pitchFamily="18" charset="0"/>
                        </a:rPr>
                        <a:t> 4 :6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Qui est sage et intelligent parmi vous? Qu'il tire de sa bonne conduite la preuve que la sagesse empreint ses actes de douceur.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James 3:13-4:6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Who is wise and understanding among you? Let him show by good conduct that his works are done in the meekness of wisdom.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27c</a:t>
            </a:r>
          </a:p>
        </p:txBody>
      </p:sp>
    </p:spTree>
  </p:cSld>
  <p:clrMapOvr>
    <a:masterClrMapping/>
  </p:clrMapOvr>
</p:sld>
</file>

<file path=ppt/slides/slide2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8755" name="Group 19"/>
          <p:cNvGraphicFramePr>
            <a:graphicFrameLocks noGrp="1"/>
          </p:cNvGraphicFramePr>
          <p:nvPr/>
        </p:nvGraphicFramePr>
        <p:xfrm>
          <a:off x="34925" y="44450"/>
          <a:ext cx="9074150" cy="6338888"/>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إنْ كان لكُمْ غَيْرَةٌ مُرَّةٌ وتَحزُّبٌ في قُلوبِكُمْ، فلا تفتخِروا وتَكذِبوا على الحقِّ.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Mais si vous avez le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plein d'aigre jalousie et d'esprit de rivalité, ne faites pas les avantageux et ne nuisez pas à la vérité par vos mensonges.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But if you have bitter envy and self-seeking in your hearts, do not boast and lie against the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0336" name="Group 32"/>
          <p:cNvGraphicFramePr>
            <a:graphicFrameLocks noGrp="1"/>
          </p:cNvGraphicFramePr>
          <p:nvPr/>
        </p:nvGraphicFramePr>
        <p:xfrm>
          <a:off x="34925" y="44450"/>
          <a:ext cx="9074150" cy="644112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ليست هذه الحِكمةُ نَازلةً مِنْ فوقُ، بل هيَ أرضِيَّةٌ نفسانِيَّةٌ شيطانيَّةٌ. لأنَّهُ حيثُ الغَيْرَةُ والتَّحزُّبُ، فهناك التَّشويشُ وكُلُّ أمرٍ رديءٍ. أمَّا الحكمةُ التي هي مِنْ فوقُ فهيَ أوَّلاً طاهِرةٌ، ثُمَّ مُسالِمةٌ، مُترفِّقَةٌ،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Cette sagesse-là ne vient pas d'en haut; elle est terrestre, animale, démoniaque. 16 En effet, la jalousie et l'esprit de rivalité s'accompagnent de remous et de force affaires fâcheuses. 17 Mais la sagesse d'en haut est d'abord pure, puis pacifique, douce,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This wisdom does not descend from above, but is earthly, sensual, demonic. 16 For where envy and self-seeking exist, confusion and every evil thing are there. 17 But the wisdom that is from above is first pure, then peaceable, gentle,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1352" name="Group 24"/>
          <p:cNvGraphicFramePr>
            <a:graphicFrameLocks noGrp="1"/>
          </p:cNvGraphicFramePr>
          <p:nvPr/>
        </p:nvGraphicFramePr>
        <p:xfrm>
          <a:off x="34925" y="44450"/>
          <a:ext cx="9074150" cy="5905501"/>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سهلةٌ، مملوءةٌ رحمةً وثمراً صالحاً، لا تُدين ولا تُراءى. وثمرُ البِرِّ يُزرَعُ في السَّلامِ من الذين يفعلُون السَّلامِ. منْ أينَ فيكم الحُروبُ الخصوماتُ؟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conciliante, pleine de pitié et de bons fruits, sans façon et sans fard. 18 Le fruit de la justice est semé dans la paix pour ceux qui font oeuvre de paix. 1 D'où viennent les conflits, d'où viennent les combats parmi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willing to yield, full of mercy and good fruits, without partiality and without hypocrisy. 18 Now the fruit of righteousness is sown in peace by those who make peace. 4:1 Where do wars and fights come from among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2380" name="Group 28"/>
          <p:cNvGraphicFramePr>
            <a:graphicFrameLocks noGrp="1"/>
          </p:cNvGraphicFramePr>
          <p:nvPr/>
        </p:nvGraphicFramePr>
        <p:xfrm>
          <a:off x="34925" y="44450"/>
          <a:ext cx="9074150" cy="601440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أليستْ مِنْ هنا: مِنْ لذَّاتِكُمُ المُحَارِبةِ في أعضائِكُمْ؟ تَشتهونَ وليس لكُم. تَقتُلونَ وتَحسِدونَ ولستُمْ تَقدِرونَ أن تنالوا. تُخاصِمونَ وتُحارِبونَ وليس لكُم شيء، لأنَّكُم لا تسألُون.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N'est-ce pas de vos plaisirs qui guerroient dans vos membres? Vous convoitez et ne possédez pas; vous êtes meurtriers et jaloux, et ne pouvez réussir; vous combattez et bataillez. Vous ne possédez pas parce que vous n'êtes pas demandeurs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Do they not come from your desires for pleasure that war in your members? 2 You lust and do not have. You murder and covet and cannot obtain. You fight and war. Yet you do not have because you do not ask.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3413" name="Group 37"/>
          <p:cNvGraphicFramePr>
            <a:graphicFrameLocks noGrp="1"/>
          </p:cNvGraphicFramePr>
          <p:nvPr/>
        </p:nvGraphicFramePr>
        <p:xfrm>
          <a:off x="34925" y="44450"/>
          <a:ext cx="9074150" cy="6867843"/>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تسألُون ولستُمْ تأخُذونَ، لأنَّكُم تَطلُبونَ رَدِيّاً لكي تُنفِقوا في لذَّاتِكُم.أيُّها الزُّناةُ، أمَا تَعلَمونَ أنَّ مَحبَّةَ العالم عداوةٌ للَّهِ؟ فمَنْ أرادَ أنْ يكونَ مُحِبّاً للعالم، فقد صَارَ عَدوّاً 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ne recevez pas parce que vos demandes ne visent à rien de mieux que de dépenser pour vos plaisirs. 4 Femmes infidèles! Ne savez-vous pas que l'amitié envers le monde est hostilité contre Dieu? Celui qui veut être ami du monde se fait donc ennemi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You ask and do not receive, because you ask amiss, that you may spend it on your pleasures. 4 Adulterers and adulteresses! Do you not know that friendship with the world is enmity with God? Whoever therefore wants to be a friend of the world makes himself an enemy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4416" name="Group 16"/>
          <p:cNvGraphicFramePr>
            <a:graphicFrameLocks noGrp="1"/>
          </p:cNvGraphicFramePr>
          <p:nvPr/>
        </p:nvGraphicFramePr>
        <p:xfrm>
          <a:off x="34925" y="44450"/>
          <a:ext cx="9074150" cy="6526467"/>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 تَظُنُّونَ أنَّ الكِتابَ يَقولُ باطِلاً: إن الرُّوحُ الذي حلَّ فينا يَشتاقُ إلى الحَسدِ؟ ولكنَّهُ يُعطي نعمةً أعظمَ. لذلكَ يقولُ: " يُقاوِمُ اللَّهُ المُستَكبِرِينَ، وأمَّا المُتواضِعونَ فَيُعطِيهِم نِعمَةً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Ou bien pensez-vous que ce soit pour rien que l'Écriture dit: Dieu désire jalousement l'Esprit qu'Il a fait habiter en nous? 6 Mais il fait mieux pour se montrer favorable; voilà pourquoi l'Écriture dit: Dieu résiste aux orgueilleux, mais se montre favorable aux humbles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Or do you think that the Scripture says in vain, The Spirit who dwells in us yearns jealously? 6 But He gives more grace. Therefore He says: God resists the proud, But gives grace to the humble.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8530"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038532" name="Picture 4" descr="pointing"/>
          <p:cNvPicPr>
            <a:picLocks noChangeAspect="1" noChangeArrowheads="1"/>
          </p:cNvPicPr>
          <p:nvPr/>
        </p:nvPicPr>
        <p:blipFill>
          <a:blip r:embed="rId2" cstate="print"/>
          <a:srcRect/>
          <a:stretch>
            <a:fillRect/>
          </a:stretch>
        </p:blipFill>
        <p:spPr bwMode="auto">
          <a:xfrm>
            <a:off x="4140200" y="580548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786454"/>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038532"/>
                                        </p:tgtEl>
                                        <p:attrNameLst>
                                          <p:attrName>style.visibility</p:attrName>
                                        </p:attrNameLst>
                                      </p:cBhvr>
                                      <p:to>
                                        <p:strVal val="visible"/>
                                      </p:to>
                                    </p:set>
                                    <p:anim calcmode="lin" valueType="num">
                                      <p:cBhvr additive="base">
                                        <p:cTn id="7" dur="500" fill="hold"/>
                                        <p:tgtEl>
                                          <p:spTgt spid="6038532"/>
                                        </p:tgtEl>
                                        <p:attrNameLst>
                                          <p:attrName>ppt_x</p:attrName>
                                        </p:attrNameLst>
                                      </p:cBhvr>
                                      <p:tavLst>
                                        <p:tav tm="0">
                                          <p:val>
                                            <p:strVal val="0-#ppt_w/2"/>
                                          </p:val>
                                        </p:tav>
                                        <p:tav tm="100000">
                                          <p:val>
                                            <p:strVal val="#ppt_x"/>
                                          </p:val>
                                        </p:tav>
                                      </p:tavLst>
                                    </p:anim>
                                    <p:anim calcmode="lin" valueType="num">
                                      <p:cBhvr additive="base">
                                        <p:cTn id="8" dur="500" fill="hold"/>
                                        <p:tgtEl>
                                          <p:spTgt spid="60385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9554"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0395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03955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039557"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41632" name="Group 32"/>
          <p:cNvGraphicFramePr>
            <a:graphicFrameLocks noGrp="1"/>
          </p:cNvGraphicFramePr>
          <p:nvPr/>
        </p:nvGraphicFramePr>
        <p:xfrm>
          <a:off x="34925" y="115888"/>
          <a:ext cx="9109075" cy="5837238"/>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24:24-25 : 12</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أيَّام أقبل فيلكس مع دورسِلاَّ امرأتهِ، التي كانت يهُوديَّة. فاستحضرَ بولس وسمعَ مِنهُ عن الإيمان بالمسيح. </a:t>
                      </a:r>
                      <a:endParaRPr kumimoji="0" lang="en-CA" sz="2800" b="0" i="0" u="sng"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24:24-25:12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Quelques jours plus tard, Félix se trouvait en compagnie de Drusille, sa femme, qui était juive. Il fit convoquer Paul et l'écouta parler de la foi au Christ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24:24-25:12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after some days, when Felix came with his wife Drusilla, who was Jewish, he sent for Paul and heard him concerning the faith in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27a</a:t>
            </a:r>
          </a:p>
        </p:txBody>
      </p:sp>
    </p:spTree>
  </p:cSld>
  <p:clrMapOvr>
    <a:masterClrMapping/>
  </p:clrMapOvr>
</p:sld>
</file>

<file path=ppt/slides/slide2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7728" name="Group 16"/>
          <p:cNvGraphicFramePr>
            <a:graphicFrameLocks noGrp="1"/>
          </p:cNvGraphicFramePr>
          <p:nvPr/>
        </p:nvGraphicFramePr>
        <p:xfrm>
          <a:off x="34925" y="115888"/>
          <a:ext cx="9109075" cy="5837238"/>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كان يتكلَّمُ معه عن البرِّ والتَّعفُّف والدَّينُونةِ العتيدة أن تكُون، ارتعبَ فيلكسُ،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Mais, comme l'entretien s'orientait vers la justice, la maîtrise des instincts et le jugement à venir, Félix fut  pris d'inquiétude: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Now as he reasoned about righteousness, self-control, and the judgment to come, Felix was afraid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42647" name="Group 23"/>
          <p:cNvGraphicFramePr>
            <a:graphicFrameLocks noGrp="1"/>
          </p:cNvGraphicFramePr>
          <p:nvPr/>
        </p:nvGraphicFramePr>
        <p:xfrm>
          <a:off x="34925" y="44450"/>
          <a:ext cx="9074150" cy="637476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وأجابَ: " أمَّا الآن فأذهب، ومتى حصلتُ على وقتٍ أستدعيتك ". وكانَ أيضاً يرجُو أن يُعطيهُ بولس مالاً ( رشوةً ) ليُطلقهُ، ولذلك كان يستحضرُهُ مِراراً كثيرة ويتكلَّمُ معهُ.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le moment, dit-il, retire-toi. Je te rappellerai à la prochaine occasion.26 Il n'en espérait pas moins que Paul lui donnerait de l'argent; aussi le faisait-il venir, et même assez fréquemment, pour le rencontrer.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answered, Go away for now; when I have a convenient time I will call for you. 26 Meanwhile he also hoped that money would be given him by Paul, that he might release him. Therefore he sent for him more often and conversed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5451" name="Group 27"/>
          <p:cNvGraphicFramePr>
            <a:graphicFrameLocks noGrp="1"/>
          </p:cNvGraphicFramePr>
          <p:nvPr/>
        </p:nvGraphicFramePr>
        <p:xfrm>
          <a:off x="34925" y="44450"/>
          <a:ext cx="9074150" cy="62658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لمَّا كملت سنتان، قَبلَ فيلكس بوركيوس فستوس خليفةً لهُ. وإذ كان فيلكس يُريدُ أن يُنعم على اليهُود، تَركَ بولس مُقيَّداً.فلمَّا قدمَ فستوس إلى الولايةِ صعدَ بعدَ ثلاثةِ أيَّام مِن القيصريَّة إلى أُورُشليم.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Au bout de deux ans, Félix eut pour successeur Porcius Festus et, comme il voulait être agréable aux Juifs, il laissa Paul en prison. 1 Or, trois jours après son arrivée dans sa province, Festus monta de Césarée à Jérusalem.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But after two years Porcius Festus succeeded Felix; and Felix, wanting to do the Jews a favor, left Paul bound. 25:1 Now when Festus had come to the province, after three days he went up from Caesarea to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6477" name="Group 29"/>
          <p:cNvGraphicFramePr>
            <a:graphicFrameLocks noGrp="1"/>
          </p:cNvGraphicFramePr>
          <p:nvPr/>
        </p:nvGraphicFramePr>
        <p:xfrm>
          <a:off x="34925" y="44450"/>
          <a:ext cx="9074150" cy="622522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فعرض لهُ رؤساء الكهنةِ ووُجُوهُ اليهُود ضِدَّ بولس، وسألُوهُ مِنَّةً، أن يستحضرهُ إلى أُورُشليم، وهُم صانعُون كَمِيناً ليقتُلُوهُ في الطَّريق.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Les grands prêtres et les notables Juifs se présentèrent à lui pour porter plainte contre Paul. Avec insistance, ils lui demandèrent insidieusement, comme une faveur, le transfert de Paul à Jérusalem: ils voulaient en réalité tendre une embuscade pour le tuer en chemin.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the high priest and the chief men of the Jews informed him against Paul; and they petitioned him, 3 asking a favor against him, that he would summon him to Jerusalem--while they lay in ambush along the road to kill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7496" name="Group 24"/>
          <p:cNvGraphicFramePr>
            <a:graphicFrameLocks noGrp="1"/>
          </p:cNvGraphicFramePr>
          <p:nvPr/>
        </p:nvGraphicFramePr>
        <p:xfrm>
          <a:off x="34925" y="44450"/>
          <a:ext cx="9074150" cy="6540373"/>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فستوس أن يُحرس بولس في قيصريَّة، وأنَّهُ هو مُزمعٌ أن ينطلقَ سريعاً. وقال: " فلينزل معي الذين هُم بينكُم مُقتدرُون. وإن كان في هذا الرَّجُل أمر رديء فليشتكُوا عليهِ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Mais Festus répondit que le lieu de détention de Paul était Césarée et que, de toute façon, lui-même allait repartir incessamment. "Que ceux d'entre vous qui sont qualifiés, ajouta-t-il, se joignent donc à moi pour descendre à Césarée, et, s'il y a quelque chose d'irrégulier dans le cas de cet homme, qu'ils portent plainte contre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Festus answered that Paul should be kept at Caesarea, and that he himself was going there shortly. 5 Therefore, he said, let those who have authority among you go down with me and accuse this man, to see if there is any fault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8522" name="Group 26"/>
          <p:cNvGraphicFramePr>
            <a:graphicFrameLocks noGrp="1"/>
          </p:cNvGraphicFramePr>
          <p:nvPr/>
        </p:nvGraphicFramePr>
        <p:xfrm>
          <a:off x="34925" y="44450"/>
          <a:ext cx="9074150" cy="552132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ما صرفَ عِندهُم أكثر مِن ثمانيةِ أو عشرة أيَّامٍ انحدر إلى قيصريَّة. وفي الغدِ جلسَ على المنبر وأمر أن يُؤتَى ببولس.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7368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Festus ne resta pas chez eux plus de huit ou dix jours. Une fois descendu à Césarée, il prit place dès le lendemain au tribunal et donna l'ordre d'amener Paul.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when he had remained among them more than ten days, he went down to Caesarea. And the next day, sitting on the judgment seat, he commanded Paul to be brought.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79545" name="Group 25"/>
          <p:cNvGraphicFramePr>
            <a:graphicFrameLocks noGrp="1"/>
          </p:cNvGraphicFramePr>
          <p:nvPr/>
        </p:nvGraphicFramePr>
        <p:xfrm>
          <a:off x="34925" y="44450"/>
          <a:ext cx="9074150" cy="6514148"/>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حضر، أحاط به اليهُود الذين نزلُوا مِن أُورُشليم، وقدَّمُوا عليهِ شكاوي كثيرة وثقيلة ولم يقدرُوا أن يُبرهنُوها. إذ كان بولس يحتجُّ</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أنِّي ما أخطأتُ بشيءٍ، لا إلى نامُوس اليهُود</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7368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Quand celui-ci fut là, les Juifs descendus de Jérusalem, en cercle autour de lui, l'accablèrent d'accusations nombreuses et graves, mais ils étaient incapables de les justifier. Paul maintenait sa défense: "Je n'ai commis de délit, disait-il, ni contre la loi des Juifs,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When he had come, the Jews who had come down from Jerusalem stood about and laid many serious complaints against Paul, which they could not prove, 8 while he answered for himself, Neither against the law of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0571" name="Group 27"/>
          <p:cNvGraphicFramePr>
            <a:graphicFrameLocks noGrp="1"/>
          </p:cNvGraphicFramePr>
          <p:nvPr/>
        </p:nvGraphicFramePr>
        <p:xfrm>
          <a:off x="34925" y="44450"/>
          <a:ext cx="9074150" cy="5948045"/>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إلى الهيكل ولا إلى قيصر ". ولكنَّ فستـوس إذ كان يُـريدُ أن يُنعـم على اليهُـود، أجابَ بولس قائلاً: " أتشـاءُ أن تصعدَ إلى أُورُشليمَ لتُحاكمَ هُناكَ لديَّ مِن جهةِ هذه الأمُور؟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7368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ni contre le temple, ni contre l'empereur." Dans le désir d'être agréable aux Juifs, Festus fit donc à Paul cette proposition: "Acceptes-tu de monter à Jérusalem pour que ton affaire y soit jugée en ma présence?"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nor against the temple, nor against Caesar have I offended in anything at all. 9 But Festus, wanting to do the Jews a favor, answered Paul and said, Are you willing to go up to Jerusalem and there be judged before me concerning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1593" name="Group 25"/>
          <p:cNvGraphicFramePr>
            <a:graphicFrameLocks noGrp="1"/>
          </p:cNvGraphicFramePr>
          <p:nvPr/>
        </p:nvGraphicFramePr>
        <p:xfrm>
          <a:off x="34925" y="44450"/>
          <a:ext cx="9074150" cy="5942965"/>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بولس</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أنا وأقفٌ لدَى منبر قيصر حيثُ يَنبغي أن أُحاكم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أنا لم أظِلم اليهُود بشيءٍ، كما تعلمُ أنتَ أيضاً جيداً. لأنِّي إن كُنتُ قد ظلمت وصنعت شيئاً يوجب الموت،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7368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Mais Paul répliqua: "Je suis devant le tribunal de l'empereur, c'est donc là que je dois être jugé. Les Juifs, je ne leur ai fait aucun tort, comme tu t'en rends toi-même parfaitement compte. Si vraiment je suis coupable, si j'ai commis quelque crime qui mérite la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So Paul said, I stand at Caesar's judgment seat, where I ought to be judged. To the Jews I have done no wrong, as you very well know. 11 For if I am an offender, or have committed anything deserving of death,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2617" name="Group 25"/>
          <p:cNvGraphicFramePr>
            <a:graphicFrameLocks noGrp="1"/>
          </p:cNvGraphicFramePr>
          <p:nvPr/>
        </p:nvGraphicFramePr>
        <p:xfrm>
          <a:off x="34925" y="44450"/>
          <a:ext cx="9074150" cy="6571679"/>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فلستُ أستعفي مِن الموت. ولكن إن لم يكُن شيءٌ مِمَّا يشتكي عليَّ بهِ هؤُلاء، فليسَ أحدٌ يستطيعُ أن يُسلِّمني لهُم. إلى قيصر أنا رافعٌ دعواي! ". حينئذٍ تكلَّمَ فستوس مع أرباب المشُورة، فأجابَ: " إلى قيصر رفعتَ دعواكَ. إلى قيصر تذهبُ!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7368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ne prétends pas me soustraire à la mort. Mais, si les accusations dont ces gens me chargent se réduisent à rien, personne n'a le droit de me livrer à leur merci. J'en appelle à l'empereur.21 Festus prit alors l'avis de son conseil et répondit: "Tu en appelles à l'empereur: tu iras devant l'empereur.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do not object to dying; but if there is nothing in these things of which these men accuse me, no one can deliver me to them. I appeal to Caesar. 12 Then Festus, when he had conferred with the council, answered, You have appealed to Caesar? To Caesar you shall go!.</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3650"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4674"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6044676"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044676"/>
                                        </p:tgtEl>
                                        <p:attrNameLst>
                                          <p:attrName>style.visibility</p:attrName>
                                        </p:attrNameLst>
                                      </p:cBhvr>
                                      <p:to>
                                        <p:strVal val="visible"/>
                                      </p:to>
                                    </p:set>
                                    <p:anim calcmode="lin" valueType="num">
                                      <p:cBhvr additive="base">
                                        <p:cTn id="7" dur="500" fill="hold"/>
                                        <p:tgtEl>
                                          <p:spTgt spid="6044676"/>
                                        </p:tgtEl>
                                        <p:attrNameLst>
                                          <p:attrName>ppt_x</p:attrName>
                                        </p:attrNameLst>
                                      </p:cBhvr>
                                      <p:tavLst>
                                        <p:tav tm="0">
                                          <p:val>
                                            <p:strVal val="0-#ppt_w/2"/>
                                          </p:val>
                                        </p:tav>
                                        <p:tav tm="100000">
                                          <p:val>
                                            <p:strVal val="#ppt_x"/>
                                          </p:val>
                                        </p:tav>
                                      </p:tavLst>
                                    </p:anim>
                                    <p:anim calcmode="lin" valueType="num">
                                      <p:cBhvr additive="base">
                                        <p:cTn id="8" dur="500" fill="hold"/>
                                        <p:tgtEl>
                                          <p:spTgt spid="60446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569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46739" name="Group 19"/>
          <p:cNvGraphicFramePr>
            <a:graphicFrameLocks noGrp="1"/>
          </p:cNvGraphicFramePr>
          <p:nvPr/>
        </p:nvGraphicFramePr>
        <p:xfrm>
          <a:off x="107950" y="44450"/>
          <a:ext cx="9072563" cy="6194426"/>
        </p:xfrm>
        <a:graphic>
          <a:graphicData uri="http://schemas.openxmlformats.org/drawingml/2006/table">
            <a:tbl>
              <a:tblPr rtl="1"/>
              <a:tblGrid>
                <a:gridCol w="4679950">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61:1, 5</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استَمعْ يا اللهُ طلبَتي. أَصْغِ إلى صَلاتِي. أَعطَيتَ مِيراثاً للذين يرهبون اسمِك. </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61:1,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Ô Dieu, écoute mes cris, sois attentif à ma prière.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C'est toi qui as donné l'héritage à ceux qui craignent ton nom,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61:1,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61:1 Hear my cry, O God; Attend to my prayer.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You have given me the heritage of those who fear Your name.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27pg</a:t>
            </a:r>
          </a:p>
        </p:txBody>
      </p:sp>
    </p:spTree>
  </p:cSld>
  <p:clrMapOvr>
    <a:masterClrMapping/>
  </p:clrMapOvr>
</p:sld>
</file>

<file path=ppt/slides/slide2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47771" name="Group 27"/>
          <p:cNvGraphicFramePr>
            <a:graphicFrameLocks noGrp="1"/>
          </p:cNvGraphicFramePr>
          <p:nvPr/>
        </p:nvGraphicFramePr>
        <p:xfrm>
          <a:off x="34925" y="44450"/>
          <a:ext cx="9145588" cy="6376607"/>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متى (</a:t>
                      </a:r>
                      <a:r>
                        <a:rPr kumimoji="0" lang="en-US" sz="3600" b="0" i="0" u="sng" strike="noStrike" cap="none" normalizeH="0" baseline="0" dirty="0">
                          <a:ln>
                            <a:noFill/>
                          </a:ln>
                          <a:solidFill>
                            <a:srgbClr val="FF9933"/>
                          </a:solidFill>
                          <a:effectLst/>
                          <a:latin typeface="Arial" charset="0"/>
                          <a:cs typeface="Arial" charset="0"/>
                        </a:rPr>
                        <a:t>21:33-46</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اسمعُوا مثلاً آخرَ: كان إنسانٌ ربُّ حقلٍ غرسَ كرماً، فأحاطه بسياجٍ، وحفَر فيهِ معصرةً، وبنى فيهِ بُرجاً، وسلَّمهُ إلى كرَّامين وسافرَ.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21:33-46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Écoutez une autre parabole. Il y avait un propriétaire qui planta une vigne, l'entoura d'une clôture, y creusa un pressoir et bâtit une tour; puis il la donna en fermage à des vignerons et partit en voyage.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21:33-46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Hear another parable: There was a certain landowner who planted a vineyard and set a hedge around it, dug a winepress in it and built a tower. And he leased it to vinedressers and went into a far country.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27g</a:t>
            </a:r>
          </a:p>
        </p:txBody>
      </p:sp>
    </p:spTree>
  </p:cSld>
  <p:clrMapOvr>
    <a:masterClrMapping/>
  </p:clrMapOvr>
</p:sld>
</file>

<file path=ppt/slides/slide2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48796" name="Group 28"/>
          <p:cNvGraphicFramePr>
            <a:graphicFrameLocks noGrp="1"/>
          </p:cNvGraphicFramePr>
          <p:nvPr/>
        </p:nvGraphicFramePr>
        <p:xfrm>
          <a:off x="34925" y="115888"/>
          <a:ext cx="9074150" cy="6158865"/>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قرُب أوان الثمر أرسل عبيدهُ إلى الكرَّامين ليأخُذ أثمارهُ. فأخذَ الكرَّامُون عبيدهُ فجلدُوا بعضاً وقتلُوا بعضاً ورجمُوا بعضاً.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Quand le temps des fruits approcha, il envoya ses serviteurs aux vignerons pour recevoir les fruits qui lui revenaient. 35 Mais les vignerons saisirent ces serviteurs; l'un, ils le rouèrent de coups; un autre, ils le tuèrent; un autre, ils le lapidèrent.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Now when vintage-time drew near, he sent his servants to the vinedressers, that they might receive its fruit. 35 And the vinedressers took his servants, beat one, killed one, and stoned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3641" name="Group 25"/>
          <p:cNvGraphicFramePr>
            <a:graphicFrameLocks noGrp="1"/>
          </p:cNvGraphicFramePr>
          <p:nvPr/>
        </p:nvGraphicFramePr>
        <p:xfrm>
          <a:off x="34925" y="115888"/>
          <a:ext cx="9074150" cy="591312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أرسل إليهم عبيداً آخرين أكثر مِن الأوَّلين، فصنعُوا بهم كذلك. وأخيراً أرسل إليهمُ ابنهُ قائلاً: أنهم يهابُون ابني! فلمَّا رأى الكـرَّامـُون الابن قالُوا فيما بينهُم: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Il envoya encore d'autres serviteurs, plus nombreux que les premiers; ils les traitèrent de même. 37 Finalement, il leur envoya son fils, en se disant: "Ils respecteront mon fils." Mais les vignerons, voyant le fils, se dirent entre 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Again he sent other servants, more than the first, and they did likewise to them. 37 Then last of all he sent his son to them, saying, `They will respect my son.' 38 But when the vinedressers saw the son, they said among themselves,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4663" name="Group 23"/>
          <p:cNvGraphicFramePr>
            <a:graphicFrameLocks noGrp="1"/>
          </p:cNvGraphicFramePr>
          <p:nvPr/>
        </p:nvGraphicFramePr>
        <p:xfrm>
          <a:off x="34925" y="115888"/>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هـذا هـو الوارثُ! فتعالُوا نقتلهُ ونأخُذ ميراثهُ! فأخذُوهُ وأخرجُوهُ خارج الكرم وقتلُوهُ. فمتى جاء ربُّ الكرم، ماذا يفعلُ بأولئك الكرَّامين؟ "فقالُوا لهُ: " إنهُ بالرديء يُهلك ( أولئك ) الأردياء،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C'est l'héritier. Venez! Tuons-le et emparons-nous de l'héritage." Ils se saisirent de lui, le jetèrent hors de la vigne et le tuèrent. 40 Eh bien! lorsque viendra le maître de la vigne, que fera-t-il de ces vignerons-là?"41 Ils lui répondirent: "Il fera périr misérablement ces misérables,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`This is the heir. Come, let us kill him and seize his inheritance.' 39 So they took him and cast him out of the vineyard and killed him. 40 Therefore, when the owner of the vineyard comes, what will he do to those vinedressers? 41 They said to Him, He will destroy those wicked men miserably,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9775" name="Group 15"/>
          <p:cNvGraphicFramePr>
            <a:graphicFrameLocks noGrp="1"/>
          </p:cNvGraphicFramePr>
          <p:nvPr/>
        </p:nvGraphicFramePr>
        <p:xfrm>
          <a:off x="34925" y="115888"/>
          <a:ext cx="9074150" cy="6096000"/>
        </p:xfrm>
        <a:graphic>
          <a:graphicData uri="http://schemas.openxmlformats.org/drawingml/2006/table">
            <a:tbl>
              <a:tblPr rtl="1"/>
              <a:tblGrid>
                <a:gridCol w="4729161">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0096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ويُسلِّمُ الكرم إلى كرَّامين آخرين يُؤدون لهُ أثمارهُ في حينها ".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يسوعُ: " أما قرأتُم قَطُّ في الكُتُب: إن الحجر الذي رذلهُ البنَّاؤُون قد صار رأس الزَّاوية؟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il donnera la vigne en fermage à d'autres vignerons, qui lui remettront les fruits en temps voulu."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Jésus leur dit: "N'avez-vous jamais lu dans les Écritures: La pierre qu'ont rejetée les bâtisseurs, c'est elle qui est devenue la pierre angulaire;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and lease his vineyard to other vinedressers who will render to him the fruits in their seasons.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42 Jesus said to them, Have you never read in the Scriptures: `The stone which the builders rejected Has become the chief cornerstone.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86717" name="Group 29"/>
          <p:cNvGraphicFramePr>
            <a:graphicFrameLocks noGrp="1"/>
          </p:cNvGraphicFramePr>
          <p:nvPr/>
        </p:nvGraphicFramePr>
        <p:xfrm>
          <a:off x="34925" y="115888"/>
          <a:ext cx="9074150" cy="644271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قِبل الربِّ كان هذا وهو عجيبٌ في أعيُننا! ولذلك أقُولُ لكُم: إنَّ ملكُوت اللَّهِ يُنزعُ مِنكُم ويُسلم لأُمَّةٍ أخرى تصنع أثمارهُ. فمَن سقط على هذا الحجر يترضَّضُ، ومَن يسقط هو عليهِ يسحقُهُ!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là l'oeuvre du Seigneur: Quelle merveille à nos yeux.43 Aussi je vous le déclare: le Royaume de Dieu vous sera enlevé, et il sera donné à un peuple qui en produira les fruits. 44 Celui qui tombera sur cette pierre sera brisé, et celui sur qui elle tombera, elle l'écrasera."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This was the Lord's doing, And it is marvelous in our eyes'? 43 Therefore I say to you, the kingdom of God will be taken from you and given to a nation bearing the fruits of it. 44 And whoever falls on this stone will be broken; but on whomever it falls, it will grind him to powder.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49817" name="Group 25"/>
          <p:cNvGraphicFramePr>
            <a:graphicFrameLocks noGrp="1"/>
          </p:cNvGraphicFramePr>
          <p:nvPr/>
        </p:nvGraphicFramePr>
        <p:xfrm>
          <a:off x="34925" y="44450"/>
          <a:ext cx="9145588" cy="631552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رُؤساءُ الكهنةِ والفرِّيسيُّون أمثالهُ، علمُوا أنَّهُ تكلَّم عليهم. وإذا كانُوا يطلُبُون أن يُمسكُوهُ، خافُوا مِن الجمع، لأنَّهُ كان عِندهُم كنَبِيّ.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En entendant ces paraboles, les grands prêtres et les Pharisiens comprirent que c'était d'eux qu'il parlait. Ils cherchaient à l'arrêter, mais ils eurent peur des foules, car elles le tenaient pour un prophète.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Now when the chief priests and Pharisees heard His parables, they perceived that He was speaking of them. 46 But when they sought to lay hands on Him, they feared the multitudes, because they took Him for a prophet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50819" name="Picture 3" descr="pointing"/>
          <p:cNvPicPr>
            <a:picLocks noChangeAspect="1" noChangeArrowheads="1"/>
          </p:cNvPicPr>
          <p:nvPr/>
        </p:nvPicPr>
        <p:blipFill>
          <a:blip r:embed="rId2" cstate="print"/>
          <a:srcRect/>
          <a:stretch>
            <a:fillRect/>
          </a:stretch>
        </p:blipFill>
        <p:spPr bwMode="auto">
          <a:xfrm>
            <a:off x="2857488" y="5929330"/>
            <a:ext cx="1238250" cy="628650"/>
          </a:xfrm>
          <a:prstGeom prst="rect">
            <a:avLst/>
          </a:prstGeom>
          <a:noFill/>
        </p:spPr>
      </p:pic>
      <p:sp>
        <p:nvSpPr>
          <p:cNvPr id="6050820"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050819"/>
                                        </p:tgtEl>
                                        <p:attrNameLst>
                                          <p:attrName>style.visibility</p:attrName>
                                        </p:attrNameLst>
                                      </p:cBhvr>
                                      <p:to>
                                        <p:strVal val="visible"/>
                                      </p:to>
                                    </p:set>
                                    <p:anim calcmode="lin" valueType="num">
                                      <p:cBhvr additive="base">
                                        <p:cTn id="7" dur="500" fill="hold"/>
                                        <p:tgtEl>
                                          <p:spTgt spid="6050819"/>
                                        </p:tgtEl>
                                        <p:attrNameLst>
                                          <p:attrName>ppt_x</p:attrName>
                                        </p:attrNameLst>
                                      </p:cBhvr>
                                      <p:tavLst>
                                        <p:tav tm="0">
                                          <p:val>
                                            <p:strVal val="0-#ppt_w/2"/>
                                          </p:val>
                                        </p:tav>
                                        <p:tav tm="100000">
                                          <p:val>
                                            <p:strVal val="#ppt_x"/>
                                          </p:val>
                                        </p:tav>
                                      </p:tavLst>
                                    </p:anim>
                                    <p:anim calcmode="lin" valueType="num">
                                      <p:cBhvr additive="base">
                                        <p:cTn id="8" dur="500" fill="hold"/>
                                        <p:tgtEl>
                                          <p:spTgt spid="60508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6290" name="Group 2"/>
          <p:cNvGraphicFramePr>
            <a:graphicFrameLocks noGrp="1"/>
          </p:cNvGraphicFramePr>
          <p:nvPr/>
        </p:nvGraphicFramePr>
        <p:xfrm>
          <a:off x="468314" y="404813"/>
          <a:ext cx="8137525" cy="599236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n-CL" sz="4000" b="1" i="0" u="none" strike="noStrike" cap="none" normalizeH="0" baseline="0">
                          <a:ln>
                            <a:noFill/>
                          </a:ln>
                          <a:solidFill>
                            <a:srgbClr val="FF9900"/>
                          </a:solidFill>
                          <a:effectLst/>
                          <a:latin typeface="Arial" charset="0"/>
                          <a:cs typeface="Arial" charset="0"/>
                        </a:rPr>
                        <a:t>Fourth Sunday of the Holy Lent</a:t>
                      </a:r>
                      <a:endParaRPr kumimoji="0" lang="ar-EG"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الرابع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Quatrième Dimanche Du Jeune Sacre</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7314"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23731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8365" name="Group 29"/>
          <p:cNvGraphicFramePr>
            <a:graphicFrameLocks noGrp="1"/>
          </p:cNvGraphicFramePr>
          <p:nvPr/>
        </p:nvGraphicFramePr>
        <p:xfrm>
          <a:off x="0" y="0"/>
          <a:ext cx="9074150" cy="6453888"/>
        </p:xfrm>
        <a:graphic>
          <a:graphicData uri="http://schemas.openxmlformats.org/drawingml/2006/table">
            <a:tbl>
              <a:tblPr rtl="1"/>
              <a:tblGrid>
                <a:gridCol w="3995737">
                  <a:extLst>
                    <a:ext uri="{9D8B030D-6E8A-4147-A177-3AD203B41FA5}">
                      <a16:colId xmlns:a16="http://schemas.microsoft.com/office/drawing/2014/main" val="20000"/>
                    </a:ext>
                  </a:extLst>
                </a:gridCol>
                <a:gridCol w="5078413">
                  <a:extLst>
                    <a:ext uri="{9D8B030D-6E8A-4147-A177-3AD203B41FA5}">
                      <a16:colId xmlns:a16="http://schemas.microsoft.com/office/drawing/2014/main" val="20001"/>
                    </a:ext>
                  </a:extLst>
                </a:gridCol>
              </a:tblGrid>
              <a:tr h="163324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200" b="0" i="0" u="sng" strike="noStrike" cap="none" normalizeH="0" baseline="0" dirty="0">
                          <a:ln>
                            <a:noFill/>
                          </a:ln>
                          <a:solidFill>
                            <a:srgbClr val="FF9933"/>
                          </a:solidFill>
                          <a:effectLst/>
                          <a:latin typeface="Arial" charset="0"/>
                          <a:cs typeface="Times New Roman" pitchFamily="18" charset="0"/>
                        </a:rPr>
                        <a:t>27: 14 - 13</a:t>
                      </a:r>
                      <a:r>
                        <a:rPr kumimoji="0" lang="fr-FR" sz="2800" b="0" i="0" u="none" strike="noStrike" cap="none" normalizeH="0" baseline="0" dirty="0">
                          <a:ln>
                            <a:noFill/>
                          </a:ln>
                          <a:solidFill>
                            <a:schemeClr val="bg1"/>
                          </a:solidFill>
                          <a:effectLst/>
                          <a:latin typeface="Arial" charset="0"/>
                          <a:cs typeface="Times New Roman" pitchFamily="18" charset="0"/>
                        </a:rPr>
                        <a:t> </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اصطبر للرَّبّ تقوَّ وليتشدَّد قَلبُك وانتظر الرَّبَّ. وأنا أُؤمن أنِّي أُعاينُ خيرات الرَّبِّ في أرضِ الأحياءِ.</a:t>
                      </a:r>
                      <a:r>
                        <a:rPr kumimoji="0" lang="ar-SA" sz="3600" b="0" i="0" u="none" strike="noStrike" cap="none" normalizeH="0" baseline="0" dirty="0">
                          <a:ln>
                            <a:noFill/>
                          </a:ln>
                          <a:solidFill>
                            <a:schemeClr val="bg1"/>
                          </a:solidFill>
                          <a:effectLst/>
                          <a:latin typeface="Arial" charset="0"/>
                          <a:cs typeface="Arial" charset="0"/>
                        </a:rPr>
                        <a:t> 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a:t>
                      </a:r>
                      <a:r>
                        <a:rPr kumimoji="0" lang="en-US" sz="3200" b="0" i="0" u="sng" strike="noStrike" cap="none" normalizeH="0" baseline="0" dirty="0">
                          <a:ln>
                            <a:noFill/>
                          </a:ln>
                          <a:solidFill>
                            <a:srgbClr val="FF9933"/>
                          </a:solidFill>
                          <a:effectLst/>
                          <a:latin typeface="Arial" charset="0"/>
                          <a:cs typeface="Times New Roman" pitchFamily="18" charset="0"/>
                        </a:rPr>
                        <a:t>27: 14 - 13</a:t>
                      </a:r>
                      <a:r>
                        <a:rPr kumimoji="0" lang="fr-FR" sz="2800" b="0" i="0" u="none" strike="noStrike" cap="none" normalizeH="0" baseline="0" dirty="0">
                          <a:ln>
                            <a:noFill/>
                          </a:ln>
                          <a:solidFill>
                            <a:schemeClr val="bg1"/>
                          </a:solidFill>
                          <a:effectLst/>
                          <a:latin typeface="Arial" charset="0"/>
                          <a:cs typeface="Times New Roman" pitchFamily="18" charset="0"/>
                        </a:rPr>
                        <a:t> </a:t>
                      </a:r>
                      <a:r>
                        <a:rPr kumimoji="0" lang="fr-FR" sz="2800" b="0" i="0" u="none" strike="noStrike" kern="1200" cap="none" normalizeH="0" baseline="0" dirty="0">
                          <a:ln>
                            <a:noFill/>
                          </a:ln>
                          <a:solidFill>
                            <a:schemeClr val="bg1"/>
                          </a:solidFill>
                          <a:effectLst/>
                          <a:latin typeface="Arial" charset="0"/>
                          <a:ea typeface="+mn-ea"/>
                          <a:cs typeface="Arial" charset="0"/>
                        </a:rPr>
                        <a:t>14 Attends le Seigneur, sois fort et prends courage; attends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13 Je suis sûr de voir les bienfaits du Seigneur au pays des vivants,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27 : 14 - 13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Wait on the LORD: be of good courage, and he shall strengthen </a:t>
                      </a:r>
                      <a:r>
                        <a:rPr kumimoji="0" lang="en-US" sz="2800" b="0" i="0" u="none" strike="noStrike" cap="none" normalizeH="0" baseline="0" dirty="0" err="1">
                          <a:ln>
                            <a:noFill/>
                          </a:ln>
                          <a:solidFill>
                            <a:schemeClr val="bg1"/>
                          </a:solidFill>
                          <a:effectLst/>
                          <a:latin typeface="Arial" charset="0"/>
                          <a:cs typeface="Arial" charset="0"/>
                        </a:rPr>
                        <a:t>thine</a:t>
                      </a:r>
                      <a:r>
                        <a:rPr kumimoji="0" lang="en-US" sz="2800" b="0" i="0" u="none" strike="noStrike" cap="none" normalizeH="0" baseline="0" dirty="0">
                          <a:ln>
                            <a:noFill/>
                          </a:ln>
                          <a:solidFill>
                            <a:schemeClr val="bg1"/>
                          </a:solidFill>
                          <a:effectLst/>
                          <a:latin typeface="Arial" charset="0"/>
                          <a:cs typeface="Arial" charset="0"/>
                        </a:rPr>
                        <a:t> heart: wait, I say, on the LORD.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I had fainted, unless I had believed to see the goodness of the LORD in the land of the living.</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28pv</a:t>
            </a:r>
          </a:p>
        </p:txBody>
      </p:sp>
    </p:spTree>
  </p:cSld>
  <p:clrMapOvr>
    <a:masterClrMapping/>
  </p:clrMapOvr>
</p:sld>
</file>

<file path=ppt/slides/slide2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39397" name="Group 37"/>
          <p:cNvGraphicFramePr>
            <a:graphicFrameLocks noGrp="1"/>
          </p:cNvGraphicFramePr>
          <p:nvPr/>
        </p:nvGraphicFramePr>
        <p:xfrm>
          <a:off x="34925" y="44450"/>
          <a:ext cx="9145588" cy="66446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( 12 :  22 ـ 31 )</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لتلاميذه: " مِن أجل هذا أقولُ لكُم: لا تهتمُّوا لنفوسكُم ماذا تأكُلُون، ولا لأجسادكُم ماذا تلبسُون. لأنَّ النفس أفضلُ مِن الطَّعام، والجسدُ ( أفضلُ ) مِن اللِّباس.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12 : 22 - 31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Jésus dit à ses disciples: "Voilà pourquoi je vous dis: 23 ne vous inquiétez pas pour votre vie de ce que vous mangerez, ni pour votre corps de quoi vous le vêtirez. Car la vie est plus que la nourriture, et le corps plus que le vêtement.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12:22-31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He said to His disciples, Therefore I say to you, do not worry about your life, what you will eat; nor about the body, what you will put on. 23 Life is more than food, and the body is more than clothing.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28v</a:t>
            </a:r>
          </a:p>
        </p:txBody>
      </p:sp>
    </p:spTree>
  </p:cSld>
  <p:clrMapOvr>
    <a:masterClrMapping/>
  </p:clrMapOvr>
</p:sld>
</file>

<file path=ppt/slides/slide2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0420" name="Group 36"/>
          <p:cNvGraphicFramePr>
            <a:graphicFrameLocks noGrp="1"/>
          </p:cNvGraphicFramePr>
          <p:nvPr/>
        </p:nvGraphicFramePr>
        <p:xfrm>
          <a:off x="34925" y="44450"/>
          <a:ext cx="9145588" cy="693115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تأمَّلُوا الغربانَ: أنَّها لا تزرعُ ولا تحصدُ، ولا مخادع لها ولا أهراء، واللَّهُ يُعولها. فكم بالحريَّ أنتُم تفضلون الطيور! ومَن مِنكُم إذا اهتمَّ يقدرُ أن يزيد على قامتهِ ذراعاً؟ فإن كُنتُم لا تقدرُونَ على صغيرة، فلم تهتمُون بالباقي؟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Observez les corbeaux: ils ne sèment ni ne moissonnent, ils n'ont ni cellier ni grenier; et Dieu les nourrit. Combien plus valez-vous que les oiseaux! 25 Et qui d'entre vous peut par son inquiétude prolonger tant soit peu son existence? 26 Si donc vous êtes sans pouvoir même pour si peu, pourquoi vous inquiéter pour tout le reste?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Consider the ravens, for they neither sow nor reap, which have neither storehouse nor barn; and God feeds them. Of how much more value are you than the birds? 25 And which of you by worrying can add one cubit to his stature? 26 If you then are not able to do the least, why are you anxious for the rest?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1436" name="Group 28"/>
          <p:cNvGraphicFramePr>
            <a:graphicFrameLocks noGrp="1"/>
          </p:cNvGraphicFramePr>
          <p:nvPr/>
        </p:nvGraphicFramePr>
        <p:xfrm>
          <a:off x="34925" y="44450"/>
          <a:ext cx="9145588" cy="613409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تأمَّلوا الزهر كيف ينمُو وهو لا يتعب ولا يعمل أقولُ لكم: إنَّهُ حتى سُليمانُ في كُلِّ مجدهِ ما لبس كواحدةٍ منها. فإنْ كان العُشبُ يُوجد اليوم في الحقل ويُطرح غداً في التَّـنُّور يُلبسُهُ اللَّه هكذا،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27 Observez les lis: ils ne filent ni ne tissent et, je vous le dis: Salomon lui-même, dans toute sa gloire, n'a jamais été vêtu comme l'un d'eux. Si Dieu habille ainsi en pleins champs l'herbe qui est là aujourd'hui et qui demain sera jetée au feu,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Consider the lilies, how they grow: they neither toil nor spin; and yet I say to you, even Solomon in all his glory was not arrayed like one of these. 28 If then God so clothes the grass, which today is in the field and tomorrow is thrown into the oven,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2458" name="Group 26"/>
          <p:cNvGraphicFramePr>
            <a:graphicFrameLocks noGrp="1"/>
          </p:cNvGraphicFramePr>
          <p:nvPr/>
        </p:nvGraphicFramePr>
        <p:xfrm>
          <a:off x="34925" y="44450"/>
          <a:ext cx="9145588" cy="645539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فكيف بالأحرى أنتم يا قليلي الإيمان؟ فلا تطلُبُوا أنتُم ما تأكُلُونَ أو ما تشربُونَ ولا تهتمُوا، لأنَّ هذه جميعها تَطلُبها أُمم العالم. وأمَّا أنتُم فأبُوكُم يَعلَمُ أنَّكم تحتاجُونَ إلى هذه.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combien plus le fera-t-il pour vous, gens de peu de foi.29 Et vous, ne cherchez pas ce que vous mangerez ni ce que vous boirez, et ne vous tourmentez pas. 30 Tout cela, les païens de ce monde le recherchent sans répit, mais vous, votre Père sait que vous en avez besoin.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how much more will He clothe you, O you of little faith? 29 And do not seek what you should eat or what you should drink, nor have an anxious mind. 30 For all these things the nations of the world seek after, and your Father knows that you need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3473" name="Group 17"/>
          <p:cNvGraphicFramePr>
            <a:graphicFrameLocks noGrp="1"/>
          </p:cNvGraphicFramePr>
          <p:nvPr/>
        </p:nvGraphicFramePr>
        <p:xfrm>
          <a:off x="34925" y="44452"/>
          <a:ext cx="9145588" cy="626586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 اطلبوا ملكُوته، وهذه جميعها تُزادُ لكُم.</a:t>
                      </a:r>
                      <a:r>
                        <a:rPr kumimoji="0" lang="en-US"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31 </a:t>
                      </a:r>
                      <a:r>
                        <a:rPr kumimoji="0" lang="fr-FR" sz="2800" b="0" i="0" u="none" strike="noStrike" cap="none" normalizeH="0" baseline="0" dirty="0">
                          <a:ln>
                            <a:noFill/>
                          </a:ln>
                          <a:solidFill>
                            <a:schemeClr val="bg1"/>
                          </a:solidFill>
                          <a:effectLst/>
                          <a:latin typeface="Arial" charset="0"/>
                          <a:cs typeface="Arial" charset="0"/>
                        </a:rPr>
                        <a:t>Cherchez plutôt son Royaume, et cela vous sera donné par surcroît.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But seek the kingdom of God, and all these things shall be added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4482"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244483"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2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5537" name="Group 33"/>
          <p:cNvGraphicFramePr>
            <a:graphicFrameLocks noGrp="1"/>
          </p:cNvGraphicFramePr>
          <p:nvPr/>
        </p:nvGraphicFramePr>
        <p:xfrm>
          <a:off x="34926" y="44450"/>
          <a:ext cx="9001125" cy="6644704"/>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 </a:t>
                      </a:r>
                      <a:r>
                        <a:rPr kumimoji="0" lang="en-US" sz="3600" b="0" i="0" u="sng" strike="noStrike" cap="none" normalizeH="0" baseline="0">
                          <a:ln>
                            <a:noFill/>
                          </a:ln>
                          <a:solidFill>
                            <a:srgbClr val="FF9933"/>
                          </a:solidFill>
                          <a:effectLst/>
                          <a:latin typeface="Arial" charset="0"/>
                          <a:cs typeface="Arial" charset="0"/>
                        </a:rPr>
                        <a:t>31 : 14 - 13</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تشجعوا وليقوَّ قلبكم يا جميع المتكلين على الرب. حبوا الرب يا جميع قديسيه، لأن الرب ابتغى الحقائق.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31 : 14 - 13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Soyez forts et prenez courage, vous tous qui espérez dans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Aimez le Seigneur, vous tous ses fidèles, Le Seigneur préserve les croyants,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fr-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31 : 14 - 13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Be of good courage, and he shall strengthen your heart, all ye that hope in the LORD.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O love the LORD, all ye his saints: for the LORD </a:t>
                      </a:r>
                      <a:r>
                        <a:rPr kumimoji="0" lang="en-US" sz="2800" b="0" i="0" u="none" strike="noStrike" cap="none" normalizeH="0" baseline="0" dirty="0" err="1">
                          <a:ln>
                            <a:noFill/>
                          </a:ln>
                          <a:solidFill>
                            <a:schemeClr val="bg1"/>
                          </a:solidFill>
                          <a:effectLst/>
                          <a:latin typeface="Arial" charset="0"/>
                          <a:cs typeface="Arial" charset="0"/>
                        </a:rPr>
                        <a:t>preserveth</a:t>
                      </a:r>
                      <a:r>
                        <a:rPr kumimoji="0" lang="en-US" sz="2800" b="0" i="0" u="none" strike="noStrike" cap="none" normalizeH="0" baseline="0" dirty="0">
                          <a:ln>
                            <a:noFill/>
                          </a:ln>
                          <a:solidFill>
                            <a:schemeClr val="bg1"/>
                          </a:solidFill>
                          <a:effectLst/>
                          <a:latin typeface="Arial" charset="0"/>
                          <a:cs typeface="Arial" charset="0"/>
                        </a:rPr>
                        <a:t> the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faithful,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6561" name="Group 33"/>
          <p:cNvGraphicFramePr>
            <a:graphicFrameLocks noGrp="1"/>
          </p:cNvGraphicFramePr>
          <p:nvPr/>
        </p:nvGraphicFramePr>
        <p:xfrm>
          <a:off x="34926" y="44450"/>
          <a:ext cx="9074150" cy="6283389"/>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 متى (</a:t>
                      </a:r>
                      <a:r>
                        <a:rPr kumimoji="0" lang="en-US" sz="3600" b="0" i="0" u="sng" strike="noStrike" cap="none" normalizeH="0" baseline="0">
                          <a:ln>
                            <a:noFill/>
                          </a:ln>
                          <a:solidFill>
                            <a:srgbClr val="FF9933"/>
                          </a:solidFill>
                          <a:effectLst/>
                          <a:latin typeface="Arial" charset="0"/>
                          <a:cs typeface="Times New Roman" pitchFamily="18" charset="0"/>
                        </a:rPr>
                        <a:t>22:1-14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أجاب يسوعُ أيضاً بأمثالٍ قائلاً: " يُشبهُ ملكُوتُ السَّمَوات إنساناً ملكاً صنع عُرساً لابنهِ، وأرسل عبيدهُ ليدعُوا المدعُوِّين إلى العُرس،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Mathieu 22:1-14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Et Jésus se remit à leur parler en paraboles: 2 "Il en va du Royaume des cieux comme d'un roi qui fit un festin de noces pour son fils. 3 Il envoya ses serviteurs appeler à la noce les invités.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Matthew 22:1-14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And Jesus answered and spoke to them again by parables and said: 2 The kingdom of heaven is like a certain king who arranged a marriage for his son, 3 and sent out his servants to call those who were invited to the wedding;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28m</a:t>
            </a:r>
          </a:p>
        </p:txBody>
      </p:sp>
    </p:spTree>
  </p:cSld>
  <p:clrMapOvr>
    <a:masterClrMapping/>
  </p:clrMapOvr>
</p:sld>
</file>

<file path=ppt/slides/slide2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7576" name="Group 24"/>
          <p:cNvGraphicFramePr>
            <a:graphicFrameLocks noGrp="1"/>
          </p:cNvGraphicFramePr>
          <p:nvPr/>
        </p:nvGraphicFramePr>
        <p:xfrm>
          <a:off x="34926" y="0"/>
          <a:ext cx="9074150" cy="563213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 يُريدُوا أن يأتُوا. فأرسل أيضاً عبيداً آخرينَ قائلاً: قُولُوا للمدعُوِّين: هاأنذا قد أعددت غذائي. وقد ذبحت عجولي ومُسمَّناتي، وكُلُّ شيءٍ مُعدٌّ. فهلموا إلى العُرس!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60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eux ne voulaient pas venir. 4 Il envoya encore d'autres serviteurs chargés de dire aux invités: "Voici, j'ai apprêté mon banquet; mes taureaux et mes bêtes grasses sont égorgées, tout est prêt, venez aux noces."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were not willing to come. 4 Again, he sent out other servants, saying, `Tell those who are invited, See, I have prepared my dinner; my oxen and fatted cattle are killed, and all things are ready. Come to the wedding.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8598" name="Group 22"/>
          <p:cNvGraphicFramePr>
            <a:graphicFrameLocks noGrp="1"/>
          </p:cNvGraphicFramePr>
          <p:nvPr/>
        </p:nvGraphicFramePr>
        <p:xfrm>
          <a:off x="34926" y="2"/>
          <a:ext cx="9074150" cy="6769418"/>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هُم فتهاونُوا ومضوا، واحدٌ إلى حقلهِ، وآخرُ إلى تجارتهِ، وقبض الباقُون على عبيده وأهانوهُم وقتلوهُم. فلمَّا سمع الملكُ غضبَ، وأرسل جُندهُ فأهلك أولئك القتلة وأحرق مدينتهُم بالنار.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Mais eux, sans en tenir compte, s'en allèrent, l'un à son champ, l'autre à son commerce; 6 les autres, saisissant les serviteurs, les maltraitèrent et les tuèrent. 7 Le roi se mit en colère; il envoya ses troupes, fit périr ces assassins et incendia leur ville.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they made light of it and went their ways, one to his own farm, another to his business. 6 And the rest seized his servants, treated them spitefully, and killed them. 7 But when the king heard about it, he was furious. And he sent out his armies, destroyed those murderers, and burned up their city.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37368" name="Group 24"/>
          <p:cNvGraphicFramePr>
            <a:graphicFrameLocks noGrp="1"/>
          </p:cNvGraphicFramePr>
          <p:nvPr/>
        </p:nvGraphicFramePr>
        <p:xfrm>
          <a:off x="34926" y="2"/>
          <a:ext cx="9074150" cy="676941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قال لعبيده أمَّا العُرس فمُعدٌّ وأمَّا المدعُوُّون فلم يكُونُوا مُستحقِّين. فاذهبُوا إلى مفارق الطُّرُق، وأدعو كُلَّ مَن وجدتُمُوه إلى العُرس. فخرجَ أولئكَ العبيدُ إلى الطُّرُق، وجمعُوا كُلَّ الذين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Alors il dit à ses serviteurs: "La noce est prête, mais les invités n'étaient pas dignes. 9 Allez donc aux places d'où partent les chemins et convoquez à la noce tous ceux que vous trouverez."  10 Ces serviteurs s'en allèrent par les chemins et rassemblèrent tous ceux qu'ils trouvèrent,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Then he said to his servants, `The wedding is ready, but those who were invited were not worthy. 9 `Therefore go into the highways, and as many as you find, invite to the wedding.' 10 So those servants went out into the highways and gathered together all whom they found,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38393" name="Group 25"/>
          <p:cNvGraphicFramePr>
            <a:graphicFrameLocks noGrp="1"/>
          </p:cNvGraphicFramePr>
          <p:nvPr/>
        </p:nvGraphicFramePr>
        <p:xfrm>
          <a:off x="34926" y="2"/>
          <a:ext cx="9074150" cy="676941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وجدُوهُم مِن الأشرار والأخيار. فامتلأ العُرسُ بالمُتَّكئين، فلمَّا دخل المَلِكُ لينظُر المُتَّكئين، رأى هُناك رجلاً ليس عليهِ لبَاسَ العُرس. فقال لهُ: يا صاح، كيف دخلتَ إلى هُنا وليسَ عليكَ لبَاسُ العُرس؟ فسكتَ.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mauvais et bons. Et la salle de noce fut remplie de convives. 11 Entré pour regarder les convives, le roi aperçut là un homme qui ne portait pas de vêtement de noce. 12 Mon ami, lui dit-il, comment es-tu entré ici sans avoir de vêtement de noce?" Celui-ci resta muet.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both bad and good. And the wedding hall was filled with guests. 11 But when the king came in to see the guests, he saw a man there who did not have on a wedding garment. 12 So he said to him, `Friend, how did you come in here without a wedding garment?' And he was speechless.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49627" name="Group 27"/>
          <p:cNvGraphicFramePr>
            <a:graphicFrameLocks noGrp="1"/>
          </p:cNvGraphicFramePr>
          <p:nvPr/>
        </p:nvGraphicFramePr>
        <p:xfrm>
          <a:off x="34925" y="115888"/>
          <a:ext cx="9145588" cy="592963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قال المَلِكُ للخُدَّام: أوثقُوا يديهِ ورجليهِ واطرحُوهُ في الظُّلمةِ الخارجيَّةِ. هُناك يكُون البُكاءُ وصريرُ الأسنان. لأنَّ كثيرينَ يُدعونَ والمختارون قليلُون ".</a:t>
                      </a:r>
                      <a:r>
                        <a:rPr kumimoji="0" lang="en-US"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Alors le roi dit aux servants: "Jetez-le pieds et poings liés, dans les ténèbres du dehors: là seront les pleurs et les grincements de dents. Certes, la multitude est appelée, mais peu sont élus.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13 Then the king said to the servants, `Bind him hand and foot, take him away, and cast him into outer darkness; there will be weeping and gnashing of teeth.' 14 For many are called, but few are </a:t>
                      </a:r>
                    </a:p>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chosen. </a:t>
                      </a:r>
                      <a:endParaRPr kumimoji="0" lang="en-CA" sz="2800" b="0" i="0" u="none" strike="noStrike" kern="1200" cap="none" normalizeH="0" baseline="0" dirty="0">
                        <a:ln>
                          <a:noFill/>
                        </a:ln>
                        <a:solidFill>
                          <a:schemeClr val="bg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0626"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4250627"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25062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250629"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2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2711" name="Group 39"/>
          <p:cNvGraphicFramePr>
            <a:graphicFrameLocks noGrp="1"/>
          </p:cNvGraphicFramePr>
          <p:nvPr/>
        </p:nvGraphicFramePr>
        <p:xfrm>
          <a:off x="34926" y="44450"/>
          <a:ext cx="9074150" cy="662940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بولس الرسول إلى </a:t>
                      </a:r>
                      <a:r>
                        <a:rPr kumimoji="0" lang="ar-EG" sz="3200" b="0" i="0" u="sng" strike="noStrike" cap="none" normalizeH="0" baseline="0" dirty="0">
                          <a:ln>
                            <a:noFill/>
                          </a:ln>
                          <a:solidFill>
                            <a:srgbClr val="FF9933"/>
                          </a:solidFill>
                          <a:effectLst/>
                          <a:latin typeface="Arial" charset="0"/>
                          <a:cs typeface="Arial" charset="0"/>
                        </a:rPr>
                        <a:t>أ</a:t>
                      </a:r>
                      <a:r>
                        <a:rPr kumimoji="0" lang="ar-SA" sz="3200" b="0" i="0" u="sng" strike="noStrike" cap="none" normalizeH="0" baseline="0" dirty="0">
                          <a:ln>
                            <a:noFill/>
                          </a:ln>
                          <a:solidFill>
                            <a:srgbClr val="FF9933"/>
                          </a:solidFill>
                          <a:effectLst/>
                          <a:latin typeface="Arial" charset="0"/>
                          <a:cs typeface="Arial" charset="0"/>
                        </a:rPr>
                        <a:t>هل أفسس</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6 : 10 ـ 24 )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أخيراً يا أخوتي تقوَّوا في الربِّ وفي شِدَّة قُوَّتهِ. البسوا سلاح اللَّهِ الكاملَ لكي تقدرُوا أن تثبتُوا ضدَّ مكائد إبليسَ. فإنَّ مُصارعتنا ليست مع دمٍ ولحمٍ،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100" b="0" i="0" u="sng" strike="noStrike" cap="none" normalizeH="0" baseline="0" dirty="0">
                          <a:ln>
                            <a:noFill/>
                          </a:ln>
                          <a:solidFill>
                            <a:srgbClr val="FF9933"/>
                          </a:solidFill>
                          <a:effectLst/>
                          <a:latin typeface="Arial" pitchFamily="34" charset="0"/>
                          <a:cs typeface="Arial" pitchFamily="34" charset="0"/>
                        </a:rPr>
                        <a:t>Ephésiens 6 : 10 -24</a:t>
                      </a:r>
                      <a:endParaRPr kumimoji="0" lang="en-US" sz="3100" b="0" i="0" u="sng" strike="noStrike" cap="none" normalizeH="0" baseline="0" dirty="0">
                        <a:ln>
                          <a:noFill/>
                        </a:ln>
                        <a:solidFill>
                          <a:srgbClr val="FF9933"/>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Pour finir, armez-vous de force dans le Seigneur, de sa force toute-puissante. 11 Revêtez l'armure de Dieu pour être en état de tenir face aux </a:t>
                      </a:r>
                      <a:r>
                        <a:rPr kumimoji="0" lang="fr-FR" sz="2800" b="0" i="0" u="none" strike="noStrike" cap="none" normalizeH="0" baseline="0" dirty="0" err="1">
                          <a:ln>
                            <a:noFill/>
                          </a:ln>
                          <a:solidFill>
                            <a:schemeClr val="bg1"/>
                          </a:solidFill>
                          <a:effectLst/>
                          <a:latin typeface="Arial" charset="0"/>
                          <a:cs typeface="Arial" charset="0"/>
                        </a:rPr>
                        <a:t>manoeuvres</a:t>
                      </a:r>
                      <a:r>
                        <a:rPr kumimoji="0" lang="fr-FR" sz="2800" b="0" i="0" u="none" strike="noStrike" cap="none" normalizeH="0" baseline="0" dirty="0">
                          <a:ln>
                            <a:noFill/>
                          </a:ln>
                          <a:solidFill>
                            <a:schemeClr val="bg1"/>
                          </a:solidFill>
                          <a:effectLst/>
                          <a:latin typeface="Arial" charset="0"/>
                          <a:cs typeface="Arial" charset="0"/>
                        </a:rPr>
                        <a:t> du diable.12 Ce n'est pas à l'homme que nous sommes affrontés,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GB" sz="2800" b="0" i="0" u="sng" strike="noStrike" cap="none" normalizeH="0" baseline="0">
                          <a:ln>
                            <a:noFill/>
                          </a:ln>
                          <a:solidFill>
                            <a:srgbClr val="FF9933"/>
                          </a:solidFill>
                          <a:effectLst/>
                          <a:latin typeface="Arial" charset="0"/>
                          <a:cs typeface="Times New Roman" pitchFamily="18" charset="0"/>
                        </a:rPr>
                        <a:t>Ephesians 6:10-24</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Finally, my brethren, be strong in the Lord and in the power of His might. 11Put on the whole armor of God, that you may be able to stand against the wiles of the devil.12 For we do not wrestle against flesh and blood,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28p</a:t>
            </a:r>
          </a:p>
        </p:txBody>
      </p:sp>
    </p:spTree>
  </p:cSld>
  <p:clrMapOvr>
    <a:masterClrMapping/>
  </p:clrMapOvr>
</p:sld>
</file>

<file path=ppt/slides/slide2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3731" name="Group 35"/>
          <p:cNvGraphicFramePr>
            <a:graphicFrameLocks noGrp="1"/>
          </p:cNvGraphicFramePr>
          <p:nvPr/>
        </p:nvGraphicFramePr>
        <p:xfrm>
          <a:off x="34925" y="44450"/>
          <a:ext cx="9145588" cy="6900672"/>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ضد الرُّؤساء، ضد السَّلاطين، ضد وُلاة الظُّلمة، ضد أجناد الشَّر الرُّوحيَّة في السَّمَوات. مِن أجل ذلك احملُوا سلاح اللَّهِ الكامل لكي تقدرُوا أن تُقاومُوا في اليوم الشِّرِّير، وبعد أن تُتمِّمُوا كُلَّ شيءٍ أن تثبُتُوا.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aux Autorités, aux Pouvoirs, aux Dominateurs de ce monde de ténèbres, aux esprits du mal qui sont dans les cieux.13 Saisissez donc l'armure de Dieu, afin qu'au jour mauvais, vous puissiez résister et demeurer debout, ayant tout mis en oeuvre. Debout donc!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but against principalities, against powers, against the rulers of the darkness of this age, against spiritual hosts of wickedness in the heavenly places.13 Therefore take up the whole armor of God, that you may be able to withstand in the evil day, and having done all, To stand.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4748" name="Group 28"/>
          <p:cNvGraphicFramePr>
            <a:graphicFrameLocks noGrp="1"/>
          </p:cNvGraphicFramePr>
          <p:nvPr/>
        </p:nvGraphicFramePr>
        <p:xfrm>
          <a:off x="34925" y="44452"/>
          <a:ext cx="9145588" cy="663257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فاثبُتُوا مُمنْطِقِين أحقاءكُم بالحقِّ، والبسُوا درع البرِّ، وحاذين أرجُلكُم باستعداد إنجيل السَّلام. حاملين فوق الكُلِّ تُرس الإيمان، الذي بهِ تقدرُون أن تُطفئُوا جميع سهام الشِّرِّير المُلتهبةِ.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A la taille, la vérité pour ceinturon, avec la justice pour cuirasse et,15 comme chaussures aux pieds, l'élan pour annoncer l'Évangile de la paix. 16 Prenez surtout le bouclier de la foi, il vous permettra d'éteindre tous les projectiles enflammés du Malin.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14 Stand therefore, having girded your waist with truth, having put on the breastplate of righteousness, 15 and having shod your feet with the preparation of the gospel of peace; 16 above all, taking the shield of faith with which you will be able to quench all the fiery darts of the wicked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39422" name="Group 30"/>
          <p:cNvGraphicFramePr>
            <a:graphicFrameLocks noGrp="1"/>
          </p:cNvGraphicFramePr>
          <p:nvPr/>
        </p:nvGraphicFramePr>
        <p:xfrm>
          <a:off x="34925" y="44452"/>
          <a:ext cx="9145588" cy="6632575"/>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وخُذُوا خُوذة الخلاص، وسيف الرُّوح الذي هو كلمةُ اللَّهِ. مُصلِّين بكُلِّ صلاةٍ وطلبةٍ كُلَّ حينٍ في الرُّوح، وساهرين لهذا بعينهِ بكُلِّ مُواظبةٍ وطلبةٍ، عن جميع القدِّيسين،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Recevez enfin le casque du salut et le glaive de l'Esprit, c'est-à-dire la Parole de Dieu.18 Que l'Esprit suscite votre prière sous toutes ses formes, vos requêtes, en toutes circonstances; employez vos veilles à une infatigable intercession pour tous les saints,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17 And take the helmet of salvation, and the sword of the Spirit, which is the word of God; 18 praying always with all prayer and supplication in the Spirit, being watchful to this end with all perseverance and supplication for all the saints--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0442" name="Group 26"/>
          <p:cNvGraphicFramePr>
            <a:graphicFrameLocks noGrp="1"/>
          </p:cNvGraphicFramePr>
          <p:nvPr/>
        </p:nvGraphicFramePr>
        <p:xfrm>
          <a:off x="34925" y="44452"/>
          <a:ext cx="9145588" cy="657701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وعني أنا أيضاً، لكي يُعطي لي كلامٌ عند افتتاح فمي، لأُعْلِمَ جهاراً بسِرِّ الإنجيل، الذي لأجلهِ أنا سفيرٌ في سلاسل، لكي أُجاهر فيهِ كما يجبُ أن أتكلَّم.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323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pour moi aussi: que la parole soit placée dans ma bouche pour annoncer hardiment le mystère de l'Évangile 20 dont je suis l'ambassadeur enchaîné. Priez donc afin que je trouve dans cet Évangile la hardiesse nécessaire pour en parler comme je le dois.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and for me, that utterance may be given to me, that I may open my mouth boldly to make known the mystery of the gospel, 20 for which I am an ambassador in chains; that in it I may speak boldly, as I ought to speak.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1464" name="Group 24"/>
          <p:cNvGraphicFramePr>
            <a:graphicFrameLocks noGrp="1"/>
          </p:cNvGraphicFramePr>
          <p:nvPr/>
        </p:nvGraphicFramePr>
        <p:xfrm>
          <a:off x="34925" y="44452"/>
          <a:ext cx="9145588" cy="6632575"/>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لكي تعلمُوا أنتُم أيضاً أحوالي، ماذا أفعلُ يُعرِّفُكُم بكُلِّ شيءٍ تيخيكسُ الأخُ الحبيبُ والخادمُ الأمينُ في الرَّبِّ، الذي أرسلتُهُ إليكُم لهذا بعينهِ، لكي تعلمُوا أحوالنا، ولكي يُعزِّي قُلُوبكُم.</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Je veux que vous sachiez, vous aussi, quelle est ma situation, ce que je fais; Tychique, le frère que j'aime, ministre fidèle dans le Seigneur, vous donnera toutes les nouvelles. 22 Je vous l'envoie tout exprès pour vous dire où nous en sommes et vous réconforter.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But that you also may know my affairs and how I am doing, </a:t>
                      </a:r>
                      <a:r>
                        <a:rPr kumimoji="0" lang="en-US" sz="2800" b="0" i="0" u="none" strike="noStrike" cap="none" normalizeH="0" baseline="0" dirty="0" err="1">
                          <a:ln>
                            <a:noFill/>
                          </a:ln>
                          <a:solidFill>
                            <a:schemeClr val="bg1"/>
                          </a:solidFill>
                          <a:effectLst/>
                          <a:latin typeface="Arial" charset="0"/>
                          <a:cs typeface="Arial" charset="0"/>
                        </a:rPr>
                        <a:t>Tychicus</a:t>
                      </a:r>
                      <a:r>
                        <a:rPr kumimoji="0" lang="en-US" sz="2800" b="0" i="0" u="none" strike="noStrike" cap="none" normalizeH="0" baseline="0" dirty="0">
                          <a:ln>
                            <a:noFill/>
                          </a:ln>
                          <a:solidFill>
                            <a:schemeClr val="bg1"/>
                          </a:solidFill>
                          <a:effectLst/>
                          <a:latin typeface="Arial" charset="0"/>
                          <a:cs typeface="Arial" charset="0"/>
                        </a:rPr>
                        <a:t>, a beloved brother and faithful minister in the Lord, will make all things known to you; 22 whom I have sent to you for this very purpose, that you may know our affairs, and that he may comfort your hearts.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2488" name="Group 24"/>
          <p:cNvGraphicFramePr>
            <a:graphicFrameLocks noGrp="1"/>
          </p:cNvGraphicFramePr>
          <p:nvPr/>
        </p:nvGraphicFramePr>
        <p:xfrm>
          <a:off x="34925" y="44452"/>
          <a:ext cx="9145588" cy="621290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السلام للإخوة، والمحبَّة مع الإيمان مِنَ اللَّه الآب والرَّبِّ يسوع المسيح. النِّعمةُ مع جميع الذين يُحِبُّون ربَّنا يسوع المسيح بغير فساد. آمين.</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608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Paix aux frères, amour et foi de la part de Dieu le Père et du Seigneur Jésus Christ. 24 Que la grâce soit avec tous ceux qui aiment notre Seigneur Jésus Christ d'un amour inaltérable.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Peace to the brethren, and love with faith, from God the Father and the Lord Jesus Christ. 24 Grace be with all those who love our Lord Jesus Christ in sincerity.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5746"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6770"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25677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25677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8859" name="Group 43"/>
          <p:cNvGraphicFramePr>
            <a:graphicFrameLocks noGrp="1"/>
          </p:cNvGraphicFramePr>
          <p:nvPr/>
        </p:nvGraphicFramePr>
        <p:xfrm>
          <a:off x="-36513" y="-26988"/>
          <a:ext cx="9145588" cy="6408738"/>
        </p:xfrm>
        <a:graphic>
          <a:graphicData uri="http://schemas.openxmlformats.org/drawingml/2006/table">
            <a:tbl>
              <a:tblPr rtl="1"/>
              <a:tblGrid>
                <a:gridCol w="4608512">
                  <a:extLst>
                    <a:ext uri="{9D8B030D-6E8A-4147-A177-3AD203B41FA5}">
                      <a16:colId xmlns:a16="http://schemas.microsoft.com/office/drawing/2014/main" val="20000"/>
                    </a:ext>
                  </a:extLst>
                </a:gridCol>
                <a:gridCol w="4537076">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 رسالة يعقوب الرسول </a:t>
                      </a:r>
                      <a:r>
                        <a:rPr kumimoji="0" lang="ar-EG" sz="3200" b="0" i="0" u="sng" strike="noStrike" cap="none" normalizeH="0" baseline="0" dirty="0">
                          <a:ln>
                            <a:noFill/>
                          </a:ln>
                          <a:solidFill>
                            <a:srgbClr val="FF9933"/>
                          </a:solidFill>
                          <a:effectLst/>
                          <a:latin typeface="Arial" charset="0"/>
                          <a:cs typeface="Arial" charset="0"/>
                        </a:rPr>
                        <a:t>(</a:t>
                      </a:r>
                      <a:r>
                        <a:rPr kumimoji="0" lang="en-US" sz="2800" b="0" i="0" u="sng" strike="noStrike" cap="none" normalizeH="0" baseline="0" dirty="0">
                          <a:ln>
                            <a:noFill/>
                          </a:ln>
                          <a:solidFill>
                            <a:srgbClr val="FF9933"/>
                          </a:solidFill>
                          <a:effectLst/>
                          <a:latin typeface="Arial" charset="0"/>
                          <a:cs typeface="Times New Roman" pitchFamily="18" charset="0"/>
                        </a:rPr>
                        <a:t>4 :7 - 17</a:t>
                      </a:r>
                      <a:r>
                        <a:rPr kumimoji="0" lang="ar-SA" sz="3200" b="0" i="0" u="sng" strike="noStrike" cap="none" normalizeH="0" baseline="0" dirty="0">
                          <a:ln>
                            <a:noFill/>
                          </a:ln>
                          <a:solidFill>
                            <a:srgbClr val="FF9933"/>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فاخضعوا إذاً للَّهِ. قاوِموا إبلِيسَ فيَهرُبَ مِنكُمْ. اقتربوا إلى اللَّهِ فيَقترِبَ إليكُمْ. نَقُّوا أيدِيكُمْ أيُّها الخُطاةُ، وطَهِّرُوا قُلوبَكُم يا ذوي الرَّأيَينِ.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Jacques 4 :7 - 17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Soumettez-vous donc à Dieu; mais résistez au diable et il fuira loin de vous; 8 approchez-vous de Dieu et il s'approchera de vous. Nettoyez vos mains, pécheurs, et purifiez vos coeurs, hommes partagés!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James 4:7-17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Therefore submit to God. Resist the devil and he will flee from you. 8 Draw near to God and He will draw near to you. Cleanse your hands, you sinners; and purify your hearts, you double-minded.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28c</a:t>
            </a:r>
          </a:p>
        </p:txBody>
      </p:sp>
    </p:spTree>
  </p:cSld>
  <p:clrMapOvr>
    <a:masterClrMapping/>
  </p:clrMapOvr>
</p:sld>
</file>

<file path=ppt/slides/slide2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59868" name="Group 28"/>
          <p:cNvGraphicFramePr>
            <a:graphicFrameLocks noGrp="1"/>
          </p:cNvGraphicFramePr>
          <p:nvPr/>
        </p:nvGraphicFramePr>
        <p:xfrm>
          <a:off x="34925" y="44452"/>
          <a:ext cx="9145588" cy="633984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اكتئبوا ونُوحُوا وابْكُوا. لِيَتَحوَّلْ ضَحِكُكُمْ إلى نوحٍ، وفَرَحُكُمْ إلى غَمٍّ. اتَّضِعُوا أمام الربِّ فَيَرفَعَكُم.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يَذُمَّ بَعضُكُمْ بعضاً أيُّها الإخوَةُ فإن الذي يَذُمُّ أخَاهُ ويُدينُ أخاهُ</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Reconnaissez votre misère, prenez le deuil, pleurez; que votre rire se change en deuil et votre joie en abattement! Humiliez-vous devant le Seigneur, et Il vous élèvera. 11 Ne médisez pas les uns des autres, frères. Celui qui médit d'un frère ou juge son frère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Lament and mourn and weep! Let your laughter be turned to mourning and your joy to gloom. 10 Humble yourselves in the sight of the Lord, and He will lift you up. 11 Do not speak evil of one another, brethren. He who speaks evil of a brother and judges his brother,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0892" name="Group 28"/>
          <p:cNvGraphicFramePr>
            <a:graphicFrameLocks noGrp="1"/>
          </p:cNvGraphicFramePr>
          <p:nvPr/>
        </p:nvGraphicFramePr>
        <p:xfrm>
          <a:off x="34925" y="44452"/>
          <a:ext cx="9145588" cy="6194362"/>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يَذُمُّ النَّاموسَ ويُدينُ النَّاموسَ. فإن كُنتَ تَدينُ النَّاموسَ، فَلستَ عَامِلاً بالنَّاموسِ، بلْ دَيَّاناً لهُ. واحدٌ هو واضِعُ النَّاموسِ، القادرُ أن يُخَلِّصَ ويُهلِكَ. فمَن أنتَ يا مَن تَدينُ قريبك ( غيركَ )؟.هَلُموا الآنَ أيُّها القائِلونَ: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médit d'une loi et juge une loi; mais si tu juges une loi, tu agis en juge et non en réalisateur de la loi.12 Or un seul est législateur et juge: celui qui peut sauver et perdre. Qui es-tu, toi, pour juger le prochain?13 Alors, vous qui dites: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speaks evil of the law and judges the law. But if you judge the law, you are not a doer of the law but a judge. 12 There is one Lawgiver, who is able to save and to destroy. Who are you to judge another? 13 Come now, you who say,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1914" name="Group 26"/>
          <p:cNvGraphicFramePr>
            <a:graphicFrameLocks noGrp="1"/>
          </p:cNvGraphicFramePr>
          <p:nvPr/>
        </p:nvGraphicFramePr>
        <p:xfrm>
          <a:off x="34925" y="44452"/>
          <a:ext cx="9145588" cy="662082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نَذهبُ اليَومَ أو غَداً إلى هذهِ المدينةِ، ونقيم هناكَ سـَنَةً ونَتَّجِرُ ونَرْبَحُ ". أنتُم الذينَ لا تَعرِفُونَ ماذا يكون غـداً! لأنَّهُ ما هيَ حياتُكُم؟ إنَّها بخار، يَظهَرُ قليلاً ثُمَّ يَضمحِلُّ.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"Aujourd'hui - ou demain-, nous irons dans telle ville, nous y passerons un an,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nous ferons du commerce, nous gagnerons de l'argent, 14 et qui ne savez même pas, le jour suivant, ce que sera votre vie, car vous êtes une vapeur, qui paraît un instant et puis disparaît!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Today or tomorrow we will go to such and such a city, spend a year there, buy and sell, and make a profit; 14 whereas you do not know what will happen tomorrow. For what is your life? It is even a vapor that appears for a little time and then vanishes away.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2934" name="Group 22"/>
          <p:cNvGraphicFramePr>
            <a:graphicFrameLocks noGrp="1"/>
          </p:cNvGraphicFramePr>
          <p:nvPr/>
        </p:nvGraphicFramePr>
        <p:xfrm>
          <a:off x="34925" y="44450"/>
          <a:ext cx="9145588" cy="615886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عِوَضَ أن تقولوا: " إنْ شاءَ الربُّ وعِشْنَا نَفعَلُ هذا أو ذاكَ ". لكنَّكُمْ تَفتَخِرونَ بتعَظُّمِكُم. وكُلُّ افتخارٍ مِثلُ هذا رديءٌ. فمَن يَعرِفُ أنْ يَعمَلَ حَسَناً ولا يَعمَلُ، فذلكَ خَطيَّةٌ 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Au lieu de dire: "Si le Seigneur le veut bien, nous vivrons et ferons ceci ou cela", 16 vous tirez fierté de vos fanfaronnades. Toute fierté de ce genre est mauvaise. 17 Qui donc sait faire le bien et ne le fait pas se charge d'un péché.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Instead you ought to say, If the Lord wills, we shall live and do this or that. 16 But now you boast in your arrogance. All such boasting is evil. 17 Therefore, to him who knows to do good and does not do it, to him it is sin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393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263940" name="Picture 4" descr="pointing"/>
          <p:cNvPicPr>
            <a:picLocks noChangeAspect="1" noChangeArrowheads="1"/>
          </p:cNvPicPr>
          <p:nvPr/>
        </p:nvPicPr>
        <p:blipFill>
          <a:blip r:embed="rId2" cstate="print"/>
          <a:srcRect/>
          <a:stretch>
            <a:fillRect/>
          </a:stretch>
        </p:blipFill>
        <p:spPr bwMode="auto">
          <a:xfrm>
            <a:off x="4000496" y="6000768"/>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263940"/>
                                        </p:tgtEl>
                                        <p:attrNameLst>
                                          <p:attrName>style.visibility</p:attrName>
                                        </p:attrNameLst>
                                      </p:cBhvr>
                                      <p:to>
                                        <p:strVal val="visible"/>
                                      </p:to>
                                    </p:set>
                                    <p:anim calcmode="lin" valueType="num">
                                      <p:cBhvr additive="base">
                                        <p:cTn id="7" dur="500" fill="hold"/>
                                        <p:tgtEl>
                                          <p:spTgt spid="4263940"/>
                                        </p:tgtEl>
                                        <p:attrNameLst>
                                          <p:attrName>ppt_x</p:attrName>
                                        </p:attrNameLst>
                                      </p:cBhvr>
                                      <p:tavLst>
                                        <p:tav tm="0">
                                          <p:val>
                                            <p:strVal val="0-#ppt_w/2"/>
                                          </p:val>
                                        </p:tav>
                                        <p:tav tm="100000">
                                          <p:val>
                                            <p:strVal val="#ppt_x"/>
                                          </p:val>
                                        </p:tav>
                                      </p:tavLst>
                                    </p:anim>
                                    <p:anim calcmode="lin" valueType="num">
                                      <p:cBhvr additive="base">
                                        <p:cTn id="8" dur="500" fill="hold"/>
                                        <p:tgtEl>
                                          <p:spTgt spid="426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64962"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426496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26496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264965"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2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7033" name="Group 25"/>
          <p:cNvGraphicFramePr>
            <a:graphicFrameLocks noGrp="1"/>
          </p:cNvGraphicFramePr>
          <p:nvPr/>
        </p:nvGraphicFramePr>
        <p:xfrm>
          <a:off x="34925" y="44450"/>
          <a:ext cx="9145588" cy="674516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r>
                        <a:rPr kumimoji="0" lang="en-US" sz="2800" b="0" i="0" u="sng" strike="noStrike" cap="none" normalizeH="0" baseline="0">
                          <a:ln>
                            <a:noFill/>
                          </a:ln>
                          <a:solidFill>
                            <a:srgbClr val="FF9933"/>
                          </a:solidFill>
                          <a:effectLst/>
                          <a:latin typeface="Arial" charset="0"/>
                          <a:cs typeface="Arial" charset="0"/>
                        </a:rPr>
                        <a:t>25:13-26:1</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ما مضت أيَّامٌ أقبلَ أغريباس المَلكُ وبرنيكي إلى قيصريَّةَ ليُسلِّمُوا على فستوس. ولمَّا كانا يصرفان هُناكَ أيَّاماً كثيرةً، رفع فستوسُ إلى المَلك أمرَ بولس، قائلاً: " يُوجدُ رجُلٌ تركهُ فيلكس مقيداً،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25:13-26:1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Quelques jours s'étaient écoulés quand le roi Agrippa et Bérénice arrivèrent de Césarée et rendirent visite à Festus.14 Et, comme ils passaient là un certain temps, Festus informa le roi de l'affaire de Paul: "Il y a ici, dit-il, un homme que Félix a laissé en prison.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25:13-26:1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after some days King Agrippa and Bernice came to Caesarea to greet Festus. 14 When they had been there many days, Festus laid Paul's case before the king, saying: There is a certain man left a prisoner by Felix,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28a</a:t>
            </a:r>
          </a:p>
        </p:txBody>
      </p:sp>
    </p:spTree>
  </p:cSld>
  <p:clrMapOvr>
    <a:masterClrMapping/>
  </p:clrMapOvr>
</p:sld>
</file>

<file path=ppt/slides/slide2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8054" name="Group 22"/>
          <p:cNvGraphicFramePr>
            <a:graphicFrameLocks noGrp="1"/>
          </p:cNvGraphicFramePr>
          <p:nvPr/>
        </p:nvGraphicFramePr>
        <p:xfrm>
          <a:off x="34925" y="44452"/>
          <a:ext cx="9145588" cy="679640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صعدت إلى أُورُشليم عرض لديَّ عنهُ رُؤساء الكهنةِ شيوخ اليهود طالبين القضاء عليهِ. فأجبتُهُم أنهُ ليس مِن عادة الرُّومانيِّين أن يُسلِّمُوا أحداً للموت قبل أن يحضر المشكُوُّ مواجهةً مع المشتكين،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Lors de mon séjour à Jérusalem, les grands prêtres et les anciens des Juifs sont venus déposer une plainte contre lui et ils réclamaient sa condamnation. 16 Je leur ai répondu qu'il n'était pas de règle chez les Romains de livrer un prévenu, sans l'avoir d'abord confronté avec ses accusateurs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about whom the chief priests and the elders of the Jews informed me, when I was in Jerusalem, asking for a judgment against him. 16 To them I answered, `It is not the custom of the Romans to deliver any man to destruction before the accused meets the accusers face to face,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69081" name="Group 25"/>
          <p:cNvGraphicFramePr>
            <a:graphicFrameLocks noGrp="1"/>
          </p:cNvGraphicFramePr>
          <p:nvPr/>
        </p:nvGraphicFramePr>
        <p:xfrm>
          <a:off x="34925" y="115888"/>
          <a:ext cx="9145588" cy="601599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ويُؤذن لهُ في الاحتجاج عن الشَّكوى. فلمَّا اجتمعُوا إلى هُنا جلستُ في الغد مِن دُون إمهالٍ على المنبر، وأمرتُ أن يُؤتى بالرَّجُل.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lui avoir permis de se défendre contre leurs griefs. 17 Ils se sont donc retrouvés ici et, sans m'accorder le moindre délai, le lendemain même, j'ai pris place au tribunal et donné l'ordre d'amener cet 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has opportunity to answer for himself concerning the charge against him.' 17 Therefore when they had come together, without any delay, the next day I sat on the judgment seat and commanded the man to be brought 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0104" name="Group 24"/>
          <p:cNvGraphicFramePr>
            <a:graphicFrameLocks noGrp="1"/>
          </p:cNvGraphicFramePr>
          <p:nvPr/>
        </p:nvGraphicFramePr>
        <p:xfrm>
          <a:off x="34925" y="115890"/>
          <a:ext cx="9145588" cy="6339840"/>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وقفَ المُشتكُون حولهُ، لم يأتوا بِعِلَّةٍ واحدةٍ مِمَّا كُنتُ أظنه. لكن كان لهُم عليهِ مسائلُ مِن جهةِ عقائدهم الباطلة، وعن واحدٍ اسمُهُ يسوعُ قد ماتَ، وكان بولسُ يقُولُ إنَّهُ حيٌّ.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Une fois réunis autour de lui, les accusateurs n'ont avancé aucune des charges graves que j'aurais pu supposer. 19 Ils avaient seulement avec lui je ne sais quelles querelles relatives à la religion qui leur est propre et en particulier à un certain Jésus qui est mort, mais que Paul prétendait toujours en vie.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When the accusers stood up, they brought no accusation against him of such things as I supposed, 19 but had some questions against him about their own religion and about a certain Jesus, who had died, whom Paul affirmed to be alive.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3529" name="Group 41"/>
          <p:cNvGraphicFramePr>
            <a:graphicFrameLocks noGrp="1"/>
          </p:cNvGraphicFramePr>
          <p:nvPr/>
        </p:nvGraphicFramePr>
        <p:xfrm>
          <a:off x="34925" y="-23"/>
          <a:ext cx="9145588" cy="6931152"/>
        </p:xfrm>
        <a:graphic>
          <a:graphicData uri="http://schemas.openxmlformats.org/drawingml/2006/table">
            <a:tbl>
              <a:tblPr rtl="1"/>
              <a:tblGrid>
                <a:gridCol w="4697865">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785949">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كُنتُ مُرتاباً في المسألةِ عن مثل هذا سألتهُ: هل يريد أن يمضي إلى أُورُشليم، ويُحاكم هُناك مِن جهةِ هذه الأُمُور؟ ولكن لمَّا رفعَ بولسُ دعواهُ لكي يُحفظ لفحص أوغسطس، أمرتُ بأن يُحفظ إلى أن أُرسلهُ إلى قيصر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Ne voyant pas quelle suite donner à l'instruction d'une telle cause, je lui ai alors proposé d'aller à Jérusalem pour que son affaire y soit jugée. 21 Mais Paul s'est pourvu en appel pour réserver son cas à la juridiction de Sa Majesté et j'ai donc donné l'ordre de le garder en prison jusqu'à son transfert devant l'empereur."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And because I was uncertain of such questions, I asked whether he was willing to go to Jerusalem and there be judged concerning these matters. 21 But when Paul appealed to be reserved for the decision of Augustus, I commanded him to be kept till I could send him to Caesar.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4549" name="Group 37"/>
          <p:cNvGraphicFramePr>
            <a:graphicFrameLocks noGrp="1"/>
          </p:cNvGraphicFramePr>
          <p:nvPr/>
        </p:nvGraphicFramePr>
        <p:xfrm>
          <a:off x="34925" y="115888"/>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أغريباسُ لفستوس:  " وأنا أيضاً كُنت أُحب أن أسمع الرَّجُل ". فقال: " غداً تسمعُهُ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وفي الغد أقبل أغريباس وبرنيكي باحتفالٍ عظيمٍ، ودخلا دار الاستِماع مع قُواد الألوف وأعيان المدينة،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Agrippa dit alors à Festus: "Je voudrais bien entendre cet homme à mon tour." - "Dès demain, tu l'entendras", lui fut-il répondu. 23 Le lendemain, Agrippa et Bérénice arrivèrent donc en grande pompe et firent leur entrée dans la salle d'audience, accompagnés d'officiers supérieurs et de notables de la ville.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Agrippa said to Festus, I also would like to hear the man myself. Tomorrow, he said, you shall hear him. 23 So the next day, when Agrippa and Bernice had come with great pomp, and had entered the auditorium with the commanders and the prominent men of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8628" name="Group 20"/>
          <p:cNvGraphicFramePr>
            <a:graphicFrameLocks noGrp="1"/>
          </p:cNvGraphicFramePr>
          <p:nvPr/>
        </p:nvGraphicFramePr>
        <p:xfrm>
          <a:off x="34925" y="115890"/>
          <a:ext cx="9145588" cy="537083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فأمر فستوس فأُحضر بولس. فقال فستوس: " أيُّها المَلكُ أغريباسُ والرِّجالُ الحاضرُونَ مَعنا أجمعين، أنتُم تنظُرُون هذا الذي توسَّل إليَّ مِن جهتهِ كُلُّ جُمهُور اليهود</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Sur un ordre de Festus, on amena Paul 24 et Festus prit la parole: "Roi Agrippa et vous tous qui êtes avec nous, vous voyez cet homme. La population juive tout entière est venue me trouver à son sujet,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at Festus' command Paul was brought in. 24 And Festus said: King Agrippa and all the men who are here present with us, you see this man about whom the whole assembly of the Jews petitioned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5564" name="Group 28"/>
          <p:cNvGraphicFramePr>
            <a:graphicFrameLocks noGrp="1"/>
          </p:cNvGraphicFramePr>
          <p:nvPr/>
        </p:nvGraphicFramePr>
        <p:xfrm>
          <a:off x="34925" y="115890"/>
          <a:ext cx="9145588" cy="558927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أُورُشليم وهُنا، صارخيـنَ أنَّهُ لا ينبغي أن يعيش بعدُ. أمَّا أنا فلمَّا وجدتُ أنَّهُ لم يفعل شيئاً يستحقُّ الموت، وهو قد رفع دعواهُ إلى أوغُسطُس، قضيتُ بأن أُرسله.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à Jérusalem et jusqu'ici, en criant qu'il ne fallait plus lui laisser la vie. 25 Pour ma part, je n'ai rien relevé dans ses actes qui mérite la mort; mais, puisqu'il en a appelé à Sa Majesté, j'ai décidé de le lui envoyer.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both at Jerusalem and here, crying out that he was not fit to live any longer. 25 But when I found that he had committed nothing deserving of death, and that he himself had appealed to Augustus, I decided to send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6590" name="Group 30"/>
          <p:cNvGraphicFramePr>
            <a:graphicFrameLocks noGrp="1"/>
          </p:cNvGraphicFramePr>
          <p:nvPr/>
        </p:nvGraphicFramePr>
        <p:xfrm>
          <a:off x="34925" y="115890"/>
          <a:ext cx="9145588" cy="591312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وليس لي شيءٌ يقينٌ مِن جهتهِ لأكتبَ إلى السَّيِّد. فلهذا أحضرتهُ أمامكُم، وخصُوصاً أمامك أيُّها المَلكُ أغريباس، حتى إذا فحصتهُ أمامك يكُون لي شيءٌ لأكتبه.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Comme je ne dispose d'aucune donnée sûre pour écrire au souverain sur son compte, je l'ai fait comparaître devant vous, devant toi surtout, roi Agrippa, afin d'être en mesure de lui écrire, à la suite de   cette audience. Il serait absurde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I have nothing certain to write to my lord concerning him. Therefore I have brought him out before you, and especially before you, King Agrippa, so that after the examination has taken place I may have something to write.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7611" name="Group 27"/>
          <p:cNvGraphicFramePr>
            <a:graphicFrameLocks noGrp="1"/>
          </p:cNvGraphicFramePr>
          <p:nvPr/>
        </p:nvGraphicFramePr>
        <p:xfrm>
          <a:off x="34925" y="115890"/>
          <a:ext cx="9145588" cy="5184775"/>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أرى مِن الجهل أن أبعث أسيراً ولا أُبين الدَّعاوي التي عليهِ ".</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فقالَ أغريباسُ لبولسُ: " مأذُونٌ لكَ أن تتكلِّمَ عن نفسك </a:t>
                      </a:r>
                      <a:r>
                        <a:rPr kumimoji="0" lang="ar-EG" sz="3200" b="0" i="0" u="none" strike="noStrike" cap="none" normalizeH="0" baseline="0">
                          <a:ln>
                            <a:noFill/>
                          </a:ln>
                          <a:solidFill>
                            <a:schemeClr val="bg1"/>
                          </a:solidFill>
                          <a:effectLst/>
                          <a:latin typeface="Arial" charset="0"/>
                          <a:cs typeface="Arial" charset="0"/>
                        </a:rPr>
                        <a:t>".</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en effet, me semble-t-il, d'envoyer un prisonnier sans même spécifier les charges qui pèsent sur lui." 1 Agrippa dit à Paul: "Il t'est permis de plaider ta cause.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it seems to me unreasonable to send a prisoner and not to specify the charges against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26:1 Then Agrippa said to Paul, You are permitted to speak for yourself.</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1106"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2130"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4272132"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272132"/>
                                        </p:tgtEl>
                                        <p:attrNameLst>
                                          <p:attrName>style.visibility</p:attrName>
                                        </p:attrNameLst>
                                      </p:cBhvr>
                                      <p:to>
                                        <p:strVal val="visible"/>
                                      </p:to>
                                    </p:set>
                                    <p:anim calcmode="lin" valueType="num">
                                      <p:cBhvr additive="base">
                                        <p:cTn id="7" dur="500" fill="hold"/>
                                        <p:tgtEl>
                                          <p:spTgt spid="4272132"/>
                                        </p:tgtEl>
                                        <p:attrNameLst>
                                          <p:attrName>ppt_x</p:attrName>
                                        </p:attrNameLst>
                                      </p:cBhvr>
                                      <p:tavLst>
                                        <p:tav tm="0">
                                          <p:val>
                                            <p:strVal val="0-#ppt_w/2"/>
                                          </p:val>
                                        </p:tav>
                                        <p:tav tm="100000">
                                          <p:val>
                                            <p:strVal val="#ppt_x"/>
                                          </p:val>
                                        </p:tav>
                                      </p:tavLst>
                                    </p:anim>
                                    <p:anim calcmode="lin" valueType="num">
                                      <p:cBhvr additive="base">
                                        <p:cTn id="8" dur="500" fill="hold"/>
                                        <p:tgtEl>
                                          <p:spTgt spid="4272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3154"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4212" name="Group 36"/>
          <p:cNvGraphicFramePr>
            <a:graphicFrameLocks noGrp="1"/>
          </p:cNvGraphicFramePr>
          <p:nvPr/>
        </p:nvGraphicFramePr>
        <p:xfrm>
          <a:off x="34926" y="-26988"/>
          <a:ext cx="9074150" cy="699751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en-US" sz="3600" b="0" i="0" u="sng" strike="noStrike" cap="none" normalizeH="0" baseline="0">
                          <a:ln>
                            <a:noFill/>
                          </a:ln>
                          <a:solidFill>
                            <a:srgbClr val="FF9933"/>
                          </a:solidFill>
                          <a:effectLst/>
                          <a:latin typeface="Arial" charset="0"/>
                          <a:cs typeface="Arial" charset="0"/>
                        </a:rPr>
                        <a:t>105:3-5</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وليفرح قلب الذين يلتمسُون الربَّ، ابتغُوا الربَّ واعتزُّوا، اُطلُبُوا وجههُ في كُلِّ حين. اذكُرُوا عجائبهُ التي صنعها، آياتهِ وأحكامَ فيهِ.     هللويا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105:3-5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Que le coeur de ceux qui cherchent l’Éternel se réjouisse ! 4  Recherchez l’Éternel et sa force, Cherchez continuellement sa face ! 5  Souvenez–vous des merveilles qu’il a faites, De ses prodiges et des jugements de sa bouche,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105:3-5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Let the hearts of those rejoice who seek the Lord 4 Seek the Lord and His strength; Seek His face evermore!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Remember His marvelous works which He has done, His wonders, and the judgments of His mouth,.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5240" name="Group 40"/>
          <p:cNvGraphicFramePr>
            <a:graphicFrameLocks noGrp="1"/>
          </p:cNvGraphicFramePr>
          <p:nvPr/>
        </p:nvGraphicFramePr>
        <p:xfrm>
          <a:off x="-36514" y="44450"/>
          <a:ext cx="9217026" cy="6736080"/>
        </p:xfrm>
        <a:graphic>
          <a:graphicData uri="http://schemas.openxmlformats.org/drawingml/2006/table">
            <a:tbl>
              <a:tblPr rtl="1"/>
              <a:tblGrid>
                <a:gridCol w="4464050">
                  <a:extLst>
                    <a:ext uri="{9D8B030D-6E8A-4147-A177-3AD203B41FA5}">
                      <a16:colId xmlns:a16="http://schemas.microsoft.com/office/drawing/2014/main" val="20000"/>
                    </a:ext>
                  </a:extLst>
                </a:gridCol>
                <a:gridCol w="4752976">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( 4 :  1 ـ 42 )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علمَ يسوع أنَّ الفرِّيسيِّين قد سمعُوا أنَّ يسوعَ قد كُوُّن لهُ تلاميذ كثيرين وأنهُ يُعمِّدُ أكثر مِن يُوحنَّا، مع أنَّ يسوعَ نفسهُ لم يكُن يُعمِّدُ بل تلاميذُهُ، تركَ اليهوديَّة ومضى أيضاً إلى الجليل.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4 : 1 - 42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Quand Jésus apprit que les Pharisiens avaient entendu dire qu'il faisait plus de disciples et en baptisait plus que Jean, 2  à vrai dire, Jésus lui-même ne baptisait pas, mais ses disciples - il quitta la Judée et regagna la Galilée.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4:1-42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Therefore, when the Lord knew that the Pharisees had heard that Jesus made and baptized more disciples than John 2 (though Jesus Himself did not baptize, but His disciples), 3 He left Judea and departed again to Galilee.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28g</a:t>
            </a:r>
          </a:p>
        </p:txBody>
      </p:sp>
    </p:spTree>
  </p:cSld>
  <p:clrMapOvr>
    <a:masterClrMapping/>
  </p:clrMapOvr>
</p:sld>
</file>

<file path=ppt/slides/slide2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6252" name="Group 28"/>
          <p:cNvGraphicFramePr>
            <a:graphicFrameLocks noGrp="1"/>
          </p:cNvGraphicFramePr>
          <p:nvPr/>
        </p:nvGraphicFramePr>
        <p:xfrm>
          <a:off x="34926" y="44452"/>
          <a:ext cx="9074150" cy="664470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لابُدَّ لهُ أن يجتاز بالسَّامرة. فأتى إلى مدينةٍ مِن السَّامرة تُدعى سُوخار، قريبة مِن الضَّيعةِ التي أعطاها يعقوبُ ليوسُفَ ابنهِ. وكانت هُناك عين ماء ليعقوب. فلمَّا تَعب يسوع مِن مشى الطَّريق، جلس كذلك على العين، وكان وقت السَّاعة السَّادسةِ.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Or, il lui fallait traverser la Samarie. C'est ainsi qu'il parvint dans une ville de Samarie appelée Sychar, non loin de la terre donnée par Jacob à son fils Joseph, 6 là même où se trouve le puits de Jacob. Fatigué du chemin, Jésus était assis tout simplement au bord du puits. C'était environ la sixième heure.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He needed to go through Samaria. 5 So He came to a city of Samaria which is called Sychar, near the plot of ground that Jacob gave to his son Joseph. 6 Now Jacob's well was there. Jesus therefore, being wearied from His journey, sat thus by the well. It was about the sixth hour.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7272" name="Group 24"/>
          <p:cNvGraphicFramePr>
            <a:graphicFrameLocks noGrp="1"/>
          </p:cNvGraphicFramePr>
          <p:nvPr/>
        </p:nvGraphicFramePr>
        <p:xfrm>
          <a:off x="34926" y="44450"/>
          <a:ext cx="9074150" cy="693115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فجاءت امرأةٌ مِن السَّامرة لتملأ ماءً، فقال لها يسوعُ: " أعطيني لأشربَ " أمَّا تلاميذهُ فكانُوا قد مضوا إلى المدينةِ ليبتاعُوا لهم طعاماً. فقالت لهُ المرأةُ السَّامريَّةُ: " كيف وأنت يهُوديٌّ تطلب منِّي لتشرب وأنا امرأةٌ سامريَّةٌ؟ " لأنَّ اليهود لا يُخالطُون السَّامريِّين.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Arrive une femme de Samarie pour puiser de l'eau. Jésus lui dit: "Donne-moi à boire. 8 Ses disciples, en effet, étaient allés à la ville pour acheter de quoi manger.9 Mais cette femme, cette Samaritaine, lui dit: "Comment? Toi, un Juif, tu me demandes à boire à moi, une femme samaritaine!"</a:t>
                      </a:r>
                      <a:endParaRPr kumimoji="0" lang="ar-EG" sz="20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 woman of Samaria came to draw water. Jesus said to her, Give Me a drink. 8 For His disciples had gone away into the city to buy food. 9 Then the woman of Samaria said to Him, How is it that You, being a Jew, ask a drink from me, a Samaritan woman? For Jews have no dealings with Samaritans.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8305" name="Group 33"/>
          <p:cNvGraphicFramePr>
            <a:graphicFrameLocks noGrp="1"/>
          </p:cNvGraphicFramePr>
          <p:nvPr/>
        </p:nvGraphicFramePr>
        <p:xfrm>
          <a:off x="34926" y="44450"/>
          <a:ext cx="9074150" cy="690797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أجابَ يسوعُ وقال لها: " لو كُنت تعرفين عطيَّة اللَّهِ، ومَن هو الذي يقولُ لك أعطيني لأشربَ، لكُنتِ أنتِ تسألينه فيعطيكِ ماءً حياً ". قالت لهُ المرأةُ: " يا سيِّدُ، لا دلو لك والبئرُ عميقةٌ. فمِن أين لك الماءُ الحيُّ؟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Les Juifs, en effet, ne veulent rien avoir en commun avec les Samaritains. Jésus lui répondit: "Si tu connaissais le don de Dieu et qui est celui qui te dit: "Donne-moi à boire", c'est toi qui aurais demandé et il t'aurait donné de l'eau vive. 11La femme lui dit: "Seigneur, tu n'as pas même un seau et le puits est profond; d'où la tiens-tu donc, cette eau vive?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Jesus answered and said to her, If you knew the gift of God, and who it is who says to you, `Give Me a drink,' you would have asked Him, and He would have given you living water. 11 The woman said to Him, Sir, You have nothing to draw with, and the well is deep. Where then do You get that living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49663" name="Group 31"/>
          <p:cNvGraphicFramePr>
            <a:graphicFrameLocks noGrp="1"/>
          </p:cNvGraphicFramePr>
          <p:nvPr/>
        </p:nvGraphicFramePr>
        <p:xfrm>
          <a:off x="34926" y="44450"/>
          <a:ext cx="9074150" cy="682752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ألعلَّكَ أنت أعظم مِن أبينا يعقوب، الذي أعطانا هذه البئر، ومِنها شرب هو أيضاً وبنُوهُ وماشيته؟ ". فأجاب يسوعُ وقال لها: " كُلُّ مَن يشربُ مِن هذا الماء يعطشُ أيضاً. وأمَّا مَن يشربُ مِن الماء الذي أُعطيهِ أنا لهُ فلن يعطش إلى الأبد،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Serais-tu plus grand, toi, que notre père Jacob qui nous a donné le puits et qui, lui-même, y a bu ainsi que ses fils et ses bêtes?" 13 Jésus lui répondit: "Quiconque boit  cette eau-ci aura encore soif; mais celui qui boira de l'eau que je lui donnerai n'aura plus jamais soif;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Are You greater than our father Jacob, who gave us the well, and drank from it himself, as well as his sons and his livestock? 13 Jesus answered and said to her, Whoever drinks of this water will thirst again, 14 but whoever drinks of the water that I shall give him will never thirst.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0681" name="Group 25"/>
          <p:cNvGraphicFramePr>
            <a:graphicFrameLocks noGrp="1"/>
          </p:cNvGraphicFramePr>
          <p:nvPr/>
        </p:nvGraphicFramePr>
        <p:xfrm>
          <a:off x="34926" y="44450"/>
          <a:ext cx="9074150" cy="6400800"/>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الماءُ الذي أُعطيهِ لهُ يكُون فيهِ ينبُوع ماءٍ يفيضُ حياةٍ أبديَّةٍ ". قالت لهُ المرأةُ: " يا سيِّدُ أعطني هذا الماء، لكي لا أعطشَ ولا أجيء إلى هُنا لأملأ ماء ". فقال لها يسوعُ: " اذهبي وادعي زوجكِ وتعالي إلى هُنا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au contraire, l'eau que je lui donnerai deviendra en lui une source jaillissant en vie éternelle. 15 La femme lui dit: "Seigneur, donne-moi cette eau pour que je n'aie plus soif et que je n'aie plus à venir puiser ici."</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the water that I shall give him will become in him a fountain of water springing up into everlasting life. 15 The woman said to Him, Sir, give me this water, that I may not thirst, nor come here to draw. 16 Jesus said to her, Go, call your husband, and come 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1710" name="Group 30"/>
          <p:cNvGraphicFramePr>
            <a:graphicFrameLocks noGrp="1"/>
          </p:cNvGraphicFramePr>
          <p:nvPr/>
        </p:nvGraphicFramePr>
        <p:xfrm>
          <a:off x="34926" y="44452"/>
          <a:ext cx="9074150" cy="654710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أجابت المرأةُ وقالت: " ليسَ لي زوجٌ ". قال لها يسوعُ: " حسناً قُلتِ: أن ليسَ لي زوجٌ، لأنَّكِ تزوجتِ خمسةُ أزواج، والذي معكِ الآنَ ليسَ هو زوجكِ. فهذا الذي قُلته حق ". قالت له المرأةُ: " يا سيِّدُ أرى أنَّك نبيٌّ!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Jésus lui dit: "Va, appelle ton mari et reviens ici." La femme lui répondit: "Je n'ai pas de mari. 17 Jésus lui dit: "Tu dis bien: "Je n'ai pas de mari"; tu en as eu cinq et l'homme que tu as maintenant n'est pas ton mari. En cela tu as dit vrai." 19 Seigneur, lui dit la femme, je vois que tu es un prophète.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 woman answered and said, I have no husband. Jesus said to her, You have well said, `I have no husband,' 18 for you have had five husbands, and the one whom you now have is not your husband; in that you spoke truly. 19 The woman said to Him, Sir, I perceive that You are a prophet.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2729" name="Group 25"/>
          <p:cNvGraphicFramePr>
            <a:graphicFrameLocks noGrp="1"/>
          </p:cNvGraphicFramePr>
          <p:nvPr/>
        </p:nvGraphicFramePr>
        <p:xfrm>
          <a:off x="34926" y="44450"/>
          <a:ext cx="9074150" cy="651414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آباؤُنا سجدُوا على هذا الجبل، وأنتُم تقولون إنَّ مكان السجود في أورشليمَ، حيث يحل السجود ". قال لها يسوعُ: " صدِّقيني يا امرأة، تأتي ساعةٌ، فيها يسجدون للآب لا على هذا الجبل، ولا في أورُشليم.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Nos pères ont adoré sur cette montagne et vous, vous affirmez qu'à Jérusalem se trouve le lieu où il faut adorer." 21 Jésus lui dit: "Crois-moi, femme, l'heure vient où ce n'est ni sur cette montagne ni à Jérusalem que vous adorerez le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Our fathers worshiped on this mountain, and you Jews say that in Jerusalem is the place where one ought to worship. 21 Jesus said to her, Woman, believe Me, the hour is coming when you will neither on this mountain, nor in Jerusalem, worship the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3759" name="Group 31"/>
          <p:cNvGraphicFramePr>
            <a:graphicFrameLocks noGrp="1"/>
          </p:cNvGraphicFramePr>
          <p:nvPr/>
        </p:nvGraphicFramePr>
        <p:xfrm>
          <a:off x="34926" y="44450"/>
          <a:ext cx="9074150" cy="682752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أنتُم تسجدونَ لمَن لا تعلمُون. أمَّا نحن فنسجُد لمَن نعلم. لأنَّ الخلاصَ هو مِن اليهود. لكن تأتي ساعةٌ، وهيَ الآن، حين السَّاجدون الحقيقيُّونَ يَسجُدُون للآب بالرُّوح والحقِّ، لأنَّ الآب إنما يطلب مثـل هـؤلاء السَّاجديـن 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Vous adorez ce que vous ne connaissez pas; nous adorons ce que nous connaissons, car le salut vient des Juifs. 23 Mais l'heure vient, elle est là, où les vrais adorateurs adoreront le Père en esprit et en vérité; tels sont, en effet, les adorateurs que cherche le Père.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You worship what you do not know; we know what we worship, for salvation is of the Jews. 23 But the hour is coming, and now is, when the true worshipers will worship the Father in spirit and truth; for the Father is seeking such to worship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1936" name="Group 16"/>
          <p:cNvGraphicFramePr>
            <a:graphicFrameLocks noGrp="1"/>
          </p:cNvGraphicFramePr>
          <p:nvPr/>
        </p:nvGraphicFramePr>
        <p:xfrm>
          <a:off x="34926" y="44452"/>
          <a:ext cx="9074150" cy="597852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اللَّـهُ رُوحٌ. والذين يسجـُدون لـهُ فبالـرُّوحِ والحقِّ ينبغي أن يسجُدُوا ". قالت لهُ المرأةُ: " نحن نعلم أنَّ مَسيَّا، الذي يُدعى المسيح، يأتي. ومتى جاء فهو يُخبرنا بكُلِّ شيءٍ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Dieu est esprit et c'est pourquoi ceux qui l'adorent doivent adorer en esprit et en vérité." 25 La femme lui dit: "Je sais qu'un Messie doit venir - celui qu'on appelle Christ. Lorsqu'il viendra, il nous annoncera toutes choses."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God is Spirit, and those who worship Him must worship in spirit and truth. 25 The woman said to Him, I know that Messiah is coming (who is called Christ). When He comes, He will tell us all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4788" name="Group 36"/>
          <p:cNvGraphicFramePr>
            <a:graphicFrameLocks noGrp="1"/>
          </p:cNvGraphicFramePr>
          <p:nvPr/>
        </p:nvGraphicFramePr>
        <p:xfrm>
          <a:off x="34926" y="115890"/>
          <a:ext cx="9074150" cy="61229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لها يسوعُ:</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أنا هو الذي يُكلِّمك ". وعند ذلك جاء تلاميذُهُ، وكانُوا يتعجَّبُون أنَّهُ يتكلَّمُ مع امرأةٍ. ومع ذلك لم يقُل لهُ أحدٌ: " ماذا تطلُبُ؟ " أو " لماذا تُكلمها؟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Jésus lui dit: "Je le suis, moi qui te parle. 27Sur quoi les disciples arrivèrent. Ils s'étonnaient que Jésus parlât avec une femme; cependant personne ne lui dit "Que cherches-tu?" ou "Pourquoi lui parles-tu?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Jesus said to her, I who speak to you am He. 27 And at this point His disciples came, and they marveled that He talked with a woman; yet no one said, What do You seek? or, Why are You talking with 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5808" name="Group 32"/>
          <p:cNvGraphicFramePr>
            <a:graphicFrameLocks noGrp="1"/>
          </p:cNvGraphicFramePr>
          <p:nvPr/>
        </p:nvGraphicFramePr>
        <p:xfrm>
          <a:off x="34926" y="44450"/>
          <a:ext cx="9074150" cy="690067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فتركت المرأةُ جرَّتها ومضت إلى المدينةِ وقالت للنَّاس: " تعالوا انظُرُوا هذا الإنسان الذي قال لي كُلّ ما فعلتُ. فلعلَّ هذا هو المسيحُ؟ " فخرجُوا مِن المدينةِ وأقبلوا إليهِ.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وسألهُ تلاميذُهُ فيما بينهم قائلين: " يا مُعلِّمُ، قُم فكُل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La femme alors, abandonnant sa cruche, s'en fut à la ville et dit aux gens: 29 Venez donc voir un homme qui m'a dit tout ce que j'ai fait. Ne serait-il pas le Christ? 30 Ils sortirent de la ville et allèrent vers lui. Entre temps, les disciples le pressaient: "Rabbi, mange donc."</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 woman then left her waterpot, went her way into the city, and said to the men, 29 Come, see a Man who told me all things that I ever did. Could this be the Christ? 30 Then they went out of the city and came to Him. 31 In the meantime His disciples urged Him, saying, Rabbi, 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6822" name="Group 22"/>
          <p:cNvGraphicFramePr>
            <a:graphicFrameLocks noGrp="1"/>
          </p:cNvGraphicFramePr>
          <p:nvPr/>
        </p:nvGraphicFramePr>
        <p:xfrm>
          <a:off x="34926" y="44450"/>
          <a:ext cx="9074150" cy="651414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 أن لي طعاماً آكله لستُم تعرفُونهُ أنتُم ". فقال تلاميذُهُ بعضُهُم لبعض: " ألعلَّ أحداً أحضر لهُ ليأكُل؟ " قال لهُم يسوعُ: " طعامي أنا أن أعمل مشيئةَ الذي أرسلني وأُتمِّم عملهُ.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Mais il leur dit: "J'ai à manger une nourriture que vous ne connaissez pas. 33 Sur quoi les disciples se dirent entre eux: "Quelqu'un lui aurait-il donné à manger?" Jésus leur dit: "Ma nourriture, c'est de faire la volonté de celui qui m'a envoyé et d'accomplir son oeuvre".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He said to them, I have food to eat of which you do not know. 33 Therefore the disciples said to one another, Has anyone brought Him anything to eat? 34 Jesus said to them, My food is to do the will of Him who sent Me, and to finish His work.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7858" name="Group 34"/>
          <p:cNvGraphicFramePr>
            <a:graphicFrameLocks noGrp="1"/>
          </p:cNvGraphicFramePr>
          <p:nvPr/>
        </p:nvGraphicFramePr>
        <p:xfrm>
          <a:off x="34926" y="44450"/>
          <a:ext cx="9074150" cy="56896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ألستم تقولون: إنَّهُ بعد أربعة أشهر يأتي الحصاد؟ وها أنا أقولُ لكُمُ: ارفعوا أعيُنكُم وانظُروا إلى الكورة إنَّها قد ابيضَّت للحصاد.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Ne dites-vous pas vous-mêmes: "Encore quatre mois, et viendra la moisson"? Mais moi je vous dis: levez les yeux et regardez; déjà les champs sont blancs pour la moisson!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Do you not say, `There are still four months and then comes the harvest'? Behold, I say to you, lift up your eyes and look at the fields, for they are already white for harvest!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2960" name="Group 16"/>
          <p:cNvGraphicFramePr>
            <a:graphicFrameLocks noGrp="1"/>
          </p:cNvGraphicFramePr>
          <p:nvPr/>
        </p:nvGraphicFramePr>
        <p:xfrm>
          <a:off x="34926" y="44450"/>
          <a:ext cx="9074150" cy="56896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يحصد يأخُذ أجرته ويجمع ثمراً للحياة الأبديَّة، لكي يفرح الزَّارعُ والحاصدُ معاً. فإنَّ في هذا يحق القول: أنَّ واحداً يزرعُ وآخر يحصدُ.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Déjà le moissonneur reçoit son salaire et amasse du fruit pour la vie éternelle, si bien que celui qui sème et celui qui moissonne se réjouissent ensemble. 37 Car en ceci le proverbe est vrai, qui dit: "l'un sème, l'autre moissonne.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And he who reaps receives wages, and gathers fruit for eternal life, that both he who sows and he who reaps may rejoice together. 37 For in this the saying is true: `One sows and another reaps.'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8879" name="Group 31"/>
          <p:cNvGraphicFramePr>
            <a:graphicFrameLocks noGrp="1"/>
          </p:cNvGraphicFramePr>
          <p:nvPr/>
        </p:nvGraphicFramePr>
        <p:xfrm>
          <a:off x="34926" y="44452"/>
          <a:ext cx="9074150" cy="580421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أرسلتُكُم لتحصُدُوا ما لم تتعبوا فيهِ. آخرُون تعبُوا وأنتُم دخلتُم على تعبهم ". فآمن بهِ مِن تلك المدينةِ كثيرُون مِن السَّامريِّين بسبب كلام المرأة الشاهدة لهُ أنَّهُ: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Je vous ai envoyés moissonner ce qui ne vous a coûté aucune peine. 39 Beaucoup de Samaritains de cette ville avaient cru en lui à cause de la parole de la femme qui attestait:</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I sent you to reap that for which you have not labored; others have labored, and you have entered into their labors. 39 And many of the Samaritans of that city believed in Him because of the word of the woman who testified,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59898" name="Group 26"/>
          <p:cNvGraphicFramePr>
            <a:graphicFrameLocks noGrp="1"/>
          </p:cNvGraphicFramePr>
          <p:nvPr/>
        </p:nvGraphicFramePr>
        <p:xfrm>
          <a:off x="34926" y="44452"/>
          <a:ext cx="9074150"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لي كُلَّ ما فعلتُ ". ولمَّا أتي إليهِ السَّامريُّون طلبوا إليهِ أن يُقيم عندهُم، فأقام هُناك يومين. فآمن بهِ جمُوع كثيرة أيضاً مِن أجل كلامه.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m'a dit tout ce que j'ai fait." 40 Aussi lorsqu'ils furent arrivés près de lui, les Samaritains le prièrent de demeurer parmi eux. Et il y demeura deux jours. 41Bien plus nombreux encore furent ceux qui crurent à cause de sa parole à lui;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told me all that I ever did. 40 So when the Samaritans had come to Him, they urged Him to stay with them; and He stayed there two days. 41 And many more believed because of His own word.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79309" name="Group 13"/>
          <p:cNvGraphicFramePr>
            <a:graphicFrameLocks noGrp="1"/>
          </p:cNvGraphicFramePr>
          <p:nvPr/>
        </p:nvGraphicFramePr>
        <p:xfrm>
          <a:off x="34926" y="44450"/>
          <a:ext cx="9074150"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وكانُوا يقولون للمرأة: " لسنا مِن أجل كلامك نُؤمنُ، فإنَّنا نحنُ أيضاً سمعنا ونعلمُ حقاً أنَّ هذا هو المسيح مُخلِّص العالم.</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et ils disaient à la femme: "Ce n'est plus seulement à cause de tes dires que nous croyons; nous savons qu'il est vraiment le Sauveur du monde.</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000" b="1"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Then they said to the woman, Now we believe, not because of what you said, for we ourselves have heard Him and we know that this is indeed the Christ, the Savior of the world.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85443" name="Picture 3" descr="pointing"/>
          <p:cNvPicPr>
            <a:picLocks noChangeAspect="1" noChangeArrowheads="1"/>
          </p:cNvPicPr>
          <p:nvPr/>
        </p:nvPicPr>
        <p:blipFill>
          <a:blip r:embed="rId2" cstate="print"/>
          <a:srcRect/>
          <a:stretch>
            <a:fillRect/>
          </a:stretch>
        </p:blipFill>
        <p:spPr bwMode="auto">
          <a:xfrm>
            <a:off x="1643042" y="4572008"/>
            <a:ext cx="1238250" cy="628650"/>
          </a:xfrm>
          <a:prstGeom prst="rect">
            <a:avLst/>
          </a:prstGeom>
          <a:noFill/>
        </p:spPr>
      </p:pic>
      <p:sp>
        <p:nvSpPr>
          <p:cNvPr id="4285444"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285443"/>
                                        </p:tgtEl>
                                        <p:attrNameLst>
                                          <p:attrName>style.visibility</p:attrName>
                                        </p:attrNameLst>
                                      </p:cBhvr>
                                      <p:to>
                                        <p:strVal val="visible"/>
                                      </p:to>
                                    </p:set>
                                    <p:anim calcmode="lin" valueType="num">
                                      <p:cBhvr additive="base">
                                        <p:cTn id="7" dur="500" fill="hold"/>
                                        <p:tgtEl>
                                          <p:spTgt spid="4285443"/>
                                        </p:tgtEl>
                                        <p:attrNameLst>
                                          <p:attrName>ppt_x</p:attrName>
                                        </p:attrNameLst>
                                      </p:cBhvr>
                                      <p:tavLst>
                                        <p:tav tm="0">
                                          <p:val>
                                            <p:strVal val="0-#ppt_w/2"/>
                                          </p:val>
                                        </p:tav>
                                        <p:tav tm="100000">
                                          <p:val>
                                            <p:strVal val="#ppt_x"/>
                                          </p:val>
                                        </p:tav>
                                      </p:tavLst>
                                    </p:anim>
                                    <p:anim calcmode="lin" valueType="num">
                                      <p:cBhvr additive="base">
                                        <p:cTn id="8" dur="500" fill="hold"/>
                                        <p:tgtEl>
                                          <p:spTgt spid="42854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66569"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Fifth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a:t>
                      </a:r>
                      <a:r>
                        <a:rPr kumimoji="0" lang="en-CA" sz="4400" b="0" i="0" u="none" strike="noStrike" cap="none" normalizeH="0" baseline="0">
                          <a:ln>
                            <a:noFill/>
                          </a:ln>
                          <a:solidFill>
                            <a:srgbClr val="FF9900"/>
                          </a:solidFill>
                          <a:effectLst/>
                          <a:latin typeface="Arial" charset="0"/>
                          <a:cs typeface="Arial" charset="0"/>
                        </a:rPr>
                        <a:t> </a:t>
                      </a:r>
                      <a:r>
                        <a:rPr kumimoji="0" lang="ar-EG" sz="4400" b="0" i="0" u="none" strike="noStrike" cap="none" normalizeH="0" baseline="0">
                          <a:ln>
                            <a:noFill/>
                          </a:ln>
                          <a:solidFill>
                            <a:srgbClr val="FF9900"/>
                          </a:solidFill>
                          <a:effectLst/>
                          <a:latin typeface="Arial" charset="0"/>
                          <a:cs typeface="Arial" charset="0"/>
                        </a:rPr>
                        <a:t> الخامس من الصوم المقدس</a:t>
                      </a:r>
                      <a:endParaRPr kumimoji="0" lang="en-CA"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Cinquième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7586"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646758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68644" name="Group 36"/>
          <p:cNvGraphicFramePr>
            <a:graphicFrameLocks noGrp="1"/>
          </p:cNvGraphicFramePr>
          <p:nvPr/>
        </p:nvGraphicFramePr>
        <p:xfrm>
          <a:off x="34925" y="115888"/>
          <a:ext cx="9074150" cy="674040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أمثال سليمان الحكيم ( 3 : 5 ـ 18 )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توكَّل على الربِّ مِن كُلِّ قلبكَ وعلى فطنتك لا تعتمِد. في كُلِّ طُرُقك اعرفهُ لكي تُقوِّم سُبُلك.لا تكُن حكيماً في عيني نفسِكّ، اتَّق الربَّ وابعدُ عن كُلِّ شَّرٍّ</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Proverbs 3:5-18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Fie-toi au Seigneur de tout ton coeur et ne t'appuie pas sur ton intelligence. Dans toute ta conduite sache le reconnaître, et lui dirigera tes démarches. 7 Ne sois pas sage à tes propres yeux, crains plutôt le Seigneur et détourne-toi du mal.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3:5-18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Trust in the Lord with all your heart, And lean not on your own understanding; 6 In all your ways acknowledge Him, And He shall direct your paths. 7 Do not be wise in your own eyes; Fear the Lord and depart from evil.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29f</a:t>
            </a:r>
          </a:p>
        </p:txBody>
      </p:sp>
    </p:spTree>
  </p:cSld>
  <p:clrMapOvr>
    <a:masterClrMapping/>
  </p:clrMapOvr>
</p:sld>
</file>

<file path=ppt/slides/slide2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69660" name="Group 28"/>
          <p:cNvGraphicFramePr>
            <a:graphicFrameLocks noGrp="1"/>
          </p:cNvGraphicFramePr>
          <p:nvPr/>
        </p:nvGraphicFramePr>
        <p:xfrm>
          <a:off x="34925" y="115888"/>
          <a:ext cx="9001125" cy="637851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فيكُون الشفاء في جسدك والعافية في عظامك. أكرِم الرَّبَّ مِن مالك وأعطه باكُورات ثمار بِرك ( غلاتك ). فتمتلئ مخازنك شبعاً وتفيض معاصرُك خمراً.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Ce sera un remède pour ton corps, un rafraîchissement pour tes membres. 9 Honore le Seigneur de tes biens, des prémices de tes revenus, et tes greniers seront remplis de blé tandis que le vin débordera de tes pressoirs.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It will be health to your flesh, And strength to your bones. 9 Honor the Lord with your possessions, And with the firstfruits of all your increase; 10 So your barns will be filled with plenty, And your vats will overflow with new wine.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6994" name="Group 34"/>
          <p:cNvGraphicFramePr>
            <a:graphicFrameLocks noGrp="1"/>
          </p:cNvGraphicFramePr>
          <p:nvPr/>
        </p:nvGraphicFramePr>
        <p:xfrm>
          <a:off x="34925" y="115888"/>
          <a:ext cx="9001125" cy="623405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بُنيَّ لا تحتقر تأديبَ الرِّبِّ، ولا تسأم إذا وبَّخك، فإنَّ الذي يُحبُّهُ الرَّبُّ يُؤدِّبُهُ، ويَجلِدُ كُلَّ ابنٍ يَقْبَلُهُ.طُوبى للإنسان الذي يجدُ الحكمة والذي يفنى في طلب الفطنة. </a:t>
                      </a: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Ne rejette pas, mon fils, l'éducation du Seigneur, et ne te lasse pas de ses avis. 12 Car le Seigneur réprimande celui qu'il aime tout comme un père le fils qu'il chérit. 13 Heureux qui a trouvé la sagesse, qui s'est procuré la raison!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My son, do not despise the chastening of the Lord, Nor detest His correction; 12 For whom the Lord loves He corrects, Just as a father the son in whom he delights. 13 Happy is the man who finds wisdom, And the man who gains understanding;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8006" name="Group 22"/>
          <p:cNvGraphicFramePr>
            <a:graphicFrameLocks noGrp="1"/>
          </p:cNvGraphicFramePr>
          <p:nvPr/>
        </p:nvGraphicFramePr>
        <p:xfrm>
          <a:off x="34925" y="115888"/>
          <a:ext cx="9001125" cy="580637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تجارتها خيرٌ مِن كنوز الذَّهب والفضة. هي أكرم مِن اللآَّلئ الكثيرة الثمن لا يقاومها أي شر سهلة الظهور لكُلِّ مَن يقترب مِنها، كل النفائس لا تُساويها.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Car sa possession vaut mieux que possession d'argent et son revenu est meilleur que l'or. 15 Elle est plus estimable que le corail, et rien de ce qu'on peut désirer ne l'égale.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her proceeds are better than the profits of silver, And her gain than fine gold. 15 She is more precious than rubies, And all the things you may desire cannot compare with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0677" name="Group 21"/>
          <p:cNvGraphicFramePr>
            <a:graphicFrameLocks noGrp="1"/>
          </p:cNvGraphicFramePr>
          <p:nvPr/>
        </p:nvGraphicFramePr>
        <p:xfrm>
          <a:off x="34925" y="115888"/>
          <a:ext cx="9001125" cy="6551424"/>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يمينها طُولُ الأيَّام وكثرة السنين وفي يسارها الغنى والمجدُ. مِن فمها يخرج العدل وعلى لسانها الشريعة والرَّحمة. طُرُقُها طُرُقُ نعمة وجميع مسالكها سلامٌ. هي شجرةُ الحياة للمتعلقين بها وسند للمُتَّكلين عليها مثل الرَّبّ.</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Dans sa droite, longueur de jours, dans sa gauche, richesse et gloire. Ses voies sont des voies délicieuses et ses sentiers sont paisibles, et bienheureux ceux qui la tiennent.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Length of days is in her right hand, In her left hand riches and honor. 17 Her ways are ways of pleasantness, And all her paths are peace. 18 She is a tree of life to those who take hold of her, And happy are all who retain her.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r>
                        <a:rPr kumimoji="0" lang="en-US" sz="2800" b="0" i="0" u="none" strike="noStrike" cap="none" normalizeH="0" baseline="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1714" name="Group 34"/>
          <p:cNvGraphicFramePr>
            <a:graphicFrameLocks noGrp="1"/>
          </p:cNvGraphicFramePr>
          <p:nvPr/>
        </p:nvGraphicFramePr>
        <p:xfrm>
          <a:off x="34925" y="115888"/>
          <a:ext cx="9001125" cy="63388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en-US" sz="3200" b="0" i="0" u="sng" strike="noStrike" cap="none" normalizeH="0" baseline="0">
                          <a:ln>
                            <a:noFill/>
                          </a:ln>
                          <a:solidFill>
                            <a:srgbClr val="FF9900"/>
                          </a:solidFill>
                          <a:effectLst/>
                          <a:latin typeface="Arial" charset="0"/>
                          <a:cs typeface="Arial" charset="0"/>
                        </a:rPr>
                        <a:t>37:33-38:6</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هكذا يقولُ الربُّ على مَلِك أشُّور: إنه لا يدخُلُ هذه المدينةَ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يَرمي إليها سهماً ولا يتقدَّمُ عليها بتُرسٍ ولا يُنصب عليها مترسةً،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a:t>
                      </a:r>
                      <a:r>
                        <a:rPr kumimoji="0" lang="fr-FR" sz="3200" b="0" i="0" u="sng" strike="noStrike" cap="none" normalizeH="0" baseline="0">
                          <a:ln>
                            <a:noFill/>
                          </a:ln>
                          <a:solidFill>
                            <a:srgbClr val="FF9933"/>
                          </a:solidFill>
                          <a:effectLst/>
                          <a:latin typeface="Arial" charset="0"/>
                          <a:cs typeface="Arial" charset="0"/>
                        </a:rPr>
                        <a:t>37:33-38:6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C'est pourquoi ainsi parle le Seigneur au sujet du roi d'Assyrie: Il n'entrera pas dans cette ville, il n'y lancera pas de flèches, il ne l'attaquera pas avec des boucliers, il n'élèvera pas de remblais contre elle.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37:33-38:6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Therefore thus says the Lord concerning the king of Assyria: `He shall not come into this city, Nor shoot an arrow there, Nor come before it with shield, Nor build a siege mound against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2724" name="Group 20"/>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في الطَّريق التي جاء مِنها يرجع ( وإلى هذه المدينةِ لا يدخُلُ ) هذا ما يقولهُ الربُّ. وأحامي عن هذه المدينةِ وأُخلِّصها مِن أجلي ومِن أجل داود عبدي.</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Le chemin qu'il a pris, il le reprendra, dans cette ville il n'entrera pas - oracle du Seigneur. 35 Je protégerai cette ville et je la sauverai à cause de moi et à cause de mon serviteur David.</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By the way that he came, By the same shall he return; And he shall not come into this city,' Says the Lord. 35 `For I will defend this city, to save it For My own sake and for My servant David's sake.'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9030" name="Group 22"/>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 ملاكُ الربِّ وقتل مِن جيش أشُّور مئةً ألف وخمسةً وثمانين ألفاً، فلمَّا بكَّروا صباحاً إذا هُم جميعاً جُثثٌ أموات.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L'ange du Seigneur sortit et frappa dans le camp des Assyriens cent quatre-vingt-cinq mille hommes. Le matin, quand on se leva, c'étaient tous des cadavres, des morts!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Then the angel of the Lord went out, and killed in the camp of the Assyrians one hundred and eighty-five thousand; and when people arose early in the morning, there were the corpses--all dead.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0061" name="Group 29"/>
          <p:cNvGraphicFramePr>
            <a:graphicFrameLocks noGrp="1"/>
          </p:cNvGraphicFramePr>
          <p:nvPr/>
        </p:nvGraphicFramePr>
        <p:xfrm>
          <a:off x="34925" y="115888"/>
          <a:ext cx="9001125" cy="6018150"/>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فرجع سنحاريب مَلِك أشُّور وأقام بنينوى. وفيما هو ساجدٌ في بيت نسروخ ( إلههِ ) قتلهُ أدرَمَّلكُ وشرآصرُ ابناهُ بالسَّيف</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Sennakérib, roi d'Assyrie, décampa: il s'en retourna à Ninive où il resta. 38 Or, comme il se prosternait dans le temple de Nisrok, son dieu, ses fils Adrammélek et Sarècèr le frappèrent de l'épée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So Sennacherib king of Assyria departed and went away, returned home, and remained at Nineveh. 38 Now it came to pass, as he was worshiping in the house of Nisroch his god, that his sons Adrammelech and Sharezer struck him down with the sword;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1091" name="Group 35"/>
          <p:cNvGraphicFramePr>
            <a:graphicFrameLocks noGrp="1"/>
          </p:cNvGraphicFramePr>
          <p:nvPr/>
        </p:nvGraphicFramePr>
        <p:xfrm>
          <a:off x="34925" y="115888"/>
          <a:ext cx="9001125" cy="654253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ونجوا إلى أرض أراراط، ومَلَكَ آسرحدُّون ابنُهُ عوضه.في تلك الأيَّام مرض حزقيَّا مرض الموت فجاء إليه إشعياءُ بنُ آموص النَّبيُّ وقال له، هكذا يقولُ الربُّ: أوصي لبيتك لأنَّك تموتُ ولا تعيشُ.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s'enfuirent au pays d'Ararat. Son fils Asarhaddon régna à sa place. 1 En ces jours-là, Ezékias fut atteint d'une maladie mortelle. Le prophète Esaïe, fils d'Amoç, vint le trouver et lui dit: "Ainsi parle le Seigneur: Donne des ordres à ta maison car tu vas mourir, tu ne survivras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escaped into the land of Ararat. Then Esarhaddon his son reigned in his place. 38:1 In those days Hezekiah was sick and near death. And Isaiah the prophet, the son of Amoz, went to him and said to him, Thus says the Lord: `Set your house in order, for you shall die and not live.'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2112" name="Group 32"/>
          <p:cNvGraphicFramePr>
            <a:graphicFrameLocks noGrp="1"/>
          </p:cNvGraphicFramePr>
          <p:nvPr/>
        </p:nvGraphicFramePr>
        <p:xfrm>
          <a:off x="34925" y="115888"/>
          <a:ext cx="9001125" cy="651630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فحول حزقيَّا وجههُ إلى الحائط وصلَّى إلى الربِّ وقال: اذكُرني ياربُّ كما سلكت أمامك بالحق وسلامة القلب وصنعت ما يرضيك أمامك، وبكى حزقيَّا بُكاءً شديداً.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Ezékias tourna son visage contre le mur et pria le Seigneur. 3 Il dit: "Ah! Seigneur daigne te souvenir que j'ai marché en ta présence avec loyauté et d'un coeur intègre et que j'ai fait ce qui est bien à tes yeux." Ezékias versa d'abondantes larmes.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Hezekiah turned his face toward the wall, and prayed to the Lord, 3 and said, Remember now, O Lord, I pray, how I have walked before You in truth and with a loyal heart, and have done what is good in Your sight. And Hezekiah wept bitterly.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4155" name="Group 27"/>
          <p:cNvGraphicFramePr>
            <a:graphicFrameLocks noGrp="1"/>
          </p:cNvGraphicFramePr>
          <p:nvPr/>
        </p:nvGraphicFramePr>
        <p:xfrm>
          <a:off x="34925" y="115888"/>
          <a:ext cx="9001125" cy="65547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3050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فصار كلامُ الربِّ إلى إشعياء اذهب وقُل لحزقيَّا: هكذا قال الربُّ إله داود أبيك، إنِّي قد سمعتُ صوت صلاتك، ورأيت دُمُوعك، وهأنذا أُزيدُ على أيَّامك خمس عشرة سنةً،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La parole du Seigneur fut adressée à Esaïe: 5  "Va et dis à Ezékias: Ainsi parle le Seigneur, le Dieu de David ton père: J'ai entendu ta prière et j'ai vu tes larmes. Je vais ajouter quinze années au nombre de tes jours.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the word of the Lord came to Isaiah, saying,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Go and tell Hezekiah, `Thus says the Lord, the God of David your father: I have heard your prayer, I have seen your tears; surely I will add to your days fifteen years.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3730" name="Group 2"/>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وأُنقذُك مِن يد مَلِك أشُّور وأُحامي عن هذه المدينةِ.</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te délivrerai ainsi que cette ville, des mains du roi d'Assyrie, Je protégerai cette ville.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 will deliver you and this city from the hand of the king of Assyria, and I will defend this city.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4777" name="Group 25"/>
          <p:cNvGraphicFramePr>
            <a:graphicFrameLocks noGrp="1"/>
          </p:cNvGraphicFramePr>
          <p:nvPr/>
        </p:nvGraphicFramePr>
        <p:xfrm>
          <a:off x="34925" y="115888"/>
          <a:ext cx="9001125" cy="63388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a:t>
                      </a:r>
                      <a:r>
                        <a:rPr kumimoji="0" lang="en-US" sz="3200" b="0" i="0" u="sng" strike="noStrike" cap="none" normalizeH="0" baseline="0">
                          <a:ln>
                            <a:noFill/>
                          </a:ln>
                          <a:solidFill>
                            <a:srgbClr val="FF9900"/>
                          </a:solidFill>
                          <a:effectLst/>
                          <a:latin typeface="Arial" charset="0"/>
                          <a:cs typeface="Arial" charset="0"/>
                        </a:rPr>
                        <a:t>22:1-30</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أليفازُ التَّيمانيُّ وقال: " أليس الرب الذي يعلم الفهم والفطنة،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Job 22:1-30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Alifaz de Témân prit la parole et dit: Est-ce à Dieu qu'un brave peut être utile, alors que le sage n'est utile qu'à lui-même?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22:1-30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22:1 Then Eliphaz the Temanite answered and said: 2 Can a man be profitable to God, Though he who is wise may be profitable to himself?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5803" name="Group 27"/>
          <p:cNvGraphicFramePr>
            <a:graphicFrameLocks noGrp="1"/>
          </p:cNvGraphicFramePr>
          <p:nvPr/>
        </p:nvGraphicFramePr>
        <p:xfrm>
          <a:off x="34925" y="115888"/>
          <a:ext cx="9001125" cy="6338888"/>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بماذا ينتفع الرب إن كنت أنت تتزكى في أعمالك. وهل مِن فائدة إذ قومت طُرُقك أيوبخك ويحاججك.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Puissant s'intéresse-t-il à ta justice, que gagne-t-il si tu réformes ta conduite? 4 Est-ce par crainte pour toi qu'il te présentera sa défense, qu'il ira avec toi en justice?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Is it any pleasure to the Almighty that you are righteous? Or is it gain to Him that you make your ways blameless? 4 Is it because of your fear of Him that He corrects you, And enters into judgment with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5184" name="Group 32"/>
          <p:cNvGraphicFramePr>
            <a:graphicFrameLocks noGrp="1"/>
          </p:cNvGraphicFramePr>
          <p:nvPr/>
        </p:nvGraphicFramePr>
        <p:xfrm>
          <a:off x="34925" y="115888"/>
          <a:ext cx="9001125" cy="658774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أليس شرُّك جسيماً وآثامُك لا نهاية لها. لأنَّك أخذت رهائن إخوتك باطلاً وسلبت العُراة ثيابهم.لم تَسقِ العطشان ماء وعن الجائع مَنعت خُبزك،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Vraiment ta méchanceté est grande, il n'y a pas de limites à tes crimes. 6 Tu prenais sans motif des gages à tes frères, tu les dépouillais de leurs vêtements jusqu'à les mettre nus. 7 Tu ne donnais pas d'eau à l'homme épuisé, à l'affamé tu refusais le pain.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Is not your wickedness great, And your iniquity without end? 6 For you have taken pledges from your brother for no reason, And stripped the naked of their clothing. 7 You have not given the weary water to drink, And you have withheld bread from the hungry.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6198" name="Group 22"/>
          <p:cNvGraphicFramePr>
            <a:graphicFrameLocks noGrp="1"/>
          </p:cNvGraphicFramePr>
          <p:nvPr/>
        </p:nvGraphicFramePr>
        <p:xfrm>
          <a:off x="34925" y="115888"/>
          <a:ext cx="9001125" cy="616102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رفعت وجُوه بعض وجعلت البعض فقراء على الأرض. أرسلت الأرامل فارغات واليتامى ضايقتهم. لذلك تُحيط بك الفخاخ، تباغتك الحروب العجيبة.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L'homme à poigne possédait la terre et le favori s'y installait. 9 Tu as renvoyé les veuves les mains vides, et les bras des orphelins étaient broyés. 10 C'est pour cela que des pièges t'entourent, que te trouble une terreur soudaine.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the mighty man possessed the land, And the honorable man dwelt in it. 9 You have sent widows away empty, And the strength of the fatherless was crushed. 10 Therefore snares are all around you, And sudden fear troubles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7236" name="Group 36"/>
          <p:cNvGraphicFramePr>
            <a:graphicFrameLocks noGrp="1"/>
          </p:cNvGraphicFramePr>
          <p:nvPr/>
        </p:nvGraphicFramePr>
        <p:xfrm>
          <a:off x="34925" y="115888"/>
          <a:ext cx="9145588" cy="616102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النور صار لك ظلاماً وفي نومك يعلُوك غمر، وفيض غمر المياه يُغطيك.أيَرى اللَّه الكائن في الأعالي السالك في العظائم، أيتضع وقُلت ماذا يعلم القدير، أمِن وراء الضَّباب يقضى،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Ou bien c'est l'obscurité, tu n'y vois plus, et une masse d'eau te submerge. 12 Dieu n'est-il pas en haut des cieux? Vois la voûte étoilée, comme elle est haute. 13 Tu en as conclu: "Que peut savoir Dieu? Peut-il juger à travers la nuée sombre?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Or darkness so that you cannot see; And an abundance of water covers you. 12 Is not God in the height of heaven? And see the highest stars, how lofty they are! 13 And you say, `What does God know? Can He judge through the deep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8250" name="Group 26"/>
          <p:cNvGraphicFramePr>
            <a:graphicFrameLocks noGrp="1"/>
          </p:cNvGraphicFramePr>
          <p:nvPr/>
        </p:nvGraphicFramePr>
        <p:xfrm>
          <a:off x="34925" y="115888"/>
          <a:ext cx="9001125" cy="65877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السَّحابُ سترٌ لهُ فلا يُرى وعلى دائرة يتمشَّى. هل تحفظُ مسلك القدم الذي داسهُ رجالُ الإثم الذين قُبض عليهم قبل آوانهم، انصبت الأنهار على أساسهم،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Les nuages lui sont un voile et il n'y voit pas, il ne parcourt que le pourtour des cieux." 15 Veux-tu donc suivre la route de jadis, celle que foulèrent les hommes pervers? Ils furent emportés avant le temps; leurs fondations, c'est un fleuve qui s'écoule.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Thick clouds cover Him, so that He cannot see, And He walks above the circle of heaven.' 15 Will you keep to the old way Which wicked men have trod, 16 Who were cut down before their time, Whose foundations were swept away by a flood?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09270" name="Group 22"/>
          <p:cNvGraphicFramePr>
            <a:graphicFrameLocks noGrp="1"/>
          </p:cNvGraphicFramePr>
          <p:nvPr/>
        </p:nvGraphicFramePr>
        <p:xfrm>
          <a:off x="34925" y="115888"/>
          <a:ext cx="9001125" cy="658774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القائلين ماذا يصنع بنا اللَّه، أو ماذا يجلب علينا القدير. وهو قد ملأ بُيُوتهم خيراً، ومشُورةُ المُنافقين ابتعدت عنِّي. ينظر الصدِّيقُون ويفرحُون والبريءُ يستهزئُ بهم</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Eux qui disaient à Dieu: "Détourne-toi de nous!" Car, que pouvait leur faire le Puissant? 18 C'était pourtant lui qui avait rempli leurs maisons de bonheur - loin de moi, les intrigues des scélérats! Les justes verront et se réjouiront, l'homme honnête se moquera d'eux: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They said to God, `Depart from us! What can the Almighty do to them?' 18 Yet He filled their houses with good things; But the counsel of the wicked is far from me. 19 The righteous see it and are glad, And the innocent laugh at them: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0295" name="Group 23"/>
          <p:cNvGraphicFramePr>
            <a:graphicFrameLocks noGrp="1"/>
          </p:cNvGraphicFramePr>
          <p:nvPr/>
        </p:nvGraphicFramePr>
        <p:xfrm>
          <a:off x="34925" y="115888"/>
          <a:ext cx="9001125" cy="616102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ألم تنقرض قُوتهم وقد أكلت بقيتهُم النَّار.تقرب لننظر وتمهل، فبذلك يأتيك خيرٌ. اقْبَل الشَّريعة مِنْ فيهِ وضع كلامهُ في قلبكَ.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"Voilà nos adversaires anéantis, le feu a dévoré leurs profits!". 21 Réconcilie-toi donc avec lui et fais la paix. Ainsi le bonheur te sera rendu. 22 Accepte donc de sa bouche l'instruction et fixe ses sentences en ta conscience.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`Surely our adversaries are cut down, And the fire consumes their remnant.' 21 Now acquaint yourself with Him, and be at peace; Thereby good will come to you. 22 Receive, please, instruction from His mouth, And lay up His words in your heart.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1315" name="Group 19"/>
          <p:cNvGraphicFramePr>
            <a:graphicFrameLocks noGrp="1"/>
          </p:cNvGraphicFramePr>
          <p:nvPr/>
        </p:nvGraphicFramePr>
        <p:xfrm>
          <a:off x="34925" y="115888"/>
          <a:ext cx="9001125" cy="64051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رجعت واتضعت أمام القدير يجعل الظُّلمة بعيدة عن خبائك، وتجلس على الصخرة في آخِرتك ( وتصير ) الصخرة كذهب صوفير، ويكونُ القديرُ مُعينك ويُنقيك كالفضَّة المُصفَّاة مِن أيدي أعدائك.</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Si tu reviens vers le Puissant, tu seras rétabli, si tu éloignes la perfidie de ta tente. Jette ensuite à la poussière les lingots et aux cailloux du torrent l'or d'Ofir. 25 C'est le Puissant qui te tiendra lieu de lingots et de monceaux d'argent.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If you return to the Almighty, you will be built up; You will remove iniquity far from your tents. 24 Then you will lay your gold in the dust, And the gold of Ophir among the stones of the brooks. 25 Yes, the Almighty will be your gold And your precious silver;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2342" name="Group 22"/>
          <p:cNvGraphicFramePr>
            <a:graphicFrameLocks noGrp="1"/>
          </p:cNvGraphicFramePr>
          <p:nvPr/>
        </p:nvGraphicFramePr>
        <p:xfrm>
          <a:off x="34925" y="115888"/>
          <a:ext cx="9001125" cy="6587745"/>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تتلـذَّذُ بالقديـر وتتطلع إلى السَّماء بفـرح، إذا دعوته فيُجيبك ونُـذُورُك تُوفيها، ويُرد إليك مسكن البر، وعلى طُرُقك يُضئُ النُور.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Car alors tu feras du Puissant tes délices et tu élèveras vers Dieu ton visage. Quand tu le supplieras, il t'exaucera, et tu n'auras plus qu'à t'acquitter de tes voeux. 28 Si tu prends une décision, elle te réussira et sur ta route brillera la lumière.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For then you will have your delight in the Almighty, And lift up your face to God. 27 You will make your prayer to Him, He will hear you, And you will pay your vows. 28 You will also declare a thing, And it will be established for you; So light will shine on your ways.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6821" name="Group 21"/>
          <p:cNvGraphicFramePr>
            <a:graphicFrameLocks noGrp="1"/>
          </p:cNvGraphicFramePr>
          <p:nvPr/>
        </p:nvGraphicFramePr>
        <p:xfrm>
          <a:off x="34925" y="115888"/>
          <a:ext cx="9074150" cy="566998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اتضع تقُول إنه ارتفع، ويُخلِّصُ المنُخفض العينين. ويفلت الزكي وينجو بطهارة يديه.</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Si certains sont abattus, tu pourras leur dire: "Debout!" Car il sauve l'homme aux yeux baissés. 30 Il délivrera même celui qui n'est pas innocent; oui, celui-ci sera délivré par la pureté de tes mains.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When they cast you down, and you say, `Exaltation will come!' Then He will save the humble person. 30 He will even deliver one who is not innocent; Yes, he will be delivered by the purity of your hands.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7826"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647782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8882" name="Group 34"/>
          <p:cNvGraphicFramePr>
            <a:graphicFrameLocks noGrp="1"/>
          </p:cNvGraphicFramePr>
          <p:nvPr/>
        </p:nvGraphicFramePr>
        <p:xfrm>
          <a:off x="34925" y="44450"/>
          <a:ext cx="9145588" cy="6217984"/>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88:2-4</a:t>
                      </a:r>
                      <a:r>
                        <a:rPr kumimoji="0" lang="ar-EG" sz="3600" b="0" i="0" u="sng" strike="noStrike" cap="none" normalizeH="0" baseline="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أمل يارب سمعك إلى طلبتي، فقد امتلأت من الشر نفسي، وحياتي إلى الجحيم دنت. حُسبتُ مع المُنحدرين في الجُبِّ.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Psaume </a:t>
                      </a:r>
                      <a:r>
                        <a:rPr kumimoji="0" lang="en-US" sz="2800" b="0" i="0" u="sng" strike="noStrike" cap="none" normalizeH="0" baseline="0">
                          <a:ln>
                            <a:noFill/>
                          </a:ln>
                          <a:solidFill>
                            <a:srgbClr val="FF9933"/>
                          </a:solidFill>
                          <a:effectLst/>
                          <a:latin typeface="Arial" charset="0"/>
                          <a:cs typeface="Times New Roman" pitchFamily="18" charset="0"/>
                        </a:rPr>
                        <a:t>88:2-4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Seigneur, tends l'oreille à ma plainte,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ma vie est saturée de malheurs et je frôle les enfers.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On me compte parmi les moribonds,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88:2-4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Incline Your ear to my cry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my soul is full of troubles, And my life draws near to the grave.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am counted with those who go down to the pit.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29pm</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79903" name="Group 31"/>
          <p:cNvGraphicFramePr>
            <a:graphicFrameLocks noGrp="1"/>
          </p:cNvGraphicFramePr>
          <p:nvPr/>
        </p:nvGraphicFramePr>
        <p:xfrm>
          <a:off x="34925" y="44450"/>
          <a:ext cx="9145588" cy="6697663"/>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Arial" charset="0"/>
                        </a:rPr>
                        <a:t>12:16-21</a:t>
                      </a:r>
                      <a:r>
                        <a:rPr kumimoji="0" lang="ar-EG" sz="3600" b="0" i="0" u="sng" strike="noStrike" cap="none" normalizeH="0" baseline="0">
                          <a:ln>
                            <a:noFill/>
                          </a:ln>
                          <a:solidFill>
                            <a:srgbClr val="FF9933"/>
                          </a:solidFill>
                          <a:effectLst/>
                          <a:latin typeface="Arial" charset="0"/>
                          <a:cs typeface="Arial" charset="0"/>
                        </a:rPr>
                        <a:t>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كلمهُم بمثلٍ قائلاً: " كان إنسانٌ غنيٌّ أخصبت كُورتُهُ، ففكَّر في نفسه قائلاً: ماذا أصنعُ، فإنَّهُ ليس لي موضعٌ أجمعُ فيه ثماري؟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12:16-21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il leur dit une parabole: "Il y avait un homme riche dont la terre avait bien rapporté. 17 Et il se demandait: "Que vais-je faire? car je n'ai pas où rassembler ma récolte." Puis il se dit: "Voici ce que je vais faire: je vais démolir mes greniers,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12:16-21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Then He spoke a parable to them, saying: The ground of a certain rich man yielded plentifully. 17 And he thought within himself, saying, `What shall I do, since I have no room to store my crops?'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29m</a:t>
            </a:r>
          </a:p>
        </p:txBody>
      </p:sp>
    </p:spTree>
  </p:cSld>
  <p:clrMapOvr>
    <a:masterClrMapping/>
  </p:clrMapOvr>
</p:sld>
</file>

<file path=ppt/slides/slide2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80918" name="Group 22"/>
          <p:cNvGraphicFramePr>
            <a:graphicFrameLocks noGrp="1"/>
          </p:cNvGraphicFramePr>
          <p:nvPr/>
        </p:nvGraphicFramePr>
        <p:xfrm>
          <a:off x="34925" y="115888"/>
          <a:ext cx="9074150" cy="604837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لأفعلن هذا: أهدمُ أهرائي وأبنيها أعظم كثيراً، وأجمعُ هُناك جميع أرزاقي وخيراتي، وأقُولُ لنفسي: يا نفسي لك خيراتٌ كثيرةٌ، موضوعةٌ لسنين عديدةٍ. فاستريحي وكُلي واشربي وافرحي!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j'en bâtirai de plus grands et j'y rassemblerai tout mon blé et mes biens. 19  Et je me dirai à moi-même: "Te voilà avec quantité de biens en réserve pour de longues années; repose-toi, mange, bois, fais bombance."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So he said, `I will do this: I will pull down my barns and build greater, and there I will store all my crops and my goods. 19 `And I will say to my soul, Soul, you have many goods laid up for many years; take your ease; eat, drink, and be merry.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81941" name="Group 21"/>
          <p:cNvGraphicFramePr>
            <a:graphicFrameLocks noGrp="1"/>
          </p:cNvGraphicFramePr>
          <p:nvPr/>
        </p:nvGraphicFramePr>
        <p:xfrm>
          <a:off x="34925" y="115888"/>
          <a:ext cx="9074150" cy="602284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اللَّه لهُ: يا جاهل! في هذه الليلة تُنزع نفسُك مِنك، فهذه التي أعددتها لمَن تكُون؟ هذا كمن يدخر لنفسهِ وليس هُو غني للَّهِ.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 Dieu lui dit: "Insensé, cette nuit même on te redemande ta vie, et ce que tu as préparé, qui donc l'aura?" 21 Voilà ce qui arrive à celui qui amasse un trésor pour lui-même au lieu de s'enrichir auprès de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God said to him, `Fool! This night your soul will be required of you; then whose will those things be which you have provided?' 21 So is he who lays up treasure for himself, and is not rich toward God.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294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48294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48294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48294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85022" name="Group 30"/>
          <p:cNvGraphicFramePr>
            <a:graphicFrameLocks noGrp="1"/>
          </p:cNvGraphicFramePr>
          <p:nvPr/>
        </p:nvGraphicFramePr>
        <p:xfrm>
          <a:off x="34925" y="44450"/>
          <a:ext cx="9074150" cy="6289675"/>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فيلبي</a:t>
                      </a:r>
                      <a:r>
                        <a:rPr kumimoji="0" lang="en-CA"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2 : 1 ـ 16 )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كانت تعزيةٌ ما في المسيح. أو تسليةٌ ما للمحبَّةِ. أو شركةٌ ما في الرُّوح</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 كانت رأفةٌ ورحمةٌ،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Philippians 2:1-16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S'il y a donc un appel en Christ, un encouragement dans l'amour, une communion dans l'Esprit, un élan d'affection et de compassion,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Philippians 2:1-16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Therefore if there is any consolation in Christ, if any comfort of love, if any fellowship of the Spirit, if any affection and mercy,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29p</a:t>
            </a:r>
          </a:p>
        </p:txBody>
      </p:sp>
    </p:spTree>
  </p:cSld>
  <p:clrMapOvr>
    <a:masterClrMapping/>
  </p:clrMapOvr>
</p:sld>
</file>

<file path=ppt/slides/slide2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86039" name="Group 23"/>
          <p:cNvGraphicFramePr>
            <a:graphicFrameLocks noGrp="1"/>
          </p:cNvGraphicFramePr>
          <p:nvPr/>
        </p:nvGraphicFramePr>
        <p:xfrm>
          <a:off x="34925" y="44450"/>
          <a:ext cx="9001125" cy="65786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فتمِّمُوا فرحي حتَّى تفتكرُوا فكراً واحداً ولكُم محبَّةٌ واحدةٌ بنفسٍ واحدةٍ، مُفتكرين شيئاً واحداً، لا تعملوا شيئاً بتحزُّبٍ أو بِعُجْبٍ، بل بتواضُعٍ، حاسبين بعضُكُم البعض أفضلَ مِن أنفُسهم.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alors comblez ma joie en vivant en plein accord. Ayez un même amour, un même coeur; recherchez l'unité; 3 ne faites rien par rivalité, rien par gloriole, mais, avec humilité, considérez les autres comme supérieurs à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fulfill my joy by being like-minded, having the same love, being of one accord, of one mind. 3 Let nothing be done through selfish ambition or conceit, but in lowliness of mind let each esteem others better than himself.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4393" name="Group 25"/>
          <p:cNvGraphicFramePr>
            <a:graphicFrameLocks noGrp="1"/>
          </p:cNvGraphicFramePr>
          <p:nvPr/>
        </p:nvGraphicFramePr>
        <p:xfrm>
          <a:off x="34925" y="44450"/>
          <a:ext cx="9001125" cy="65786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تنظُروا كُلُّ واحدٍ إلى ما هو لنفسهِ، بل كُلُّ واحدٍ إلى ما هو لآخرين أيضاً. فليكُن فيكُم هذا الفكرُ الذي في المسيح يسوعَ. الذي إذا كان في صُورة اللَّهِ، لم يَحسب خُلسةً أن يكُون مُساوياً للَّهِ.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Que chacun ne regarde pas à soi seulement, mais aussi aux autres. 5 Comportez-vous ainsi entre vous, comme on le fait en Jésus Christ: lui qui est de condition divine n'a pas considéré comme une proie à saisir d'être l'égal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Let each of you look out not only for his own interests, but also for the interests of others. 5 Let this mind be in you which was also in Christ Jesus, 6 who, being in the form of God, did not consider it robbery to be equal with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5417" name="Group 25"/>
          <p:cNvGraphicFramePr>
            <a:graphicFrameLocks noGrp="1"/>
          </p:cNvGraphicFramePr>
          <p:nvPr/>
        </p:nvGraphicFramePr>
        <p:xfrm>
          <a:off x="34925" y="44450"/>
          <a:ext cx="9001125" cy="636111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لكنَّهُ أخلى نفسهُ، آخذاً صُورة عبدٍ، صائراً في شبهِ البشر. وإذ وُجدَ في الهيئةِ كإنسانٍ، وضعَ نفسهُ وأطاع حتى الموت موت الصَّليب.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Mais il s'est dépouillé, prenant la condition de serviteur, devenant semblable aux hommes, 8 et, reconnu à son aspect comme un homme, il s'est abaissé, devenant obéissant jusqu'à la mort, à la mort sur une croix.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made Himself of no reputation, taking the form of a bondservant, and coming in the likeness of men. 8 And being found in appearance as a man, He humbled Himself and became obedient to the point of death, even the death of the cross.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6437" name="Group 21"/>
          <p:cNvGraphicFramePr>
            <a:graphicFrameLocks noGrp="1"/>
          </p:cNvGraphicFramePr>
          <p:nvPr/>
        </p:nvGraphicFramePr>
        <p:xfrm>
          <a:off x="34925" y="44450"/>
          <a:ext cx="9001125" cy="6361113"/>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فلذلك رفَّعهُ اللَّهُ أيضاً، وأعطاهُ اسماً يفُوق كُلِّ اسم لكي تجثُوَ باسم يسوعَ كُلُّ رُكبةٍ ممَّا في السَّمَوات وعلى الأرض ومَن تحتَ الأرض،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C'est pourquoi Dieu l'a souverainement élevé et lui a conféré le Nom qui est au-dessus de tout nom, afin qu'au nom de Jésus tout genou fléchisse, dans les cieux, sur la terre et sous la terre,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Therefore God also has highly exalted Him and given Him the name which is above every name, 10 that at the name of Jesus every knee should bow, of those in heaven, and of those on earth, and of those under the earth,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7472" name="Group 32"/>
          <p:cNvGraphicFramePr>
            <a:graphicFrameLocks noGrp="1"/>
          </p:cNvGraphicFramePr>
          <p:nvPr/>
        </p:nvGraphicFramePr>
        <p:xfrm>
          <a:off x="34925" y="44450"/>
          <a:ext cx="9001125" cy="636111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ويَعترفَ كُلُّ لسانٍ أنَّ يسوعَ المسيح هو ربٌّ لمجد اللَّه الآب.إذاً يا أحبَّائي، كما أطعتُم كُلَّ حينٍ، اعملُوا لخلاصكُم بخوفٍ ورعدةٍ،لا كما كُنتُم تفعلُون عند حُضُوري فقط، بل الآن في غيابي أكثر جداً،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et que toute langue confesse que le Seigneur, c'est Jésus Christ, à la gloire de Dieu le Père.12 Ainsi, mes bien-aimés, vous qui avez toujours été obéissants, soyez-le non seulement en ma présence, mais bien plus maintenant, en mon absence;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that every tongue should confess that Jesus Christ is Lord, to the glory of God the Father. 12 Therefore, my beloved, as you have always obeyed, not as in my presence only, but now much more in my absence,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8496" name="Group 32"/>
          <p:cNvGraphicFramePr>
            <a:graphicFrameLocks noGrp="1"/>
          </p:cNvGraphicFramePr>
          <p:nvPr/>
        </p:nvGraphicFramePr>
        <p:xfrm>
          <a:off x="34925" y="44450"/>
          <a:ext cx="9001125" cy="643413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اللَّهَ هو الذي يعمل فيكُم الإرادة والعمل مِن أجل المسرَّة. افعلُوا كُلَّ شيءٍ بغير تذمر ولا جدالٍ، لتكونوا بغير لومٍ، وبُسطاء،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avec crainte et tremblement mettez en oeuvre votre salut, 13 car c'est Dieu qui fait en vous et le vouloir et le faire selon son dessein bienveillant. 14 Agissez en tout sans murmures ni réticences, 15 afin d'être sans reproche et sans compromission,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work out your own salvation with fear and trembling; 13 for it is God who works in you both to will and to do for His good pleasure. 14 Do all things without complaining and disputing, 15 that you may become blameless and harmless,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19520" name="Group 32"/>
          <p:cNvGraphicFramePr>
            <a:graphicFrameLocks noGrp="1"/>
          </p:cNvGraphicFramePr>
          <p:nvPr/>
        </p:nvGraphicFramePr>
        <p:xfrm>
          <a:off x="34925" y="44450"/>
          <a:ext cx="9074150" cy="636111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وأبناء اللَّه بلا عيبٍ في وسط جيلٍ مُعوَّجٍ ومُلتوٍ، تُضيئُون فيهم كأنوار في العالم. مُتمسِّكين بكلمةِ الحياة لافتخاري في يوم المسيح، بأنِّي لم أسع عبثاً ولم أتعب باطلاً.</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enfants de Dieu sans tache au milieu d'une génération dévoyée et pervertie, où vous apparaissez comme des sources de lumière dans le monde, 16 vous qui portez la parole de vie: c'est ma gloire pour le jour de Christ, puisque je n'aurai pas couru pour rien ni peiné pour rien.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children of God without fault in the midst of a crooked and perverse generation, among whom you shine as lights in the world, 16 holding fast the word of life, so that I may rejoice in the day of Christ that I have not run in vain or labored in vain.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704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806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4880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48806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90149" name="Group 37"/>
          <p:cNvGraphicFramePr>
            <a:graphicFrameLocks noGrp="1"/>
          </p:cNvGraphicFramePr>
          <p:nvPr/>
        </p:nvGraphicFramePr>
        <p:xfrm>
          <a:off x="34925" y="44450"/>
          <a:ext cx="9074150" cy="638943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بطرس الرسول الأولى</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10 ـ 18 )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أراد أن يُحبَّ الحياة وأن يرى أيَّاماً صالحةً، فليكفُفْ لسانهُ عن الشَّرِّ وشفتيهِ مِن أن تتكلَّما بالمَكْرِ، وليَحِد عن الشَّرِّ ويصنع الخير، وليطلُب السَّلامة ويسعى في أثرها.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Pierre 3 : 10 - 18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En effet, qui veut aimer la vie et voir des jours heureux doit garder sa langue du mal et ses lèvres des paroles trompeuses, 11 se détourner du mal et faire le bien, rechercher la paix et la poursuivre. </a:t>
                      </a:r>
                      <a:endParaRPr kumimoji="0" lang="fr-FR" sz="3200" b="0" i="0" u="sng"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3:10-18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He who would love life And see good days, Let him refrain his tongue from evil, And his lips from speaking deceit. 11 Let him turn away from evil and do good; Let him seek peace and pursue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29c</a:t>
            </a:r>
          </a:p>
        </p:txBody>
      </p:sp>
    </p:spTree>
  </p:cSld>
  <p:clrMapOvr>
    <a:masterClrMapping/>
  </p:clrMapOvr>
</p:sld>
</file>

<file path=ppt/slides/slide2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91169" name="Group 33"/>
          <p:cNvGraphicFramePr>
            <a:graphicFrameLocks noGrp="1"/>
          </p:cNvGraphicFramePr>
          <p:nvPr/>
        </p:nvGraphicFramePr>
        <p:xfrm>
          <a:off x="34925" y="115888"/>
          <a:ext cx="9074150" cy="580421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عيني الرَّبِّ على الصديقين وأُذنيهِ إلى طلبتهم، لكنَّ وجه الرَّبِّ على الذين يعملُون الشَّرِّ.فمَن الذي يُؤذيكُم إن كُنتُم غيورين على الخير؟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Car les yeux du Seigneur sont sur les justes, et ses oreilles sont attentives à leur prière; mais la face du Seigneur se tourne contre ceux qui font le mal. 13 Et qui vous fera du mal, si vous vous montrez zélés pour le bien?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the eyes of the Lord are on the righteous, And His ears are open to their prayers; But the face of the Lord is against those who do evil. 13 And who is he who will harm you if you become followers of what is good?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0533" name="Group 21"/>
          <p:cNvGraphicFramePr>
            <a:graphicFrameLocks noGrp="1"/>
          </p:cNvGraphicFramePr>
          <p:nvPr/>
        </p:nvGraphicFramePr>
        <p:xfrm>
          <a:off x="34925" y="115888"/>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وإن تألَّمتُم مِن أجل البرِّ، فطوباكُم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أمَّا خوفهُم فلا تَخافوهُ ولا تضطربوا. بل قدِّسُوا الربَّ الإلهَ في قُلُوبكُم، وكونوا مُستعدِّين دائماً لِمُجاوَبَةِ كلِّ مَن يسألكُم عن سَبب الرَّجاءِ الذي فيكُم،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Bien plus, au cas où vous auriez à souffrir pour la justice, heureux êtes-vous. N'ayez d'eux aucune crainte et ne soyez pas troublés; 15 mais sanctifiez dans vos coeurs le Christ qui est Seigneur. Soyez toujours prêts à justifier votre espérance devant ceux qui vous en demandent compte.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even if you should suffer for righteousness' sake, you are blessed. And do not be afraid of their threats, nor be troubled. 15 But sanctify the Lord God in your hearts, and always be ready to give a defense to everyone who asks you a reason for the hope that is in you, with meekness and fear;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1565" name="Group 29"/>
          <p:cNvGraphicFramePr>
            <a:graphicFrameLocks noGrp="1"/>
          </p:cNvGraphicFramePr>
          <p:nvPr/>
        </p:nvGraphicFramePr>
        <p:xfrm>
          <a:off x="34925" y="115888"/>
          <a:ext cx="9074150" cy="6495288"/>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بوداعةٍ وخوفٍ، ولكُم ضميرٌ صالحٌ، حتى يخزى المفترُون عليكُم كفاعلي شرٍّ ويسلبُون تصرفكُم الصالح في المسيح، فإنَّه خيرٌ لكُم أن تتألَّمُوا لعمل الصالحات إن كانت في ذلك مشيئة اللَّه، مِن أن تتألَّموا لعمل السيئات</a:t>
                      </a:r>
                      <a:r>
                        <a:rPr kumimoji="0" lang="ar-EG" sz="3200" b="0" i="0" u="none" strike="noStrike" cap="none" normalizeH="0" baseline="0">
                          <a:ln>
                            <a:noFill/>
                          </a:ln>
                          <a:solidFill>
                            <a:schemeClr val="bg1"/>
                          </a:solidFill>
                          <a:effectLst/>
                          <a:latin typeface="Arial" charset="0"/>
                          <a:cs typeface="Arial" charset="0"/>
                        </a:rPr>
                        <a:t>.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Mais que ce soit avec douceur et respect, en ayant une bonne conscience, afin que, sur le point même où l'on vous calomnie, ceux qui décrient votre bonne conduite en Christ soient confondus. 17 Car mieux vaut souffrir en faisant le bien, si telle est la volonté de Dieu, qu'en faisant le mal.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having a good conscience, that when they defame you as evildoers, those who revile your good conduct in Christ may be ashamed. 17 For it is better, if it is the will of God, to suffer for doing good than for doing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2579" name="Group 19"/>
          <p:cNvGraphicFramePr>
            <a:graphicFrameLocks noGrp="1"/>
          </p:cNvGraphicFramePr>
          <p:nvPr/>
        </p:nvGraphicFramePr>
        <p:xfrm>
          <a:off x="34925" y="115888"/>
          <a:ext cx="9074150" cy="590175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فالمسيح أيضاً تألَّم مرَّةً واحدةً مِن أجل الخطايا، البارُّ عن الأثمةِ، ليُقَرِّبَنَا إلى اللَّهِ، مُماتاً في الجسد ولكن مُحيياً في الرُّوح.</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En effet, le Christ lui-même a souffert pour les péchés, une fois pour toutes, lui juste pour les injustes, afin de vous présenter à Dieu, lui mis à mort en sa chair, mais rendu à la vie par l'Esprit.</a:t>
                      </a:r>
                      <a:r>
                        <a:rPr kumimoji="0" lang="fr-FR" sz="3200" b="0" i="0" u="sng" strike="noStrike" cap="none" normalizeH="0" baseline="0">
                          <a:ln>
                            <a:noFill/>
                          </a:ln>
                          <a:solidFill>
                            <a:schemeClr val="bg1"/>
                          </a:solidFill>
                          <a:effectLst/>
                          <a:latin typeface="Arial" charset="0"/>
                          <a:cs typeface="Arial" charset="0"/>
                        </a:rPr>
                        <a:t>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Christ also suffered once for sins, the just for the unjust, that He might bring us to God, being put to death in the flesh but made alive by the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216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492164" name="Picture 4" descr="pointing"/>
          <p:cNvPicPr>
            <a:picLocks noChangeAspect="1" noChangeArrowheads="1"/>
          </p:cNvPicPr>
          <p:nvPr/>
        </p:nvPicPr>
        <p:blipFill>
          <a:blip r:embed="rId2" cstate="print"/>
          <a:srcRect/>
          <a:stretch>
            <a:fillRect/>
          </a:stretch>
        </p:blipFill>
        <p:spPr bwMode="auto">
          <a:xfrm>
            <a:off x="4214810"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492164"/>
                                        </p:tgtEl>
                                        <p:attrNameLst>
                                          <p:attrName>style.visibility</p:attrName>
                                        </p:attrNameLst>
                                      </p:cBhvr>
                                      <p:to>
                                        <p:strVal val="visible"/>
                                      </p:to>
                                    </p:set>
                                    <p:anim calcmode="lin" valueType="num">
                                      <p:cBhvr additive="base">
                                        <p:cTn id="7" dur="500" fill="hold"/>
                                        <p:tgtEl>
                                          <p:spTgt spid="6492164"/>
                                        </p:tgtEl>
                                        <p:attrNameLst>
                                          <p:attrName>ppt_x</p:attrName>
                                        </p:attrNameLst>
                                      </p:cBhvr>
                                      <p:tavLst>
                                        <p:tav tm="0">
                                          <p:val>
                                            <p:strVal val="0-#ppt_w/2"/>
                                          </p:val>
                                        </p:tav>
                                        <p:tav tm="100000">
                                          <p:val>
                                            <p:strVal val="#ppt_x"/>
                                          </p:val>
                                        </p:tav>
                                      </p:tavLst>
                                    </p:anim>
                                    <p:anim calcmode="lin" valueType="num">
                                      <p:cBhvr additive="base">
                                        <p:cTn id="8" dur="500" fill="hold"/>
                                        <p:tgtEl>
                                          <p:spTgt spid="64921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318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49318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49318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49318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95260" name="Group 28"/>
          <p:cNvGraphicFramePr>
            <a:graphicFrameLocks noGrp="1"/>
          </p:cNvGraphicFramePr>
          <p:nvPr/>
        </p:nvGraphicFramePr>
        <p:xfrm>
          <a:off x="107950" y="115888"/>
          <a:ext cx="9036050" cy="6676898"/>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10:25-35</a:t>
                      </a:r>
                      <a:r>
                        <a:rPr kumimoji="0" lang="ar-SA" sz="2800" b="0" i="0" u="sng" strike="noStrike" cap="none" normalizeH="0" baseline="0">
                          <a:ln>
                            <a:noFill/>
                          </a:ln>
                          <a:solidFill>
                            <a:srgbClr val="FF9900"/>
                          </a:solidFill>
                          <a:effectLst/>
                          <a:latin typeface="Arial" charset="0"/>
                          <a:cs typeface="Arial" charset="0"/>
                        </a:rPr>
                        <a:t> )</a:t>
                      </a:r>
                      <a:endParaRPr kumimoji="0" lang="en-CA" sz="28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دخل بطرس استقبلهُ كرنيليوسُ وخر ساجداً عند قدميه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فأقامهُ بطرس قائلاً: " قُم، أنا أيضاً إنسانٌ ". ثُمَّ دخل وهو يتكلَّم معهُ فوجد كثيرين مُجتمعين.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10:25-35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Au moment où Pierre arriva, Corneille vint à sa rencontre et il tomba à ses pieds pour lui rendre hommage. 26 "Lève-toi!" lui dit Pierre et il l'aida à se relever. 27 "Moi aussi, je ne suis qu'un homme."  Et, tout en conversant avec lui, il entra.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10:25-35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As Peter was coming in, Cornelius met him and fell down at his feet and worshiped him. 26 But Peter lifted him up, saying, Stand up; I myself am also a man. 27 And as he talked with him, he went in and found many who had come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29a</a:t>
            </a:r>
          </a:p>
        </p:txBody>
      </p:sp>
    </p:spTree>
  </p:cSld>
  <p:clrMapOvr>
    <a:masterClrMapping/>
  </p:clrMapOvr>
</p:sld>
</file>

<file path=ppt/slides/slide2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96289" name="Group 33"/>
          <p:cNvGraphicFramePr>
            <a:graphicFrameLocks noGrp="1"/>
          </p:cNvGraphicFramePr>
          <p:nvPr/>
        </p:nvGraphicFramePr>
        <p:xfrm>
          <a:off x="34925" y="44450"/>
          <a:ext cx="9074150" cy="5913120"/>
        </p:xfrm>
        <a:graphic>
          <a:graphicData uri="http://schemas.openxmlformats.org/drawingml/2006/table">
            <a:tbl>
              <a:tblPr rtl="1"/>
              <a:tblGrid>
                <a:gridCol w="5329237">
                  <a:extLst>
                    <a:ext uri="{9D8B030D-6E8A-4147-A177-3AD203B41FA5}">
                      <a16:colId xmlns:a16="http://schemas.microsoft.com/office/drawing/2014/main" val="20000"/>
                    </a:ext>
                  </a:extLst>
                </a:gridCol>
                <a:gridCol w="37449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 أنتُم تعلمُون كيف هو مُحرَّمٌ على رجُل يهوديٍّ أن يلتصق بأجنبيٍّ أو يدنو إليهِ. وأمَّا أنا فقد أراني اللَّهُ أن لا أقول عن إنسان ما أنَّهُ نجسٌ أو دنسٌ.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Découvrant alors une nombreuse assistance, il déclara: "Comme vous le savez, c'est un crime pour un Juif que d'avoir des relations suivies ou même quelque contact avec un étranger. Mais, à moi, Dieu vient de me faire comprendre qu'il ne fallait déclarer immonde ou impur aucun homme.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Then he said to them, You know how unlawful it is for a Jewish man to keep company with or go to one of another nation. But God has shown me that I should not call any man common or unclean.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3610" name="Group 26"/>
          <p:cNvGraphicFramePr>
            <a:graphicFrameLocks noGrp="1"/>
          </p:cNvGraphicFramePr>
          <p:nvPr/>
        </p:nvGraphicFramePr>
        <p:xfrm>
          <a:off x="34925" y="44450"/>
          <a:ext cx="9074150" cy="5804218"/>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فلذلك جئتُ بلا مُخالفةٍ إذ استدعيتُمُوني. فأستخبرُكُم: لأيِّ سببٍ استدعيتُمُوني؟ ". فقال كرنيليوسُ: " منذُ أربعةِ أيَّام إلى هذه السَّاعةِ كُنتُ ( صائماً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Voilà pourquoi c'est sans aucune réticence que je suis venu quand tu m'as fait demander. Mais maintenant j'aimerais savoir pour quelle raison vous m'avez fait venir." 30 Et Corneille de répondre: "Il y a trois jours juste en ce moment,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Therefore I came without objection as soon as I was sent for. I ask, then, for what reason have you sent for me? 30 So Cornelius said, Four days ago I was fasting until this hour;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8722" name="Group 18"/>
          <p:cNvGraphicFramePr>
            <a:graphicFrameLocks noGrp="1"/>
          </p:cNvGraphicFramePr>
          <p:nvPr/>
        </p:nvGraphicFramePr>
        <p:xfrm>
          <a:off x="34925" y="44450"/>
          <a:ext cx="9074150" cy="5618163"/>
        </p:xfrm>
        <a:graphic>
          <a:graphicData uri="http://schemas.openxmlformats.org/drawingml/2006/table">
            <a:tbl>
              <a:tblPr rtl="1"/>
              <a:tblGrid>
                <a:gridCol w="547370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السَّاعةِ التَّاسعةِ كُنتُ أُصلِّي في بيتي، وإذا رجُلٌ قد وقف أمامي بحُلةٍ بهيةٍ.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à trois heures de l'après-midi, j'étais en prière dans ma maison. Soudain un personnage aux vêtements splendides se présente devant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at the ninth hour I prayed in my house, and behold, a man stood before me in bright clothing,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4630" name="Group 22"/>
          <p:cNvGraphicFramePr>
            <a:graphicFrameLocks noGrp="1"/>
          </p:cNvGraphicFramePr>
          <p:nvPr/>
        </p:nvGraphicFramePr>
        <p:xfrm>
          <a:off x="34925" y="44450"/>
          <a:ext cx="9074150"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يا كرنيليوسُ، قد سُمِعت صلاتُك وذُكرِت صدقاتُك أمام اللَّهِ. فأرسِل إلى يافا واستدعي سمعان المُلقَّب بطرس. وهو نازلٌ في بيت سمعان الدبَّاغ على البحر.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et me déclare: "Ta prière a trouvé audience, Corneille, et de tes largesses la mémoire est présente devant Dieu. 32 Envoie donc quelqu'un à Joppé pour inviter Simon qu'on surnomme Pierre à venir ici. Il est l'hôte de la maison de Simon le corroyeur, au bord de la mer.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and said, `Cornelius, your prayer has been heard, and your alms are remembered in the sight of God. 32 `Send therefore to Joppa and call Simon here, whose surname is Peter. He is lodging in the house of Simon, a tanner, by the sea. When he comes, he will speak to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5656" name="Group 24"/>
          <p:cNvGraphicFramePr>
            <a:graphicFrameLocks noGrp="1"/>
          </p:cNvGraphicFramePr>
          <p:nvPr/>
        </p:nvGraphicFramePr>
        <p:xfrm>
          <a:off x="34925" y="44450"/>
          <a:ext cx="9074150" cy="648176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متى جاء يُكلِّمُك. فمِن ساعتي أرسلتُ إليكَ. وأنت فعلت حسناً إذ جئتَ. والآن ها نحن جميعاً حاضرون أمام اللَّهِ لنسمع جميع ما أمِرك به الربِّ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Sur l'heure, je t'ai donc envoyé chercher et tu as été assez aimable pour nous rejoindre. Maintenant nous voici tous devant toi pour écouter tout ce que le Seigneur t'a chargé de nous dire."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So I sent to you immediately, and you have done well to come. Now therefore, we are all present before God, to hear all the things commanded you by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6673" name="Group 17"/>
          <p:cNvGraphicFramePr>
            <a:graphicFrameLocks noGrp="1"/>
          </p:cNvGraphicFramePr>
          <p:nvPr/>
        </p:nvGraphicFramePr>
        <p:xfrm>
          <a:off x="34925" y="44450"/>
          <a:ext cx="9074150" cy="590175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ففتح بطرسُ فاهُ وقال: " بالحقِّ أنا أرى أنَّ اللِّه لا يُحابى الوجُوه. ولكن في كُلِّ أُمَّةٍ، مَن يتَّقيه ويصنعُ البرَّ فإنَّهُ يكُون مقبُولاً عندهُ.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Alors Pierre ouvrit la bouche et dit: "Je me rends compte en vérité que Dieu est impartial, 35 et qu'en toute nation, quiconque le craint et pratique la justice trouve accueil auprès de lui.</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Then Peter opened his mouth and said: In truth I perceive that God shows no partiality. 35 But in every nation whoever fears Him and works righteousness is accepted by Him.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728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8306"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6498308"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6" name="Text Box 4">
            <a:hlinkClick r:id="" action="ppaction://macro?name=backToAgios"/>
          </p:cNvPr>
          <p:cNvSpPr txBox="1">
            <a:spLocks noChangeArrowheads="1"/>
          </p:cNvSpPr>
          <p:nvPr/>
        </p:nvSpPr>
        <p:spPr bwMode="auto">
          <a:xfrm>
            <a:off x="4217989" y="6000768"/>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498308"/>
                                        </p:tgtEl>
                                        <p:attrNameLst>
                                          <p:attrName>style.visibility</p:attrName>
                                        </p:attrNameLst>
                                      </p:cBhvr>
                                      <p:to>
                                        <p:strVal val="visible"/>
                                      </p:to>
                                    </p:set>
                                    <p:anim calcmode="lin" valueType="num">
                                      <p:cBhvr additive="base">
                                        <p:cTn id="7" dur="500" fill="hold"/>
                                        <p:tgtEl>
                                          <p:spTgt spid="6498308"/>
                                        </p:tgtEl>
                                        <p:attrNameLst>
                                          <p:attrName>ppt_x</p:attrName>
                                        </p:attrNameLst>
                                      </p:cBhvr>
                                      <p:tavLst>
                                        <p:tav tm="0">
                                          <p:val>
                                            <p:strVal val="0-#ppt_w/2"/>
                                          </p:val>
                                        </p:tav>
                                        <p:tav tm="100000">
                                          <p:val>
                                            <p:strVal val="#ppt_x"/>
                                          </p:val>
                                        </p:tav>
                                      </p:tavLst>
                                    </p:anim>
                                    <p:anim calcmode="lin" valueType="num">
                                      <p:cBhvr additive="base">
                                        <p:cTn id="8" dur="500" fill="hold"/>
                                        <p:tgtEl>
                                          <p:spTgt spid="64983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933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0382" name="Group 30"/>
          <p:cNvGraphicFramePr>
            <a:graphicFrameLocks noGrp="1"/>
          </p:cNvGraphicFramePr>
          <p:nvPr/>
        </p:nvGraphicFramePr>
        <p:xfrm>
          <a:off x="107950" y="44450"/>
          <a:ext cx="9072563"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86:3</a:t>
                      </a:r>
                      <a:r>
                        <a:rPr kumimoji="0" lang="ar-EG" sz="3600" b="0" i="0" u="sng" strike="noStrike" cap="none" normalizeH="0" baseline="0">
                          <a:ln>
                            <a:noFill/>
                          </a:ln>
                          <a:solidFill>
                            <a:srgbClr val="FF9933"/>
                          </a:solidFill>
                          <a:effectLst/>
                          <a:latin typeface="Arial" charset="0"/>
                          <a:cs typeface="Arial" charset="0"/>
                        </a:rPr>
                        <a:t>-4)</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ارحمني ياربُّ فإنِّي صرخت إليكَ النهار كُلَّهُ. فرِّح نَفسَ عبدِكَ، فإنِّي رفعتُ نَفسِي إليكَ ياربُّ.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Arial" charset="0"/>
                        </a:rPr>
                        <a:t>Psaume </a:t>
                      </a:r>
                      <a:r>
                        <a:rPr kumimoji="0" lang="en-US" sz="3600" b="0" i="0" u="sng" strike="noStrike" cap="none" normalizeH="0" baseline="0">
                          <a:ln>
                            <a:noFill/>
                          </a:ln>
                          <a:solidFill>
                            <a:srgbClr val="FF9933"/>
                          </a:solidFill>
                          <a:effectLst/>
                          <a:latin typeface="Arial" charset="0"/>
                          <a:cs typeface="Arial" charset="0"/>
                        </a:rPr>
                        <a:t>86:3-4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Aie pitié de moi, Seigneur, C'est toi que j'appelle chaque jour.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Réjouis le coeur de ton serviteur car, Seigneur, je suis tendu vers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Arial" charset="0"/>
                        </a:rPr>
                        <a:t>Psalms 86:3-4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Be merciful to me, O Lord, For I cry to You all day long.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Rejoice the soul of Your servant, For to You, O Lord, I lift up my soul.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29pg</a:t>
            </a:r>
          </a:p>
        </p:txBody>
      </p:sp>
    </p:spTree>
  </p:cSld>
  <p:clrMapOvr>
    <a:masterClrMapping/>
  </p:clrMapOvr>
</p:sld>
</file>

<file path=ppt/slides/slide2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1411" name="Group 35"/>
          <p:cNvGraphicFramePr>
            <a:graphicFrameLocks noGrp="1"/>
          </p:cNvGraphicFramePr>
          <p:nvPr/>
        </p:nvGraphicFramePr>
        <p:xfrm>
          <a:off x="34925" y="44450"/>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000" b="0" i="0" u="sng" strike="noStrike" cap="none" normalizeH="0" baseline="0">
                          <a:ln>
                            <a:noFill/>
                          </a:ln>
                          <a:solidFill>
                            <a:srgbClr val="FF9933"/>
                          </a:solidFill>
                          <a:effectLst/>
                          <a:latin typeface="Arial" charset="0"/>
                          <a:cs typeface="Arial" charset="0"/>
                        </a:rPr>
                        <a:t>لوقا (</a:t>
                      </a:r>
                      <a:r>
                        <a:rPr kumimoji="0" lang="en-US" sz="4000" b="0" i="0" u="sng" strike="noStrike" cap="none" normalizeH="0" baseline="0">
                          <a:ln>
                            <a:noFill/>
                          </a:ln>
                          <a:solidFill>
                            <a:srgbClr val="FF9933"/>
                          </a:solidFill>
                          <a:effectLst/>
                          <a:latin typeface="Arial" charset="0"/>
                          <a:cs typeface="Arial" charset="0"/>
                        </a:rPr>
                        <a:t>9:12-17</a:t>
                      </a:r>
                      <a:r>
                        <a:rPr kumimoji="0" lang="ar-SA" sz="4000" b="0" i="0" u="sng" strike="noStrike" cap="none" normalizeH="0" baseline="0">
                          <a:ln>
                            <a:noFill/>
                          </a:ln>
                          <a:solidFill>
                            <a:srgbClr val="FF9933"/>
                          </a:solidFill>
                          <a:effectLst/>
                          <a:latin typeface="Arial" charset="0"/>
                          <a:cs typeface="Arial" charset="0"/>
                        </a:rPr>
                        <a:t>)</a:t>
                      </a:r>
                      <a:endParaRPr kumimoji="0" lang="en-CA" sz="40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النَّهار قد بدأ يَميل. فتقدَّم إليه الاثنا عشر وقالوا لهُ: " اصرف الجموع ليذهبوا إلى القُرى المُحيطة والحقُول ليستريحُوا ويجدُوا ما يأكلُونه فإنَّنا هاَهُنا في موضع قفر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9:12-17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le jour commença de baisser. Les Douze s'approchèrent et lui dirent: "Renvoie la foule; qu'ils aillent loger dans les villages et les hameaux des environs et qu'ils y trouvent à manger, car nous sommes ici dans un endroit désert."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9:12-17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When the day began to wear away, the twelve came and said to Him, Send the multitude away, that they may go into the surrounding towns and country, and lodge and get provisions; for we are in a deserted place 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29g</a:t>
            </a:r>
          </a:p>
        </p:txBody>
      </p:sp>
    </p:spTree>
  </p:cSld>
  <p:clrMapOvr>
    <a:masterClrMapping/>
  </p:clrMapOvr>
</p:sld>
</file>

<file path=ppt/slides/slide2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2436" name="Group 36"/>
          <p:cNvGraphicFramePr>
            <a:graphicFrameLocks noGrp="1"/>
          </p:cNvGraphicFramePr>
          <p:nvPr/>
        </p:nvGraphicFramePr>
        <p:xfrm>
          <a:off x="34925" y="115888"/>
          <a:ext cx="9074150" cy="594296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 أعطُوهُم أنتُم ليأكُلُوا ". فقالُوا: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ليس عندنا أكثرُ مِن خمس خُبزات وسمكتين، إلاَّ أن نمضي نحن فنشتري أطعمة لهذا الشَّعب جميعه ". وكانُوا نحو خمسة آلافِ رجُلٍ.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Mais il leur dit: "Donnez-leur à manger vous-mêmes." Alors ils dirent: "Nous n'avons pas plus de cinq pains et deux poissons... à moins d'aller nous-mêmes acheter des vivres pour tout ce peuple." 14 Il y avait en effet environ cinq mille 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He said to them, You give them something to eat. And they said, We have no more than five loaves and two fish, unless we go and buy food for all these people. 14 For there were about five thousand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7703" name="Group 23"/>
          <p:cNvGraphicFramePr>
            <a:graphicFrameLocks noGrp="1"/>
          </p:cNvGraphicFramePr>
          <p:nvPr/>
        </p:nvGraphicFramePr>
        <p:xfrm>
          <a:off x="34925" y="115888"/>
          <a:ext cx="9074150" cy="6049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لتلاميذه: " ليتكئوا في كُلِّ مُوضع خمسينَ خمسينَ ". ففعلُوا هكذا وأتكأُوهم أجمعين. وأخذ الخمس خُبزات والسَّمكتين،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dit à ses disciples: "Faites-les s'installer par groupes d'une cinquantaine. 15 Ils firent ainsi et ils les installèrent tous. 16 Jésus prit les cinq pains et les deux poissons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Then He said to His disciples, Make them sit down in groups of fifty.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they did so, and made them all sit down. 16 Then He took the five loaves and the two fish,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3451" name="Group 27"/>
          <p:cNvGraphicFramePr>
            <a:graphicFrameLocks noGrp="1"/>
          </p:cNvGraphicFramePr>
          <p:nvPr/>
        </p:nvGraphicFramePr>
        <p:xfrm>
          <a:off x="34925" y="44450"/>
          <a:ext cx="9145588" cy="592531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ونظر إلى السَّماء وباركها، وقسمها وأعطى التَّلاميذ ليضعوا أمام الجموع. فأكلُوا جميعهم وشبعوا. ثُمَّ رفعوا ما فضل عنهُم اثنتي عشرة قُفَّةً مملوءةً.</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levant son regard vers le ciel, il prononça sur eux la bénédiction, les rompit, et il les donnait aux disciples pour les offrir à la foule. 17 Ils mangèrent et furent tous rassasiés; et l'on emporta ce qui leur restait des morceaux: douze paniers.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looking up to heaven, He blessed and broke them, and gave them to the disciples to set before the multitude. 17 So they all ate and were filled, and twelve baskets of the leftover fragments were taken up by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04451" name="Picture 3" descr="pointing"/>
          <p:cNvPicPr>
            <a:picLocks noChangeAspect="1" noChangeArrowheads="1"/>
          </p:cNvPicPr>
          <p:nvPr/>
        </p:nvPicPr>
        <p:blipFill>
          <a:blip r:embed="rId2" cstate="print"/>
          <a:srcRect/>
          <a:stretch>
            <a:fillRect/>
          </a:stretch>
        </p:blipFill>
        <p:spPr bwMode="auto">
          <a:xfrm>
            <a:off x="2857488" y="5929330"/>
            <a:ext cx="1238250" cy="628650"/>
          </a:xfrm>
          <a:prstGeom prst="rect">
            <a:avLst/>
          </a:prstGeom>
          <a:noFill/>
        </p:spPr>
      </p:pic>
      <p:sp>
        <p:nvSpPr>
          <p:cNvPr id="650445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504451"/>
                                        </p:tgtEl>
                                        <p:attrNameLst>
                                          <p:attrName>style.visibility</p:attrName>
                                        </p:attrNameLst>
                                      </p:cBhvr>
                                      <p:to>
                                        <p:strVal val="visible"/>
                                      </p:to>
                                    </p:set>
                                    <p:anim calcmode="lin" valueType="num">
                                      <p:cBhvr additive="base">
                                        <p:cTn id="7" dur="500" fill="hold"/>
                                        <p:tgtEl>
                                          <p:spTgt spid="6504451"/>
                                        </p:tgtEl>
                                        <p:attrNameLst>
                                          <p:attrName>ppt_x</p:attrName>
                                        </p:attrNameLst>
                                      </p:cBhvr>
                                      <p:tavLst>
                                        <p:tav tm="0">
                                          <p:val>
                                            <p:strVal val="0-#ppt_w/2"/>
                                          </p:val>
                                        </p:tav>
                                        <p:tav tm="100000">
                                          <p:val>
                                            <p:strVal val="#ppt_x"/>
                                          </p:val>
                                        </p:tav>
                                      </p:tavLst>
                                    </p:anim>
                                    <p:anim calcmode="lin" valueType="num">
                                      <p:cBhvr additive="base">
                                        <p:cTn id="8" dur="500" fill="hold"/>
                                        <p:tgtEl>
                                          <p:spTgt spid="65044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5481"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Tuesday of the Fifth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الخامس من الصوم المقدس</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Mardi de la Cinquième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649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650649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7560" name="Group 40"/>
          <p:cNvGraphicFramePr>
            <a:graphicFrameLocks noGrp="1"/>
          </p:cNvGraphicFramePr>
          <p:nvPr/>
        </p:nvGraphicFramePr>
        <p:xfrm>
          <a:off x="34925" y="115888"/>
          <a:ext cx="9074150" cy="65553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سفر العدد لموسى النبي</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10 : 35 ـ 11 : 1 ـ 35 )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وعند ارتحال التَّابُوت كان موسى يقولُ قُم ياربُّ فلتتبدَّد جميع أعدائك ويهرُب كُلّ مُبغضك مِن أمامك. وعند حُلُوله كان يقولُ ارجع ياربُّ إلى ربوات أُلُوف إسرائيلَ.</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Numbers 10:35-11:34</a:t>
                      </a:r>
                      <a:r>
                        <a:rPr kumimoji="0" lang="fr-FR"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35 Quand l’arche partait, Moïse disait : </a:t>
                      </a:r>
                      <a:r>
                        <a:rPr kumimoji="0" lang="fr-FR" sz="2800" b="0" i="0" u="none" strike="noStrike" cap="none" normalizeH="0" baseline="0" dirty="0" err="1">
                          <a:ln>
                            <a:noFill/>
                          </a:ln>
                          <a:solidFill>
                            <a:schemeClr val="bg1"/>
                          </a:solidFill>
                          <a:effectLst/>
                          <a:latin typeface="Arial" charset="0"/>
                          <a:cs typeface="Arial" charset="0"/>
                        </a:rPr>
                        <a:t>Lève–toi</a:t>
                      </a:r>
                      <a:r>
                        <a:rPr kumimoji="0" lang="fr-FR" sz="2800" b="0" i="0" u="none" strike="noStrike" cap="none" normalizeH="0" baseline="0" dirty="0">
                          <a:ln>
                            <a:noFill/>
                          </a:ln>
                          <a:solidFill>
                            <a:schemeClr val="bg1"/>
                          </a:solidFill>
                          <a:effectLst/>
                          <a:latin typeface="Arial" charset="0"/>
                          <a:cs typeface="Arial" charset="0"/>
                        </a:rPr>
                        <a:t>, Éternel ! et que tes ennemis soient dispersés ! Que ceux qui te haïssent fuient devant ta face !36 Et quand on la reposait, il disait : Reviens, Éternel, aux myriades des milliers d’Israël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Numbers 10:35-11:34</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So it was, whenever the ark set out, that Moses said: Rise up, O Lord! Let Your enemies be scattered, And let those who hate You flee before You. 36 And when it rested, he said: Return, O Lord, To the many thousands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30f</a:t>
            </a:r>
          </a:p>
        </p:txBody>
      </p:sp>
    </p:spTree>
  </p:cSld>
  <p:clrMapOvr>
    <a:masterClrMapping/>
  </p:clrMapOvr>
</p:sld>
</file>

<file path=ppt/slides/slide2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8570" name="Group 26"/>
          <p:cNvGraphicFramePr>
            <a:graphicFrameLocks noGrp="1"/>
          </p:cNvGraphicFramePr>
          <p:nvPr/>
        </p:nvGraphicFramePr>
        <p:xfrm>
          <a:off x="34925" y="115888"/>
          <a:ext cx="9074150" cy="6342000"/>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الشَّعب يتذمر بالشَّرِّ على الرَّبِّ فسمع الرَّبّ واشتد غضبه، فاشتعلت فيهم نارُ الربِّ وأحرقت في طرف المحلَّةِ. فصرخ الشَّعبُ إلى موسى فصلَّى موسى إلى الرَّبِّ فخمدت النَّارُ.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 peuple murmura, et cela déplut à l’Éternel. Lorsque l’Éternel l’entendit, sa colère s’enflamma ; le feu de l’Éternel s’alluma parmi eux et dévora l’extrémité du camp. 2 Le peuple cria à Moïse. Moïse pria l’Éternel, et le feu s’apaisa.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Now when the people complained, it displeased the Lord; for the Lord heard it, and His anger was aroused. So the fire of the Lord burned among them, and consumed some in the outskirts of the camp. 2 Then the people cried out to Moses, and when Moses prayed to the Lord, the fire was quenched.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29753" name="Group 25"/>
          <p:cNvGraphicFramePr>
            <a:graphicFrameLocks noGrp="1"/>
          </p:cNvGraphicFramePr>
          <p:nvPr/>
        </p:nvGraphicFramePr>
        <p:xfrm>
          <a:off x="34925" y="115888"/>
          <a:ext cx="9074150" cy="643953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فدُعي اسمُ ذلك الموضع مشعلاً لأنَّ نار الربِّ اشتعلت فيهم.</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واشتهى الأخلاط الذين فيهم شهوةً، وجلسُوا يبكُون وقال بنُو إسرائيل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يُطعمنُا لحماً.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On donna à ce lieu le nom de Tabeéra, parce que le feu de l’Éternel s’était allumé parmi eux.4  Le ramassis de gens qui se trouvait au milieu d’Israël fut rempli de convoitise et même les Israélites recommencèrent à pleurer et dirent : Qui nous donnera de la viande à manger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So he called the name of the place Taberah, because the fire of the Lord had burned among them. 4 Now the mixed multitude who were among them yielded to intense craving; so the children of Israel also wept again and said: Who will give us meat to eat?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0778" name="Group 26"/>
          <p:cNvGraphicFramePr>
            <a:graphicFrameLocks noGrp="1"/>
          </p:cNvGraphicFramePr>
          <p:nvPr/>
        </p:nvGraphicFramePr>
        <p:xfrm>
          <a:off x="34925" y="115888"/>
          <a:ext cx="9074150" cy="659911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فقد تذكَّرنا السَّمك الذي كُنَّا نأكُلُهُ في مِصر مجاناً والقُثَّاء والبطِّيخ والكُرَّات والبصل والثُّوم. والآن قد يبستْ أنفُسُنا، وأعيُننا لا تَرى شيئاً غير المنّ. وأمَّا المنُّ فكان كبزر الكُزُبرة ولونهُ كلُون المُقل.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Nous nous souvenons des poissons que nous mangions gratuitement en Égypte, des concombres, des melons, des poireaux, des oignons et de l’ail.6  Maintenant, notre gosier est desséché : plus rien ! Nos yeux ne voient que de la manne.7 La manne ressemblait à de la graine de coriandre et avait l’apparence du bdellium.</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We remember the fish which we ate freely in Egypt, the cucumbers, the melons, the leeks, the onions, and the garlic; 6 but now our whole being is dried up; there is nothing at all except this manna before our eyes! 7 Now the manna was like coriander seed, and its color like the color of bdellium.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1799" name="Group 23"/>
          <p:cNvGraphicFramePr>
            <a:graphicFrameLocks noGrp="1"/>
          </p:cNvGraphicFramePr>
          <p:nvPr/>
        </p:nvGraphicFramePr>
        <p:xfrm>
          <a:off x="34925" y="115888"/>
          <a:ext cx="9074150" cy="651630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الشَّعبُ يخرجـُون فيلتقطُونهُ ويطحنُونهُ بالـرَّحى أو يـدُقُّونهُ في الهاون ويطبُخُونهُ في القُدُور ويصنعُونهُ مليلاً. وكان طعمُهُ كطعم قطائف بزيتٍ. ومتى نزلَ الندى على المحلَّة ليلاً كان ينزلُ المنُّ معهُ.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Le peuple se dispersait pour la recueillir ; il la broyait avec des meules ou la pilait dans un mortier ; il la cuisait au pot et en faisait des gâteaux. Elle avait le goût d’un biscuit à l’huile.9 Quand la rosée descendait la nuit sur le camp, la manne y descendait aussi.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 people went about and gathered it, ground it on millstones or beat it in the mortar, cooked it in pans, and made cakes of it; and its taste was like the taste of pastry prepared with oil. 9 And when the dew fell on the camp in the night, the manna fell on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2822" name="Group 22"/>
          <p:cNvGraphicFramePr>
            <a:graphicFrameLocks noGrp="1"/>
          </p:cNvGraphicFramePr>
          <p:nvPr/>
        </p:nvGraphicFramePr>
        <p:xfrm>
          <a:off x="34925" y="115888"/>
          <a:ext cx="9074150" cy="591528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موسى الشَّعب يبكُون بعشائرهم كُلَّ واحدٍ على بابهِ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باب خيمتهِ ) وحمى غضبُ الربِّ جداً وكان شرهم أمام موسى. فقالَ موسى للربِّ: لماذا أسأت إلى عبدك</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Moïse entendit le peuple qui pleurait, chacun dans son clan à l’entrée de sa tente. La colère de l’Éternel s’enflamma fortement, et cela déplut à Moïse.11  Moïse dit à l’Éternel : Pourquoi affliges–tu ton serviteur,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Then Moses heard the people weeping throughout their families, everyone at the door of his tent; and the anger of the Lord was greatly aroused; Moses also was displeased. 11 So Moses said to the Lord, Why have You afflicted Your servant?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3852" name="Group 28"/>
          <p:cNvGraphicFramePr>
            <a:graphicFrameLocks noGrp="1"/>
          </p:cNvGraphicFramePr>
          <p:nvPr/>
        </p:nvGraphicFramePr>
        <p:xfrm>
          <a:off x="34925" y="115888"/>
          <a:ext cx="9074150" cy="654926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ولماذا لم أجد نعمةً في عينيك حتى أنَّك وضعت غضب هذا الشَّعب عليَّ ألعلِّي أنا حبلتُ بجميع هذا الشَّعب أم لعلِّي أنا ولدتهُ حتى تقولَ لي احملهُ في حضنك كما تحملُ الحاضن الرَّضيع إلى الأرض التي أقسمت لآبائهم عليها.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pourquoi n’ai–je pas obtenu ta faveur, que tu aies mis sur moi la charge de tout ce peuple ?12  Est–ce moi qui ai conçu tout ce peuple ? Est–ce moi qui l’ai engendré, pour que tu me dises : Porte–le sur ton sein, comme le tuteur porte un nourrisson, jusqu’au territoire que tu as juré à ses pères (de lui donner)?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why have I not found favor in Your sight, that You have laid the burden of all these people on me? 12 Did I conceive all these people? Did I beget them, that You should say to me, `Carry them in your bosom, as a guardian carries a nursing child,' to the land which You swore to their fathers?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4873" name="Group 25"/>
          <p:cNvGraphicFramePr>
            <a:graphicFrameLocks noGrp="1"/>
          </p:cNvGraphicFramePr>
          <p:nvPr/>
        </p:nvGraphicFramePr>
        <p:xfrm>
          <a:off x="34925" y="115888"/>
          <a:ext cx="9074150" cy="580421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أين لي لحمٌ أُعطيه لجميع هذا الشَّعب، فإنَّهُم يبكُون لديِّ ويقُولُون أعطنا لحماً لنأكُل. لست أطيق أن أحمل هذا الشَّعب كُلّه وحدي لأنَّهُ ثقيلٌ عليَّ.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Où prendrai–je de la viande pour en donner à tout ce peuple ? Car ils pleurent auprès de moi, en disant : Donne–nous de la viande à manger !14 Je ne puis pas, à moi seul, porter tout ce peuple, car il est trop lourd pour moi.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Where am I to get meat to give to all these people? For they weep all over me, saying, `Give us meat, that we may eat.' 14 I am not able to bear all these people alone, because the burden is too heavy for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5898" name="Group 26"/>
          <p:cNvGraphicFramePr>
            <a:graphicFrameLocks noGrp="1"/>
          </p:cNvGraphicFramePr>
          <p:nvPr/>
        </p:nvGraphicFramePr>
        <p:xfrm>
          <a:off x="34925" y="115888"/>
          <a:ext cx="9074150" cy="676872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فإن كُنت فاعلاً بي هكذا فاقتُلني قتلاً إن وجدتُ نعمةً في عينيك، ولا أرى بليَّة هذا الشَّعب. فقال الربُّ لموسى اجمع لي سبعين رجُلاً مِن شُيوخ إسرائيل الذين تعلمُ أنَّهُم شُيوخُ الشَّعب وعُرفاؤهُم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Plutôt que de me traiter ainsi, tue–moi donc, si j’ai obtenu ta faveur, et que je n’arrête pas ma vue sur mon malheur.16 L’Éternel dit à Moïse : Rassemble auprès de moi soixante–dix des anciens d’Israël, de ceux que tu connais comme anciens et officiers du peuple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If You treat me like this, please kill me here and now--if I have found favor in Your sight--and do not let me see my wretchedness! 16 So the Lord said to Moses: Gather to Me seventy men of the elders of Israel, whom you know to be the elders of the people and officers over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6916" name="Group 20"/>
          <p:cNvGraphicFramePr>
            <a:graphicFrameLocks noGrp="1"/>
          </p:cNvGraphicFramePr>
          <p:nvPr/>
        </p:nvGraphicFramePr>
        <p:xfrm>
          <a:off x="34925" y="115888"/>
          <a:ext cx="9074150" cy="6427344"/>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وأقْبِلْ بهم إلى خيمةِ الاجتماع فيقفُوا هُناك معكَ، فأنزل أنا وأتكلَّم معك هناك وآخُذ مِنَ الرُّوح الذي عليك وأضع عليهم فيحملُون معك ثِقل هذا الشَّعب فلا تحملُ أنت وحدكَ.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amène–les à la tente de la Rencontre et qu’ils s’y tiennent debout avec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Je descendrai, et là je te parlerai ; je prendrai de l’esprit qui est sur toi et je le mettrai sur eux, afin qu’ils portent avec toi la charge du peuple, et que tu ne la portes pas à toi seul.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bring them to the tabernacle of meeting, that they may stand there with you. 17 Then I will come down and talk with you there. I will take of the Spirit that is upon you and will put the same upon them; and they shall bear the burden of the people with you, that you may not bear it yourself alone.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7943" name="Group 23"/>
          <p:cNvGraphicFramePr>
            <a:graphicFrameLocks noGrp="1"/>
          </p:cNvGraphicFramePr>
          <p:nvPr/>
        </p:nvGraphicFramePr>
        <p:xfrm>
          <a:off x="34925" y="115888"/>
          <a:ext cx="9074150" cy="634200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وقُل للشَّعب تقدَّسُوا للغد فستأكُلُون لحماً، لأنَّكُم بكيتُم أمام الربِّ وقلتُم مَن يُطعمُنا فإنَّهُ خيراً لنا أن نكون في مِصر. أيعطينا الرب لحماً فنأكُل.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Tu diras au peuple : Sanctifiez–vous pour demain, et vous mangerez de la viande, puisque vous avez pleuré aux oreilles de l’Éternel, en disant : Qui nous fera manger de la viande ? Car nous étions bien en Égypte. L’Éternel vous donnera de la viande, et vous en mangerez.</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Then you shall say to the people, `Consecrate yourselves for tomorrow, and you shall eat meat; for you have wept in the hearing of the Lord, saying, Who will give us meat to eat? For it was well with us in Egypt. Therefore the Lord will give you meat, and you shall eat.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8973" name="Group 29"/>
          <p:cNvGraphicFramePr>
            <a:graphicFrameLocks noGrp="1"/>
          </p:cNvGraphicFramePr>
          <p:nvPr/>
        </p:nvGraphicFramePr>
        <p:xfrm>
          <a:off x="34925" y="115888"/>
          <a:ext cx="9074150" cy="576262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يوماً تأكُلُون ولا يومين ولا خمسة أيَّام ولا عشرة أيَّام ولا عشرين يوماً،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Vous en mangerez, non pas un jour, ni deux jours, ni cinq jours, ni dix jours, ni vingt jours,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`You shall eat, not one day, nor two days, nor five days, nor ten days, nor twenty days,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6846" name="Group 14"/>
          <p:cNvGraphicFramePr>
            <a:graphicFrameLocks noGrp="1"/>
          </p:cNvGraphicFramePr>
          <p:nvPr/>
        </p:nvGraphicFramePr>
        <p:xfrm>
          <a:off x="34925" y="115888"/>
          <a:ext cx="9074150" cy="591528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شهراً مِن الزَّمان إلى أن يخرُج مِن أنُوفكم ويصير لكُم كراهةً لأنَّكُم رفضتُمُ الربَّ الذي في وسطكُم وبكيتُمْ أمامهُ قائلين لِمَّ أخرجنا مِن مِصر.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 un mois entier, jusqu’à ce qu’elle vous sorte par les narines et qu’elle vous soit indigeste, parce que vous avez méprisé l’Éternel qui est au milieu de vous et parce que vous avez pleuré devant lui en disant : Pourquoi donc sommes–nous sortis d’Égypte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for a whole month, until it comes out of your nostrils and becomes loathsome to you, because you have despised the Lord who is among you, and have wept before Him, saying, Why did we ever come up out of Egypt?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39992" name="Group 24"/>
          <p:cNvGraphicFramePr>
            <a:graphicFrameLocks noGrp="1"/>
          </p:cNvGraphicFramePr>
          <p:nvPr/>
        </p:nvGraphicFramePr>
        <p:xfrm>
          <a:off x="34925" y="115888"/>
          <a:ext cx="9074150" cy="591528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موسى إن الشَّعب الذين أنا فيما بينهم هُم ستُّ مَئةِ ألف راجل، وأنت قُلت إني أُعطيهم لحماً يأكُلُونه شهراً مِن الزَّمان أفيُذبح لهُم غنمٌ وبقرٌ فيكفيهُم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Moïse dit : 600 000 hommes de pied forment le peuple au milieu duquel je suis, et tu as dit : Je leur donnerai de la viande, et ils en mangeront un mois entier !22 Égorgera–t–on pour eux du menu et du gros bétail, en sorte qu’ils en aient assez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Moses said, The people whom I am among are six hundred thousand men on foot; yet You have said, `I will give them meat, that they may eat for a whole month.' 22 Shall flocks and herds be slaughtered for them, to provide enough for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1014" name="Group 22"/>
          <p:cNvGraphicFramePr>
            <a:graphicFrameLocks noGrp="1"/>
          </p:cNvGraphicFramePr>
          <p:nvPr/>
        </p:nvGraphicFramePr>
        <p:xfrm>
          <a:off x="34925" y="115888"/>
          <a:ext cx="9074150" cy="57626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يُجمع لهم سمك البحر كُلّه ليكفيهُم. فقال الرَّبُّ لموسى هل تقصُرُ يدُ الرَّبِّ، الآن تَرى أيُوفيك كلامي أم لا.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Ou rassemblera–t–on pour eux tous les poissons de la mer, en sorte qu’ils en aient assez ?23 L’Éternel répondit à Moïse : La main de l’Éternel serait–elle trop courte ? Tu verras maintenant si oui ou non ce que je t’ai dit arrivera.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Or shall all the fish of the sea be gathered together for them, to provide enough for them? 23 And the Lord said to Moses, Has the Lord's arm been shortened? Now you shall see whether what I say will happen to you or not.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2037" name="Group 21"/>
          <p:cNvGraphicFramePr>
            <a:graphicFrameLocks noGrp="1"/>
          </p:cNvGraphicFramePr>
          <p:nvPr/>
        </p:nvGraphicFramePr>
        <p:xfrm>
          <a:off x="34925" y="115888"/>
          <a:ext cx="9074150" cy="676872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 موسى وكلَّم الشَّعب بكلام الربِّ وجمع سبعين رجُلاً مِن شيوخ الشَّعب وأوقفهُم حوالي الخيمةِ. فنزل الربُّ في السحابة وخاطبهُ وأخذ مِنَ الرُّوح الذي عليهِ وجعل على السَّبعين رجُلاً الشُّيُوخ.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Moïse sortit et rapporta au peuple les paroles de l’Éternel. Il rassembla soixante–dix des anciens du peuple et les plaça autour de la tente.25 L’Éternel descendit dans la nuée et lui parla ; il prit de l’esprit qui était sur lui et le mit sur les soixante–dix anciens.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So Moses went out and told the people the words of the Lord, and he gathered the seventy men of the elders of the people and placed them around the tabernacle. 25 Then the Lord came down in the cloud, and spoke to him, and took of the Spirit that was upon him, and placed the same upon the seventy elders;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3063" name="Group 23"/>
          <p:cNvGraphicFramePr>
            <a:graphicFrameLocks noGrp="1"/>
          </p:cNvGraphicFramePr>
          <p:nvPr/>
        </p:nvGraphicFramePr>
        <p:xfrm>
          <a:off x="34925" y="115888"/>
          <a:ext cx="9074150" cy="634200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استقر عليهم الرُّوحُ تنبَّأُوا في المحلَّة إلاَّ أنَّهُم لم يستمرُوا. وبقى رجُلان في المحلَّة اسمُ أحدهمُا ألداد واسمُ الثَّاني ميدادُ فحلَّ عليهما الرَّوح، وكانا مِن المكتُوبين</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dès que l’Esprit reposa sur eux, ils se mirent à prophétiser, mais ils ne continuèrent pas.26 Deux hommes, l’un nommé Éldad, et l’autre Médad, étaient restés dans le camp, et l’esprit reposa sur eux ; car ils étaient parmi les inscrits,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it happened, when the Spirit rested upon them, that they prophesied, although they never did so again. 26 But two men had remained in the camp: the name of one was Eldad, and the name of the other Medad. And the Spirit rested upon them. Now they were among those listed,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4089" name="Group 25"/>
          <p:cNvGraphicFramePr>
            <a:graphicFrameLocks noGrp="1"/>
          </p:cNvGraphicFramePr>
          <p:nvPr/>
        </p:nvGraphicFramePr>
        <p:xfrm>
          <a:off x="34925" y="115888"/>
          <a:ext cx="9074150" cy="647109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ولكنَّهُما لم يخرُجا إلى الخيمةِ، فتنبَّآ في المحلَّةِ. فركض غُلامٌ وأخبر موسى وقال إن ألداد وميداد يتنبَّآن في المحلَّةِ. فأجاب يشُوعُ بنُ نُون خادمُ موسى ( مُنذ حداثتهِ ) وقال يا سيِّدي موسى اردعهُما.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cependant ils n’étaient pas sortis vers la tente ; et ils se mirent à prophétiser dans le camp.27 Un jeune homme courut l’annoncer à Moïse et dit : Éldad et Médad prophétisent dans le camp.28 Josué, fils de Noun, assistant de Moïse depuis sa jeunesse, prit la parole et dit : Moïse, mon seigneur, empêche–les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who had not gone out to the tabernacle; yet they prophesied in the camp. 27 And a young man ran and told Moses, and said, Eldad and Medad are prophesying in the camp. 28 So Joshua the son of Nun, Moses' assistant, one of his choice men, answered and said, Moses my lord, forbid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5114" name="Group 26"/>
          <p:cNvGraphicFramePr>
            <a:graphicFrameLocks noGrp="1"/>
          </p:cNvGraphicFramePr>
          <p:nvPr/>
        </p:nvGraphicFramePr>
        <p:xfrm>
          <a:off x="34925" y="115888"/>
          <a:ext cx="9074150" cy="57626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موسى ألعلك تغار لي أنت، ليت جميع شعب الربِّ أنبياء يجعل الربُّ روحهُ عليهم.ثُمَّ انحاز موسى إلى المحلَّةِ هو وشُيوخُ إسرائيل.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Moïse lui répondit : Es–tu jaloux pour moi ? Puisse tout le peuple de l’Éternel être composé de prophètes, et veuille l’Éternel mettre son Esprit sur eux !30 Et Moïse se retira dans le camp, lui et les anciens d’Israël.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Then Moses said to him, Are you zealous for my sake? Oh, that all the Lord's people were prophets and that the Lord would put His Spirit upon them! 30 And Moses returned to the camp, both he and the elders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6135" name="Group 23"/>
          <p:cNvGraphicFramePr>
            <a:graphicFrameLocks noGrp="1"/>
          </p:cNvGraphicFramePr>
          <p:nvPr/>
        </p:nvGraphicFramePr>
        <p:xfrm>
          <a:off x="34925" y="115888"/>
          <a:ext cx="9074150" cy="634200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فخرجت ريحٌ مِن قِبَل الربِّ وساقت سلوى مِن البحر وألقتها على المحلَّةِ نحو مسيرة يوم مِن هُنا ويوم مِن هُناك حوالي المحلَّةِ على نحو ذراعين فوق وجهِ الأرض.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L’Éternel fit souffler un vent, qui de la mer amena des cailles et les rabattit sur le camp, jusqu’à environ une journée de chemin d’un côté et environ une journée de chemin de l’autre côté, autour du camp. Il y en avait environ deux coudées au–dessus de la surface de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Now a wind went out from the Lord, and it brought quail from the sea and left them fluttering near the camp, about a day's journey on this side and about a day's journey on the other side, all around the camp, and about two cubits above the surface of the ground.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7158" name="Group 22"/>
          <p:cNvGraphicFramePr>
            <a:graphicFrameLocks noGrp="1"/>
          </p:cNvGraphicFramePr>
          <p:nvPr/>
        </p:nvGraphicFramePr>
        <p:xfrm>
          <a:off x="34925" y="115888"/>
          <a:ext cx="9074150" cy="634200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الشَّعب اليوم كُلّه وغده يجمعُون السَّلوى. فجمع أقلهم عشرة أحمار، فسطَّحُوها لهُم مساطح حوالي المحلَّةِ. وبينما اللَّحمُ بعدُ بين أسنانهم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Pendant tout ce jour et toute la nuit, et pendant toute la journée du lendemain, le peuple se leva et ramassa les cailles ; on en ramassa au moins dix homers. Ils les étendirent pour eux autour du camp.33 Comme la viande était encore entre leurs dents,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And the people stayed up all that day, all night, and all the next day, and gathered the quail (he who gathered least gathered ten homers); and they spread them out for themselves all around the camp. 33 But while the meat was still between their teeth,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09599" name="Group 31"/>
          <p:cNvGraphicFramePr>
            <a:graphicFrameLocks noGrp="1"/>
          </p:cNvGraphicFramePr>
          <p:nvPr/>
        </p:nvGraphicFramePr>
        <p:xfrm>
          <a:off x="34925" y="115888"/>
          <a:ext cx="9001125" cy="6457062"/>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قَبل أن يمضغوه حميَ غضبُ الرَّبِّ على الشَّعبِ فضربهم الرَّبّ ضربةً عظيمةً جداً. فدُعي اسمُ ذلك الموضع قبُور الشهُوة لأنَّهُم هُناك دفنُوا فيهِ القوم المُشتهين.</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sans être mâchée, la colère de l’Éternel s’enflamma contre le peuple, et l’Éternel frappa le peuple d’une très grande plaie.34 On donna à cet endroit le nom de Qibroth–Hattaava, parce qu’on y ensevelit le peuple rempli de désir.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before it was chewed, the wrath of the Lord was aroused against the people, and the Lord struck the people with a very great plague. 34 So he called the name of that place Kibroth Hattaavah, because there they buried the people who had yielded to craving.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r>
                        <a:rPr kumimoji="0" lang="en-US" sz="2400" b="1" i="0" u="none" strike="noStrike" cap="none" normalizeH="0" baseline="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0626" name="Group 34"/>
          <p:cNvGraphicFramePr>
            <a:graphicFrameLocks noGrp="1"/>
          </p:cNvGraphicFramePr>
          <p:nvPr/>
        </p:nvGraphicFramePr>
        <p:xfrm>
          <a:off x="34925" y="115888"/>
          <a:ext cx="9001125" cy="648697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أمثال سليمان الحكيم ( 3 : 19 ـ 4 : 1 ـ 9 )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 بالحكمةِ أسَّس الأرض، وبالفطنةِ ثبت السَّمَوات. بعلمهِ تفجَّرت الغمار والغيوم قطرت ندى.</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3:19-4:9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C’est avec sagesse que l’Éternel a fondé la terre, C’est avec intelligence qu’il a affermi les cieux ;20 C’est par sa science que les abîmes se sont ouverts, Et que les nuages distillent la rosée.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3:19-4:9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 Lord by wisdom founded the earth; By understanding He established the heavens; 20 By His knowledge the depths were broken up, And clouds drop down the dew.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1640" name="Group 24"/>
          <p:cNvGraphicFramePr>
            <a:graphicFrameLocks noGrp="1"/>
          </p:cNvGraphicFramePr>
          <p:nvPr/>
        </p:nvGraphicFramePr>
        <p:xfrm>
          <a:off x="34925" y="115888"/>
          <a:ext cx="9001125" cy="59785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بُنيَّ لا تبرح هذه عن عينيكَ، احفظ الرَّأي والتَّدبير لكي تحيا بها نفسك وتكون نعمةً لعُنُقك. حينئذٍ تكون العافية لجسدك والشفاء لعظامك لكي تسلُك بسلام في طَريقك آمِناً ولا تعثُر رجلُك.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Mon fils, garde, sans qu’elles s’éloignent de tes yeux, La raison et la réflexion :22 Elles seront la vie de ton âme Et la grâce de ton cou.23 Alors tu marcheras avec assurance dans ton chemin, Et ton pied ne butera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My son, let them not depart from your eyes--Keep sound wisdom and discretion; 22 So they will be life to your soul And grace to your neck. 23 Then you will walk safely in your way, And your foot will not stumble.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8185" name="Group 25"/>
          <p:cNvGraphicFramePr>
            <a:graphicFrameLocks noGrp="1"/>
          </p:cNvGraphicFramePr>
          <p:nvPr/>
        </p:nvGraphicFramePr>
        <p:xfrm>
          <a:off x="34925" y="115888"/>
          <a:ext cx="9001125" cy="651630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جلست فلا تخف، وإذا اضطجعت فيلُذُّ نومُك. لا تخشى مِن خوفٍ باغتٍ ولا مِن خراب الأشرار إذا جاء. لأنَّ الرَّبَّ يُثبت جميع طُرقك ويُثبت قدميك فلا تزل.</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Si tu te couches, tu ne seras pas terrifié ; Et quand tu seras couché, ton sommeil sera doux.25 Ne redoute ni une terreur soudaine, Ni l’attaque de la part des méchants quand elle arrive ;26 Car l’Éternel sera ton assurance Et il préservera ton pied de tout piège.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When you lie down, you will not be afraid; Yes, you will lie down and your sleep will be sweet. 25 Do not be afraid of sudden terror, Nor of trouble from the wicked when it comes; 26 For the Lord will be your confidence, And will keep your foot from being caught.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49212" name="Group 28"/>
          <p:cNvGraphicFramePr>
            <a:graphicFrameLocks noGrp="1"/>
          </p:cNvGraphicFramePr>
          <p:nvPr/>
        </p:nvGraphicFramePr>
        <p:xfrm>
          <a:off x="34925" y="115888"/>
          <a:ext cx="9001125" cy="677088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تمنع يدك مِن أن تعمل الخير للمعُوزين حين يكُون في طاقتك أن تساعد. لا تقُل ( لصاحبكَ ) اذهب وعُد فأُعطيكَ غداً وفي مقدُورك أن تُحسن لأنَّك لا تعلم ما يلده الغد.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Ne refuse pas un bienfait à ceux qui y ont droit, Quand tu as le pouvoir de l’accorder.28  Ne dis pas à ton prochain : Va et reviens, Demain je donnerai ! quand tu as de quoi (donner).29 Ne médite pas le malheur contre ton prochain, Lorsqu’il demeure tranquillement près de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Do not withhold good from those to whom it is due, When it is in the power of your hand to do so. 28 Do not say to your neighbor, Go, and come back, And tomorrow I will give it, When you have it with you. 29 Do not devise evil against your neighbor, For he dwells by you for safety's sake.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0235" name="Group 27"/>
          <p:cNvGraphicFramePr>
            <a:graphicFrameLocks noGrp="1"/>
          </p:cNvGraphicFramePr>
          <p:nvPr/>
        </p:nvGraphicFramePr>
        <p:xfrm>
          <a:off x="34925" y="115888"/>
          <a:ext cx="9001125" cy="608958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تخترع شراً على صاحبك وهو ساكنٌ لديك آمناً. لا تُخاصم إنساناً بدُون سببٍ، إن لم يكُن قد صنع معك شراً. لا تحسد النَّاس الأشرار ولا تغار مِن طُرقهم.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Ne conteste pas sans motif avec un homme, Lorsqu’il ne t’a causé aucun malheur.31 Ne sois pas jaloux de l’homme violent, Et ne choisis aucune de ses voies. 32 Car l’Éternel a horreur de l’homme pervers, Mais son intimité est pour les (hommes) droits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Do not strive with a man without cause, If he has done you no harm. 31 Do not envy the oppressor, And choose none of his ways; 32 For the perverse person is an abomination to the Lord, But His secret counsel is with the upright.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1256" name="Group 24"/>
          <p:cNvGraphicFramePr>
            <a:graphicFrameLocks noGrp="1"/>
          </p:cNvGraphicFramePr>
          <p:nvPr/>
        </p:nvGraphicFramePr>
        <p:xfrm>
          <a:off x="34925" y="115888"/>
          <a:ext cx="9001125" cy="60895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المُلتوون رجسُون ولا يجتمعُون مع الأبرار. لعنةُ الربِّ في بيت المُنافقين لكنَّهُ يُباركُ مساكن الصِّدِّيقين. يقاوُم الرب المُستكبر ويُعطي نعمةً للمُتواضع. الحُكماء يرثُون مجداً والحمقى يحملُون هواناً.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La malédiction de l’Éternel est dans la maison du méchant, Mais il bénit le séjour des justes ;34 Quant aux moqueurs, il s’en moque, Mais il fait grâce aux humbles ;35 Les sages hériteront de la gloire, Mais les insensés du plus grand mépris.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The curse of the Lord is on the house of the wicked, But He blesses the home of the just. 34 Surely He scorns the scornful, But gives grace to the humble. 35 The wise shall inherit glory, But shame shall be the legacy of fools.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2283" name="Group 27"/>
          <p:cNvGraphicFramePr>
            <a:graphicFrameLocks noGrp="1"/>
          </p:cNvGraphicFramePr>
          <p:nvPr/>
        </p:nvGraphicFramePr>
        <p:xfrm>
          <a:off x="34925" y="115888"/>
          <a:ext cx="9001125" cy="60895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اسمعُوا أيُّها البنُون تأديب أبيكم وأصغُوا لأجل معرفةِ الفهم. لأنَّ العطية الصالحة التي أنا أُعطيكم إياها كرامة فلا تترُكُوا شريعتي. فإنِّي كُنتُ أيضاً ابناً مُطيعاً لأبي ومحبُوباً عند أُمِّي.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Écoutez, (mes) fils, l’instruction d’un père Et soyez attentifs, pour connaître l’intelligence ;2  Car je vous donne un bon savoir : Ne rejetez pas mon enseignement.3  J’étais, en effet, un fils pour mon père, Un fils tendre et unique auprès de ma mère.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Hear, my children, the instruction of a father, And give attention to know understanding; 2 For I give you good doctrine: Do not forsake my law. 3 When I was my father's son, Tender and the only one in the sight of my mother,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3316" name="Group 36"/>
          <p:cNvGraphicFramePr>
            <a:graphicFrameLocks noGrp="1"/>
          </p:cNvGraphicFramePr>
          <p:nvPr/>
        </p:nvGraphicFramePr>
        <p:xfrm>
          <a:off x="34925" y="115888"/>
          <a:ext cx="9074150" cy="654253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يُريني تعليماً ويقولُ لي: ليثبت كلامي في قلبُك، احفظ وصاياي ولا تنساها. اقتنِ الحكمة، اقتنِ الفهم، لا تنسَ ولا ترفض كلام فمي. لا تترك عنك الحكمة فتحفظك. أحببها فتُكرمك.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Il m’enseignait alors et me disait : Que ton coeur retienne mes paroles ; Garde mes commandements, et tu vivras. 5 Acquiers la sagesse, acquiers l’intelligence ; Ne sois pas oublieux et ne dévie pas des paroles de ma bouche. 6 Ne l’abandonne pas : elle te gardera ; Aime–la, et elle te protégera.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He also taught me, and said to me: Let your heart retain my words; Keep my commands, and live. 5 Get wisdom! Get understanding! Do not forget, nor turn away from the words of my mouth. 6 Do not forsake her, and she will preserve you; Love her, and she will keep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4325" name="Group 21"/>
          <p:cNvGraphicFramePr>
            <a:graphicFrameLocks noGrp="1"/>
          </p:cNvGraphicFramePr>
          <p:nvPr/>
        </p:nvGraphicFramePr>
        <p:xfrm>
          <a:off x="34925" y="115888"/>
          <a:ext cx="9001125" cy="6735764"/>
        </p:xfrm>
        <a:graphic>
          <a:graphicData uri="http://schemas.openxmlformats.org/drawingml/2006/table">
            <a:tbl>
              <a:tblPr rtl="1"/>
              <a:tblGrid>
                <a:gridCol w="437469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رأس الحكمة ربح الكلمة، وبكُلِّ مُقتناك اقتن الفهم. احفظها فتُعلِّيك، أكرمها فتُمجِّدكلتُعطي رأسك إكليل نعمةٍ، وتاج جمالٍ تمنحُك.</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1" i="0" u="none" strike="noStrike" cap="none" normalizeH="0" baseline="0" dirty="0">
                          <a:ln>
                            <a:noFill/>
                          </a:ln>
                          <a:solidFill>
                            <a:srgbClr val="FF9900"/>
                          </a:solidFill>
                          <a:effectLst/>
                          <a:latin typeface="Arial" charset="0"/>
                          <a:cs typeface="Arial" charset="0"/>
                        </a:rPr>
                        <a:t>( </a:t>
                      </a:r>
                      <a:r>
                        <a:rPr kumimoji="0" lang="ar-SA" sz="3000" b="1" i="0" u="none" strike="noStrike" cap="none" normalizeH="0" baseline="0" dirty="0">
                          <a:ln>
                            <a:noFill/>
                          </a:ln>
                          <a:solidFill>
                            <a:srgbClr val="FF9900"/>
                          </a:solidFill>
                          <a:effectLst/>
                          <a:latin typeface="Arial" charset="0"/>
                          <a:cs typeface="Arial" charset="0"/>
                        </a:rPr>
                        <a:t>مجداً للثالوث القدوس )</a:t>
                      </a:r>
                      <a:endParaRPr kumimoji="0" lang="en-CA" sz="30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7 Voici le commencement de la sagesse : Acquiers la sagesse, Et avec tout ton acquis, acquiers l’intelligence.8 </a:t>
                      </a:r>
                      <a:r>
                        <a:rPr kumimoji="0" lang="fr-FR" sz="2600" b="0" i="0" u="none" strike="noStrike" cap="none" normalizeH="0" baseline="0" dirty="0" err="1">
                          <a:ln>
                            <a:noFill/>
                          </a:ln>
                          <a:solidFill>
                            <a:schemeClr val="bg1"/>
                          </a:solidFill>
                          <a:effectLst/>
                          <a:latin typeface="Arial" charset="0"/>
                          <a:cs typeface="Arial" charset="0"/>
                        </a:rPr>
                        <a:t>Exalte–la</a:t>
                      </a:r>
                      <a:r>
                        <a:rPr kumimoji="0" lang="fr-FR" sz="2600" b="0" i="0" u="none" strike="noStrike" cap="none" normalizeH="0" baseline="0" dirty="0">
                          <a:ln>
                            <a:noFill/>
                          </a:ln>
                          <a:solidFill>
                            <a:schemeClr val="bg1"/>
                          </a:solidFill>
                          <a:effectLst/>
                          <a:latin typeface="Arial" charset="0"/>
                          <a:cs typeface="Arial" charset="0"/>
                        </a:rPr>
                        <a:t> : elle t’élèvera ; Elle fera ta gloire, si tu l’embrasses ; 9 Elle mettra sur ta tête un gracieux ruban, Elle t’ornera d’un magnifique diadème.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kern="1200" cap="none" normalizeH="0" baseline="0" dirty="0">
                          <a:ln>
                            <a:noFill/>
                          </a:ln>
                          <a:solidFill>
                            <a:schemeClr val="bg1"/>
                          </a:solidFill>
                          <a:effectLst/>
                          <a:latin typeface="Arial" charset="0"/>
                          <a:ea typeface="+mn-ea"/>
                          <a:cs typeface="Arial" charset="0"/>
                        </a:rPr>
                        <a:t>7 Wisdom is the principal thing; Therefore get wisdom. And in all your getting, get understanding. 8 Exalt her, and she will promote you; She will bring you honor, when you embrace her. 9 She will place on your head an ornament of grace; A crown of glory she will deliver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3696" name="Group 32"/>
          <p:cNvGraphicFramePr>
            <a:graphicFrameLocks noGrp="1"/>
          </p:cNvGraphicFramePr>
          <p:nvPr/>
        </p:nvGraphicFramePr>
        <p:xfrm>
          <a:off x="34925" y="115888"/>
          <a:ext cx="9074150" cy="67382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سفر إشعياء النبي ( 40 : 1 ـ 8 )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عزُّوا عزُّوا شعبي قال الرب، أيُّها الكهنة طيِّبُوا قلب أُورُشليم ونادُوها بأنَّ ذُلها قد كثر وخطيئتها قد كمُلت أنَّها قد قبلت مِن يد الربِّ ضعفين عن كُلِّ خطاياها.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Isaiah 40:1-8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Consolez, consolez mon peuple, Dit votre Dieu.2 Parlez au coeur de Jérusalem et criez–lui Que son combat est terminé, Qu’elle est graciée de sa faute, Qu’elle a reçu de la main de l’Éternel Au double de tous ses péchés.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40:1-8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40:1 Comfort, yes, comfort My people! Says your God. 2 Speak comfort to Jerusalem, and cry out to her, That her warfare is ended, That her iniquity is pardoned; For she has received from the Lord's hand Double for all her sins.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4714" name="Group 26"/>
          <p:cNvGraphicFramePr>
            <a:graphicFrameLocks noGrp="1"/>
          </p:cNvGraphicFramePr>
          <p:nvPr/>
        </p:nvGraphicFramePr>
        <p:xfrm>
          <a:off x="34925" y="115888"/>
          <a:ext cx="9074150" cy="637184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صوتُ صارخ في البرِّيَّة، أعدُّوا طريق الرَّبِّ، قوِّمُوا ( في القفر ) سبيلاً لإلهنا. كُلُّ وادٍ يمتلئ، وكُلُّ جبلٍ وأكمةٍ ينخفضُ، وتصيرُ كُل المعوجات مُستقيمةً، والعراقيبُ سهلة.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Une voix crie dans le désert : Ouvrez le chemin de l’Éternel, Nivelez dans la steppe Une route pour notre Dieu.4 Que toute vallée soit élevée, Que toute montagne et toute colline soient abaissées ! Que les reliefs se changent en terrain plat Et les escarpements en vallon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 voice of one crying in the wilderness: Prepare the way of the Lord; Make straight in the desert A highway for our God. 4 Every valley shall be exalted And every mountain and hill brought low; The crooked places shall be made straight And the rough places smooth;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5350" name="Group 22"/>
          <p:cNvGraphicFramePr>
            <a:graphicFrameLocks noGrp="1"/>
          </p:cNvGraphicFramePr>
          <p:nvPr/>
        </p:nvGraphicFramePr>
        <p:xfrm>
          <a:off x="34925" y="115888"/>
          <a:ext cx="9074150"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فيُعلنُ مجدُ الربِّ ويَرى كُلُّ بشرٍ خلاص اللَّه لأنَّ الرب تكلَّم.</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صوتُ قائلٍ ناد، فقُلت بماذا أُنادي، كُلُّ بشرٍ كعُشبٌ وكُلُّ مجد الإنسان كزهر العُشب،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Alors la gloire de l’Éternel sera révélée, Et toute chair à la fois (la) verra ; Car la bouche de l’Éternel a parlé. 6 Une voix dit : Crie ! Et l’on répond : Que crierai–je ? –– Toute chair est de l’herbe, Et tout son éclat comme la fleur des champs.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 glory of the Lord shall be revealed, And all flesh shall see it together; For the mouth of the Lord has spoken. 6 The voice said, Cry out! And he said, What shall I cry? All flesh is grass, And all its loveliness is like the flower of the field.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5730" name="Group 18"/>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العُشبُ قد يبس وزهره قد سقط، أمَّا كلمة الرَّبّ فتثبت إلى الأبد.</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L’herbe sèche, la fleur se fane, Quand le vent de l’Éternel souffle dessus. Certes le peuple est de l’herbe : 8 L’herbe sèche, la fleur se fane ; Mais la parole de notre Dieu Subsistera éternellement.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 grass withers, the flower fades, Because the breath of the Lord blows upon it; Surely the people are grass. 8 The grass withers, the flower fades, But the word of our God stands forever.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6765" name="Group 29"/>
          <p:cNvGraphicFramePr>
            <a:graphicFrameLocks noGrp="1"/>
          </p:cNvGraphicFramePr>
          <p:nvPr/>
        </p:nvGraphicFramePr>
        <p:xfrm>
          <a:off x="34925" y="115888"/>
          <a:ext cx="9145588" cy="648697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أيوب الصديق ( 25 ، 26</a:t>
                      </a:r>
                      <a:r>
                        <a:rPr kumimoji="0" lang="ar-EG" sz="3200" b="0" i="0" u="sng" strike="noStrike" cap="none" normalizeH="0" baseline="0">
                          <a:ln>
                            <a:noFill/>
                          </a:ln>
                          <a:solidFill>
                            <a:srgbClr val="FF9900"/>
                          </a:solidFill>
                          <a:effectLst/>
                          <a:latin typeface="Arial" charset="0"/>
                          <a:cs typeface="Arial" charset="0"/>
                        </a:rPr>
                        <a:t>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بلددُ الشُّوحيُّ وقال السُّلطانُ والمخافةُ لصانع كُلّ شيء في الأعالي. لا يظن أحد أن يثبت ( أمامه ) بغش ومَن هم الذين لا يفلتون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قِبله.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25:1-6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Bildad de Chouah prit la parole et dit :2 La domination et la terreur appartiennent à Dieu ; Il établit la paix dans les lieux célestes.3 Y a–t–il une limite au nombre de ses troupes ? Sur qui sa lumière ne se lève–t–elle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25:1-6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25:1 Then Bildad the Shuhite answered and said: 2 Dominion and fear belong to Him; He makes peace in His high places. 3 Is there any number to His armies? Upon whom does His light not rise?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7796" name="Group 36"/>
          <p:cNvGraphicFramePr>
            <a:graphicFrameLocks noGrp="1"/>
          </p:cNvGraphicFramePr>
          <p:nvPr/>
        </p:nvGraphicFramePr>
        <p:xfrm>
          <a:off x="34925" y="115888"/>
          <a:ext cx="9074150" cy="6381624"/>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فكيف يتبرَّرُ الإنسانُ لدى الرَّبّ وكيف يُزكى مولُود المرأة. هوذا القمر يأمرهُ فلا يُضيء والكواكبُ غيرُ نقيَّةٍ أمامه، فكم بالحريِّ الإنسانُ غير الصالح ( الرِّمَّةُ ) وابنُ آدم الدُّودُ.</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Comment un homme serait–il juste devant Dieu ? Comment celui qui est né de la femme serait–il pur ?5 Voici que la lune même n’est pas brillante, Et que les étoiles ne sont pas pures à ses yeux ; 6 Combien moins l’homme, qui n’est qu’un ver, Le fils d’homme, qui n’est qu’un vermisseau !</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How then can man be righteous before God? Or how can he be pure who is born of a woman? 5 If even the moon does not shine, And the stars are not pure in His sight, 6 How much less man, who is a maggot, And a son of man, who is a worm?.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6389" name="Group 37"/>
          <p:cNvGraphicFramePr>
            <a:graphicFrameLocks noGrp="1"/>
          </p:cNvGraphicFramePr>
          <p:nvPr/>
        </p:nvGraphicFramePr>
        <p:xfrm>
          <a:off x="34925" y="115888"/>
          <a:ext cx="9145588" cy="6389434"/>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a:t>
                      </a:r>
                      <a:r>
                        <a:rPr kumimoji="0" lang="ar-EG" sz="3200" b="0" i="0" u="sng" strike="noStrike" cap="none" normalizeH="0" baseline="0" dirty="0">
                          <a:ln>
                            <a:noFill/>
                          </a:ln>
                          <a:solidFill>
                            <a:srgbClr val="FF9900"/>
                          </a:solidFill>
                          <a:effectLst/>
                          <a:latin typeface="Arial" charset="0"/>
                          <a:cs typeface="Arial" charset="0"/>
                        </a:rPr>
                        <a:t>أيوب ( 26 -1 :14</a:t>
                      </a:r>
                      <a:r>
                        <a:rPr kumimoji="0" lang="ar-SA" sz="3200" b="0" i="0" u="sng" strike="noStrike" cap="none" normalizeH="0" baseline="0" dirty="0">
                          <a:ln>
                            <a:noFill/>
                          </a:ln>
                          <a:solidFill>
                            <a:srgbClr val="FF9900"/>
                          </a:solidFill>
                          <a:effectLst/>
                          <a:latin typeface="Arial" charset="0"/>
                          <a:cs typeface="Arial" charset="0"/>
                        </a:rPr>
                        <a:t> )</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فأجابَ أيُّوبُ وقال مَن عضدت ومَن أعنت أليس ذلك هو الذي لهُ كُلّ الحكمة. ومَن هو الذي سلكت أمامه أليس ذلك هو الذي عنده القوة العظمية. كيف اشرت على من لا حكمة</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Job 26:1-14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Job répondit :2  Comme tu sais bien venir en aide à celui qui n’a pas de force ! Comme tu sais bien sauver le bras qui n’a pas de puissance ! 3 Comme tu sais bien conseiller celui qui n’a pas de sagesse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Job 26:1-14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26:1 But Job answered and said: 2 How have you helped him who is without power? How have you saved the arm that has no strength? 3 How have you counseled one who has no wisdom?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8426" name="Group 26"/>
          <p:cNvGraphicFramePr>
            <a:graphicFrameLocks noGrp="1"/>
          </p:cNvGraphicFramePr>
          <p:nvPr/>
        </p:nvGraphicFramePr>
        <p:xfrm>
          <a:off x="34925" y="115888"/>
          <a:ext cx="9145588" cy="6673089"/>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له واظهرت الفهم بكثرة</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عمَن تتكلَّم كلاماً ومَن هو صاحب النسمة التي خرجت مِنك.يرتعد الجبابرة مِن تحت المياه وسُكَّانها الجحيم، مكشوفة لديه والهاوية ليس دُونها حجابٌ. </a:t>
                      </a:r>
                      <a:endParaRPr kumimoji="0" lang="en-CA" sz="3200" b="0" i="0" u="sng" strike="noStrike" cap="none" normalizeH="0" baseline="0" dirty="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Quelle puissance de raisonnement tu fais connaître !4 A qui s’adressent tes propos ? Et qui </a:t>
                      </a:r>
                      <a:r>
                        <a:rPr kumimoji="0" lang="fr-FR" sz="2800" b="0" i="0" u="none" strike="noStrike" cap="none" normalizeH="0" baseline="0" dirty="0" err="1">
                          <a:ln>
                            <a:noFill/>
                          </a:ln>
                          <a:solidFill>
                            <a:schemeClr val="bg1"/>
                          </a:solidFill>
                          <a:effectLst/>
                          <a:latin typeface="Arial" charset="0"/>
                          <a:cs typeface="Arial" charset="0"/>
                        </a:rPr>
                        <a:t>est–ce</a:t>
                      </a:r>
                      <a:r>
                        <a:rPr kumimoji="0" lang="fr-FR" sz="2800" b="0" i="0" u="none" strike="noStrike" cap="none" normalizeH="0" baseline="0" dirty="0">
                          <a:ln>
                            <a:noFill/>
                          </a:ln>
                          <a:solidFill>
                            <a:schemeClr val="bg1"/>
                          </a:solidFill>
                          <a:effectLst/>
                          <a:latin typeface="Arial" charset="0"/>
                          <a:cs typeface="Arial" charset="0"/>
                        </a:rPr>
                        <a:t> qui t’inspire ? 5 Les défunts tremblent Au–dessous des eaux et de leurs habitants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Devant lui le séjour des morts est nu, L’abîme de perdition n’a point de voile.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And how have you declared sound advice to many? 4 To whom have you uttered words? And whose spirit came from you? 5 The dead tremble, Those under the waters and those inhabiting them. 6 </a:t>
                      </a:r>
                      <a:r>
                        <a:rPr kumimoji="0" lang="en-US" sz="2800" b="0" i="0" u="none" strike="noStrike" cap="none" normalizeH="0" baseline="0" dirty="0" err="1">
                          <a:ln>
                            <a:noFill/>
                          </a:ln>
                          <a:solidFill>
                            <a:schemeClr val="bg1"/>
                          </a:solidFill>
                          <a:effectLst/>
                          <a:latin typeface="Arial" charset="0"/>
                          <a:cs typeface="Arial" charset="0"/>
                        </a:rPr>
                        <a:t>Sheol</a:t>
                      </a:r>
                      <a:r>
                        <a:rPr kumimoji="0" lang="en-US" sz="2800" b="0" i="0" u="none" strike="noStrike" cap="none" normalizeH="0" baseline="0" dirty="0">
                          <a:ln>
                            <a:noFill/>
                          </a:ln>
                          <a:solidFill>
                            <a:schemeClr val="bg1"/>
                          </a:solidFill>
                          <a:effectLst/>
                          <a:latin typeface="Arial" charset="0"/>
                          <a:cs typeface="Arial" charset="0"/>
                        </a:rPr>
                        <a:t> is naked before Him, And Destruction has no covering.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9448" name="Group 24"/>
          <p:cNvGraphicFramePr>
            <a:graphicFrameLocks noGrp="1"/>
          </p:cNvGraphicFramePr>
          <p:nvPr/>
        </p:nvGraphicFramePr>
        <p:xfrm>
          <a:off x="34925" y="115888"/>
          <a:ext cx="9145588"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يمُدُّ الشَّمال على الخواء ويُعلِّقُ الأرض على العدم. يحبس المياه في سُحُبهِ فلا يتمزَّقُ الغمام تحتها. يحجبُ وجه عرشهِ وقد نشر عليهِ غمامه. </a:t>
                      </a:r>
                      <a:endParaRPr kumimoji="0" lang="en-CA" sz="3200" b="0" i="0" u="sng" strike="noStrike" cap="none" normalizeH="0" baseline="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étend le septentrion sur le vide, Il suspend la terre sur le néant. 8 Il renferme les eaux dans ses nuages, Et les nuées ne crèvent pas sous leur poids.9 Il couvre la face de son trône, Il déploie sur lui sa nuée.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He stretches out the north over empty space; He hangs the earth on nothing. 8 He binds up the water in His thick clouds, Yet the clouds are not broken under it. 9 He covers the face of His throne, And spreads His cloud over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0472" name="Group 24"/>
          <p:cNvGraphicFramePr>
            <a:graphicFrameLocks noGrp="1"/>
          </p:cNvGraphicFramePr>
          <p:nvPr/>
        </p:nvGraphicFramePr>
        <p:xfrm>
          <a:off x="34925" y="115888"/>
          <a:ext cx="9145588" cy="580225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ورسم حداً حول وجهِ المياه نحو مُلتقى النُّور بالظُّلمةِ. أعمدةُ السَّماء تتزعزع وترتاعُ مِن زجره. بقُوَّته يثير البحر وبحكمتهِ يحطمُ تجبره.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Il a tracé un cercle à la surface des eaux, Jusqu’à la limite entre la lumière et les ténèbres.11 Les colonnes du ciel s’ébranlent Et s’étonnent à sa menace.12  Par sa force il fait trembler la mer, Par son intelligence il en brise l’orgueil.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He drew a circular horizon on the face of the waters, At the boundary of light and darkness. 11 The pillars of heaven tremble, And are astonished at His rebuke. 12 He stirs up the sea with His power, And by His understanding He breaks up the storm.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57395" name="Group 19"/>
          <p:cNvGraphicFramePr>
            <a:graphicFrameLocks noGrp="1"/>
          </p:cNvGraphicFramePr>
          <p:nvPr/>
        </p:nvGraphicFramePr>
        <p:xfrm>
          <a:off x="34925" y="115888"/>
          <a:ext cx="9001125" cy="6451728"/>
        </p:xfrm>
        <a:graphic>
          <a:graphicData uri="http://schemas.openxmlformats.org/drawingml/2006/table">
            <a:tbl>
              <a:tblPr rtl="1"/>
              <a:tblGrid>
                <a:gridCol w="4685164">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أعمدةُ السَّماء تخافه، بأمر قتل الحيَّة الهاربة. هذه أطراف طُرقه وما أخفض الكلام والذي نسمعُهُ مِنهُ، أمَّا رعدُ جبرُوته فمَن يدركهُ.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Par son souffle le ciel devient immaculé, Sa main transperce le serpent fuyard.14 Si telles sont les moindres de ses actions,  Et combien léger est l’écho que nous en percevons, Alors qui comprendra le tonnerre de sa puissance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By His Spirit He adorned the heavens; His hand pierced the fleeing serpent. 14 Indeed these are the mere edges of His ways, And how small a whisper we hear of Him! But the thunder of His power who can understand?.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8786"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651878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19833" name="Group 25"/>
          <p:cNvGraphicFramePr>
            <a:graphicFrameLocks noGrp="1"/>
          </p:cNvGraphicFramePr>
          <p:nvPr/>
        </p:nvGraphicFramePr>
        <p:xfrm>
          <a:off x="34925" y="44450"/>
          <a:ext cx="9145588" cy="6254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86:5-6</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 أنتَ ياربُّ صَالِحٌ أنت وديعٌ، ورحمَتُكَ كثيرةٌ لسائر المُسْتَغِيثين بكَ. أنْصِتْ ياربُّ لصَلاتي، وأَصْغِ إلى صَوتِ طلبتي.</a:t>
                      </a:r>
                      <a:r>
                        <a:rPr kumimoji="0" lang="ar-SA"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86:5-6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Car toi, Seigneur, tu es bon et clément, Riche en bienveillance pour tous ceux qui t’invoquent.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Éternel, prête l’oreille à ma prière, Sois attentif à ma voix suppliante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For You, Lord, are good, and ready to forgive, And abundant in mercy to all those who call upon You. 6 Give ear, O Lord, to my prayer; And attend to the voice of my supplications.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30pm</a:t>
            </a:r>
          </a:p>
        </p:txBody>
      </p:sp>
    </p:spTree>
  </p:cSld>
  <p:clrMapOvr>
    <a:masterClrMapping/>
  </p:clrMapOvr>
</p:sld>
</file>

<file path=ppt/slides/slide2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20862" name="Group 30"/>
          <p:cNvGraphicFramePr>
            <a:graphicFrameLocks noGrp="1"/>
          </p:cNvGraphicFramePr>
          <p:nvPr/>
        </p:nvGraphicFramePr>
        <p:xfrm>
          <a:off x="34925" y="44450"/>
          <a:ext cx="9074150" cy="669766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مرقس ( 9 :  14 ـ 24 )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جاء إلى التَّلاميذ رأى جمعاً كثيراً حولهُمْ وكتبةً يُباحثُونهُم. وللوقت لمَّا رآه الجمع كُلّه خافوا، وركضُوا وسلَّمُوا عليهِ.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9:14-24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Lorsqu’ils furent arrivés près des disciples, ils virent autour d’eux une grande foule, et des scribes qui discutaient avec eux.15 Dès que la foule vit Jésus, elle fut très surprise, et l’on accourait pour le saluer.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9:14-24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when He came to the disciples, He saw a great multitude around them, and scribes disputing with them. 15 Immediately, when they saw Him, all the people were greatly amazed, and running to Him, greeted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30m</a:t>
            </a:r>
          </a:p>
        </p:txBody>
      </p:sp>
    </p:spTree>
  </p:cSld>
  <p:clrMapOvr>
    <a:masterClrMapping/>
  </p:clrMapOvr>
</p:sld>
</file>

<file path=ppt/slides/slide2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21884" name="Group 28"/>
          <p:cNvGraphicFramePr>
            <a:graphicFrameLocks noGrp="1"/>
          </p:cNvGraphicFramePr>
          <p:nvPr/>
        </p:nvGraphicFramePr>
        <p:xfrm>
          <a:off x="34925" y="44450"/>
          <a:ext cx="9074150" cy="676656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فسألهم: " ماذا تطلبون مِنهم؟ " فأجابه واحدٌ مِن الجمع وقال: " يا مُعلِّمُ، قدَّمت ابني إليك بهِ رُوحٌ أبكم، وحيثُما أدركهُ يُصرعهُ فيُزبدُ ويصرُّ بأسنانهِ وييبسُ.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leur demanda : Sur quoi discutez–vous avec eux ?17 Et un homme de la foule lui répondit : Maître, j’ai amené auprès de toi mon fils, en qui se trouve un esprit muet.18 En quelque lieu qu’il le saisisse, il le jette par terre ; l’enfant écume, grince des dents, et devient tout raide.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He asked the scribes, What are you discussing with them? 17 Then one of the crowd answered and said, Teacher, I brought You my son, who has a mute spirit. 18 And wherever it seizes him, it throws him down; he foams at the mouth, gnashes his teeth, and becomes rigid.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1496" name="Group 24"/>
          <p:cNvGraphicFramePr>
            <a:graphicFrameLocks noGrp="1"/>
          </p:cNvGraphicFramePr>
          <p:nvPr/>
        </p:nvGraphicFramePr>
        <p:xfrm>
          <a:off x="34925" y="44450"/>
          <a:ext cx="9074150" cy="63373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فقُلتُ لتلاميذكَ أن يُخرجُوهُ فلم يقدرُوا ". فأجاب وقال لهُم: " أيُّها الجيلُ الغير المؤمنين، إلى متى أكونُ معكُم؟ حتى متى أحتملُكُم؟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J’ai prié tes disciples de chasser l’esprit, et ils n’en ont pas été capables.19 Jésus leur répondit : Race incrédule, jusques à quand serai–je avec vous ? Jusques à quand vous supporterai–je ? Amenez–le–moi. On le lui amena.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I spoke to Your disciples, that they should cast it out, but they could not. 19 He answered him and said, O faithless generation, how long shall I be with you? How long shall I bear with you? Bring him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2526" name="Group 30"/>
          <p:cNvGraphicFramePr>
            <a:graphicFrameLocks noGrp="1"/>
          </p:cNvGraphicFramePr>
          <p:nvPr/>
        </p:nvGraphicFramePr>
        <p:xfrm>
          <a:off x="34925" y="44450"/>
          <a:ext cx="9001125" cy="651414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قدِّمُوهُ إليَّ! ". فقدَّمُوهُ إليهِ. فلمَّا رآهُ الرُّوح صرعهُ للوقت، فسقط على الأرض يتمرَّغُ ويُزبدُ. فسأل أباهُ: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كم مِن الزَّمان مُنذُ أصابهُ هذا؟ " فقال: " مُنذُ صباهُ.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Et aussitôt que l’enfant vit Jésus, l’esprit le fit entrer en convulsions ; il tomba par terre et se roulait en écumant.21  Jésus demanda au père : Combien y a–t–il de temps que cela lui arrive ? Depuis son enfance, répondit–il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Then they brought him to Him. And when he saw Him, immediately the spirit convulsed him, and he fell on the ground and wallowed, foaming at the mouth. 21 So He asked his father, How long has this been happening to him? And he said, From childhood.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3547" name="Group 27"/>
          <p:cNvGraphicFramePr>
            <a:graphicFrameLocks noGrp="1"/>
          </p:cNvGraphicFramePr>
          <p:nvPr/>
        </p:nvGraphicFramePr>
        <p:xfrm>
          <a:off x="34925" y="44450"/>
          <a:ext cx="9074150" cy="6337301"/>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ومراراً كثيرة يُلقيه في النَّار وفي الماء ليُهلكهُ. ولكن أعنَّا ما استطعت وتحنَّن علينا ". فقال لهُ يسوعُ: " إن استطعت أنت أن تؤمن. فكُلُّ شيءٍ مُمكن للمُؤمن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souvent l’esprit l’a jeté dans le feu et dans l’eau pour le faire périr. Mais si tu peux quelque chose, viens à notre secours, aie compassion de nous. 23 Jésus lui dit : Si tu peux… tout est possible à celui qui croit.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often he has thrown him both into the fire and into the water to destroy him. But if You can do anything, have compassion on us and help us. 23 Jesus said to him, If you can believe, all things are possible to him who believes.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22895" name="Group 15"/>
          <p:cNvGraphicFramePr>
            <a:graphicFrameLocks noGrp="1"/>
          </p:cNvGraphicFramePr>
          <p:nvPr/>
        </p:nvGraphicFramePr>
        <p:xfrm>
          <a:off x="34925" y="115888"/>
          <a:ext cx="9001125" cy="59070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فصاح</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أبو الصبي لوقته بدُمُوع وقال: " أُؤمنُ ياربُّ فأعن عدم إيماني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Aussitôt le père de l’enfant s’écria : Je crois ! viens au secours de mon incrédulité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Immediately the father of the child cried out and said with tears, Lord, I believe; help my unbelief!.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390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52390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5239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52390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25990" name="Group 38"/>
          <p:cNvGraphicFramePr>
            <a:graphicFrameLocks noGrp="1"/>
          </p:cNvGraphicFramePr>
          <p:nvPr/>
        </p:nvGraphicFramePr>
        <p:xfrm>
          <a:off x="34925" y="44450"/>
          <a:ext cx="9074150" cy="643413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فيلبي</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2 : 22 ـ 26 )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اختبارُهُ فأنتُم تعرفُون أنَّهُ كولدٍ مع أبٍ خدم معي لأجل الإنجيل. هذا أرجُو أن أُرسلهُ حالما أرى ما يكُون مِن أمري،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Philippians 2:22-26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Vous savez qu’il a fait ses preuves et que, comme un enfant auprès de son père, il s’est consacré avec moi au service de l’Évangile.23  J’espère donc vous l’envoyer dès que je verrai clair dans ma situation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Philippians 2:22-26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you know his proven character, that as a son with his father he served with me in the gospel. 23 Therefore I hope to send him at once, as soon as I see how it goes with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30p</a:t>
            </a:r>
          </a:p>
        </p:txBody>
      </p:sp>
    </p:spTree>
  </p:cSld>
  <p:clrMapOvr>
    <a:masterClrMapping/>
  </p:clrMapOvr>
</p:sld>
</file>

<file path=ppt/slides/slide2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27005" name="Group 29"/>
          <p:cNvGraphicFramePr>
            <a:graphicFrameLocks noGrp="1"/>
          </p:cNvGraphicFramePr>
          <p:nvPr/>
        </p:nvGraphicFramePr>
        <p:xfrm>
          <a:off x="34925" y="44450"/>
          <a:ext cx="9145588" cy="67665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وأثقُ بالربِّ أنِّي أنا أيضاً سآتي إليكُم سريعاً. ولكنِّي حيث مِن اللازم أن أُرسل إليكُم أبفرُديتُس الأخ، والشريك العامل، وصاحبي المُتجنِّد معي، ورسُولكُم، والخادم لحاجتي. إذ كان مُشتاقاً أن يرى جميعكُم.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et j’ai cette confiance dans le Seigneur que je viendrai bientôt moi–même.25 J’ai estimé nécessaire de vous envoyer Épaphrodite, mon frère, mon compagnon d’oeuvre et de combat, que vous m’avez envoyé, et à qui vous avez donné de quoi pourvoir à mes besoins ;26 il désirait ardemment vous voir tous,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But I trust in the Lord that I myself shall also come shortly. 25 Yet I considered it necessary to send to you Epaphroditus, my brother, fellow worker, and fellow soldier, but your messenger and the one who ministered to my need; 26 since he was longing for you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800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902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5290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52902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31099" name="Group 27"/>
          <p:cNvGraphicFramePr>
            <a:graphicFrameLocks noGrp="1"/>
          </p:cNvGraphicFramePr>
          <p:nvPr/>
        </p:nvGraphicFramePr>
        <p:xfrm>
          <a:off x="34925" y="44450"/>
          <a:ext cx="9074150" cy="6655054"/>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يوحنا الرسول الأولى</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2 ـ 11 )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أحبَّائي، نحن الآنَ أبناء اللَّهِ، ولم يُظهَرْ بَعدُ ماذا سنكونُ. ولكن نعلمُ أنَّهُ إذا ظهر نكُونُ مِثلهُ، لأنَّنا سنراهُ كمَا هو.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Jean 3:2-11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Bien–aimés, nous sommes maintenant enfants de Dieu, et ce que nous serons n’a pas encore été manifesté ; mais nous savons que lorsqu’il sera manifesté, nous serons semblables à lui, parce que nous le verrons tel qu’il est.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3:2-11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Beloved, now we are children of God; and it has not yet been revealed what we shall be, but we know that when He is revealed, we shall be like Him, for we shall see Him as He is.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30c</a:t>
            </a:r>
          </a:p>
        </p:txBody>
      </p:sp>
    </p:spTree>
  </p:cSld>
  <p:clrMapOvr>
    <a:masterClrMapping/>
  </p:clrMapOvr>
</p:sld>
</file>

<file path=ppt/slides/slide2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32122" name="Group 26"/>
          <p:cNvGraphicFramePr>
            <a:graphicFrameLocks noGrp="1"/>
          </p:cNvGraphicFramePr>
          <p:nvPr/>
        </p:nvGraphicFramePr>
        <p:xfrm>
          <a:off x="34925" y="44450"/>
          <a:ext cx="9074150" cy="644112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مَن عندهُ هذا الرَّجاءُ بهِ، يُطَهِّرُ نَفسهُ كما هو طاهرٌ. كُلُّ مَن يفعلُ الخطيَّةَ يفعلُ التَّعدِّي أيضاً. والخطيَّةُ هيَ التَّعدِّي. وتَعلمونَ أنَّ ذاكَ أُظهِرَ لكي يَرفعَ الخطايا، وليسَ فيهِ خطيَّةٌ.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Quiconque a cette espérance en lui se purifie, comme lui (le Seigneur) est pur.4 Quiconque commet le péché, commet aussi une violation de la loi, et le péché, c’est la violation de la loi.5 Or, vous le savez, lui (le Seigneur) est apparu pour ôter les péchés ; et il n’y a pas de péché en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everyone who has this hope in Him purifies himself, just as He is pure. 4 Whoever commits sin also commits lawlessness, and sin is lawlessness. 5 And you know that He was manifested to take away our sins, and in Him there is no sin.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5591" name="Group 23"/>
          <p:cNvGraphicFramePr>
            <a:graphicFrameLocks noGrp="1"/>
          </p:cNvGraphicFramePr>
          <p:nvPr/>
        </p:nvGraphicFramePr>
        <p:xfrm>
          <a:off x="34925" y="44450"/>
          <a:ext cx="9074150" cy="576262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يَثبتُ فيهِ لا يُخطئُ. وكُلُّ مَن يُخطئُ فإنَّهُ لم يُبصرهُ ولا عَرفهُ.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الأولادُ، لا يُضِلَّكُم أحدٌ</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 يفعلُ البرَّ فهو بارٌّ، كما أنَّ ذاك بارٌّ</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Quiconque demeure en lui ne pèche pas ; quiconque pèche ne l’a pas vu et ne l’a pas connu. 7  Petits enfants, que personne ne vous séduise. Celui qui pratique la justice est juste, comme lui (le Seigneur) est juste.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Whoever abides in Him does not sin. Whoever sins has neither seen Him nor known Him. 7 Little children, let no one deceive you. He who practices righteousness is righteous, just as He is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6622" name="Group 30"/>
          <p:cNvGraphicFramePr>
            <a:graphicFrameLocks noGrp="1"/>
          </p:cNvGraphicFramePr>
          <p:nvPr/>
        </p:nvGraphicFramePr>
        <p:xfrm>
          <a:off x="34925" y="44450"/>
          <a:ext cx="9074150" cy="58340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يفعلُ الخطيَّةَ فهو مِن إبليسَ. لأنَّ إبليسَ مِن البدءِ يُخطئُ. لأجل هذا أُظهِرَ ابنُ اللَّهِ ليَنقُضَ أعمَال إبليسَ.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Celui qui commet le péché est du diable, car le diable pèche dès le commencement. Le Fils de Dieu est apparu, afin de détruire les oeuvres du diable.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He who sins is of the devil, for the devil has sinned from the beginning. For this purpose the Son of God was manifested, that He might destroy the works of the devil.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8896" name="Group 16"/>
          <p:cNvGraphicFramePr>
            <a:graphicFrameLocks noGrp="1"/>
          </p:cNvGraphicFramePr>
          <p:nvPr/>
        </p:nvGraphicFramePr>
        <p:xfrm>
          <a:off x="34925" y="44450"/>
          <a:ext cx="9074150" cy="58340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هو موُلود مِنَ اللَّهِ لا يفعلُ خطيَّةً، لأنَّ زَرعَهُ يثبت فيهِ، ولا يستطيعُ أن يُخطئ لأنَّهُ مَولود مِنَ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Quiconque est né de Dieu ne commet pas le péché, parce que la semence de Dieu demeure en lui, et il ne peut pécher, puisqu’il est né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Whoever has been born of God does not sin, for His seed remains in him; and he cannot sin, because he has been born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7637" name="Group 21"/>
          <p:cNvGraphicFramePr>
            <a:graphicFrameLocks noGrp="1"/>
          </p:cNvGraphicFramePr>
          <p:nvPr/>
        </p:nvGraphicFramePr>
        <p:xfrm>
          <a:off x="34925" y="44450"/>
          <a:ext cx="9074150" cy="676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بهذا أولادُ اللَّهِ ظاهرونَ وأولادُ إبليسَ. كُلُّ مَنْ لا يفعلُ البرَّ فليسَ مِنَ اللَّهِ، وكذا مَنْ لا يُحبُّ أخاهُ. لأنَّ هذا هو الوعد الذي سمعتُمُوهُ مِنَ البدءِ. أن نحب بعضُنا بعضاً.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C’est par là que se manifestent les enfants de Dieu et les enfants du diable. Quiconque ne pratique pas la justice n’est pas de Dieu, non plus que celui qui n’aime pas son frère.11 Voici le message que vous avez entendu dès le commencement : Aimons–nous les uns les autres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In this the children of God and the children of the devil are manifest: Whoever does not practice righteousness is not of God, nor is he who does not love his brother. 11 For this is the message that you heard from the beginning, that we should love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312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533124" name="Picture 4" descr="pointing"/>
          <p:cNvPicPr>
            <a:picLocks noChangeAspect="1" noChangeArrowheads="1"/>
          </p:cNvPicPr>
          <p:nvPr/>
        </p:nvPicPr>
        <p:blipFill>
          <a:blip r:embed="rId2" cstate="print"/>
          <a:srcRect/>
          <a:stretch>
            <a:fillRect/>
          </a:stretch>
        </p:blipFill>
        <p:spPr bwMode="auto">
          <a:xfrm>
            <a:off x="4071934" y="5929330"/>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533124"/>
                                        </p:tgtEl>
                                        <p:attrNameLst>
                                          <p:attrName>style.visibility</p:attrName>
                                        </p:attrNameLst>
                                      </p:cBhvr>
                                      <p:to>
                                        <p:strVal val="visible"/>
                                      </p:to>
                                    </p:set>
                                    <p:anim calcmode="lin" valueType="num">
                                      <p:cBhvr additive="base">
                                        <p:cTn id="7" dur="500" fill="hold"/>
                                        <p:tgtEl>
                                          <p:spTgt spid="6533124"/>
                                        </p:tgtEl>
                                        <p:attrNameLst>
                                          <p:attrName>ppt_x</p:attrName>
                                        </p:attrNameLst>
                                      </p:cBhvr>
                                      <p:tavLst>
                                        <p:tav tm="0">
                                          <p:val>
                                            <p:strVal val="0-#ppt_w/2"/>
                                          </p:val>
                                        </p:tav>
                                        <p:tav tm="100000">
                                          <p:val>
                                            <p:strVal val="#ppt_x"/>
                                          </p:val>
                                        </p:tav>
                                      </p:tavLst>
                                    </p:anim>
                                    <p:anim calcmode="lin" valueType="num">
                                      <p:cBhvr additive="base">
                                        <p:cTn id="8" dur="500" fill="hold"/>
                                        <p:tgtEl>
                                          <p:spTgt spid="65331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414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5341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53414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53414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36221" name="Group 29"/>
          <p:cNvGraphicFramePr>
            <a:graphicFrameLocks noGrp="1"/>
          </p:cNvGraphicFramePr>
          <p:nvPr/>
        </p:nvGraphicFramePr>
        <p:xfrm>
          <a:off x="107950" y="115888"/>
          <a:ext cx="9036050" cy="6492875"/>
        </p:xfrm>
        <a:graphic>
          <a:graphicData uri="http://schemas.openxmlformats.org/drawingml/2006/table">
            <a:tbl>
              <a:tblPr rtl="1"/>
              <a:tblGrid>
                <a:gridCol w="44275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24:10-23</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بولس، إذ أومأ إليهِ الوالي أن يتكلَّم: " إنِّي إذ قد علِمتُ أنَّك مُنذُ سنين كثيرةٍ قاضٍ لهذه الأُمَّةِ، أحتجُّ عمَّا في أمري بأكثر سُرُور.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24:10-23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Alors Paul prit la parole après que le gouverneur lui eut fait signe de parler : Je sais que, depuis plusieurs années, tu es juge de cette nation ; c’est donc avec confiance que je présenterai ma défense.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24:10-23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Then Paul, after the governor had nodded to him to speak, answered: Inasmuch as I know that you have been for many years a judge of this nation, I do the more cheerfully answer for myself,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30a</a:t>
            </a:r>
          </a:p>
        </p:txBody>
      </p:sp>
    </p:spTree>
  </p:cSld>
  <p:clrMapOvr>
    <a:masterClrMapping/>
  </p:clrMapOvr>
</p:sld>
</file>

<file path=ppt/slides/slide2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37240" name="Group 24"/>
          <p:cNvGraphicFramePr>
            <a:graphicFrameLocks noGrp="1"/>
          </p:cNvGraphicFramePr>
          <p:nvPr/>
        </p:nvGraphicFramePr>
        <p:xfrm>
          <a:off x="34925" y="44450"/>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ويمكنك أن تعرف أنَّهُ ليس لي أكثرُ مِن اثنتي عشر يوماً مُنذُ صعدتُ لأسجُد في أُورُشليم. ولم يجدوني في الهيكل أُحاجُّ أحداً ولا أهيج الجمع، لا في المَجامع ولا في المدينةِ.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n’y a pas plus de douze jours –– tu peux t’en assurer, je suis monté à Jérusalem pour adorer. 12 On ne m’a trouvé ni dans le temple, ni dans les synagogues, ni dans la ville, à discuter avec quelqu’un ou bien à provoquer un soulèvement de la foule.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because you may ascertain that it is no more than twelve days since I went up to Jerusalem to worship. 12 And they neither found me in the temple disputing with anyone nor inciting the crowd, either in the synagogues or in the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8663" name="Group 23"/>
          <p:cNvGraphicFramePr>
            <a:graphicFrameLocks noGrp="1"/>
          </p:cNvGraphicFramePr>
          <p:nvPr/>
        </p:nvGraphicFramePr>
        <p:xfrm>
          <a:off x="34925" y="44450"/>
          <a:ext cx="9074150" cy="623030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يستطيعُونَ أن يُثبتُوا ما يشكُونني بهِ الآن عليَّ. ولكنَّني أُقرُّ لك بهذا: بأنَّني حسب الطَّريق التي يقُولُون لهُ " شيعةٌ "، هكذا أعبُدُ إله آبائي، مُؤمناً بكُلِّ ما هو مكتُوبٌ في النَّاموس والأنبياء.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Et ils ne peuvent pas prouver ce dont ils m’accusent maintenant. 14 Je le confesse devant toi : je rends un culte au Dieu de mes pères, selon la Voie qu’ils appellent une secte ; je crois tout ce qui est écrit dans la loi et dans les prophètes,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Nor can they prove the things of which they now accuse me. 14 But this I confess to you, that according to the Way which they call a sect, so I worship the God of my fathers, believing all things which are written in the Law and in the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69687" name="Group 23"/>
          <p:cNvGraphicFramePr>
            <a:graphicFrameLocks noGrp="1"/>
          </p:cNvGraphicFramePr>
          <p:nvPr/>
        </p:nvGraphicFramePr>
        <p:xfrm>
          <a:off x="34925" y="44450"/>
          <a:ext cx="9074150" cy="633984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 رجاءٌ باللَّهِ فيما هُم أيضاً ينتظرُونهُ: إنَّها سوف تكُون قيامةٌ للأموات، الأبرار والأثمةِ. لذلك أنا أيضاً أدرِّبُ نفسي ليكُون لي دائماً ضميرٌ بلا عثرةٍ أمام اللَّه والنَّاس كُلّ حين.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et j’ai en Dieu cette espérance –– et ils ont eux–mêmes cette attente –– qu’il y aura une résurrection des justes et des injustes. 16  C’est pourquoi, moi aussi, je m’exerce à avoir constamment une conscience irréprochable devant Dieu et devant les hommes.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 have hope in God, which they themselves also accept, that there will be a resurrection of the dead, both of the just and the unjust. 16 This being so, I myself always strive to have a conscience without offense toward God and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0713" name="Group 25"/>
          <p:cNvGraphicFramePr>
            <a:graphicFrameLocks noGrp="1"/>
          </p:cNvGraphicFramePr>
          <p:nvPr/>
        </p:nvGraphicFramePr>
        <p:xfrm>
          <a:off x="34925" y="44450"/>
          <a:ext cx="9074150" cy="687432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سنين كثيرة جئتُ لأصنع لأُمتي صدقات وقرابين. وفي ذلك وجدني قُوم مِن اليهود مِن أسيَّا مُتطهِّراً في الهيكل، لا مع جمع ولا في فتنةٍ، وكان ينبغي أن يحضُرُوا لديك ويشتكُوا، إن كان لهُم عليَّ شيءٌ.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Après (une absence de) plusieurs années, je suis venu faire des aumônes à ma nation et (présenter) des offrandes.18 C’est alors qu’ils m’ont trouvé, moi qui m’étais purifié, dans le temple, sans attroupement ni tumulte. 19 Mais quelques Juifs d’Asie… ce serait à eux de se présenter devant toi et de m’accuser, s’ils ont quelque chose contre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Now after many years I came to bring alms and offerings to my nation, 18 in the midst of which some Jews from Asia found me purified in the temple, neither with a mob nor with tumult. 19 They ought to have been here before you to object if they had anything against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1735" name="Group 23"/>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وليقُل هؤُلاء أنفُسُهُم ماذا وجدوا فيَّ مِن ذَّنب وأنا قائمٌ أمام المحفل، إلاَّ مِن جهةِ هذا القول الواحد الذي صرختُ بهِ واقفاً بهم: أنِّي من أجل قيامةِ الأموات أُحاكمُ مِنكُمُ اليوم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Ou bien, que ceux–ci déclarent de quel délit ils m’ont trouvé coupable, lorsque j’ai comparu devant le sanhédrin,21 à moins que ce ne soit uniquement de cette parole que j’ai criée au milieu d’eux : C’est à cause de la résurrection des morts que je suis aujourd’hui mis en jugement devant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Or else let those who are here themselves say if they found any wrongdoing in me while I stood before the council, 21 unless it is for this one statement which I cried out, standing among them, `Concerning the resurrection of the dead I am being judged by you this day.'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2757" name="Group 21"/>
          <p:cNvGraphicFramePr>
            <a:graphicFrameLocks noGrp="1"/>
          </p:cNvGraphicFramePr>
          <p:nvPr/>
        </p:nvGraphicFramePr>
        <p:xfrm>
          <a:off x="34925" y="44450"/>
          <a:ext cx="9074150" cy="5762626"/>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فيلكس الذي كان أعلم بالطَّريقة فأمهلهُم قائلاً</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متى انحدر ليسياسُ قائد الألف افحصُ عن أُمُوركُم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Félix, qui savait assez exactement ce qui concernait la Voie, les renvoya à plus tard et dit : Quand le tribun Lysias viendra, j’examinerai votre affaire.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when Felix heard these things, having more accurate knowledge of the Way, he adjourned the proceedings and said, When Lysias the commander comes down, I will make a decision on your case.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3776" name="Group 16"/>
          <p:cNvGraphicFramePr>
            <a:graphicFrameLocks noGrp="1"/>
          </p:cNvGraphicFramePr>
          <p:nvPr/>
        </p:nvGraphicFramePr>
        <p:xfrm>
          <a:off x="34925" y="44450"/>
          <a:ext cx="9074150" cy="590175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وأمر قائد المئةِ أن يحرسهُ، ويمنحهُ رخصة، وأن لا يمنع أحد مِن خواصهِ عن خدمتهِ.</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Et il donna l’ordre au centenier de garder Paul, tout en lui laissant une certaine liberté, sans empêcher aucun des siens de lui rendre service.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So he commanded the centurion to keep Paul and to let him have liberty, and told him not to forbid any of his friends to provide for or visit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824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9266"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6539268" name="Picture 4" descr="pointing"/>
          <p:cNvPicPr>
            <a:picLocks noChangeAspect="1" noChangeArrowheads="1"/>
          </p:cNvPicPr>
          <p:nvPr/>
        </p:nvPicPr>
        <p:blipFill>
          <a:blip r:embed="rId2" cstate="print"/>
          <a:srcRect/>
          <a:stretch>
            <a:fillRect/>
          </a:stretch>
        </p:blipFill>
        <p:spPr bwMode="auto">
          <a:xfrm>
            <a:off x="2928926"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539268"/>
                                        </p:tgtEl>
                                        <p:attrNameLst>
                                          <p:attrName>style.visibility</p:attrName>
                                        </p:attrNameLst>
                                      </p:cBhvr>
                                      <p:to>
                                        <p:strVal val="visible"/>
                                      </p:to>
                                    </p:set>
                                    <p:anim calcmode="lin" valueType="num">
                                      <p:cBhvr additive="base">
                                        <p:cTn id="7" dur="500" fill="hold"/>
                                        <p:tgtEl>
                                          <p:spTgt spid="6539268"/>
                                        </p:tgtEl>
                                        <p:attrNameLst>
                                          <p:attrName>ppt_x</p:attrName>
                                        </p:attrNameLst>
                                      </p:cBhvr>
                                      <p:tavLst>
                                        <p:tav tm="0">
                                          <p:val>
                                            <p:strVal val="0-#ppt_w/2"/>
                                          </p:val>
                                        </p:tav>
                                        <p:tav tm="100000">
                                          <p:val>
                                            <p:strVal val="#ppt_x"/>
                                          </p:val>
                                        </p:tav>
                                      </p:tavLst>
                                    </p:anim>
                                    <p:anim calcmode="lin" valueType="num">
                                      <p:cBhvr additive="base">
                                        <p:cTn id="8" dur="500" fill="hold"/>
                                        <p:tgtEl>
                                          <p:spTgt spid="65392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029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1326" name="Group 14"/>
          <p:cNvGraphicFramePr>
            <a:graphicFrameLocks noGrp="1"/>
          </p:cNvGraphicFramePr>
          <p:nvPr/>
        </p:nvGraphicFramePr>
        <p:xfrm>
          <a:off x="107950" y="44450"/>
          <a:ext cx="9072563"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13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a:t>
                      </a:r>
                      <a:r>
                        <a:rPr kumimoji="0" lang="ar-EG" sz="3600" b="0" i="0" u="sng" strike="noStrike" cap="none" normalizeH="0" baseline="0">
                          <a:ln>
                            <a:noFill/>
                          </a:ln>
                          <a:solidFill>
                            <a:srgbClr val="FF9933"/>
                          </a:solidFill>
                          <a:effectLst/>
                          <a:latin typeface="Arial" charset="0"/>
                          <a:cs typeface="Times New Roman" pitchFamily="18" charset="0"/>
                        </a:rPr>
                        <a:t> </a:t>
                      </a:r>
                      <a:r>
                        <a:rPr kumimoji="0" lang="ar-EG" sz="3600" b="0" i="0" u="sng" strike="noStrike" cap="none" normalizeH="0" baseline="0">
                          <a:ln>
                            <a:noFill/>
                          </a:ln>
                          <a:solidFill>
                            <a:srgbClr val="FF9933"/>
                          </a:solidFill>
                          <a:effectLst/>
                          <a:latin typeface="Arial" charset="0"/>
                          <a:cs typeface="Arial" charset="0"/>
                        </a:rPr>
                        <a:t>(86 : 17 )</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اصنَعْ مَعِي آيةً صَالِحة فليرَ الذين يشنوني وليَخزُوا.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Opère un signe en ma faveur ! Que ceux qui me haïssent le voient et soient honteux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Show me a sign for good, That those who hate me may see it and be ashamed.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30pg</a:t>
            </a:r>
          </a:p>
        </p:txBody>
      </p:sp>
    </p:spTree>
  </p:cSld>
  <p:clrMapOvr>
    <a:masterClrMapping/>
  </p:clrMapOvr>
</p:sld>
</file>

<file path=ppt/slides/slide2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2373" name="Group 37"/>
          <p:cNvGraphicFramePr>
            <a:graphicFrameLocks noGrp="1"/>
          </p:cNvGraphicFramePr>
          <p:nvPr/>
        </p:nvGraphicFramePr>
        <p:xfrm>
          <a:off x="34925" y="44450"/>
          <a:ext cx="9074150" cy="6553264"/>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( 8 </a:t>
                      </a:r>
                      <a:r>
                        <a:rPr kumimoji="0" lang="ar-EG" sz="3200" b="0" i="0" u="sng" strike="noStrike" cap="none" normalizeH="0" baseline="0">
                          <a:ln>
                            <a:noFill/>
                          </a:ln>
                          <a:solidFill>
                            <a:srgbClr val="FF9933"/>
                          </a:solidFill>
                          <a:effectLst/>
                          <a:latin typeface="Arial" charset="0"/>
                          <a:cs typeface="Arial" charset="0"/>
                        </a:rPr>
                        <a:t>12 : 20</a:t>
                      </a:r>
                      <a:r>
                        <a:rPr kumimoji="0" lang="ar-SA" sz="3200" b="0" i="0" u="sng" strike="noStrike" cap="none" normalizeH="0" baseline="0">
                          <a:ln>
                            <a:noFill/>
                          </a:ln>
                          <a:solidFill>
                            <a:srgbClr val="FF9933"/>
                          </a:solidFill>
                          <a:effectLst/>
                          <a:latin typeface="Arial" charset="0"/>
                          <a:cs typeface="Arial" charset="0"/>
                        </a:rPr>
                        <a:t>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كلَّمهُم يسوعُ أيضاً قائلاً: " أنا هو نورُ العالم. مَن يتبعني فلا يمشي في الظُّلمةِ بل ينال نورُ الحياة ". فقال لهُ الفرِّيسيُّون: " أنت وحدُك تشهد لنفسك. شهاداتك ليست حقاً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8:12-20</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Jésus leur parla de nouveau et dit : Moi, je suis la lumière du monde ; celui qui me suit ne marchera point dans les ténèbres, mais il aura la lumière de la vie.13 Là–dessus, les Pharisiens lui dirent : Tu rends témoignage de toi–même, ton témoignage n’est pas vrai.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8:12-20</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Jesus spoke to them again, saying, I am the light of the world. He who follows Me shall not walk in darkness, but have the light of life. 13 The Pharisees therefore said to Him, You bear witness of Yourself; Your witness is not true.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30g</a:t>
            </a:r>
          </a:p>
        </p:txBody>
      </p:sp>
    </p:spTree>
  </p:cSld>
  <p:clrMapOvr>
    <a:masterClrMapping/>
  </p:clrMapOvr>
</p:sld>
</file>

<file path=ppt/slides/slide2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3383" name="Group 23"/>
          <p:cNvGraphicFramePr>
            <a:graphicFrameLocks noGrp="1"/>
          </p:cNvGraphicFramePr>
          <p:nvPr/>
        </p:nvGraphicFramePr>
        <p:xfrm>
          <a:off x="34925" y="44450"/>
          <a:ext cx="9145588" cy="682752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يسوعُ وقال لهُم: " إني وإن كُنتُ قد شهدت لنفسي فشهادتي حقٌّ، لأنِّي أعلمُ مِن أين أتيتُ وإلى أين أذهبُ. وأمَّا أنتُم فلستُم تعلمُون مِن أين أتيتُ ولا إلى أين أمضي. أنتُم إنما تدينُون بحسب الجسد، وأمَّا أنا فلستُ أدينُ أحداً.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Jésus leur répondit : Quoique je rende témoignage de moi–même, mon témoignage est vrai, car je sais d’où je suis venu et où je vais ; mais vous, vous ne savez pas d’où je viens, ni où je vais.15 Vous, vous jugez selon la chair ; moi, je ne juge personne.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Jesus answered and said to them, Even if I bear witness of Myself, My witness is true, for I know where I came from and where I am going; but you do not know where I come from and where I am going. 15 You judge according to the flesh; I judge no 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4811" name="Group 27"/>
          <p:cNvGraphicFramePr>
            <a:graphicFrameLocks noGrp="1"/>
          </p:cNvGraphicFramePr>
          <p:nvPr/>
        </p:nvGraphicFramePr>
        <p:xfrm>
          <a:off x="34925" y="44450"/>
          <a:ext cx="9145588" cy="6441123"/>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أنا دنت فدينُونتي حقٌّ، لأنِّي لستُ وحدي، بل أنا والآبُ الذي أرسلني. ومكتُوب أيضاً في نامُوسكُم أن شهادة رجُلين حقٌّ. أنا أشهد لنفسي، وأبي الذي أرسلني يشهد لي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si moi, je juge, mon jugement est conforme à la vérité, car je ne suis pas seul, mais avec moi il y a le Père qui m’a envoyé.17 Dans votre loi il est écrit que le témoignage de deux hommes est vrai.18 Moi, je rends témoignage de moi–même, et le Père qui m’a envoyé rend témoignage de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yet if I do judge, My judgment is true; for I am not alone, but I am with the Father who sent Me. 17 It is also written in your law that the testimony of two men is true. 18 I am One who bears witness of Myself, and the Father who sent Me bears witness of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5835" name="Group 27"/>
          <p:cNvGraphicFramePr>
            <a:graphicFrameLocks noGrp="1"/>
          </p:cNvGraphicFramePr>
          <p:nvPr/>
        </p:nvGraphicFramePr>
        <p:xfrm>
          <a:off x="34925" y="44450"/>
          <a:ext cx="9145588"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فقالوا لهُ: " أين هو أبُوك؟ " أجاب يسوعُ: " إنكم لا تعرفُونني أنا ولا أبي.ولو كُنتُم تعرفُوني لعرفتُم أبي أيضاً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Ils lui dirent donc : Où est ton Père ? Jésus répondit : Vous ne connaissez ni moi, ni mon Père. Si vous me connaissiez, vous connaîtriez aussi mon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they said to Him, Where is Your Father? Jesus answered, You know neither Me nor My Father. If you had known Me, you would have known My Father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4399" name="Group 15"/>
          <p:cNvGraphicFramePr>
            <a:graphicFrameLocks noGrp="1"/>
          </p:cNvGraphicFramePr>
          <p:nvPr/>
        </p:nvGraphicFramePr>
        <p:xfrm>
          <a:off x="34925" y="44450"/>
          <a:ext cx="9145588"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الكلامُ قالهُ ( يسوعُ ) في الخزانةِ وهو يُعلِّمُ في الهيكل. ولم يقدر أحدٌ أن يُمسكهُ، لأنَّ ساعتهُ لم تكُن قد جاءت بعدُ.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Jésus dit ces paroles dans (le lieu où était) le trésor, alors qu’il enseignait dans le temple ; et personne ne l’arrêta, parce que son heure n’était pas encore venue.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These words Jesus spoke in the treasury, as He taught in the temple; and no one laid hands on Him, for His hour had not yet come.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45411" name="Picture 3" descr="pointing"/>
          <p:cNvPicPr>
            <a:picLocks noChangeAspect="1" noChangeArrowheads="1"/>
          </p:cNvPicPr>
          <p:nvPr/>
        </p:nvPicPr>
        <p:blipFill>
          <a:blip r:embed="rId2" cstate="print"/>
          <a:srcRect/>
          <a:stretch>
            <a:fillRect/>
          </a:stretch>
        </p:blipFill>
        <p:spPr bwMode="auto">
          <a:xfrm>
            <a:off x="3071802" y="5929330"/>
            <a:ext cx="1238250" cy="628650"/>
          </a:xfrm>
          <a:prstGeom prst="rect">
            <a:avLst/>
          </a:prstGeom>
          <a:noFill/>
        </p:spPr>
      </p:pic>
      <p:sp>
        <p:nvSpPr>
          <p:cNvPr id="654541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545411"/>
                                        </p:tgtEl>
                                        <p:attrNameLst>
                                          <p:attrName>style.visibility</p:attrName>
                                        </p:attrNameLst>
                                      </p:cBhvr>
                                      <p:to>
                                        <p:strVal val="visible"/>
                                      </p:to>
                                    </p:set>
                                    <p:anim calcmode="lin" valueType="num">
                                      <p:cBhvr additive="base">
                                        <p:cTn id="7" dur="500" fill="hold"/>
                                        <p:tgtEl>
                                          <p:spTgt spid="6545411"/>
                                        </p:tgtEl>
                                        <p:attrNameLst>
                                          <p:attrName>ppt_x</p:attrName>
                                        </p:attrNameLst>
                                      </p:cBhvr>
                                      <p:tavLst>
                                        <p:tav tm="0">
                                          <p:val>
                                            <p:strVal val="0-#ppt_w/2"/>
                                          </p:val>
                                        </p:tav>
                                        <p:tav tm="100000">
                                          <p:val>
                                            <p:strVal val="#ppt_x"/>
                                          </p:val>
                                        </p:tav>
                                      </p:tavLst>
                                    </p:anim>
                                    <p:anim calcmode="lin" valueType="num">
                                      <p:cBhvr additive="base">
                                        <p:cTn id="8" dur="500" fill="hold"/>
                                        <p:tgtEl>
                                          <p:spTgt spid="65454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6434" name="Group 2"/>
          <p:cNvGraphicFramePr>
            <a:graphicFrameLocks noGrp="1"/>
          </p:cNvGraphicFramePr>
          <p:nvPr/>
        </p:nvGraphicFramePr>
        <p:xfrm>
          <a:off x="539750" y="404813"/>
          <a:ext cx="8424863" cy="485851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Wednesday of the Fifth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الخامس من الصوم المقدس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Cinquième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745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654745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8513" name="Group 33"/>
          <p:cNvGraphicFramePr>
            <a:graphicFrameLocks noGrp="1"/>
          </p:cNvGraphicFramePr>
          <p:nvPr/>
        </p:nvGraphicFramePr>
        <p:xfrm>
          <a:off x="34925" y="115888"/>
          <a:ext cx="9074150" cy="6338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الخروج لموسى النبي (</a:t>
                      </a:r>
                      <a:r>
                        <a:rPr kumimoji="0" lang="en-US" sz="3600" b="0" i="0" u="sng" strike="noStrike" cap="none" normalizeH="0" baseline="0">
                          <a:ln>
                            <a:noFill/>
                          </a:ln>
                          <a:solidFill>
                            <a:srgbClr val="FF9933"/>
                          </a:solidFill>
                          <a:effectLst/>
                          <a:latin typeface="Arial" charset="0"/>
                          <a:cs typeface="Arial" charset="0"/>
                        </a:rPr>
                        <a:t>8:20-9:35</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الرَّبُّ لموسى بكِّر في الصَّباح وقف أمام فرعون، ها هو يخرُجُ إلى الماء، فقُل لهُ هذا ما يقُوله الرَّبُّ أطلقْ شعبي ليعبدني في البرِّيَّة.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Exodus 8:20-9:35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Le Seigneur dit à Moïse: "Lève-toi de bon matin et présente-toi devant le Pharaon, quand il sortira pour se rendre près de l'eau. Dis-lui: Ainsi parle le Seigneur: Laisse partir mon peuple pour qu'il me serve. </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Exodus 8:20-9:35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the Lord said to Moses, Rise early in the morning and stand before Pharaoh as he comes out to the water. Then say to him, `Thus says the Lord: Let My people go, that they may serve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31f</a:t>
            </a:r>
          </a:p>
        </p:txBody>
      </p:sp>
    </p:spTree>
  </p:cSld>
  <p:clrMapOvr>
    <a:masterClrMapping/>
  </p:clrMapOvr>
</p:sld>
</file>

<file path=ppt/slides/slide2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49530" name="Group 26"/>
          <p:cNvGraphicFramePr>
            <a:graphicFrameLocks noGrp="1"/>
          </p:cNvGraphicFramePr>
          <p:nvPr/>
        </p:nvGraphicFramePr>
        <p:xfrm>
          <a:off x="34925" y="115888"/>
          <a:ext cx="9001125" cy="580421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لم ترد أن تُطلق الشَّعب سأجلب عليك وعلى عبيدك وعلى شعبك وعلى بُيُوتك ذُباب الكلاب فتمتلئ بُيُوت المصريِّين والأرض التي هُم عليها مِن ذُباب الكلاب.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Si tu ne laisses pas partir mon peuple, je vais envoyer la vermine sur toi, tes serviteurs, ton peuple, tes maisons. Les maisons des Égyptiens seront pleines de vermine et même le sol où ils se tiennent.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Or else, if you will not let My people go, behold, I will send swarms of flies on you and your servants, on your people and into your houses. The houses of the Egyptians shall be full of swarms of flies, and also the ground on which they stand.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79931" name="Group 27"/>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وأُميِّز أنا في ذلك اليوم أرض جاسان حيثُ يسكُن شعبي فلا يكُون فيها ذُباب الكلاب، لتعلم إنِّي أنا الرَّبُّ إله الأرض كُلّها. وأجعلُ فَرقاً بين شعبي وبين شعبك، وفي الغد تكُون العلامة على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Ce jour-là, je ferai une distinction pour le pays de Goshèn, où mon peuple se tient; là il n'y aura pas de vermine, pour que tu connaisses que moi, le Seigneur, je suis au milieu du pays. 23 Je ferai un geste libérateur pour séparer mon peuple de ton peuple. Ce signe aura lieu demain."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in that day I will set apart the land of Goshen, in which My people dwell, that no swarms of flies shall be there, in order that you may know that I am the Lord in the midst of the land. 23 I will make a difference between My people and your people. Tomorrow this sign shall be.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0979" name="Group 51"/>
          <p:cNvGraphicFramePr>
            <a:graphicFrameLocks noGrp="1"/>
          </p:cNvGraphicFramePr>
          <p:nvPr/>
        </p:nvGraphicFramePr>
        <p:xfrm>
          <a:off x="34925" y="115888"/>
          <a:ext cx="9074150" cy="65646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ففعل الرَّبُّ هكذا، ودخل ذُباب الكلاب كثيراً إلى فرعون وبُيُوت عبيده، وعلى كُلِّ أرض مِصر، وبادت الأرض مِن ذُباب الكلاب.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فدعا فرعونُ موسى وهرون وقال لهُما اذهبُوا واذبحُوا للرب إلهكُم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هذه الأرض.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360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 Seigneur fit ainsi. La vermine entra en masse dans la maison du Pharaon, dans la maison de ses serviteurs et dans tout le pays; le pays était infesté de vermine. 25 Le Pharaon appela Moïse et Aaron et dit: "Allez, sacrifiez à votre Dieu dans ce pays!"</a:t>
                      </a:r>
                    </a:p>
                  </a:txBody>
                  <a:tcPr marL="108000" marR="108000" marT="46800" marB="360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the Lord did so. Thick swarms of flies came into the house of Pharaoh, into his servants' houses, and into all the land of Egypt. The land was corrupted because of the swarms of flies. 25 Then Pharaoh called for Moses and Aaron, and said, Go, sacrifice to your God in the land. </a:t>
                      </a:r>
                    </a:p>
                  </a:txBody>
                  <a:tcPr marL="108000" marR="108000" marT="4680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1974" name="Group 22"/>
          <p:cNvGraphicFramePr>
            <a:graphicFrameLocks noGrp="1"/>
          </p:cNvGraphicFramePr>
          <p:nvPr/>
        </p:nvGraphicFramePr>
        <p:xfrm>
          <a:off x="34925" y="115888"/>
          <a:ext cx="9001125" cy="616102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موسى لا يُمكن أن يكُون هذا، لأنَّنا إنَّما نذبحُ رجس المصريِّين للرَّبِّ إلهنا، فإذا ذبحـنا رجس المصريِّين يرجمُوننا.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Moïse dit: "Il ne convient pas de faire ainsi, car ce que nous sacrifions au Seigneur notre Dieu, est abominable pour les Égyptiens. Pourrions-nous faire sous leurs yeux un sacrifice qui leur est abominable sans qu'ils nous lapident?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And Moses said, It is not right to do so, for we would be sacrificing the abomination of the Egyptians to the Lord our God. If we sacrifice the abomination of the Egyptians before their eyes, then will they not stone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3000" name="Group 24"/>
          <p:cNvGraphicFramePr>
            <a:graphicFrameLocks noGrp="1"/>
          </p:cNvGraphicFramePr>
          <p:nvPr/>
        </p:nvGraphicFramePr>
        <p:xfrm>
          <a:off x="34925" y="115888"/>
          <a:ext cx="9001125" cy="676872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نذهـبُ مسيرة ثلاثة أيَّام في البرِّيَّةِ ولنذبح ذبائح للرَّبِّ إلَهنا كما قال لنا. فقال فرعونُ إنِّي سأطلقُكُم لتذبحُوا للرَّبِّ في البرِّيَّةِ، ولكن لا تذهبُوا بعيداً، فصلِّيا إلى الرَّبِّ لأجلي.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C'est à trois jours de marche dans le désert que nous voulons aller pour sacrifier au Seigneur, notre Dieu, de la manière qu'il nous dira."  28 Le Pharaon dit: "Je vous laisserai partir et vous sacrifierez au Seigneur, votre Dieu, dans le désert. Seulement n'allez pas trop loin! Priez pour moi."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We will go three days' journey into the wilderness and sacrifice to the Lord our God as He will command us. 28 And Pharaoh said, I will let you go, that you may sacrifice to the Lord your God in the wilderness; only you shall not go very far away. Intercede for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4025" name="Group 25"/>
          <p:cNvGraphicFramePr>
            <a:graphicFrameLocks noGrp="1"/>
          </p:cNvGraphicFramePr>
          <p:nvPr/>
        </p:nvGraphicFramePr>
        <p:xfrm>
          <a:off x="34925" y="115888"/>
          <a:ext cx="9001125" cy="63420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موسى ها أنا أخرُجُ مِن لدُنك وأُصلِّي إلى اللَّهِ، فيزُول عن فرعون ذُباب الكلاب وعن عبيده وعن شعبهِ غداً، فلا تعُد بعد يا فرعون تُخاتل حتَّى لا تُطلقُ الشَّعب ليذبح للرَّبِّ.</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Moïse dit: "Eh bien, je vais sortir de chez toi pour prier le Seigneur et la vermine s'éloignera du Pharaon, de ses serviteurs et de son peuple dès demain. Seulement, que le Pharaon cesse de se moquer, en ne laissant pas le peuple aller sacrifier au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Then Moses said, Indeed I am going out from you, and I will entreat the Lord, that the swarms of flies may depart tomorrow from Pharaoh, from his servants, and from his people. But let Pharaoh not deal deceitfully anymore in not letting the people go to sacrifice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5050" name="Group 26"/>
          <p:cNvGraphicFramePr>
            <a:graphicFrameLocks noGrp="1"/>
          </p:cNvGraphicFramePr>
          <p:nvPr/>
        </p:nvGraphicFramePr>
        <p:xfrm>
          <a:off x="34925" y="115888"/>
          <a:ext cx="9001125" cy="6049963"/>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 موسى مِن أمام وجه فرعون وصلَّى إلى اللَّهِ. ففعلّ الرَّبُّ كما قال لهُ موسى، ورفع ذُباب الكلاب عن فرعون وعن عبيده وعن شعبهِ، ولم تبق منها واحدةٌ.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Moïse sortit de chez le Pharaon et pria le Seigneur. Le Seigneur agit selon la parole de Moïse. La vermine s'éloigna du Pharaon, de ses serviteurs et de son peuple. Il n'en resta pas du tout.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So Moses went out from Pharaoh and entreated the Lord. 31 And the Lord did according to the word of Moses; He removed the swarms of flies from Pharaoh, from his servants, and from his people. Not one remained.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6075" name="Group 27"/>
          <p:cNvGraphicFramePr>
            <a:graphicFrameLocks noGrp="1"/>
          </p:cNvGraphicFramePr>
          <p:nvPr/>
        </p:nvGraphicFramePr>
        <p:xfrm>
          <a:off x="34925" y="115888"/>
          <a:ext cx="9001125" cy="6246369"/>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فأغلظ فرعونُ قلبهُ في هذه المرَّة أيضاً ولم يرد أن يُطلق الشَّعب.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ثُمَّ قال الرَّبُّ لموسى ادخُل إلى فرعون وقُل لهُ هذا ما يقولهُ الرَّبُّ إلهُ العبرانيِّين أطلق شعبي ليعبدني.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Même cette fois-là, le Pharaon s'obstina et il ne laissa pas partir le peuple.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 Seigneur dit à Moïse: "Entre chez le Pharaon et dis-lui: Ainsi parle le Seigneur, le Dieu des Hébreux: Laisse partir mon peuple pour qu'il me serve.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But Pharaoh hardened his heart at this time also; neither would he let the people go. 9:1 Then the Lord said to Moses, Go in to Pharaoh and tell him, `Thus says the Lord God of the Hebrews: Let My people go, that they may serve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7096" name="Group 24"/>
          <p:cNvGraphicFramePr>
            <a:graphicFrameLocks noGrp="1"/>
          </p:cNvGraphicFramePr>
          <p:nvPr/>
        </p:nvGraphicFramePr>
        <p:xfrm>
          <a:off x="34925" y="115888"/>
          <a:ext cx="9001125" cy="616102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لم ترد أن تُطلق شعبي ليعبدني بل تضبطه هوذا يدُ الرَّبِّ تأتي على بهائمك التي في الحقل وعلى خيلك وعلى حميرك وعلى جمالك وبقرك وغنمك وبأً شديداً جداً.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Si tu refuses toujours de le laisser partir, si tu persistes à le retenir, 3 la main du Seigneur sera sur les troupeaux qui sont dans les champs, sur les chevaux, les ânes, les chameaux, les bœufs et les moutons: ce sera une peste très grave!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if you refuse to let them go, and still hold them, 3 behold, the hand of the Lord will be on your cattle in the field, on the horses, on the donkeys, on the camels, on the oxen, and on the sheep--a very severe pestilence.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8120" name="Group 24"/>
          <p:cNvGraphicFramePr>
            <a:graphicFrameLocks noGrp="1"/>
          </p:cNvGraphicFramePr>
          <p:nvPr/>
        </p:nvGraphicFramePr>
        <p:xfrm>
          <a:off x="34925" y="115888"/>
          <a:ext cx="9001125" cy="616102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وأُميِّز أنا بين مواشي المصريِّين ومواشي إسرائيل، فلا يمُوتُ شيء مِن بهائم بني إسرائيل كافةٌ. وعيَّن اللَّهُ وقتاً قائلاً: غداً يفعلُ الرَّبُّ هذا الأمر في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Le  Seigneur fera une distinction entre les troupeaux d'Israël et les troupeaux des Egyptiens. Rien ne mourra de ce qui appartient aux fils d'Israël." 5 Et le Seigneur fixa un terme en disant: "Demain, le Seigneur fera cela dans le pays."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the Lord will make a difference between the livestock of Israel and the livestock of Egypt. So nothing shall die of all that belongs to the children of Israel. ' 5 Then the Lord appointed a set time, saying, Tomorrow the Lord will do this thing in the land.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89147" name="Group 27"/>
          <p:cNvGraphicFramePr>
            <a:graphicFrameLocks noGrp="1"/>
          </p:cNvGraphicFramePr>
          <p:nvPr/>
        </p:nvGraphicFramePr>
        <p:xfrm>
          <a:off x="34925" y="115888"/>
          <a:ext cx="9001125" cy="616102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وفعل الرَّبُّ هذا الأمر في الغد، فماتت جميعُ مواشي المصريِّين، وأمَّا مواشي بني إسرائيل فلم يمُت مِنها شيءٌ. فلمَّا رأى فرعون أنَّهُ لم يمُت شيءٌ مِن مواشي بني إسرائيل</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Et le Seigneur fit cela le lendemain: tous les troupeaux des Egyptiens moururent, mais dans les troupeaux des fils d'Israël, pas une bête ne mourut. 7 Le Pharaon envoya constater: pas un seul mort dans les troupeaux d'Israël!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the Lord did this thing on the next day, and all the livestock of Egypt died; but of the livestock of the children of Israel, not one died. 7 Then Pharaoh sent, and indeed, not even one of the livestock of the Israelites was dead.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0171" name="Group 27"/>
          <p:cNvGraphicFramePr>
            <a:graphicFrameLocks noGrp="1"/>
          </p:cNvGraphicFramePr>
          <p:nvPr/>
        </p:nvGraphicFramePr>
        <p:xfrm>
          <a:off x="34925" y="115888"/>
          <a:ext cx="9001125" cy="6161025"/>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تقسي قلبُ فرعون فلم يُطلق الشَّعب.</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فخاطب الرَّبُّ موسى وهرون قائلاً خُذا لكُما مِلء أيديكُما مِن رماد الأتُون، وليُذرِّه موسى نحو السَّماء أمام فرعون وأمام عبيده،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le coeur du Pharaon resta obstiné; il ne laissa pas partir le peuple. 8 Le Seigneur dit à Moïse et à Aaron: "Prenez deux pleines poignées de suie de fournaise et Moïse la lancera en l'air devant le Pharaon.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the heart of Pharaoh became hard, and he did not let the people go. 8 So the Lord said to Moses and Aaron, Take for yourselves handfuls of ashes from a furnace, and let Moses scatter it toward the heavens in the sight of Pharaoh.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1189" name="Group 21"/>
          <p:cNvGraphicFramePr>
            <a:graphicFrameLocks noGrp="1"/>
          </p:cNvGraphicFramePr>
          <p:nvPr/>
        </p:nvGraphicFramePr>
        <p:xfrm>
          <a:off x="34925" y="115888"/>
          <a:ext cx="9001125" cy="658774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فسيكون غُباراً على كُلِّ أرض مِصر، فيصير في النَّاس وفي ذُوات الأربع قروح ودَمامل وبثُور. فأخذا رماد الأتُون أمام فرعون وذرَّاهُ موسى نحو السَّماء،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Se répandant en poussière sur tout le pays d'Egypte, elle provoquera des furoncles bourgeonnant en pustules chez les hommes et les bêtes de tout le pays d'Égypte." 10 Ils prirent de la suie de fournaise et se tinrent devant le Pharaon; Moïse la lança en l'air,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it will become fine dust in all the land of Egypt, and it will cause boils that break out in sores on man and beast throughout all the land of Egypt. 10 Then they took ashes from the furnace and stood before Pharaoh, and Moses scattered them toward heaven.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2217" name="Group 25"/>
          <p:cNvGraphicFramePr>
            <a:graphicFrameLocks noGrp="1"/>
          </p:cNvGraphicFramePr>
          <p:nvPr/>
        </p:nvGraphicFramePr>
        <p:xfrm>
          <a:off x="34925" y="115888"/>
          <a:ext cx="9001125" cy="60499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فصارت دمامل وبثُور في النَّاس وفي ذُوات الأربع. فلم يستطع السحرة أن يقفُوا أمام موسى بسبب الدَّمامل، لأنَّ الدَّمامل كانت في السحرة وفي كُلِّ أرض مِصر.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elle provoqua des furoncles bourgeonnant en pustules chez les hommes et les bêtes. 11 Et les magiciens ne purent se tenir devant Moïse à cause des furoncles, car les furoncles couvraient les magiciens et tous les Égyptiens.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they caused boils that break out in sores on man and beast. 11 And the magicians could not stand before Moses because of the boils, for the boils were on the magicians and on all the Egyptians.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3244" name="Group 28"/>
          <p:cNvGraphicFramePr>
            <a:graphicFrameLocks noGrp="1"/>
          </p:cNvGraphicFramePr>
          <p:nvPr/>
        </p:nvGraphicFramePr>
        <p:xfrm>
          <a:off x="34925" y="115888"/>
          <a:ext cx="9145588" cy="67687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وقسَّى الرَّبُّ قلب فرعون فلم يسمعْ لهُما كما أمر الرَّبُّ موسى.فقال الرَّبُّ لموسى بكِّر في الصَّباح وقف أمام فرعون وقُل له هذا ما يقُولهُ الرَّبُّ إلهُ العبرانيِّين أطلق شعبي ليعبدني.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le Seigneur endurcit le coeur du Pharaon, qui n'écouta pas Moïse et Aaron, comme l'avait dit le Seigneur à Moïse.13 Le Seigneur dit à Moïse: "Lève-toi de bon matin et présente-toi devant le Pharaon. Dis-lui: Ainsi parle le Seigneur, le Dieu des Hébreux: Laisse partir mon peuple pour qu'il me serve.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the Lord hardened the heart of Pharaoh; and he did not heed them, just as the Lord had spoken to Moses. 13 Then the Lord said to Moses, Rise early in the morning and stand before Pharaoh, and say to him, `Thus says the Lord God of the Hebrews: Let My people go, that they may serve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4264" name="Group 24"/>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في هذا الوقت الحاضر أُرسل جميع ضرباتي على قلبك وعلى عبيدك وعلى شعبك لكي تعلم أنَّهُ ليس آخر مِثلي في أرض مِصر. والآن أُرسل يدي فأضربُك وشعبك بالوباء فتُباد مِن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Car cette fois-ci, j'enverrai tous mes fléaux contre toi-même, contre tes serviteurs et ton peuple, afin que tu connaisses que nul n'est comme moi sur la terre.15 Si j'avais laissé aller ma main, je t'aurais frappé de la peste, toi et ton peuple, et tu aurais disparu de la terre.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at this time I will send all My plagues to your very heart, and on your servants and on your people, that you may know that there is none like Me in all the earth. 15 Now if I had stretched out My hand and struck you and your people with pestilence, then you would have been cut off from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5287" name="Group 23"/>
          <p:cNvGraphicFramePr>
            <a:graphicFrameLocks noGrp="1"/>
          </p:cNvGraphicFramePr>
          <p:nvPr/>
        </p:nvGraphicFramePr>
        <p:xfrm>
          <a:off x="34925" y="115888"/>
          <a:ext cx="9001125" cy="5762626"/>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أجل هذا حفظتك لكي أُظهر قُوَّتي ولكي يُخبَرَ بِاسمي في كُلِّ الأرض. وأنت تُعيق هذا الشَّعب حتَّى لا تُطلقهُ.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Mais voici pourquoi je t'ai maintenu: pour te faire voir ma force, afin qu'on publie mon nom par toute la terre. 17 Tu persistes à faire obstacle au départ de mon peuple.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But indeed for this purpose I have raised you up, that I may show My power in you, and that My name may be declared in all the earth. 17 As yet you exalt yourself against My people in that you will not let them go.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6313" name="Group 25"/>
          <p:cNvGraphicFramePr>
            <a:graphicFrameLocks noGrp="1"/>
          </p:cNvGraphicFramePr>
          <p:nvPr/>
        </p:nvGraphicFramePr>
        <p:xfrm>
          <a:off x="34925" y="115888"/>
          <a:ext cx="9001125" cy="5762626"/>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هأنذا أُرسل عليك في مِثل هذا الوقت غداً برداً كثيراً جداً لم يكُن مِثلُهُ في مِصر مُنذُ تأسيسها حتَّى اليوم.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Demain à la même heure, je vais faire pleuvoir une grêle très violente, telle qu'il n'y en a jamais eu en Égypte depuis le jour de sa fondation  jusqu'à maintenant.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Behold, tomorrow about this time I will cause very heavy hail to rain down, such as has not been in Egypt since its founding until now.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7341" name="Group 29"/>
          <p:cNvGraphicFramePr>
            <a:graphicFrameLocks noGrp="1"/>
          </p:cNvGraphicFramePr>
          <p:nvPr/>
        </p:nvGraphicFramePr>
        <p:xfrm>
          <a:off x="34925" y="115888"/>
          <a:ext cx="9001125" cy="591528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أسرع واجمع بهائمك وكُلَّ مالك في الحقل، لأنَّ جميع النَّاس والبهائم الذين يُوجدُون في الحقل ولا يدخلُون بيت ينزل عليهم البردُ فيمُوتُون.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Et maintenant, envoie mettre à l'abri tes troupeaux et tout ce qui t'appartient dans les champs. Tout homme et toute bête qui seront trouvés aux champs et n'auront pas été ramenés à la maison, la grêle leur tombera dessus et ils mourront."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Therefore send now and gather your livestock and all that you have in the field, for the hail shall come down on every man and every animal which is found in the field and is not brought home; and they shall die.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8358" name="Group 22"/>
          <p:cNvGraphicFramePr>
            <a:graphicFrameLocks noGrp="1"/>
          </p:cNvGraphicFramePr>
          <p:nvPr/>
        </p:nvGraphicFramePr>
        <p:xfrm>
          <a:off x="34925" y="115888"/>
          <a:ext cx="9001125" cy="58736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فالذي خاف كلمةَ الربِّ مِن عبيد فرعون جمع بهائمهِ داخل البيُوت. أمَّا الذي لم يُوجِّهُ قلبهُ إلى كلمةِ الربِّ ترك بهائمهُ في الحقل فماتت.</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Parmi les serviteurs du Pharaon, celui qui craignit la parole du Seigneur abrita ses serviteurs et ses troupeaux dans les maisons, 21 celui qui ne prit pas au sérieux la parole du Seigneur laissa aux champs ses serviteurs et ses troupeaux.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He who feared the word of the Lord among the servants of Pharaoh made his servants and his livestock flee to the houses. 21 But he who did not regard the word of the Lord left his servants and his livestock in the field.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799384" name="Group 24"/>
          <p:cNvGraphicFramePr>
            <a:graphicFrameLocks noGrp="1"/>
          </p:cNvGraphicFramePr>
          <p:nvPr/>
        </p:nvGraphicFramePr>
        <p:xfrm>
          <a:off x="34925" y="115888"/>
          <a:ext cx="9001125" cy="591528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الرَّبُّ لموسى مُدَّ يدك نحو السَّماء فيكُون بردٌ في كُلِّ أرض مِصر على النَّاس والبهائم وعلى كُلِّ عُشب الأرض. فمدَّ موسى يدهُ نحو السَّماء،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Le Seigneur dit à Moïse: "Étends la main vers le ciel et qu'il grêle sur tout le pays d'Egypte, sur les hommes et les bêtes, et sur toute l'herbe des champs dans le pays d'Égypte." 23 Moïse étendit son bâton vers le ciel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the Lord said to Moses, Stretch out your hand toward heaven, that there may be hail in all the land of Egypt--on man, on beast, and on every herb of the field, throughout the land of Egypt. 23 And Moses stretched out his rod toward heaven;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0411" name="Group 27"/>
          <p:cNvGraphicFramePr>
            <a:graphicFrameLocks noGrp="1"/>
          </p:cNvGraphicFramePr>
          <p:nvPr/>
        </p:nvGraphicFramePr>
        <p:xfrm>
          <a:off x="34925" y="115888"/>
          <a:ext cx="9074150" cy="64029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فأعطى الرَّبُّ رُعُوداً وبرداً وجرت النار على الأرض وأمطر الرَّبُّ برداً على كُلِّ أرض مِصر. فكان البرد وكانت النار تشتعل في البرد، وكان البرد كثيراً جداً جداً لم يكُن مِثلُهُ في أرض مِصر مِن يوم أن سكنت أُمَّةً فيها.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Seigneur déchaîna le tonnerre et la grêle; la foudre s'abattit sur la terre et le Seigneur fit tomber la grêle sur le pays d'Égypte. 24 Grêle, foudre mêlée à la grêle: ce fut si violent que tout le pays d'Egypte n'avait rien vu de semblable depuis qu'il était une nation.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Lord sent thunder and hail, and fire darted to the ground. And the Lord rained hail on the land of Egypt. 24 So there was hail, and fire mingled with the hail, so very heavy that there was none like it in all the land of Egypt since it became a nation.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1431" name="Group 23"/>
          <p:cNvGraphicFramePr>
            <a:graphicFrameLocks noGrp="1"/>
          </p:cNvGraphicFramePr>
          <p:nvPr/>
        </p:nvGraphicFramePr>
        <p:xfrm>
          <a:off x="34925" y="115888"/>
          <a:ext cx="9001125" cy="6342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فضرب البردُ في كُلِّ أرض مِصر وكُلِّ ما في الحقل مِن النَّاس إلى البهائم، وكُلِّ عُشب في الحقل ضربه البرد وكسَّر جميع شجر الحقل. إلاَّ أن أرض جاسان وحدها حيثُ كان بنُو إسرائيل فلم يكُن فيها بردٌ.</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Dans tout le pays d'Égypte, la grêle frappa tout ce qui était aux champs, hommes et bêtes; la grêle frappa toute l'herbe des champs et brisa tous les arbres des champs. 26 La grêle n'épargna que le pays de Goshèn, où se trouvaient les fils d'Israël.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And the hail struck throughout the whole land of Egypt, all that was in the field, both man and beast; and the hail struck every herb of the field and broke every tree of the field. 26 Only in the land of Goshen, where the children of Israel were, there was no hail.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2454" name="Group 22"/>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فأرسل فرعون ودعى موسى وهرون وقال لهُما: أخطأت الآن، الرَّبُّ هو البارُّ أمَّا أنا وشعبي فأشرار. فصلِّيا إلى الرَّبِّ مِن أجلي وليمتنع عن حُدُوث رُعُود اللَّهِ والبردُ والنار وأنا أطلقكُم ولا تعُودُوا تلبثُون.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Le Pharaon fit appeler Moïse et Aaron et leur dit: "Cette fois-ci, j'ai péché; c'est le Seigneur qui est le  juste; moi et mon peuple, nous sommes les coupables. 28 Priez le Seigneur! Assez de tonnerre et de grêle! Je vous laisserai partir, vous ne resterez pas plus longtemps."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Pharaoh sent and called for Moses and Aaron, and said to them, I have sinned this time. The Lord is righteous, and my people and I are wicked. 28 Entreat the Lord, that there may be no more mighty thundering and hail, for it is enough. I will let you go, and you shall stay no longer.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3482" name="Group 26"/>
          <p:cNvGraphicFramePr>
            <a:graphicFrameLocks noGrp="1"/>
          </p:cNvGraphicFramePr>
          <p:nvPr/>
        </p:nvGraphicFramePr>
        <p:xfrm>
          <a:off x="34925" y="115888"/>
          <a:ext cx="9001125" cy="676872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موسى: سيكُون إذا خرجت مِن المدينةِ وأبسُطُ يديَّ إلى الرَّبِّ فتنقطعُ الرُّعُودُ ولا يكُونُ البردُ والمطر بعد لكي تعرف أنَّ للرَّبِّ الأرض. وأمَّا أنت وعبيدُك فأنا أعلمُ إنَّكُم لم تخشوا الرَّبّ قط.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Moïse lui dit: "Au sortir de la ville, je tendrai les mains vers le Seigneur; le tonnerre cessera, il n'y aura plus de grêle, pour que tu connaisses que la terre appartient au Seigneur. 30 Mais toi et tes serviteurs, je sais que vous ne craignez pas encore le Seigneur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So Moses said to him, As soon as I have gone out of the city, I will spread out my hands to the Lord; the thunder will cease, and there will be no more hail, that you may know that the earth is the Lord's. 30 But as for you and your servants, I know that you will not yet fear the Lord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4503" name="Group 23"/>
          <p:cNvGraphicFramePr>
            <a:graphicFrameLocks noGrp="1"/>
          </p:cNvGraphicFramePr>
          <p:nvPr/>
        </p:nvGraphicFramePr>
        <p:xfrm>
          <a:off x="34925" y="115888"/>
          <a:ext cx="9001125" cy="576262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فالكتَّانُ والشَّعيرُ ضُربا، لأنَّ الشَّعيرَ كان قد سَنْبَلَ والكتَّانُ كان قد أبزرَ. أمَّا الحنطةُ والقطانيُّ فلم تُضرب لأنَّها كانت مُتأخِّرةً.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Le lin et l'orge furent frappés, car l'orge était en épis et le lin en fleurs. 32 Le froment et l'épeautre ne furent pas frappés, car ils sont plus tardifs.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Now the flax and the barley were struck, for the barley was in the head and the flax was in bud. 32 But the wheat and the spelt were not struck, for they are late crops.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5525" name="Group 21"/>
          <p:cNvGraphicFramePr>
            <a:graphicFrameLocks noGrp="1"/>
          </p:cNvGraphicFramePr>
          <p:nvPr/>
        </p:nvGraphicFramePr>
        <p:xfrm>
          <a:off x="34925" y="115888"/>
          <a:ext cx="9001125" cy="57626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 موسى مِن المدينةِ مِن لدُنْ فرعون وبَسط ( يديهِ ) إلى الربِّ، فانقطعت الرُّعُودُ ولم ينصبَّ المطرُ والبرد بعد على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Moïse sortit de chez le Pharaon et de la ville, et il tendit les mains vers le Seigneur; le tonnerre et la grêle cessèrent, la pluie ne se déversa plus sur la terre.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So Moses went out of the city from Pharaoh and spread out his hands to the Lord; then the thunder and the hail ceased, and the rain was not poured on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6553" name="Group 25"/>
          <p:cNvGraphicFramePr>
            <a:graphicFrameLocks noGrp="1"/>
          </p:cNvGraphicFramePr>
          <p:nvPr/>
        </p:nvGraphicFramePr>
        <p:xfrm>
          <a:off x="34925" y="115888"/>
          <a:ext cx="9001125" cy="5762626"/>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فرعون أنَّ المطر والبرد والرُّعُود انقطعت عاد أيضاً يُخطئ وأغلظ قلبهُ وقلُوب عبيدُه.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Le Pharaon vit que pluie, grêle et tonnerre avaient cessé, mais il pécha encore. Lui et ses serviteurs s'obstinèrent.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when Pharaoh saw that the rain, the hail, and the thunder had ceased, he sinned yet more; and he hardened his heart, he and his servants.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0545" name="Group 17"/>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وقسي قلبُ فرعون ولم يُطلق بني إسرائيل كما تكلَّم الرَّبُّ مع موسى.</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Le coeur du Pharaon resta endurci; il ne laissa pas partir les fils d'Israël comme l'avait dit le Seigneur par Moïse.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So the heart of Pharaoh was hard; neither would he let the children of Israel go, as the Lord had spoken by Moses.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1594" name="Group 42"/>
          <p:cNvGraphicFramePr>
            <a:graphicFrameLocks noGrp="1"/>
          </p:cNvGraphicFramePr>
          <p:nvPr/>
        </p:nvGraphicFramePr>
        <p:xfrm>
          <a:off x="34925" y="115888"/>
          <a:ext cx="9074150" cy="6338888"/>
        </p:xfrm>
        <a:graphic>
          <a:graphicData uri="http://schemas.openxmlformats.org/drawingml/2006/table">
            <a:tbl>
              <a:tblPr rtl="1"/>
              <a:tblGrid>
                <a:gridCol w="5184775">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( 41 : 4 ـ 14 )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فعلَ وصنعَ داعياً الأجيالَ مِن البدءِ، أنا هو الرَّبُّ أنا هُو الأوَّل ومع الآخرين.</a:t>
                      </a:r>
                      <a:r>
                        <a:rPr kumimoji="0" lang="en-CA" sz="3200" b="0" i="0" u="none" strike="noStrike" cap="none" normalizeH="0" baseline="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Esaïe 41 : 4 - 14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Qui a réalisé et exécuté? - Celui qui appelle les générations depuis l'origine: Moi, je suis le Seigneur, le premier, et serai tel encore auprès des derniers.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41:4-14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Who has performed and done it, Calling the generations from the beginning? `I, the Lord, am the first; And with the last I am He.'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9010" name="Group 18"/>
          <p:cNvGraphicFramePr>
            <a:graphicFrameLocks noGrp="1"/>
          </p:cNvGraphicFramePr>
          <p:nvPr/>
        </p:nvGraphicFramePr>
        <p:xfrm>
          <a:off x="34925" y="115888"/>
          <a:ext cx="9074150" cy="6338888"/>
        </p:xfrm>
        <a:graphic>
          <a:graphicData uri="http://schemas.openxmlformats.org/drawingml/2006/table">
            <a:tbl>
              <a:tblPr rtl="1"/>
              <a:tblGrid>
                <a:gridCol w="5545137">
                  <a:extLst>
                    <a:ext uri="{9D8B030D-6E8A-4147-A177-3AD203B41FA5}">
                      <a16:colId xmlns:a16="http://schemas.microsoft.com/office/drawing/2014/main" val="20000"/>
                    </a:ext>
                  </a:extLst>
                </a:gridCol>
                <a:gridCol w="35290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رأت الجزائرُ وخافت، ارتعدت أقاصي الأرض، فدنت وأقبلت معاً.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Les îles le voient: elles sont dans la crainte, les extrémités de la terre sont tremblantes, elles suivent l'affaire de près, elles se sont mises en mouvement.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 coastlands saw it and feared, The ends of the earth were afraid; They drew near and came.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2601" name="Group 25"/>
          <p:cNvGraphicFramePr>
            <a:graphicFrameLocks noGrp="1"/>
          </p:cNvGraphicFramePr>
          <p:nvPr/>
        </p:nvGraphicFramePr>
        <p:xfrm>
          <a:off x="34925" y="115888"/>
          <a:ext cx="9001125" cy="6371845"/>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واحدٍ قضى ليعين صاحبه يقول لأخيه تشدَّد. فشدَّد النَّجَّارُ الصَّائغ، والصَّاقلُ بالمطرقةِ، مَن يضرب على السَّندان قائلاً على الإلحام هو جيدٌ، ثُمَّ مكَّنهُ بمسامير لئلا يتزعزع.</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Chacun aide son compagnon et dit à son camarade: "Tiens bon!" 7 Le ciseleur tient en haleine le mouleur, le polisseur au marteau, celui qui bat l'enclume; il dit du joint: "C'est bon", et avec des pointes il le fait tenir pour qu'il ne branle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Everyone helped his neighbor, And said to his brother, Be of good courage! 7 So the craftsman encouraged the goldsmith; He who smooths with the hammer inspired him who strikes the anvil, Saying, It is ready for the soldering; Then he fastened it with pegs, That it might not totter.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7577" name="Group 25"/>
          <p:cNvGraphicFramePr>
            <a:graphicFrameLocks noGrp="1"/>
          </p:cNvGraphicFramePr>
          <p:nvPr/>
        </p:nvGraphicFramePr>
        <p:xfrm>
          <a:off x="34925" y="115888"/>
          <a:ext cx="9001125" cy="644487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أنت يا إسرائيلُ فتاي ويا يعقوبُ الذي اخترتُهُ نسل إبراهيم الذي أحببتهُ ( خليلي ) يا مَن أخذتهُ مِن أقاصي الأرض ودعوتهُ مِن أقطارها وقُلت لك أنت فتاي واخترتُك ولم أرفُضك</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toi Israël, mon serviteur, Jacob, toi que j'ai choisi, descendance d'Abraham mon ami, 9 toi que j'ai tenu depuis les extrémités de la terre, toi que depuis ses limites j'ai appelé, toi à qui j'ai dit: "Tu es mon serviteur, je t'ai choisi et non pas rejeté"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you, Israel, are My servant, Jacob whom I have chosen, The descendants of Abraham My friend. 9 You whom I have taken from the ends of the earth, And called from its farthest regions, And said to you, `You are My servant, I have chosen you and have not cast you away: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8607" name="Group 31"/>
          <p:cNvGraphicFramePr>
            <a:graphicFrameLocks noGrp="1"/>
          </p:cNvGraphicFramePr>
          <p:nvPr/>
        </p:nvGraphicFramePr>
        <p:xfrm>
          <a:off x="34925" y="115888"/>
          <a:ext cx="9001125" cy="601815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تخف فإنِّي معك، ولا تلتفت فأنا إلهك، الذي قويتُك ونصرتُك وعضدتُك بيمين عدلي. ها إنَّهُ يخزي ويخجلُ كُلُّ الذين يقاومونك،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ne crains pas car je suis avec toi, n'aie pas ce regard anxieux, car je suis ton Dieu. Je te rends robuste, oui, je t'aide, oui, je te soutiens par ma droite qui fait justice. 11 Voici qu'ils seront honteux, couverts d'outrages tous ceux qui étaient échauffés contre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Fear not, for I am with you; Be not dismayed, for I am your God. I will strengthen you, Yes, I will help you, I will uphold you with My righteous right hand.' 11 Behold, all those who were incensed against you Shall be ashamed and disgraced;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09620" name="Group 20"/>
          <p:cNvGraphicFramePr>
            <a:graphicFrameLocks noGrp="1"/>
          </p:cNvGraphicFramePr>
          <p:nvPr/>
        </p:nvGraphicFramePr>
        <p:xfrm>
          <a:off x="34925" y="115888"/>
          <a:ext cx="9001125" cy="59070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ويكُونون كلا شيءٍ جميع مُخاصمُوك ويهلكُون. تُفتِّشُ على مُنازعيك فلا تجدهُمُ، ومُحاربُوك يصيرُون كلا شيءٍ كالعدم.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seront comme rien et périront, les gens en querelle avec toi; 12 tu les chercheras et tu ne les trouveras plus, les gens en lutte avec toi; ils seront comme rien, comme néant, les gens en guerre avec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shall be as nothing, And those who strive with you shall perish. 12 You shall seek them and not find them--Those who contended with you. Those who war against you Shall be as nothing, As a nonexistent 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3627" name="Group 27"/>
          <p:cNvGraphicFramePr>
            <a:graphicFrameLocks noGrp="1"/>
          </p:cNvGraphicFramePr>
          <p:nvPr/>
        </p:nvGraphicFramePr>
        <p:xfrm>
          <a:off x="34925" y="115888"/>
          <a:ext cx="9001125" cy="6356352"/>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أنا الرَّبُّ إلهُك المُمسكُ بيمينك القائلُ لك: لا تخف يا دُودةُ يعقوب ويا نفر إسرائيل فإنِّي أنا نصرتُك يقول الرَّبُّ وفاديكَ ( هو قُدُّوس ) إسرائيل.</a:t>
                      </a:r>
                      <a:r>
                        <a:rPr kumimoji="0" lang="en-US"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Car moi, le Seigneur, je suis ton Dieu qui tiens ta main droite, qui te dis: "Ne crains pas, c'est moi qui t'aide. 14 Ne crains pas, Jacob, à présent vermine, Israël, à présent cadavres, c'est moi qui t'aide - oracle du Seigneur - celui qui te rachète, c'est le Saint d'Israël.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I, the Lord your God, will hold your right hand, Saying to you, `Fear not, I will help you.' 14 Fear not, you worm Jacob, You men of Israel! I will help you, says the Lord And your Redeemer, the Holy One of Israel.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4653" name="Group 29"/>
          <p:cNvGraphicFramePr>
            <a:graphicFrameLocks noGrp="1"/>
          </p:cNvGraphicFramePr>
          <p:nvPr/>
        </p:nvGraphicFramePr>
        <p:xfrm>
          <a:off x="34925" y="115888"/>
          <a:ext cx="9001125" cy="655536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يوئيل النبي ( 3 : 9 ـ 21 )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نادُوا بهذا في الأُمم. قدِّسُوا القتال وأنهضُوا الأبطال ليتقدَّم جميع رجال الحرب وليصعدوا. اضربُوا سككم سُيُوفاً ومناجلكُم رماحاً، وليقُل الضَّعيفُ إنِّي جبار.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Joël 3:9-21</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Publiez ceci parmi les nations: sanctifiez-vous pour la guerre, stimulez les braves; qu'ils approchent, qu'ils montent, tous les guerriers. 10 De vos socs, forgez des épées, de vos serpes, forgez des lances. Que celui qui est faible dise: "Je suis un brave!"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Joel 3:9-21</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Proclaim this among the nations: Prepare for war! Wake up the mighty men, Let all the men of war draw near, Let them come up. 10 Beat your plowshares into swords And your pruning hooks into spears; Let the weak say, `I am strong.'</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5675" name="Group 27"/>
          <p:cNvGraphicFramePr>
            <a:graphicFrameLocks noGrp="1"/>
          </p:cNvGraphicFramePr>
          <p:nvPr/>
        </p:nvGraphicFramePr>
        <p:xfrm>
          <a:off x="34925" y="115888"/>
          <a:ext cx="9074150" cy="649960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اسرعُوا وهلمُّوا يا جميع الأُمم مِن كُلِّ ناحيةٍ واجتمعُوا، هناك الهادي فليكُن مُحارباً للربِّ. أعطيت قوة لجميع جبابرتك. لتنهض الأُمم وتصعد إلى وادي يهوشافاط فإنِّي هُناك أجلسُ لأدين جميع الأُمم مِن كُلِّ ناحيةٍ.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Venez à l'aide, vous toutes les nations d'alentour; qu'on se rassemble là! Seigneur fais descendre tes braves! Que les nations se mettent en branle; qu'elles montent vers la vallée nommée "Le Seigneur Juge": C'est là que je vais siéger pour juger toutes les nations d'alentour.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Assemble and come, all you nations, And gather together all around. Cause Your mighty ones to go down there, O Lord. 12 Let the nations be wakened, and come up to the Valley of Jehoshaphat; For there I will sit to judge all the surrounding nations.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1683" name="Group 35"/>
          <p:cNvGraphicFramePr>
            <a:graphicFrameLocks noGrp="1"/>
          </p:cNvGraphicFramePr>
          <p:nvPr/>
        </p:nvGraphicFramePr>
        <p:xfrm>
          <a:off x="34925" y="115888"/>
          <a:ext cx="9001125" cy="594512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أرسلوا المناجل فإنَّ الحصاد قد أقبل ( نضج )، هلُمُّوا دُوسُوا فإنَّ المعاصر ملأي، والحياض فائضة لأنَّ شرَّهُم قد كثر.صرخت الأصوات في وادي القضاء</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Brandissez la faucille, la moisson est mûre; venez, foulez, le pressoir est plein, les cuves débordent. Oui, leur malice est grande. 14 Des foules, des foules dans le Val de la Décision: le jour du Seigneur est proche dans le Val de la Décision.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Put in the sickle, for the harvest is ripe. Come, go down; For the winepress is full, The vats overflow--For their wickedness is great. 14 Multitudes, multitudes in the valley of decision! For the day of the Lord is near in the valley of decision.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2701" name="Group 29"/>
          <p:cNvGraphicFramePr>
            <a:graphicFrameLocks noGrp="1"/>
          </p:cNvGraphicFramePr>
          <p:nvPr/>
        </p:nvGraphicFramePr>
        <p:xfrm>
          <a:off x="34925" y="115888"/>
          <a:ext cx="9001125" cy="6371845"/>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الشَّمس والقمر أظلمتا ومنعت الكواكب ضياءها. يزأر الرَّبُّ مِن صهيون ومِن أُورُشليم يُطلق صوتهُ فتتزلزل السَّمَوات والأرضُ، ويكون الرَّبَّ ملجأٌ لشعبهِ وحصناً لبني إسرائيل.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Le soleil et la lune s'obscurcissent, les étoiles retirent leur clarté. Le Seigneur rugit de Sion, de Jérusalem, il donne de la voix: alors les cieux et la terre sont ébranlés, mais le Seigneur est un abri pour son peuple, un refuge pour les Israélites.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 sun and moon will grow dark, And the stars will diminish their brightness. 16 The Lord also will roar from Zion, And utter His voice from Jerusalem; The heavens and earth will shake; But the Lord will be a shelter for His people, And the strength of the children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3725" name="Group 29"/>
          <p:cNvGraphicFramePr>
            <a:graphicFrameLocks noGrp="1"/>
          </p:cNvGraphicFramePr>
          <p:nvPr/>
        </p:nvGraphicFramePr>
        <p:xfrm>
          <a:off x="34925" y="115888"/>
          <a:ext cx="9001125" cy="679856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فتعلمُون أنِّي أنا الرَّبُّ إلهكُمُ الساكن في صهيون جبل قُدسي وتكُونُ أُورُشليم قُدساً ولا يجتازُ فيها الأجانب مِن بعدُ.ويكُونُ في تلك الأيَّام أنَّ الجبال تقطُرُ عصيراً وتفيضُ الآكام لبناً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Alors vous connaîtrez que je suis le Seigneur, votre Dieu, qui demeure à Sion, ma montagne sainte. Jérusalem deviendra un lieu saint et désormais les étrangers n'y passeront plus. 18 Ce jour-là, les montagnes dégoutteront de vin nouveau, les collines ruisselleront de lait;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So you shall know that I am the Lord your God, Dwelling in Zion My holy mountain. Then Jerusalem shall be holy, And no aliens shall ever pass through her again. 18 And it will come to pass in that day That the mountains shall drip with new wine, The hills shall flow with milk,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4752" name="Group 32"/>
          <p:cNvGraphicFramePr>
            <a:graphicFrameLocks noGrp="1"/>
          </p:cNvGraphicFramePr>
          <p:nvPr/>
        </p:nvGraphicFramePr>
        <p:xfrm>
          <a:off x="34925" y="115888"/>
          <a:ext cx="9001125" cy="6457189"/>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وجميعُ ينابيع يهوذا تفيضُ مياهاً ويخرج ينبُوع مِن بيت الربِّ ويسقي وادي شطيم. وتكُون مِصر مستوحشة وأدُومُ تصيرُ قفراً خرباً مِن أجل ظلمهم لبني يهوذا</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dans tous les ruisseaux de Juda, les eaux couleront. Une source jaillira de la Maison du Seigneur et elle arrosera la Vallée des Acacias. 19 L'Égypte deviendra une terre dévastée, Edom un désert dévasté à cause de la violence faite aux fils de Juda: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all the brooks of Judah shall be flooded with water;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 fountain shall flow from the house of the Lord And water the Valley of Acacias. 19 Egypt shall be a desolation, And Edom a desolate wilderness, Because of violence against the people of Judah,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6694" name="Group 22"/>
          <p:cNvGraphicFramePr>
            <a:graphicFrameLocks noGrp="1"/>
          </p:cNvGraphicFramePr>
          <p:nvPr/>
        </p:nvGraphicFramePr>
        <p:xfrm>
          <a:off x="34925" y="115888"/>
          <a:ext cx="9074150" cy="633158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وسفكُوا الدم الذكي في أرضهم. فيسكن يهوذا إلى الأبد وأُورُشليم إلى جيلٍ فجيلٍ. وأنتقم لدمائهم وأطهرهم ويسكُن الربُّ في صهيون.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ont répandu du sang innocent dans leur pays.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Mais Juda sera habitée à jamais et Jérusalem d'âge en âge. Je déclare leur sang innocent, oui je le déclare. C'est le Seigneur qui habite à Sion.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they have shed innocent blood in their land.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But Judah shall abide forever, And Jerusalem from generation to generation. 21 For I will acquit them of the guilt of bloodshed, whom I had not acquitted; For the Lord dwells in Zion.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7724" name="Group 28"/>
          <p:cNvGraphicFramePr>
            <a:graphicFrameLocks noGrp="1"/>
          </p:cNvGraphicFramePr>
          <p:nvPr/>
        </p:nvGraphicFramePr>
        <p:xfrm>
          <a:off x="34925" y="115888"/>
          <a:ext cx="9001125" cy="660190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( 28 : 12 ـ 28 )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الحكمةُ فأين تُوجدُ والفطنة أين مقرها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يعرفُ الإنسانُ طريقها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وجُود لها في البشر</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الغمرُ قال ليست هيَ فيَّ والبحرُ قال ليست هي عندي.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28:12-28</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Mais la sagesse, où la trouver? Où réside l'intelligence? On en ignore le prix chez les hommes, et elle ne se trouve pas au pays des vivants. 14 L'Abîme déclare: "Elle n'est pas en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28:12-28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where can wisdom be found? And where is the place of understanding? 13 Man does not know its value, Nor is it found in the land of the living. 14 The deep says, `It is not in me'; And the sea says, `It is not with me.'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8746" name="Group 26"/>
          <p:cNvGraphicFramePr>
            <a:graphicFrameLocks noGrp="1"/>
          </p:cNvGraphicFramePr>
          <p:nvPr/>
        </p:nvGraphicFramePr>
        <p:xfrm>
          <a:off x="34925" y="115888"/>
          <a:ext cx="9001125" cy="651630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يُعطى الإبريز بدلاً مِنها، ولا تُوزنُ بذهب أُوفير، ولا بالجزع الكريم ولا بالياقُوت. ولا يُعادلُها الذَّهب ولا الزُّجاجُ ولا تُبدلُ بإناء ذهبٍ.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Et l'Océan: "Elle ne se trouve pas chez moi." Elle ne s'échange pas contre de l'or massif, elle ne s'achète pas au poids de l'argent. L'or d'Ofir ne la vaut pas, ni l'onyx précieux, ni le saphir. 17 Ni l'or ni le verre n'atteignent son prix, on ne peut l'avoir pour un vase d'or fin.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It cannot be purchased for gold, Nor can silver be weighed for its price. 16 It cannot be valued in the gold of Ophir, In precious onyx or sapphire. 17 Neither gold nor crystal can equal it, Nor can it be exchanged for jewelry of fine gold.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6792" name="Group 24"/>
          <p:cNvGraphicFramePr>
            <a:graphicFrameLocks noGrp="1"/>
          </p:cNvGraphicFramePr>
          <p:nvPr/>
        </p:nvGraphicFramePr>
        <p:xfrm>
          <a:off x="34925" y="115888"/>
          <a:ext cx="9001125" cy="60895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يُذكرُ معها المُرجان ولا البلُّور وامتلاكُ الحكمةِ يفوق اللآَّلئ. لا يُعادلُها ياقُوتُ كُوش الأصفرُ ولا تُوزنُ بالذَّهب الخالص.</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لكن أين تُوجد الحكمةُ وأين هو طريق الفهم،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Corail, cristal n'entrent pas en ligne de compte. Et mieux vaudrait pêcher la sagesse que les perles.19  La topaze de Nubie n'atteint pas son prix. Même l'or pur ne la vaut pas. 20 Mais la sagesse, d'où vient-elle, où réside l'intelligence?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No mention shall be made of coral or quartz, For the price of wisdom is above rubies. 19 The topaz of Ethiopia cannot equal it, Nor can it be valued in pure gold. 20 From where then does wisdom come? And where is the place of understanding?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7818" name="Group 26"/>
          <p:cNvGraphicFramePr>
            <a:graphicFrameLocks noGrp="1"/>
          </p:cNvGraphicFramePr>
          <p:nvPr/>
        </p:nvGraphicFramePr>
        <p:xfrm>
          <a:off x="34925" y="115888"/>
          <a:ext cx="9001125" cy="541971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169972">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ينساها كُل إنسان ومتوارية عن طير السَّماء. الهاويةُ والموتُ قالا: قد بلغ مسامعنا خبرها. اللَّهُ يفهمُ طريقها وهو عالمٌ بمكانها</a:t>
                      </a:r>
                      <a:r>
                        <a:rPr kumimoji="0" lang="ar-EG" sz="3200" b="0" i="0" u="none" strike="noStrike" cap="none" normalizeH="0" baseline="0" dirty="0">
                          <a:ln>
                            <a:noFill/>
                          </a:ln>
                          <a:solidFill>
                            <a:schemeClr val="bg1"/>
                          </a:solidFill>
                          <a:effectLst/>
                          <a:latin typeface="Arial" charset="0"/>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21 Elle se cache aux yeux de tout vivant, elle se dérobe aux oiseaux du ciel. 22 Le gouffre et la mort déclarent: 22 "Nos oreilles ont eu vent de sa renommée." Dieu en a discerné le chemin, il a su, lui, où elle réside.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It is hidden from the eyes of all living, And concealed from the birds of the air. 22 Destruction and Death say, `We have heard a report about it with our ears.' 23 God understands its way, And He knows its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8836" name="Group 20"/>
          <p:cNvGraphicFramePr>
            <a:graphicFrameLocks noGrp="1"/>
          </p:cNvGraphicFramePr>
          <p:nvPr/>
        </p:nvGraphicFramePr>
        <p:xfrm>
          <a:off x="34925" y="115888"/>
          <a:ext cx="9001125" cy="567364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لأنَّك تنظر جميع ما تحت السَّمَوات، وتعرف جميع ما على الأرض. الذي صنع مُوازيناً للعدل ( للذبح )، وحدُوداً للمياه</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C'était lorsqu'il portait ses regards jusqu'aux confins du monde et qu'il inspectait tout sous les cieux 25 pour régler le poids du vent, et fixer la mesure  des eaux. Quand il assignait une limite à la pluie et frayait une voie à la nuée qui tonne,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For He looks to the ends of the earth, And sees under the whole heavens, 25 To establish a weight for the wind, And apportion the waters by measure. 26 When He made a law for the rain, And a path for the thunderbolt,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59759" name="Group 15"/>
          <p:cNvGraphicFramePr>
            <a:graphicFrameLocks noGrp="1"/>
          </p:cNvGraphicFramePr>
          <p:nvPr/>
        </p:nvGraphicFramePr>
        <p:xfrm>
          <a:off x="34925" y="115888"/>
          <a:ext cx="9001125" cy="5907088"/>
        </p:xfrm>
        <a:graphic>
          <a:graphicData uri="http://schemas.openxmlformats.org/drawingml/2006/table">
            <a:tbl>
              <a:tblPr rtl="1"/>
              <a:tblGrid>
                <a:gridCol w="4361316">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رآها وأخبر بها هيَّأها وبحث عنهاوقال للبشر ها إنَّ مخافةُ الرَّبِّ هيَ الحكمةُ، واجتنابُ الشَّر هو الفطنة.</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27 alors il l'a vue et dépeinte, il l'a discernée et même scrutée. </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28 Puis il a dit à l'homme: "La crainte du Seigneur, voilà la sagesse. S'écarter du mal, c'est l'intelligence!".</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Then He saw wisdom and declared it; He prepared it, indeed, He searched it out. 28 And to man He said, `Behold, the fear of the Lord, that is wisdom, And to depart from evil is understanding.'. </a:t>
                      </a:r>
                    </a:p>
                    <a:p>
                      <a:pPr marL="0" marR="0" lvl="0" indent="0" algn="l" defTabSz="914400" rtl="0" eaLnBrk="1" fontAlgn="base" latinLnBrk="0" hangingPunct="1">
                        <a:lnSpc>
                          <a:spcPct val="100000"/>
                        </a:lnSpc>
                        <a:spcBef>
                          <a:spcPts val="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19883" name="Group 43"/>
          <p:cNvGraphicFramePr>
            <a:graphicFrameLocks noGrp="1"/>
          </p:cNvGraphicFramePr>
          <p:nvPr/>
        </p:nvGraphicFramePr>
        <p:xfrm>
          <a:off x="34925" y="115888"/>
          <a:ext cx="9001125" cy="64817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أمثال سليمان الحكيم ( 4 : 10 ـ 19 )</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اِسْمَعْ يا ابني واقْبَلْ أقوالي فتكثُرَ سِنُو حياتِك. إنِّي علَّمتُك طريق الحكمةِ، وأريتُك سُبُل الاستقامة. إذا سرت فلا تضيقُ خطواتُك،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4:10-19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Écoute, mon fils, recueille mes paroles et tes années de vie se multiplieront. 11 Je t'ai dirigé dans la voie de la sagesse, je t'ai fait cheminer dans les sentiers de la droiture.12 Tu ne seras pas handicapé dans ta marche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4:10-19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Hear, my son, and receive my sayings, And the years of your life will be many. 11 I have taught you in the way of wisdom; I have led you in right paths. 12 When you walk, your steps will not be hindered,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0893" name="Group 29"/>
          <p:cNvGraphicFramePr>
            <a:graphicFrameLocks noGrp="1"/>
          </p:cNvGraphicFramePr>
          <p:nvPr/>
        </p:nvGraphicFramePr>
        <p:xfrm>
          <a:off x="34925" y="115888"/>
          <a:ext cx="9001125" cy="630040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أسرعت فلا تَعْثُرُ. تمسَّك بالأدب لا تَرْخِهِ، احفظهُ فإنَّهُ حياة لك. لا تُدخُل في سبيل الأشرار ولا تَسِرْ في طريق الأثمة. حيثُ اجتماعهم لا تذهب، حِد عنهُ واعبُر.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tu ne trébucheras pas si tu cours. 13 Tiens-toi fermement à ton éducation, ne l'abandonne pas; conserve-la, elle est ta vie! 14 Ne t'avance pas sur la piste des méchants et ne t'engage pas sur le chemin des malfaiteurs. Laisse-le, n'y passe pas! Évite-le et passe outre!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when you run, you will not stumble.13 Take firm hold of instruction, do not let go; Keep her, for she is your life. 14 Do not enter the path of the wicked, And do not walk in the way of evil. 15 Avoid it, do not travel on it; Turn away from it and pass 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2936" name="Group 24"/>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فإنَّهُم لا ينامُون إنْ لم يفعلُوا سوءاً ويُنزعُ نومهُمُ إن لم يُسقطُوا أحداً. لقد أكلُوا خُبز النفاق، وشربُوا خمر المظالم.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Ils ne s'endorment pas avant d'avoir commis le mal, ils perdent le sommeil s'ils n'ont fait tomber quelqu'un. 17 Ils mangent un pain gagné malhonnêtement, le vin qu'ils boivent est le fruit de la violence.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they do not sleep unless they have done evil; And their sleep is taken away unless they make someone fall. 17 For they eat the bread of wickedness, And drink the wine of violence.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1907" name="Group 19"/>
          <p:cNvGraphicFramePr>
            <a:graphicFrameLocks noGrp="1"/>
          </p:cNvGraphicFramePr>
          <p:nvPr/>
        </p:nvGraphicFramePr>
        <p:xfrm>
          <a:off x="34925" y="115888"/>
          <a:ext cx="9001125" cy="59070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سبيلُ الصِّدِّيقين فمثل النُّور المتلألئ الذي يتزايدُ ويُنيرُ إلى النَّهار الكامل. أمَّا طريقُ الأشرار فكالظَّلام. فلا يعلمُون بأي شيء يعثرُون.</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Au contraire, le chemin des justes est une lumière d'aurore dont la clarté grandit jusqu'au plein jour. Le chemin des méchants c'est l'obscurité, ils ne savent pas sur quoi ils vont trébucher.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But the path of the just is like the shining sun, That shines ever brighter unto the perfect day. 19 The way of the wicked is like darkness; They do not know what makes them stumble.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3955" name="Group 19"/>
          <p:cNvGraphicFramePr>
            <a:graphicFrameLocks noGrp="1"/>
          </p:cNvGraphicFramePr>
          <p:nvPr/>
        </p:nvGraphicFramePr>
        <p:xfrm>
          <a:off x="34925" y="115888"/>
          <a:ext cx="9001125" cy="6481763"/>
        </p:xfrm>
        <a:graphic>
          <a:graphicData uri="http://schemas.openxmlformats.org/drawingml/2006/table">
            <a:tbl>
              <a:tblPr rtl="1"/>
              <a:tblGrid>
                <a:gridCol w="4198260">
                  <a:extLst>
                    <a:ext uri="{9D8B030D-6E8A-4147-A177-3AD203B41FA5}">
                      <a16:colId xmlns:a16="http://schemas.microsoft.com/office/drawing/2014/main" val="20000"/>
                    </a:ext>
                  </a:extLst>
                </a:gridCol>
                <a:gridCol w="480286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a:t>
                      </a:r>
                      <a:r>
                        <a:rPr kumimoji="0" lang="ar-EG" sz="3200" b="0" i="0" u="sng" strike="noStrike" cap="none" normalizeH="0" baseline="0" dirty="0">
                          <a:ln>
                            <a:noFill/>
                          </a:ln>
                          <a:solidFill>
                            <a:srgbClr val="FF9900"/>
                          </a:solidFill>
                          <a:effectLst/>
                          <a:latin typeface="Arial" charset="0"/>
                          <a:cs typeface="Arial" charset="0"/>
                        </a:rPr>
                        <a:t>صموئيل الأول ( 1 : 1 – 2 :21 )</a:t>
                      </a:r>
                      <a:endParaRPr kumimoji="0" lang="en-CA" sz="3200" b="0" i="0" u="sng" strike="noStrike" cap="none" normalizeH="0" baseline="0" dirty="0">
                        <a:ln>
                          <a:noFill/>
                        </a:ln>
                        <a:solidFill>
                          <a:srgbClr val="FF9900"/>
                        </a:solidFill>
                        <a:effectLst/>
                        <a:latin typeface="Arial" charset="0"/>
                        <a:cs typeface="Arial" charset="0"/>
                      </a:endParaRPr>
                    </a:p>
                    <a:p>
                      <a:pPr algn="r" rtl="1"/>
                      <a:r>
                        <a:rPr lang="ar-EG" sz="3200" kern="1200" dirty="0">
                          <a:solidFill>
                            <a:schemeClr val="bg1"/>
                          </a:solidFill>
                          <a:latin typeface="+mn-lt"/>
                          <a:ea typeface="+mn-ea"/>
                          <a:cs typeface="+mn-cs"/>
                        </a:rPr>
                        <a:t>رجل من رامتايم صوفيم من جبل افرايم اسمه ألقانة بن يروحام بن اليهو بن توحو بن صوف.هو افرايمي.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kern="1200" cap="none" normalizeH="0" baseline="0" dirty="0">
                          <a:ln>
                            <a:noFill/>
                          </a:ln>
                          <a:solidFill>
                            <a:srgbClr val="FF9933"/>
                          </a:solidFill>
                          <a:effectLst/>
                          <a:latin typeface="Arial" charset="0"/>
                          <a:ea typeface="+mn-ea"/>
                          <a:cs typeface="Times New Roman" pitchFamily="18" charset="0"/>
                        </a:rPr>
                        <a:t>1 Samuel 1:1-2:21</a:t>
                      </a:r>
                    </a:p>
                    <a:p>
                      <a:pPr rtl="0"/>
                      <a:r>
                        <a:rPr kumimoji="0" lang="fr-FR" sz="2800" b="0" i="0" u="none" strike="noStrike" kern="1200" cap="none" normalizeH="0" baseline="0" dirty="0">
                          <a:ln>
                            <a:noFill/>
                          </a:ln>
                          <a:solidFill>
                            <a:schemeClr val="bg1"/>
                          </a:solidFill>
                          <a:effectLst/>
                          <a:latin typeface="Arial" charset="0"/>
                          <a:ea typeface="+mn-ea"/>
                          <a:cs typeface="Arial" charset="0"/>
                        </a:rPr>
                        <a:t>1 Il y avait un homme de </a:t>
                      </a:r>
                      <a:r>
                        <a:rPr kumimoji="0" lang="fr-FR" sz="2800" b="0" i="0" u="none" strike="noStrike" kern="1200" cap="none" normalizeH="0" baseline="0" dirty="0" err="1">
                          <a:ln>
                            <a:noFill/>
                          </a:ln>
                          <a:solidFill>
                            <a:schemeClr val="bg1"/>
                          </a:solidFill>
                          <a:effectLst/>
                          <a:latin typeface="Arial" charset="0"/>
                          <a:ea typeface="+mn-ea"/>
                          <a:cs typeface="Arial" charset="0"/>
                        </a:rPr>
                        <a:t>Ramathaïm</a:t>
                      </a:r>
                      <a:r>
                        <a:rPr kumimoji="0" lang="fr-FR" sz="2800" b="0" i="0" u="none" strike="noStrike" kern="1200" cap="none" normalizeH="0" baseline="0" dirty="0">
                          <a:ln>
                            <a:noFill/>
                          </a:ln>
                          <a:solidFill>
                            <a:schemeClr val="bg1"/>
                          </a:solidFill>
                          <a:effectLst/>
                          <a:latin typeface="Arial" charset="0"/>
                          <a:ea typeface="+mn-ea"/>
                          <a:cs typeface="Arial" charset="0"/>
                        </a:rPr>
                        <a:t>-</a:t>
                      </a:r>
                      <a:r>
                        <a:rPr kumimoji="0" lang="fr-FR" sz="2800" b="0" i="0" u="none" strike="noStrike" kern="1200" cap="none" normalizeH="0" baseline="0" dirty="0" err="1">
                          <a:ln>
                            <a:noFill/>
                          </a:ln>
                          <a:solidFill>
                            <a:schemeClr val="bg1"/>
                          </a:solidFill>
                          <a:effectLst/>
                          <a:latin typeface="Arial" charset="0"/>
                          <a:ea typeface="+mn-ea"/>
                          <a:cs typeface="Arial" charset="0"/>
                        </a:rPr>
                        <a:t>Tsophim</a:t>
                      </a:r>
                      <a:r>
                        <a:rPr kumimoji="0" lang="fr-FR" sz="2800" b="0" i="0" u="none" strike="noStrike" kern="1200" cap="none" normalizeH="0" baseline="0" dirty="0">
                          <a:ln>
                            <a:noFill/>
                          </a:ln>
                          <a:solidFill>
                            <a:schemeClr val="bg1"/>
                          </a:solidFill>
                          <a:effectLst/>
                          <a:latin typeface="Arial" charset="0"/>
                          <a:ea typeface="+mn-ea"/>
                          <a:cs typeface="Arial" charset="0"/>
                        </a:rPr>
                        <a:t>, de la montagne d’Ephraïm, nommé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fils de </a:t>
                      </a:r>
                      <a:r>
                        <a:rPr kumimoji="0" lang="fr-FR" sz="2800" b="0" i="0" u="none" strike="noStrike" kern="1200" cap="none" normalizeH="0" baseline="0" dirty="0" err="1">
                          <a:ln>
                            <a:noFill/>
                          </a:ln>
                          <a:solidFill>
                            <a:schemeClr val="bg1"/>
                          </a:solidFill>
                          <a:effectLst/>
                          <a:latin typeface="Arial" charset="0"/>
                          <a:ea typeface="+mn-ea"/>
                          <a:cs typeface="Arial" charset="0"/>
                        </a:rPr>
                        <a:t>Jeroham</a:t>
                      </a:r>
                      <a:r>
                        <a:rPr kumimoji="0" lang="fr-FR" sz="2800" b="0" i="0" u="none" strike="noStrike" kern="1200" cap="none" normalizeH="0" baseline="0" dirty="0">
                          <a:ln>
                            <a:noFill/>
                          </a:ln>
                          <a:solidFill>
                            <a:schemeClr val="bg1"/>
                          </a:solidFill>
                          <a:effectLst/>
                          <a:latin typeface="Arial" charset="0"/>
                          <a:ea typeface="+mn-ea"/>
                          <a:cs typeface="Arial" charset="0"/>
                        </a:rPr>
                        <a:t>, fils d’</a:t>
                      </a:r>
                      <a:r>
                        <a:rPr kumimoji="0" lang="fr-FR" sz="2800" b="0" i="0" u="none" strike="noStrike" kern="1200" cap="none" normalizeH="0" baseline="0" dirty="0" err="1">
                          <a:ln>
                            <a:noFill/>
                          </a:ln>
                          <a:solidFill>
                            <a:schemeClr val="bg1"/>
                          </a:solidFill>
                          <a:effectLst/>
                          <a:latin typeface="Arial" charset="0"/>
                          <a:ea typeface="+mn-ea"/>
                          <a:cs typeface="Arial" charset="0"/>
                        </a:rPr>
                        <a:t>Elihu</a:t>
                      </a:r>
                      <a:r>
                        <a:rPr kumimoji="0" lang="fr-FR" sz="2800" b="0" i="0" u="none" strike="noStrike" kern="1200" cap="none" normalizeH="0" baseline="0" dirty="0">
                          <a:ln>
                            <a:noFill/>
                          </a:ln>
                          <a:solidFill>
                            <a:schemeClr val="bg1"/>
                          </a:solidFill>
                          <a:effectLst/>
                          <a:latin typeface="Arial" charset="0"/>
                          <a:ea typeface="+mn-ea"/>
                          <a:cs typeface="Arial" charset="0"/>
                        </a:rPr>
                        <a:t>, fils de </a:t>
                      </a:r>
                      <a:r>
                        <a:rPr kumimoji="0" lang="fr-FR" sz="2800" b="0" i="0" u="none" strike="noStrike" kern="1200" cap="none" normalizeH="0" baseline="0" dirty="0" err="1">
                          <a:ln>
                            <a:noFill/>
                          </a:ln>
                          <a:solidFill>
                            <a:schemeClr val="bg1"/>
                          </a:solidFill>
                          <a:effectLst/>
                          <a:latin typeface="Arial" charset="0"/>
                          <a:ea typeface="+mn-ea"/>
                          <a:cs typeface="Arial" charset="0"/>
                        </a:rPr>
                        <a:t>Thohu</a:t>
                      </a:r>
                      <a:r>
                        <a:rPr kumimoji="0" lang="fr-FR" sz="2800" b="0" i="0" u="none" strike="noStrike" kern="1200" cap="none" normalizeH="0" baseline="0" dirty="0">
                          <a:ln>
                            <a:noFill/>
                          </a:ln>
                          <a:solidFill>
                            <a:schemeClr val="bg1"/>
                          </a:solidFill>
                          <a:effectLst/>
                          <a:latin typeface="Arial" charset="0"/>
                          <a:ea typeface="+mn-ea"/>
                          <a:cs typeface="Arial" charset="0"/>
                        </a:rPr>
                        <a:t>, fils de </a:t>
                      </a:r>
                      <a:r>
                        <a:rPr kumimoji="0" lang="fr-FR" sz="2800" b="0" i="0" u="none" strike="noStrike" kern="1200" cap="none" normalizeH="0" baseline="0" dirty="0" err="1">
                          <a:ln>
                            <a:noFill/>
                          </a:ln>
                          <a:solidFill>
                            <a:schemeClr val="bg1"/>
                          </a:solidFill>
                          <a:effectLst/>
                          <a:latin typeface="Arial" charset="0"/>
                          <a:ea typeface="+mn-ea"/>
                          <a:cs typeface="Arial" charset="0"/>
                        </a:rPr>
                        <a:t>Tsuph</a:t>
                      </a:r>
                      <a:r>
                        <a:rPr kumimoji="0" lang="fr-FR" sz="2800" b="0" i="0" u="none" strike="noStrike" kern="1200" cap="none" normalizeH="0" baseline="0" dirty="0">
                          <a:ln>
                            <a:noFill/>
                          </a:ln>
                          <a:solidFill>
                            <a:schemeClr val="bg1"/>
                          </a:solidFill>
                          <a:effectLst/>
                          <a:latin typeface="Arial" charset="0"/>
                          <a:ea typeface="+mn-ea"/>
                          <a:cs typeface="Arial" charset="0"/>
                        </a:rPr>
                        <a:t>, </a:t>
                      </a:r>
                      <a:r>
                        <a:rPr kumimoji="0" lang="fr-FR" sz="2800" b="0" i="0" u="none" strike="noStrike" kern="1200" cap="none" normalizeH="0" baseline="0" dirty="0" err="1">
                          <a:ln>
                            <a:noFill/>
                          </a:ln>
                          <a:solidFill>
                            <a:schemeClr val="bg1"/>
                          </a:solidFill>
                          <a:effectLst/>
                          <a:latin typeface="Arial" charset="0"/>
                          <a:ea typeface="+mn-ea"/>
                          <a:cs typeface="Arial" charset="0"/>
                        </a:rPr>
                        <a:t>Ephratien</a:t>
                      </a:r>
                      <a:r>
                        <a:rPr kumimoji="0" lang="fr-FR" sz="2800" b="0" i="0" u="none" strike="noStrike" kern="1200" cap="none" normalizeH="0" baseline="0" dirty="0">
                          <a:ln>
                            <a:noFill/>
                          </a:ln>
                          <a:solidFill>
                            <a:schemeClr val="bg1"/>
                          </a:solidFill>
                          <a:effectLst/>
                          <a:latin typeface="Arial" charset="0"/>
                          <a:ea typeface="+mn-ea"/>
                          <a:cs typeface="Arial" charset="0"/>
                        </a:rPr>
                        <a: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kern="1200" cap="none" normalizeH="0" baseline="0" dirty="0">
                          <a:ln>
                            <a:noFill/>
                          </a:ln>
                          <a:solidFill>
                            <a:srgbClr val="FF9933"/>
                          </a:solidFill>
                          <a:effectLst/>
                          <a:latin typeface="Arial" charset="0"/>
                          <a:ea typeface="+mn-ea"/>
                          <a:cs typeface="Times New Roman" pitchFamily="18" charset="0"/>
                        </a:rPr>
                        <a:t>1 Samuel 1:1-2:21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kern="1200" cap="none" normalizeH="0" baseline="0" dirty="0">
                          <a:ln>
                            <a:noFill/>
                          </a:ln>
                          <a:solidFill>
                            <a:schemeClr val="bg1"/>
                          </a:solidFill>
                          <a:effectLst/>
                          <a:latin typeface="Arial" charset="0"/>
                          <a:ea typeface="+mn-ea"/>
                          <a:cs typeface="Arial" charset="0"/>
                        </a:rPr>
                        <a:t>1:1 Now there was a certain man of </a:t>
                      </a:r>
                      <a:r>
                        <a:rPr kumimoji="0" lang="en-US" sz="2800" b="0" i="0" u="none" strike="noStrike" kern="1200" cap="none" normalizeH="0" baseline="0" dirty="0" err="1">
                          <a:ln>
                            <a:noFill/>
                          </a:ln>
                          <a:solidFill>
                            <a:schemeClr val="bg1"/>
                          </a:solidFill>
                          <a:effectLst/>
                          <a:latin typeface="Arial" charset="0"/>
                          <a:ea typeface="+mn-ea"/>
                          <a:cs typeface="Arial" charset="0"/>
                        </a:rPr>
                        <a:t>Ramathaim</a:t>
                      </a:r>
                      <a:r>
                        <a:rPr kumimoji="0" lang="en-US" sz="2800" b="0" i="0" u="none" strike="noStrike" kern="1200" cap="none" normalizeH="0" baseline="0" dirty="0">
                          <a:ln>
                            <a:noFill/>
                          </a:ln>
                          <a:solidFill>
                            <a:schemeClr val="bg1"/>
                          </a:solidFill>
                          <a:effectLst/>
                          <a:latin typeface="Arial" charset="0"/>
                          <a:ea typeface="+mn-ea"/>
                          <a:cs typeface="Arial" charset="0"/>
                        </a:rPr>
                        <a:t> </a:t>
                      </a:r>
                      <a:r>
                        <a:rPr kumimoji="0" lang="en-US" sz="2800" b="0" i="0" u="none" strike="noStrike" kern="1200" cap="none" normalizeH="0" baseline="0" dirty="0" err="1">
                          <a:ln>
                            <a:noFill/>
                          </a:ln>
                          <a:solidFill>
                            <a:schemeClr val="bg1"/>
                          </a:solidFill>
                          <a:effectLst/>
                          <a:latin typeface="Arial" charset="0"/>
                          <a:ea typeface="+mn-ea"/>
                          <a:cs typeface="Arial" charset="0"/>
                        </a:rPr>
                        <a:t>Zophim</a:t>
                      </a:r>
                      <a:r>
                        <a:rPr kumimoji="0" lang="en-US" sz="2800" b="0" i="0" u="none" strike="noStrike" kern="1200" cap="none" normalizeH="0" baseline="0" dirty="0">
                          <a:ln>
                            <a:noFill/>
                          </a:ln>
                          <a:solidFill>
                            <a:schemeClr val="bg1"/>
                          </a:solidFill>
                          <a:effectLst/>
                          <a:latin typeface="Arial" charset="0"/>
                          <a:ea typeface="+mn-ea"/>
                          <a:cs typeface="Arial" charset="0"/>
                        </a:rPr>
                        <a:t>, of the mountains of Ephraim, and his name was </a:t>
                      </a:r>
                      <a:r>
                        <a:rPr kumimoji="0" lang="en-US" sz="2800" b="0" i="0" u="none" strike="noStrike" kern="1200" cap="none" normalizeH="0" baseline="0" dirty="0" err="1">
                          <a:ln>
                            <a:noFill/>
                          </a:ln>
                          <a:solidFill>
                            <a:schemeClr val="bg1"/>
                          </a:solidFill>
                          <a:effectLst/>
                          <a:latin typeface="Arial" charset="0"/>
                          <a:ea typeface="+mn-ea"/>
                          <a:cs typeface="Arial" charset="0"/>
                        </a:rPr>
                        <a:t>Elkanah</a:t>
                      </a:r>
                      <a:r>
                        <a:rPr kumimoji="0" lang="en-US" sz="2800" b="0" i="0" u="none" strike="noStrike" kern="1200" cap="none" normalizeH="0" baseline="0" dirty="0">
                          <a:ln>
                            <a:noFill/>
                          </a:ln>
                          <a:solidFill>
                            <a:schemeClr val="bg1"/>
                          </a:solidFill>
                          <a:effectLst/>
                          <a:latin typeface="Arial" charset="0"/>
                          <a:ea typeface="+mn-ea"/>
                          <a:cs typeface="Arial" charset="0"/>
                        </a:rPr>
                        <a:t> the son of </a:t>
                      </a:r>
                      <a:r>
                        <a:rPr kumimoji="0" lang="en-US" sz="2800" b="0" i="0" u="none" strike="noStrike" kern="1200" cap="none" normalizeH="0" baseline="0" dirty="0" err="1">
                          <a:ln>
                            <a:noFill/>
                          </a:ln>
                          <a:solidFill>
                            <a:schemeClr val="bg1"/>
                          </a:solidFill>
                          <a:effectLst/>
                          <a:latin typeface="Arial" charset="0"/>
                          <a:ea typeface="+mn-ea"/>
                          <a:cs typeface="Arial" charset="0"/>
                        </a:rPr>
                        <a:t>Jeroham</a:t>
                      </a:r>
                      <a:r>
                        <a:rPr kumimoji="0" lang="en-US" sz="2800" b="0" i="0" u="none" strike="noStrike" kern="1200" cap="none" normalizeH="0" baseline="0" dirty="0">
                          <a:ln>
                            <a:noFill/>
                          </a:ln>
                          <a:solidFill>
                            <a:schemeClr val="bg1"/>
                          </a:solidFill>
                          <a:effectLst/>
                          <a:latin typeface="Arial" charset="0"/>
                          <a:ea typeface="+mn-ea"/>
                          <a:cs typeface="Arial" charset="0"/>
                        </a:rPr>
                        <a:t>, the son of </a:t>
                      </a:r>
                      <a:r>
                        <a:rPr kumimoji="0" lang="en-US" sz="2800" b="0" i="0" u="none" strike="noStrike" kern="1200" cap="none" normalizeH="0" baseline="0" dirty="0" err="1">
                          <a:ln>
                            <a:noFill/>
                          </a:ln>
                          <a:solidFill>
                            <a:schemeClr val="bg1"/>
                          </a:solidFill>
                          <a:effectLst/>
                          <a:latin typeface="Arial" charset="0"/>
                          <a:ea typeface="+mn-ea"/>
                          <a:cs typeface="Arial" charset="0"/>
                        </a:rPr>
                        <a:t>Elihu</a:t>
                      </a:r>
                      <a:r>
                        <a:rPr kumimoji="0" lang="en-US" sz="2800" b="0" i="0" u="none" strike="noStrike" kern="1200" cap="none" normalizeH="0" baseline="0" dirty="0">
                          <a:ln>
                            <a:noFill/>
                          </a:ln>
                          <a:solidFill>
                            <a:schemeClr val="bg1"/>
                          </a:solidFill>
                          <a:effectLst/>
                          <a:latin typeface="Arial" charset="0"/>
                          <a:ea typeface="+mn-ea"/>
                          <a:cs typeface="Arial" charset="0"/>
                        </a:rPr>
                        <a:t>, the son of </a:t>
                      </a:r>
                      <a:r>
                        <a:rPr kumimoji="0" lang="en-US" sz="2800" b="0" i="0" u="none" strike="noStrike" kern="1200" cap="none" normalizeH="0" baseline="0" dirty="0" err="1">
                          <a:ln>
                            <a:noFill/>
                          </a:ln>
                          <a:solidFill>
                            <a:schemeClr val="bg1"/>
                          </a:solidFill>
                          <a:effectLst/>
                          <a:latin typeface="Arial" charset="0"/>
                          <a:ea typeface="+mn-ea"/>
                          <a:cs typeface="Arial" charset="0"/>
                        </a:rPr>
                        <a:t>Tohu</a:t>
                      </a:r>
                      <a:r>
                        <a:rPr kumimoji="0" lang="en-US" sz="2800" b="0" i="0" u="none" strike="noStrike" kern="1200" cap="none" normalizeH="0" baseline="0" dirty="0">
                          <a:ln>
                            <a:noFill/>
                          </a:ln>
                          <a:solidFill>
                            <a:schemeClr val="bg1"/>
                          </a:solidFill>
                          <a:effectLst/>
                          <a:latin typeface="Arial" charset="0"/>
                          <a:ea typeface="+mn-ea"/>
                          <a:cs typeface="Arial" charset="0"/>
                        </a:rPr>
                        <a:t>, the son of </a:t>
                      </a:r>
                      <a:r>
                        <a:rPr kumimoji="0" lang="en-US" sz="2800" b="0" i="0" u="none" strike="noStrike" kern="1200" cap="none" normalizeH="0" baseline="0" dirty="0" err="1">
                          <a:ln>
                            <a:noFill/>
                          </a:ln>
                          <a:solidFill>
                            <a:schemeClr val="bg1"/>
                          </a:solidFill>
                          <a:effectLst/>
                          <a:latin typeface="Arial" charset="0"/>
                          <a:ea typeface="+mn-ea"/>
                          <a:cs typeface="Arial" charset="0"/>
                        </a:rPr>
                        <a:t>Zuph</a:t>
                      </a:r>
                      <a:r>
                        <a:rPr kumimoji="0" lang="en-US" sz="2800" b="0" i="0" u="none" strike="noStrike" kern="1200" cap="none" normalizeH="0" baseline="0" dirty="0">
                          <a:ln>
                            <a:noFill/>
                          </a:ln>
                          <a:solidFill>
                            <a:schemeClr val="bg1"/>
                          </a:solidFill>
                          <a:effectLst/>
                          <a:latin typeface="Arial" charset="0"/>
                          <a:ea typeface="+mn-ea"/>
                          <a:cs typeface="Arial" charset="0"/>
                        </a:rPr>
                        <a:t>, an </a:t>
                      </a:r>
                      <a:r>
                        <a:rPr kumimoji="0" lang="en-US" sz="2800" b="0" i="0" u="none" strike="noStrike" kern="1200" cap="none" normalizeH="0" baseline="0" dirty="0" err="1">
                          <a:ln>
                            <a:noFill/>
                          </a:ln>
                          <a:solidFill>
                            <a:schemeClr val="bg1"/>
                          </a:solidFill>
                          <a:effectLst/>
                          <a:latin typeface="Arial" charset="0"/>
                          <a:ea typeface="+mn-ea"/>
                          <a:cs typeface="Arial" charset="0"/>
                        </a:rPr>
                        <a:t>Ephraimite</a:t>
                      </a:r>
                      <a:r>
                        <a:rPr kumimoji="0" lang="en-US" sz="2800" b="0" i="0" u="none" strike="noStrike" kern="1200" cap="none" normalizeH="0" baseline="0" dirty="0">
                          <a:ln>
                            <a:noFill/>
                          </a:ln>
                          <a:solidFill>
                            <a:schemeClr val="bg1"/>
                          </a:solidFill>
                          <a:effectLst/>
                          <a:latin typeface="Arial" charset="0"/>
                          <a:ea typeface="+mn-ea"/>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4974" name="Group 14"/>
          <p:cNvGraphicFramePr>
            <a:graphicFrameLocks noGrp="1"/>
          </p:cNvGraphicFramePr>
          <p:nvPr/>
        </p:nvGraphicFramePr>
        <p:xfrm>
          <a:off x="34925" y="115888"/>
          <a:ext cx="9001125" cy="6516308"/>
        </p:xfrm>
        <a:graphic>
          <a:graphicData uri="http://schemas.openxmlformats.org/drawingml/2006/table">
            <a:tbl>
              <a:tblPr rtl="1"/>
              <a:tblGrid>
                <a:gridCol w="4582432">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وله امرأتان اسم الواحدة حنّة واسم الاخرى فننّة.</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وكان لفننّة اولاد واما حنّة فلم يكن لها اولاد.وكان هذا الرجل يصعد من مدينته من سنة الى سنة ليسجد ويذبح لرب الجنود في شيلوه.</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  Il avait deux femmes, dont l’une s’appelait Anne, et l’autre </a:t>
                      </a:r>
                      <a:r>
                        <a:rPr kumimoji="0" lang="fr-FR" sz="2800" b="0" i="0" u="none" strike="noStrike" kern="1200" cap="none" normalizeH="0" baseline="0" dirty="0" err="1">
                          <a:ln>
                            <a:noFill/>
                          </a:ln>
                          <a:solidFill>
                            <a:schemeClr val="bg1"/>
                          </a:solidFill>
                          <a:effectLst/>
                          <a:latin typeface="Arial" charset="0"/>
                          <a:ea typeface="+mn-ea"/>
                          <a:cs typeface="Arial" charset="0"/>
                        </a:rPr>
                        <a:t>Peninna</a:t>
                      </a:r>
                      <a:r>
                        <a:rPr kumimoji="0" lang="fr-FR" sz="2800" b="0" i="0" u="none" strike="noStrike" kern="1200" cap="none" normalizeH="0" baseline="0" dirty="0">
                          <a:ln>
                            <a:noFill/>
                          </a:ln>
                          <a:solidFill>
                            <a:schemeClr val="bg1"/>
                          </a:solidFill>
                          <a:effectLst/>
                          <a:latin typeface="Arial" charset="0"/>
                          <a:ea typeface="+mn-ea"/>
                          <a:cs typeface="Arial" charset="0"/>
                        </a:rPr>
                        <a:t>; </a:t>
                      </a:r>
                      <a:r>
                        <a:rPr kumimoji="0" lang="fr-FR" sz="2800" b="0" i="0" u="none" strike="noStrike" kern="1200" cap="none" normalizeH="0" baseline="0" dirty="0" err="1">
                          <a:ln>
                            <a:noFill/>
                          </a:ln>
                          <a:solidFill>
                            <a:schemeClr val="bg1"/>
                          </a:solidFill>
                          <a:effectLst/>
                          <a:latin typeface="Arial" charset="0"/>
                          <a:ea typeface="+mn-ea"/>
                          <a:cs typeface="Arial" charset="0"/>
                        </a:rPr>
                        <a:t>Peninna</a:t>
                      </a:r>
                      <a:r>
                        <a:rPr kumimoji="0" lang="fr-FR" sz="2800" b="0" i="0" u="none" strike="noStrike" kern="1200" cap="none" normalizeH="0" baseline="0" dirty="0">
                          <a:ln>
                            <a:noFill/>
                          </a:ln>
                          <a:solidFill>
                            <a:schemeClr val="bg1"/>
                          </a:solidFill>
                          <a:effectLst/>
                          <a:latin typeface="Arial" charset="0"/>
                          <a:ea typeface="+mn-ea"/>
                          <a:cs typeface="Arial" charset="0"/>
                        </a:rPr>
                        <a:t> avait des enfants, mais Anne n’en avait point. 3  Chaque année, cet homme montait de sa ville à Silo, pour se prosterner devant l’Eternel des armées et pour lui offrir des sacrifices.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he had two wives: the name of one was Hannah, and the name of the other Peninnah. Peninnah had children, but Hannah had no children. 3 This man went up from his city yearly to worship and sacrifice to the Lord of hosts in Shiloh.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7022" name="Group 14"/>
          <p:cNvGraphicFramePr>
            <a:graphicFrameLocks noGrp="1"/>
          </p:cNvGraphicFramePr>
          <p:nvPr/>
        </p:nvGraphicFramePr>
        <p:xfrm>
          <a:off x="34925" y="115888"/>
          <a:ext cx="9001125" cy="6089588"/>
        </p:xfrm>
        <a:graphic>
          <a:graphicData uri="http://schemas.openxmlformats.org/drawingml/2006/table">
            <a:tbl>
              <a:tblPr rtl="1"/>
              <a:tblGrid>
                <a:gridCol w="4582432">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وكان هناك ابنا عالي حفني وفينحاس كاهنا الرب.</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ولما كان الوقت وذبح القانة اعطى فننّة امرأته وجميع بنيها وبناتها انصبة.</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Là se trouvaient les deux fils d’Eli, </a:t>
                      </a:r>
                      <a:r>
                        <a:rPr kumimoji="0" lang="fr-FR" sz="2800" b="0" i="0" u="none" strike="noStrike" kern="1200" cap="none" normalizeH="0" baseline="0" dirty="0" err="1">
                          <a:ln>
                            <a:noFill/>
                          </a:ln>
                          <a:solidFill>
                            <a:schemeClr val="bg1"/>
                          </a:solidFill>
                          <a:effectLst/>
                          <a:latin typeface="Arial" charset="0"/>
                          <a:ea typeface="+mn-ea"/>
                          <a:cs typeface="Arial" charset="0"/>
                        </a:rPr>
                        <a:t>Hophni</a:t>
                      </a:r>
                      <a:r>
                        <a:rPr kumimoji="0" lang="fr-FR" sz="2800" b="0" i="0" u="none" strike="noStrike" kern="1200" cap="none" normalizeH="0" baseline="0" dirty="0">
                          <a:ln>
                            <a:noFill/>
                          </a:ln>
                          <a:solidFill>
                            <a:schemeClr val="bg1"/>
                          </a:solidFill>
                          <a:effectLst/>
                          <a:latin typeface="Arial" charset="0"/>
                          <a:ea typeface="+mn-ea"/>
                          <a:cs typeface="Arial" charset="0"/>
                        </a:rPr>
                        <a:t> et </a:t>
                      </a:r>
                      <a:r>
                        <a:rPr kumimoji="0" lang="fr-FR" sz="2800" b="0" i="0" u="none" strike="noStrike" kern="1200" cap="none" normalizeH="0" baseline="0" dirty="0" err="1">
                          <a:ln>
                            <a:noFill/>
                          </a:ln>
                          <a:solidFill>
                            <a:schemeClr val="bg1"/>
                          </a:solidFill>
                          <a:effectLst/>
                          <a:latin typeface="Arial" charset="0"/>
                          <a:ea typeface="+mn-ea"/>
                          <a:cs typeface="Arial" charset="0"/>
                        </a:rPr>
                        <a:t>Phinées</a:t>
                      </a:r>
                      <a:r>
                        <a:rPr kumimoji="0" lang="fr-FR" sz="2800" b="0" i="0" u="none" strike="noStrike" kern="1200" cap="none" normalizeH="0" baseline="0" dirty="0">
                          <a:ln>
                            <a:noFill/>
                          </a:ln>
                          <a:solidFill>
                            <a:schemeClr val="bg1"/>
                          </a:solidFill>
                          <a:effectLst/>
                          <a:latin typeface="Arial" charset="0"/>
                          <a:ea typeface="+mn-ea"/>
                          <a:cs typeface="Arial" charset="0"/>
                        </a:rPr>
                        <a:t>, sacrificateurs de l’Eternel. 4  Le jour où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offrait son sacrifice, il donnait des portions à </a:t>
                      </a:r>
                      <a:r>
                        <a:rPr kumimoji="0" lang="fr-FR" sz="2800" b="0" i="0" u="none" strike="noStrike" kern="1200" cap="none" normalizeH="0" baseline="0" dirty="0" err="1">
                          <a:ln>
                            <a:noFill/>
                          </a:ln>
                          <a:solidFill>
                            <a:schemeClr val="bg1"/>
                          </a:solidFill>
                          <a:effectLst/>
                          <a:latin typeface="Arial" charset="0"/>
                          <a:ea typeface="+mn-ea"/>
                          <a:cs typeface="Arial" charset="0"/>
                        </a:rPr>
                        <a:t>Peninna</a:t>
                      </a:r>
                      <a:r>
                        <a:rPr kumimoji="0" lang="fr-FR" sz="2800" b="0" i="0" u="none" strike="noStrike" kern="1200" cap="none" normalizeH="0" baseline="0" dirty="0">
                          <a:ln>
                            <a:noFill/>
                          </a:ln>
                          <a:solidFill>
                            <a:schemeClr val="bg1"/>
                          </a:solidFill>
                          <a:effectLst/>
                          <a:latin typeface="Arial" charset="0"/>
                          <a:ea typeface="+mn-ea"/>
                          <a:cs typeface="Arial" charset="0"/>
                        </a:rPr>
                        <a:t>, sa femme, et à tous les fils et à toutes les filles qu’il avait d’elle.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Also the two sons of Eli, Hophni and Phinehas, the priests of the Lord, were there. 4 And whenever the time came for Elkanah to make an offering, he would give portions to Peninnah his wife and to all her sons and daughters.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8046" name="Group 14"/>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واما حنّة فاعطاها نصيب اثنين لانه كان يحب حنّة.ولكن الرب كان قد اغلق رحمها.وكانت ضرّتها تغيظها ايضا غيظا لاجل المراغمة.لان الرب اغلق رحمها.</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5  Mais il donnait à Anne une portion double; car il aimait Anne, que l’Eternel avait rendue stérile.</a:t>
                      </a:r>
                    </a:p>
                    <a:p>
                      <a:pPr rtl="0"/>
                      <a:r>
                        <a:rPr kumimoji="0" lang="fr-FR" sz="2800" b="0" i="0" u="none" strike="noStrike" kern="1200" cap="none" normalizeH="0" baseline="0" dirty="0">
                          <a:ln>
                            <a:noFill/>
                          </a:ln>
                          <a:solidFill>
                            <a:schemeClr val="bg1"/>
                          </a:solidFill>
                          <a:effectLst/>
                          <a:latin typeface="Arial" charset="0"/>
                          <a:ea typeface="+mn-ea"/>
                          <a:cs typeface="Arial" charset="0"/>
                        </a:rPr>
                        <a:t>6  Sa rivale lui prodiguait les mortifications, pour la porter à s’irriter de ce que l’Eternel l’avait rendue stérile.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to Hannah he would give a double portion, for he loved Hannah, although the Lord had closed her womb. 6 And her rival also provoked her severely, to make her miserable, because the Lord had closed her womb.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9071" name="Group 15"/>
          <p:cNvGraphicFramePr>
            <a:graphicFrameLocks noGrp="1"/>
          </p:cNvGraphicFramePr>
          <p:nvPr/>
        </p:nvGraphicFramePr>
        <p:xfrm>
          <a:off x="34925" y="115888"/>
          <a:ext cx="9001125" cy="6516308"/>
        </p:xfrm>
        <a:graphic>
          <a:graphicData uri="http://schemas.openxmlformats.org/drawingml/2006/table">
            <a:tbl>
              <a:tblPr rtl="1"/>
              <a:tblGrid>
                <a:gridCol w="4832574">
                  <a:extLst>
                    <a:ext uri="{9D8B030D-6E8A-4147-A177-3AD203B41FA5}">
                      <a16:colId xmlns:a16="http://schemas.microsoft.com/office/drawing/2014/main" val="20000"/>
                    </a:ext>
                  </a:extLst>
                </a:gridCol>
                <a:gridCol w="4168551">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وهكذا صار سنة بعد سنة كلما صعدت الى بيت الرب هكذا كانت تغيظها.فبكت ولم تأكل. فقال لها القانة رجلها يا حنّة لماذا تبكين ولماذا لا تأكلين ولماذا يكتئب قلبك.</a:t>
                      </a:r>
                      <a:r>
                        <a:rPr lang="en-CA" sz="3200" kern="1200" dirty="0">
                          <a:solidFill>
                            <a:schemeClr val="bg1"/>
                          </a:solidFill>
                          <a:latin typeface="+mn-lt"/>
                          <a:ea typeface="+mn-ea"/>
                          <a:cs typeface="+mn-cs"/>
                        </a:rPr>
                        <a:t> </a:t>
                      </a:r>
                      <a:endParaRPr lang="ar-EG" sz="3200" kern="1200" dirty="0">
                        <a:solidFill>
                          <a:schemeClr val="bg1"/>
                        </a:solidFill>
                        <a:latin typeface="+mn-lt"/>
                        <a:ea typeface="+mn-ea"/>
                        <a:cs typeface="+mn-cs"/>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7 Et toutes les années il en était ainsi. Chaque fois qu’Anne montait à la maison de l’Eternel, </a:t>
                      </a:r>
                      <a:r>
                        <a:rPr kumimoji="0" lang="fr-FR" sz="2800" b="0" i="0" u="none" strike="noStrike" kern="1200" cap="none" normalizeH="0" baseline="0" dirty="0" err="1">
                          <a:ln>
                            <a:noFill/>
                          </a:ln>
                          <a:solidFill>
                            <a:schemeClr val="bg1"/>
                          </a:solidFill>
                          <a:effectLst/>
                          <a:latin typeface="Arial" charset="0"/>
                          <a:ea typeface="+mn-ea"/>
                          <a:cs typeface="Arial" charset="0"/>
                        </a:rPr>
                        <a:t>Peninna</a:t>
                      </a:r>
                      <a:r>
                        <a:rPr kumimoji="0" lang="fr-FR" sz="2800" b="0" i="0" u="none" strike="noStrike" kern="1200" cap="none" normalizeH="0" baseline="0" dirty="0">
                          <a:ln>
                            <a:noFill/>
                          </a:ln>
                          <a:solidFill>
                            <a:schemeClr val="bg1"/>
                          </a:solidFill>
                          <a:effectLst/>
                          <a:latin typeface="Arial" charset="0"/>
                          <a:ea typeface="+mn-ea"/>
                          <a:cs typeface="Arial" charset="0"/>
                        </a:rPr>
                        <a:t> la mortifiait de la même manière. Alors elle pleurait et ne mangeait point. 8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son mari, lui disait: Anne, pourquoi pleures-tu, et ne manges-tu pas? pourquoi ton cœur est-il attristé?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So it was, year by year, when she went up to the house of the Lord, that she provoked her; therefore she wept and did not eat. 8 Then </a:t>
                      </a:r>
                      <a:r>
                        <a:rPr kumimoji="0" lang="en-US" sz="2800" b="0" i="0" u="none" strike="noStrike" cap="none" normalizeH="0" baseline="0" dirty="0" err="1">
                          <a:ln>
                            <a:noFill/>
                          </a:ln>
                          <a:solidFill>
                            <a:schemeClr val="bg1"/>
                          </a:solidFill>
                          <a:effectLst/>
                          <a:latin typeface="Arial" charset="0"/>
                          <a:cs typeface="Arial" charset="0"/>
                        </a:rPr>
                        <a:t>Elkanah</a:t>
                      </a:r>
                      <a:r>
                        <a:rPr kumimoji="0" lang="en-US" sz="2800" b="0" i="0" u="none" strike="noStrike" cap="none" normalizeH="0" baseline="0" dirty="0">
                          <a:ln>
                            <a:noFill/>
                          </a:ln>
                          <a:solidFill>
                            <a:schemeClr val="bg1"/>
                          </a:solidFill>
                          <a:effectLst/>
                          <a:latin typeface="Arial" charset="0"/>
                          <a:cs typeface="Arial" charset="0"/>
                        </a:rPr>
                        <a:t> her husband said to her, Hannah, why do you weep? Why do you not eat? And why is your heart grieved?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0096" name="Group 16"/>
          <p:cNvGraphicFramePr>
            <a:graphicFrameLocks noGrp="1"/>
          </p:cNvGraphicFramePr>
          <p:nvPr/>
        </p:nvGraphicFramePr>
        <p:xfrm>
          <a:off x="34925" y="115888"/>
          <a:ext cx="9001125" cy="6516308"/>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أما انا </a:t>
                      </a:r>
                      <a:r>
                        <a:rPr lang="ar-EG" sz="3200" kern="1200" dirty="0">
                          <a:solidFill>
                            <a:schemeClr val="bg1"/>
                          </a:solidFill>
                          <a:latin typeface="Arial" pitchFamily="34" charset="0"/>
                          <a:ea typeface="+mn-ea"/>
                          <a:cs typeface="Arial" pitchFamily="34" charset="0"/>
                        </a:rPr>
                        <a:t>خير لك من عشرة بنين فقامت حنّة بعد ما اكلوا في شيلوه وبعد ما شربوا.وعالي الكاهن جالس على الكرسي عند قائمة هيكل الرب.  وهي مرّة النفس.فصلّت الى الرب وبكت بكاء</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Est-ce que je ne vaux pas pour toi mieux que dix fils? 9 Anne se leva, après que l’on eut mangé et bu à Silo. Le sacrificateur Eli était assis sur un siège, près de l’un des poteaux du temple de l’Eternel. 10  Et, l’amertume dans l’âme, elle pria l’Eternel et versa des pleurs.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Am I not better to you than ten sons? 9 So Hannah arose after they had finished eating and drinking in Shiloh. Now Eli the priest was sitting on the seat by the doorpost of the tabernacle of the Lord. 10 And she was in bitterness of soul, and prayed to the Lord and wept in anguish.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1123" name="Group 19"/>
          <p:cNvGraphicFramePr>
            <a:graphicFrameLocks noGrp="1"/>
          </p:cNvGraphicFramePr>
          <p:nvPr/>
        </p:nvGraphicFramePr>
        <p:xfrm>
          <a:off x="34925" y="115888"/>
          <a:ext cx="9001125" cy="6588000"/>
        </p:xfrm>
        <a:graphic>
          <a:graphicData uri="http://schemas.openxmlformats.org/drawingml/2006/table">
            <a:tbl>
              <a:tblPr rtl="1"/>
              <a:tblGrid>
                <a:gridCol w="4537754">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27162">
                <a:tc gridSpan="2">
                  <a:txBody>
                    <a:bodyPr/>
                    <a:lstStyle/>
                    <a:p>
                      <a:pPr algn="r" rtl="1"/>
                      <a:r>
                        <a:rPr lang="ar-EG" sz="3200" kern="1200" dirty="0">
                          <a:solidFill>
                            <a:schemeClr val="bg1"/>
                          </a:solidFill>
                          <a:latin typeface="+mn-lt"/>
                          <a:ea typeface="+mn-ea"/>
                          <a:cs typeface="+mn-cs"/>
                        </a:rPr>
                        <a:t>ونذرت نذرا وقالت يا رب الجنود ان نظرت نظرا الى مذلة امتك وذكرتني ولم تنس امتك بل اعطيت امتك زرع بشر فاني اعطيه للرب كل ايام حياته ولا يعلو راسه موسى.</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11 Elle fit un vœu, en disant: Eternel des armées! si tu daignes regarder l’affliction de ta servante, si tu te souviens de moi et n’oublies point ta servante, et si tu donnes à ta servante un enfant mâle, je le consacrerai à l’Eternel pour tous les jours de sa vie, et le rasoir ne passera point sur sa tête.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11 Then she made a vow and said, O Lord of hosts, if You will indeed look on the affliction of Your maidservant and remember me, and not forget Your maidservant, but will give Your maidservant a male child, then I will give him to the Lord all the days of his life, and no razor shall come upon his head.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2143" name="Group 15"/>
          <p:cNvGraphicFramePr>
            <a:graphicFrameLocks noGrp="1"/>
          </p:cNvGraphicFramePr>
          <p:nvPr/>
        </p:nvGraphicFramePr>
        <p:xfrm>
          <a:off x="34925" y="115888"/>
          <a:ext cx="9001125" cy="6588000"/>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455724">
                <a:tc gridSpan="2">
                  <a:txBody>
                    <a:bodyPr/>
                    <a:lstStyle/>
                    <a:p>
                      <a:pPr algn="r" rtl="1"/>
                      <a:r>
                        <a:rPr lang="ar-EG" sz="3200" kern="1200" dirty="0">
                          <a:solidFill>
                            <a:schemeClr val="bg1"/>
                          </a:solidFill>
                          <a:latin typeface="+mn-lt"/>
                          <a:ea typeface="+mn-ea"/>
                          <a:cs typeface="+mn-cs"/>
                        </a:rPr>
                        <a:t>وكان اذ اكثرت الصلاة امام الرب وعالي يلاحظ فاها. فان حنّة كانت تتكلم في قلبها وشفتاها فقط تتحركان وصوتها لم يسمع.ان عالي ظنّها سكرى. فقال لها عالي حتى متى تسكرين.انزعي خمرك عنك.</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700" b="0" i="0" u="none" strike="noStrike" kern="1200" cap="none" normalizeH="0" baseline="0" dirty="0">
                          <a:ln>
                            <a:noFill/>
                          </a:ln>
                          <a:solidFill>
                            <a:schemeClr val="bg1"/>
                          </a:solidFill>
                          <a:effectLst/>
                          <a:latin typeface="Arial" charset="0"/>
                          <a:ea typeface="+mn-ea"/>
                          <a:cs typeface="Arial" charset="0"/>
                        </a:rPr>
                        <a:t>12  Comme elle restait longtemps en prière devant l’Eternel, Eli observa sa bouche. 13  Anne parlait dans son cœur, et ne faisait que remuer les lèvres, mais on n’entendait point sa voix. Eli pensa qu’elle était ivre, 14  et il lui dit: Jusques à quand seras-tu dans l’ivresse? Fais passer ton vin.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12 And it happened, as she continued praying before the Lord, that Eli watched her mouth. 13 Now Hannah spoke in her heart; only her lips moved, but her voice was not heard. Therefore Eli thought she was drunk. 14 So Eli said to her, How long will you be drunk? Put your wine away from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3170" name="Group 18"/>
          <p:cNvGraphicFramePr>
            <a:graphicFrameLocks noGrp="1"/>
          </p:cNvGraphicFramePr>
          <p:nvPr/>
        </p:nvGraphicFramePr>
        <p:xfrm>
          <a:off x="34925" y="115888"/>
          <a:ext cx="9001125" cy="6615685"/>
        </p:xfrm>
        <a:graphic>
          <a:graphicData uri="http://schemas.openxmlformats.org/drawingml/2006/table">
            <a:tbl>
              <a:tblPr rtl="1"/>
              <a:tblGrid>
                <a:gridCol w="4537754">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84325">
                <a:tc gridSpan="2">
                  <a:txBody>
                    <a:bodyPr/>
                    <a:lstStyle/>
                    <a:p>
                      <a:pPr algn="r" rtl="1"/>
                      <a:r>
                        <a:rPr lang="ar-EG" sz="3200" kern="1200" dirty="0">
                          <a:solidFill>
                            <a:schemeClr val="bg1"/>
                          </a:solidFill>
                          <a:latin typeface="+mn-lt"/>
                          <a:ea typeface="+mn-ea"/>
                          <a:cs typeface="+mn-cs"/>
                        </a:rPr>
                        <a:t>فاجابت حنّة وقالت لا يا سيدي.اني امرأة حزينة الروح ولم اشرب خمرا ولا مسكرا بل اسكب نفسي امام الرب. لا تحسب امتك ابنة بليعال.لاني من كثرة كربتي وغيظي قد تكلمت الى الآن.</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700" b="0" i="0" u="none" strike="noStrike" kern="1200" cap="none" normalizeH="0" baseline="0" dirty="0">
                          <a:ln>
                            <a:noFill/>
                          </a:ln>
                          <a:solidFill>
                            <a:schemeClr val="bg1"/>
                          </a:solidFill>
                          <a:effectLst/>
                          <a:latin typeface="Arial" charset="0"/>
                          <a:ea typeface="+mn-ea"/>
                          <a:cs typeface="Arial" charset="0"/>
                        </a:rPr>
                        <a:t>15  Anne répondit: Non, mon seigneur, je suis une femme qui souffre en son </a:t>
                      </a:r>
                      <a:r>
                        <a:rPr kumimoji="0" lang="fr-FR" sz="2700" b="0" i="0" u="none" strike="noStrike" kern="1200" cap="none" normalizeH="0" baseline="0" dirty="0" err="1">
                          <a:ln>
                            <a:noFill/>
                          </a:ln>
                          <a:solidFill>
                            <a:schemeClr val="bg1"/>
                          </a:solidFill>
                          <a:effectLst/>
                          <a:latin typeface="Arial" charset="0"/>
                          <a:ea typeface="+mn-ea"/>
                          <a:cs typeface="Arial" charset="0"/>
                        </a:rPr>
                        <a:t>coeur</a:t>
                      </a:r>
                      <a:r>
                        <a:rPr kumimoji="0" lang="fr-FR" sz="2700" b="0" i="0" u="none" strike="noStrike" kern="1200" cap="none" normalizeH="0" baseline="0" dirty="0">
                          <a:ln>
                            <a:noFill/>
                          </a:ln>
                          <a:solidFill>
                            <a:schemeClr val="bg1"/>
                          </a:solidFill>
                          <a:effectLst/>
                          <a:latin typeface="Arial" charset="0"/>
                          <a:ea typeface="+mn-ea"/>
                          <a:cs typeface="Arial" charset="0"/>
                        </a:rPr>
                        <a:t>, et je n’ai bu ni vin ni boisson enivrante; mais je répandais mon âme devant l’Eternel. 16 Ne prends pas ta servante pour une femme pervertie, car c’est l’excès de ma douleur et de mon chagrin qui m’a fait parler jusqu’à présent.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15 And Hannah answered and said, No, my lord, I am a woman of sorrowful spirit. I have drunk neither wine nor intoxicating drink, but have poured out my soul before the Lord. 16 Do not consider your maidservant a wicked woman, for out of the abundance of my complaint and grief I have spoken until now.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4192" name="Group 16"/>
          <p:cNvGraphicFramePr>
            <a:graphicFrameLocks noGrp="1"/>
          </p:cNvGraphicFramePr>
          <p:nvPr/>
        </p:nvGraphicFramePr>
        <p:xfrm>
          <a:off x="34925" y="115888"/>
          <a:ext cx="9001125" cy="60895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فاجاب عالي وقال اذهبي بسلام واله اسرائيل يعطيك سؤلك الذي سألته من لدنه. فقالت لتجد جاريتك نعمة في عينيك.ثم مضت المرأة في طريقها واكلت ولم يكن وجهها بعد مغيّرا</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17  Eli reprit la parole, et dit: Va en paix, et que le Dieu d’Israël exauce la prière que tu lui as adressée! 18  Elle dit: Que ta servante trouve grâce à tes yeux! Et cette femme s’en alla. Elle mangea, et son visage ne fut plus le même.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Eli answered and said, Go in peace, and the God of Israel grant your petition which you have asked of Him. 18 And she said, Let your maidservant find favor in your sight. So the woman went her way and ate, and her face was no longer sad.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5215" name="Group 15"/>
          <p:cNvGraphicFramePr>
            <a:graphicFrameLocks noGrp="1"/>
          </p:cNvGraphicFramePr>
          <p:nvPr/>
        </p:nvGraphicFramePr>
        <p:xfrm>
          <a:off x="34925" y="115888"/>
          <a:ext cx="9001125" cy="5978526"/>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وبكروا في الصباح وسجدوا امام الرب ورجعوا وجاءوا الى بيتهم في الرامة.وعرف ألقانة امرأته حنّة والرب ذكرها.</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19 Ils se levèrent de bon matin, et après s’être prosternés devant l’Eternel, ils s’en retournèrent et revinrent dans leur maison à Rama.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connut Anne, sa femme, et l’Eternel se souvint d’elle.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Then they rose early in the morning and worshiped before the Lord, and returned and came to their house at Ramah. And </a:t>
                      </a:r>
                      <a:r>
                        <a:rPr kumimoji="0" lang="en-US" sz="2800" b="0" i="0" u="none" strike="noStrike" cap="none" normalizeH="0" baseline="0" dirty="0" err="1">
                          <a:ln>
                            <a:noFill/>
                          </a:ln>
                          <a:solidFill>
                            <a:schemeClr val="bg1"/>
                          </a:solidFill>
                          <a:effectLst/>
                          <a:latin typeface="Arial" charset="0"/>
                          <a:cs typeface="Arial" charset="0"/>
                        </a:rPr>
                        <a:t>Elkanah</a:t>
                      </a:r>
                      <a:r>
                        <a:rPr kumimoji="0" lang="en-US" sz="2800" b="0" i="0" u="none" strike="noStrike" cap="none" normalizeH="0" baseline="0" dirty="0">
                          <a:ln>
                            <a:noFill/>
                          </a:ln>
                          <a:solidFill>
                            <a:schemeClr val="bg1"/>
                          </a:solidFill>
                          <a:effectLst/>
                          <a:latin typeface="Arial" charset="0"/>
                          <a:cs typeface="Arial" charset="0"/>
                        </a:rPr>
                        <a:t> knew Hannah his wife, and the Lord remembered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6238" name="Group 14"/>
          <p:cNvGraphicFramePr>
            <a:graphicFrameLocks noGrp="1"/>
          </p:cNvGraphicFramePr>
          <p:nvPr/>
        </p:nvGraphicFramePr>
        <p:xfrm>
          <a:off x="34925" y="115888"/>
          <a:ext cx="9001125" cy="6812840"/>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598600">
                <a:tc gridSpan="2">
                  <a:txBody>
                    <a:bodyPr/>
                    <a:lstStyle/>
                    <a:p>
                      <a:pPr algn="r" rtl="1"/>
                      <a:r>
                        <a:rPr lang="ar-EG" sz="3200" kern="1200" dirty="0">
                          <a:solidFill>
                            <a:schemeClr val="bg1"/>
                          </a:solidFill>
                          <a:latin typeface="+mn-lt"/>
                          <a:ea typeface="+mn-ea"/>
                          <a:cs typeface="+mn-cs"/>
                        </a:rPr>
                        <a:t>وكان في مدار السنة ان حنّة حبلت وولدت ابنا ودعت اسمه صموئيل قائلة لاني من الرب سألته. وصعد الرجل ألقانة وجميع بيته ليذبح للرب الذبيحة السنوية ونذره.</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20 Dans le cours de l’année, Anne devint enceinte, et elle enfanta un fils, qu’elle nomma Samuel, car, dit-elle, je l’ai demandé à l’Eternel. 21  Son mari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monta ensuite avec toute sa maison, pour offrir à l’Eternel le sacrifice annuel, et pour accomplir son vœu.</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So it came to pass in the process of time that Hannah conceived and bore a son, and called his name Samuel, saying, Because I have asked for him from the Lord. 21 Now the man Elkanah and all his house went up to offer to the Lord the yearly sacrifice and his vow.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7262" name="Group 14"/>
          <p:cNvGraphicFramePr>
            <a:graphicFrameLocks noGrp="1"/>
          </p:cNvGraphicFramePr>
          <p:nvPr/>
        </p:nvGraphicFramePr>
        <p:xfrm>
          <a:off x="34925" y="115888"/>
          <a:ext cx="9001125" cy="645755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70038">
                <a:tc gridSpan="2">
                  <a:txBody>
                    <a:bodyPr/>
                    <a:lstStyle/>
                    <a:p>
                      <a:pPr algn="r" rtl="1"/>
                      <a:r>
                        <a:rPr lang="ar-EG" sz="3200" kern="1200" dirty="0">
                          <a:solidFill>
                            <a:schemeClr val="bg1"/>
                          </a:solidFill>
                          <a:latin typeface="+mn-lt"/>
                          <a:ea typeface="+mn-ea"/>
                          <a:cs typeface="+mn-cs"/>
                        </a:rPr>
                        <a:t>ولكن حنّة لم تصعد لانها قالت لرجلها متى فطم الصبي آتي به ليتراءى امام الرب ويقيم هناك الى الابد. فقال لها القانة رجلها اعملي ما يحسن في عينيك.امكثي حتى تفطميه.</a:t>
                      </a:r>
                      <a:r>
                        <a:rPr lang="en-CA" sz="3200" kern="1200" dirty="0">
                          <a:solidFill>
                            <a:schemeClr val="bg1"/>
                          </a:solidFill>
                          <a:latin typeface="+mn-lt"/>
                          <a:ea typeface="+mn-ea"/>
                          <a:cs typeface="+mn-cs"/>
                        </a:rPr>
                        <a:t> </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22 Mais Anne ne monta point, et elle dit à son mari: Lorsque l’enfant sera sevré, je le mènerai, afin qu’il soit présenté devant l’Eternel et qu’il reste là pour toujours. 23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son mari, lui dit: Fais ce qui te semblera bon, attends de l’avoir sevré.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Hannah did not go up, for she said to her husband, Not until the child is weaned; then I will take him, that he may appear before the Lord and remain there forever. 23 And Elkanah her husband said to her, Do what seems best to you; wait until you have weaned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8288" name="Group 16"/>
          <p:cNvGraphicFramePr>
            <a:graphicFrameLocks noGrp="1"/>
          </p:cNvGraphicFramePr>
          <p:nvPr/>
        </p:nvGraphicFramePr>
        <p:xfrm>
          <a:off x="34925" y="115888"/>
          <a:ext cx="9001125" cy="5978526"/>
        </p:xfrm>
        <a:graphic>
          <a:graphicData uri="http://schemas.openxmlformats.org/drawingml/2006/table">
            <a:tbl>
              <a:tblPr rtl="1"/>
              <a:tblGrid>
                <a:gridCol w="4656136">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انما الرب يقيم كلامه.فمكثت المرأة وارضعت ابنها حتى فطمته  ثم حين فطمته اصعدته معها بثلاثة ثيران وايفة دقيق وزق خمر</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Veuille seulement l’Eternel accomplir sa parole! Et la femme resta et allaita son fils, jusqu’à ce qu’elle le sevrât. 24 Quand elle l’eut sevré, elle le fit monter avec elle, et prit trois taureaux, un </a:t>
                      </a:r>
                      <a:r>
                        <a:rPr kumimoji="0" lang="fr-FR" sz="2800" b="0" i="0" u="none" strike="noStrike" kern="1200" cap="none" normalizeH="0" baseline="0" dirty="0" err="1">
                          <a:ln>
                            <a:noFill/>
                          </a:ln>
                          <a:solidFill>
                            <a:schemeClr val="bg1"/>
                          </a:solidFill>
                          <a:effectLst/>
                          <a:latin typeface="Arial" charset="0"/>
                          <a:ea typeface="+mn-ea"/>
                          <a:cs typeface="Arial" charset="0"/>
                        </a:rPr>
                        <a:t>épha</a:t>
                      </a:r>
                      <a:r>
                        <a:rPr kumimoji="0" lang="fr-FR" sz="2800" b="0" i="0" u="none" strike="noStrike" kern="1200" cap="none" normalizeH="0" baseline="0" dirty="0">
                          <a:ln>
                            <a:noFill/>
                          </a:ln>
                          <a:solidFill>
                            <a:schemeClr val="bg1"/>
                          </a:solidFill>
                          <a:effectLst/>
                          <a:latin typeface="Arial" charset="0"/>
                          <a:ea typeface="+mn-ea"/>
                          <a:cs typeface="Arial" charset="0"/>
                        </a:rPr>
                        <a:t> de farine, et une outre de vin.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Only let the Lord establish His word. So the woman stayed and nursed her son until she had weaned him. 24 Now when she had weaned him, she took him up with her, with three bulls, one </a:t>
                      </a:r>
                      <a:r>
                        <a:rPr kumimoji="0" lang="en-US" sz="2800" b="0" i="0" u="none" strike="noStrike" cap="none" normalizeH="0" baseline="0" dirty="0" err="1">
                          <a:ln>
                            <a:noFill/>
                          </a:ln>
                          <a:solidFill>
                            <a:schemeClr val="bg1"/>
                          </a:solidFill>
                          <a:effectLst/>
                          <a:latin typeface="Arial" charset="0"/>
                          <a:cs typeface="Arial" charset="0"/>
                        </a:rPr>
                        <a:t>ephah</a:t>
                      </a:r>
                      <a:r>
                        <a:rPr kumimoji="0" lang="en-US" sz="2800" b="0" i="0" u="none" strike="noStrike" cap="none" normalizeH="0" baseline="0" dirty="0">
                          <a:ln>
                            <a:noFill/>
                          </a:ln>
                          <a:solidFill>
                            <a:schemeClr val="bg1"/>
                          </a:solidFill>
                          <a:effectLst/>
                          <a:latin typeface="Arial" charset="0"/>
                          <a:cs typeface="Arial" charset="0"/>
                        </a:rPr>
                        <a:t> of flour, and a skin of wine,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39310" name="Group 14"/>
          <p:cNvGraphicFramePr>
            <a:graphicFrameLocks noGrp="1"/>
          </p:cNvGraphicFramePr>
          <p:nvPr/>
        </p:nvGraphicFramePr>
        <p:xfrm>
          <a:off x="34925" y="115888"/>
          <a:ext cx="9001125" cy="6516308"/>
        </p:xfrm>
        <a:graphic>
          <a:graphicData uri="http://schemas.openxmlformats.org/drawingml/2006/table">
            <a:tbl>
              <a:tblPr rtl="1"/>
              <a:tblGrid>
                <a:gridCol w="4803546">
                  <a:extLst>
                    <a:ext uri="{9D8B030D-6E8A-4147-A177-3AD203B41FA5}">
                      <a16:colId xmlns:a16="http://schemas.microsoft.com/office/drawing/2014/main" val="20000"/>
                    </a:ext>
                  </a:extLst>
                </a:gridCol>
                <a:gridCol w="419757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lang="ar-EG" sz="3200" kern="1200" dirty="0">
                          <a:solidFill>
                            <a:schemeClr val="bg1"/>
                          </a:solidFill>
                          <a:latin typeface="+mn-lt"/>
                          <a:ea typeface="+mn-ea"/>
                          <a:cs typeface="+mn-cs"/>
                        </a:rPr>
                        <a:t>وأتت به الى الرب في شيلوه والصبي صغير. فذبحوا الثور وجاءوا بالصبي الى عالي. وقالت اسألك يا سيدي.حية هي نفسك يا سيدي انا المرأة التي وقفت لديك هنا تصلّي الى الرب.</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Elle le mena dans la maison de l’Eternel à Silo: l’enfant était encore tout jeune.25  Ils égorgèrent les taureaux, et ils conduisirent l’enfant à Eli. 26  Anne dit: Mon seigneur, pardon! aussi vrai que ton âme vit, mon seigneur, je suis cette femme qui me tenais ici près de toi pour prier l’Eternel.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brought him to the house of the Lord in Shiloh. And the child was young. 25 Then they slaughtered a bull, and brought the child to Eli. 26 And she said, O my lord! As your soul lives, my lord, I am the woman who stood by you here, praying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0334" name="Group 14"/>
          <p:cNvGraphicFramePr>
            <a:graphicFrameLocks noGrp="1"/>
          </p:cNvGraphicFramePr>
          <p:nvPr/>
        </p:nvGraphicFramePr>
        <p:xfrm>
          <a:off x="34925" y="115888"/>
          <a:ext cx="9001125" cy="629405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لاجل هذا الصبي صلّيت فاعطاني الرب سؤلي الذي سألته من لدنه.</a:t>
                      </a:r>
                    </a:p>
                    <a:p>
                      <a:pPr algn="r" rtl="1"/>
                      <a:r>
                        <a:rPr lang="ar-EG" sz="3200" kern="1200" dirty="0">
                          <a:solidFill>
                            <a:schemeClr val="bg1"/>
                          </a:solidFill>
                          <a:latin typeface="+mn-lt"/>
                          <a:ea typeface="+mn-ea"/>
                          <a:cs typeface="+mn-cs"/>
                        </a:rPr>
                        <a:t>وانا ايضا قد اعرته للرب.جميع ايام حياته هو عارية للرب.وسجد هناك للرب</a:t>
                      </a: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27 C’était pour cet enfant que je priais, et l’Eternel a exaucé la prière que je lui adressais. 28  Aussi je veux le prêter à l’Eternel: il sera toute sa vie prêté à l’Eternel. Et ils se prosternèrent là devant l’Eternel.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For this child I prayed, and the Lord has granted me my petition which I asked of Him. 28 Therefore I also have lent him to the Lord; as long as he lives he shall be lent to the Lord. So they worshiped the Lord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1359" name="Group 15"/>
          <p:cNvGraphicFramePr>
            <a:graphicFrameLocks noGrp="1"/>
          </p:cNvGraphicFramePr>
          <p:nvPr/>
        </p:nvGraphicFramePr>
        <p:xfrm>
          <a:off x="34925" y="115888"/>
          <a:ext cx="9001125" cy="65163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فصلّت حنة وقالت.فرح قلبي بالرب.ارتفع قرني بالرب.اتسع فمي على اعدائي.لاني قد ابتهجت بخلاصك. ليس قدوس مثل الرب.لانه ليس غيرك.وليس صخرة مثل الهنا.</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 Anne pria, et dit: Mon cœur se réjouit en l’Eternel, Ma force a été relevée par l’Eternel; Ma bouche s’est ouverte contre mes ennemis, Car je me réjouis de ton secours. 2  Nul n’est saint comme l’Eternel; Il n’y a point d’autre Dieu que toi; Il n’y a point de rocher comme notre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Hannah prayed and said: My heart rejoices in the Lord; My horn is exalted in the Lord. I smile at my enemies, Because I rejoice in Your salvation. 2 No one is holy like the Lord, For there is none besides You, Nor is there any rock like 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2382" name="Group 14"/>
          <p:cNvGraphicFramePr>
            <a:graphicFrameLocks noGrp="1"/>
          </p:cNvGraphicFramePr>
          <p:nvPr/>
        </p:nvGraphicFramePr>
        <p:xfrm>
          <a:off x="34925" y="115888"/>
          <a:ext cx="9001125" cy="6089588"/>
        </p:xfrm>
        <a:graphic>
          <a:graphicData uri="http://schemas.openxmlformats.org/drawingml/2006/table">
            <a:tbl>
              <a:tblPr rtl="1"/>
              <a:tblGrid>
                <a:gridCol w="4566784">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 لا تكثروا الكلام العالي المستعلي ولتبرح وقاحة من افواهكم.لان الرب اله عليم.وبه توزن الاعمال.</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قسيّ الجبابرة انحطمت والضعفاء تمنطقوا بالبأس.</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3  Ne parlez plus avec tant de hauteur; Que l’arrogance ne sorte plus de votre bouche; Car l’Eternel est un Dieu qui sait tout, Et par lui sont pesées toutes les actions. 4  L’arc des puissants est brisé, Et les faibles ont la force pour ceinture.</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Talk no more so very proudly; Let no arrogance come from your mouth, For the Lord is the God of knowledge; And by Him actions are weighed. 4 The bows of the mighty men are broken, And those who stumbled are girded with strength.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3406" name="Group 14"/>
          <p:cNvGraphicFramePr>
            <a:graphicFrameLocks noGrp="1"/>
          </p:cNvGraphicFramePr>
          <p:nvPr/>
        </p:nvGraphicFramePr>
        <p:xfrm>
          <a:off x="34925" y="115888"/>
          <a:ext cx="9001125" cy="5978526"/>
        </p:xfrm>
        <a:graphic>
          <a:graphicData uri="http://schemas.openxmlformats.org/drawingml/2006/table">
            <a:tbl>
              <a:tblPr rtl="1"/>
              <a:tblGrid>
                <a:gridCol w="4493078">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 الشباعى آجروا انفسهم بالخبز والجياع كفّوا.حتى ان العاقر ولدت سبعة وكثيرة البنين ذبلت.</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5 Ceux qui étaient rassasiés se louent pour du pain, Et ceux qui étaient affamés se reposent; Même la stérile enfante sept fois, Et celle qui avait beaucoup d’enfants est flétrie.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Those who were full have hired themselves out for bread, And the hungry have ceased to hunger. Even the barren has borne seven, And she who has many children has become feeble.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4430" name="Group 14"/>
          <p:cNvGraphicFramePr>
            <a:graphicFrameLocks noGrp="1"/>
          </p:cNvGraphicFramePr>
          <p:nvPr/>
        </p:nvGraphicFramePr>
        <p:xfrm>
          <a:off x="34925" y="115888"/>
          <a:ext cx="9001125" cy="5978526"/>
        </p:xfrm>
        <a:graphic>
          <a:graphicData uri="http://schemas.openxmlformats.org/drawingml/2006/table">
            <a:tbl>
              <a:tblPr rtl="1"/>
              <a:tblGrid>
                <a:gridCol w="4361316">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الرب يميت ويحيي.يهبط الى الهاوية ويصعد.</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الرب يفقر ويغني.يضع ويرفع.</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يقيم المسكين من التراب.يرفع الفقير من المزبلة للجلوس مع الشرفاء</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6  L’Eternel fait mourir et il fait vivre. Il fait descendre au séjour des morts et il en fait remonter. 7  L’Eternel appauvrit et il enrichit, Il abaisse et il élève. 8  De la poussière il retire le pauvre, Du fumier il relève l’indigent,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The Lord kills and makes alive; He brings down to the grave and brings up. 7 The Lord makes poor and makes rich; He brings low and lifts up. 8 He raises the poor from the dust And lifts the beggar from the ash heap,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5454" name="Group 14"/>
          <p:cNvGraphicFramePr>
            <a:graphicFrameLocks noGrp="1"/>
          </p:cNvGraphicFramePr>
          <p:nvPr/>
        </p:nvGraphicFramePr>
        <p:xfrm>
          <a:off x="34925" y="115888"/>
          <a:ext cx="9001125" cy="6089588"/>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 ويملكهم كرسي المجد.لان للرب اعمدة الارض وقد وضع عليها المسكونة.ارجل اتقيائه يحرس والاشرار في الظلام يصمتون.</a:t>
                      </a:r>
                      <a:r>
                        <a:rPr lang="en-CA" sz="3200" kern="1200" dirty="0">
                          <a:solidFill>
                            <a:schemeClr val="bg1"/>
                          </a:solidFill>
                          <a:latin typeface="+mn-lt"/>
                          <a:ea typeface="+mn-ea"/>
                          <a:cs typeface="+mn-cs"/>
                        </a:rPr>
                        <a:t> </a:t>
                      </a:r>
                      <a:endParaRPr lang="ar-EG" sz="3200" kern="1200" dirty="0">
                        <a:solidFill>
                          <a:schemeClr val="bg1"/>
                        </a:solidFill>
                        <a:latin typeface="+mn-lt"/>
                        <a:ea typeface="+mn-ea"/>
                        <a:cs typeface="+mn-cs"/>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Pour les faire asseoir avec les grands. Et il leur donne en partage un trône de gloire; Car à l’Eternel sont les colonnes de la terre, Et c’est sur elles qu’il a posé le monde. 9  Il gardera les pas de ses bien-aimés. Mais les méchants seront anéantis dans les ténèbres;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To set them among princes And make them inherit the throne of glory. For the pillars of the earth are the Lord's, And He has set the world upon them. 9 He will guard the feet of His saints, But the wicked shall be silent in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6478" name="Group 14"/>
          <p:cNvGraphicFramePr>
            <a:graphicFrameLocks noGrp="1"/>
          </p:cNvGraphicFramePr>
          <p:nvPr/>
        </p:nvGraphicFramePr>
        <p:xfrm>
          <a:off x="34925" y="115888"/>
          <a:ext cx="9001125" cy="6516308"/>
        </p:xfrm>
        <a:graphic>
          <a:graphicData uri="http://schemas.openxmlformats.org/drawingml/2006/table">
            <a:tbl>
              <a:tblPr rtl="1"/>
              <a:tblGrid>
                <a:gridCol w="4332288">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lang="ar-EG" sz="3200" kern="1200" dirty="0">
                          <a:solidFill>
                            <a:schemeClr val="bg1"/>
                          </a:solidFill>
                          <a:latin typeface="+mn-lt"/>
                          <a:ea typeface="+mn-ea"/>
                          <a:cs typeface="+mn-cs"/>
                        </a:rPr>
                        <a:t>لانه ليس بالقوة يغلب انسان.</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مخاصمو الرب ينكسرون.من السماء يرعد عليهم.الرب يدين اقاصي الارض ويعطي عزّا لملكه ويرفع قرن مسيحه</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Car l’homme ne triomphera point par la force.10  Les ennemis de l’Eternel trembleront; Du haut des cieux il lancera sur eux son tonnerre; L’Eternel jugera les extrémités de la terre. Il donnera la puissance à son roi, Et il relèvera la force de son oint.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For by strength no man shall prevail. 10 The adversaries of the Lord shall be broken in pieces; From heaven He will thunder against them. The Lord will judge the ends of the earth. He will give strength to His king, And exalt the horn of His anointed.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7504" name="Group 16"/>
          <p:cNvGraphicFramePr>
            <a:graphicFrameLocks noGrp="1"/>
          </p:cNvGraphicFramePr>
          <p:nvPr/>
        </p:nvGraphicFramePr>
        <p:xfrm>
          <a:off x="34925" y="-24"/>
          <a:ext cx="9001125" cy="5917440"/>
        </p:xfrm>
        <a:graphic>
          <a:graphicData uri="http://schemas.openxmlformats.org/drawingml/2006/table">
            <a:tbl>
              <a:tblPr rtl="1"/>
              <a:tblGrid>
                <a:gridCol w="5009012">
                  <a:extLst>
                    <a:ext uri="{9D8B030D-6E8A-4147-A177-3AD203B41FA5}">
                      <a16:colId xmlns:a16="http://schemas.microsoft.com/office/drawing/2014/main" val="20000"/>
                    </a:ext>
                  </a:extLst>
                </a:gridCol>
                <a:gridCol w="3992113">
                  <a:extLst>
                    <a:ext uri="{9D8B030D-6E8A-4147-A177-3AD203B41FA5}">
                      <a16:colId xmlns:a16="http://schemas.microsoft.com/office/drawing/2014/main" val="20001"/>
                    </a:ext>
                  </a:extLst>
                </a:gridCol>
              </a:tblGrid>
              <a:tr h="1428760">
                <a:tc gridSpan="2">
                  <a:txBody>
                    <a:bodyPr/>
                    <a:lstStyle/>
                    <a:p>
                      <a:pPr algn="r" rtl="1"/>
                      <a:r>
                        <a:rPr lang="ar-EG" sz="3200" kern="1200" dirty="0">
                          <a:solidFill>
                            <a:schemeClr val="bg1"/>
                          </a:solidFill>
                          <a:latin typeface="+mn-lt"/>
                          <a:ea typeface="+mn-ea"/>
                          <a:cs typeface="+mn-cs"/>
                        </a:rPr>
                        <a:t>وذهب القانة الى الرامة الى بيته.وكان الصبي يخدم الرب امام عالي الكاهن. وكان بنو عالي بني بليعال.لم يعرفوا الرب</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 ولا حق الكهنة من الشعب</a:t>
                      </a:r>
                      <a:r>
                        <a:rPr lang="en-CA" sz="3200" kern="1200" dirty="0">
                          <a:solidFill>
                            <a:schemeClr val="bg1"/>
                          </a:solidFill>
                          <a:latin typeface="+mn-lt"/>
                          <a:ea typeface="+mn-ea"/>
                          <a:cs typeface="+mn-cs"/>
                        </a:rPr>
                        <a:t>.</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11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s’en alla dans sa maison à Rama, et l’enfant fut au service de l’Eternel devant le sacrificateur Eli. 12 Les fils d’Eli étaient des hommes pervers, ils ne connaissaient point l’Eternel. 13 Et voici quelle était la manière d’agir de ces sacrificateurs à l’égard du peuple.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Then </a:t>
                      </a:r>
                      <a:r>
                        <a:rPr kumimoji="0" lang="en-US" sz="2800" b="0" i="0" u="none" strike="noStrike" cap="none" normalizeH="0" baseline="0" dirty="0" err="1">
                          <a:ln>
                            <a:noFill/>
                          </a:ln>
                          <a:solidFill>
                            <a:schemeClr val="bg1"/>
                          </a:solidFill>
                          <a:effectLst/>
                          <a:latin typeface="Arial" charset="0"/>
                          <a:cs typeface="Arial" charset="0"/>
                        </a:rPr>
                        <a:t>Elkanah</a:t>
                      </a:r>
                      <a:r>
                        <a:rPr kumimoji="0" lang="en-US" sz="2800" b="0" i="0" u="none" strike="noStrike" cap="none" normalizeH="0" baseline="0" dirty="0">
                          <a:ln>
                            <a:noFill/>
                          </a:ln>
                          <a:solidFill>
                            <a:schemeClr val="bg1"/>
                          </a:solidFill>
                          <a:effectLst/>
                          <a:latin typeface="Arial" charset="0"/>
                          <a:cs typeface="Arial" charset="0"/>
                        </a:rPr>
                        <a:t> went to his house at Ramah. But the child ministered to the Lord before Eli the priest. 12 Now the sons of Eli were corrupt; they did not know the Lord. 13 And the priests' custom with the people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8527" name="Group 15"/>
          <p:cNvGraphicFramePr>
            <a:graphicFrameLocks noGrp="1"/>
          </p:cNvGraphicFramePr>
          <p:nvPr/>
        </p:nvGraphicFramePr>
        <p:xfrm>
          <a:off x="34925" y="115888"/>
          <a:ext cx="9001125" cy="6588000"/>
        </p:xfrm>
        <a:graphic>
          <a:graphicData uri="http://schemas.openxmlformats.org/drawingml/2006/table">
            <a:tbl>
              <a:tblPr rtl="1"/>
              <a:tblGrid>
                <a:gridCol w="4816926">
                  <a:extLst>
                    <a:ext uri="{9D8B030D-6E8A-4147-A177-3AD203B41FA5}">
                      <a16:colId xmlns:a16="http://schemas.microsoft.com/office/drawing/2014/main" val="20000"/>
                    </a:ext>
                  </a:extLst>
                </a:gridCol>
                <a:gridCol w="4184199">
                  <a:extLst>
                    <a:ext uri="{9D8B030D-6E8A-4147-A177-3AD203B41FA5}">
                      <a16:colId xmlns:a16="http://schemas.microsoft.com/office/drawing/2014/main" val="20001"/>
                    </a:ext>
                  </a:extLst>
                </a:gridCol>
              </a:tblGrid>
              <a:tr h="1455724">
                <a:tc gridSpan="2">
                  <a:txBody>
                    <a:bodyPr/>
                    <a:lstStyle/>
                    <a:p>
                      <a:pPr algn="r" rtl="1"/>
                      <a:r>
                        <a:rPr lang="ar-EG" sz="3200" kern="1200" dirty="0">
                          <a:solidFill>
                            <a:schemeClr val="bg1"/>
                          </a:solidFill>
                          <a:latin typeface="+mn-lt"/>
                          <a:ea typeface="+mn-ea"/>
                          <a:cs typeface="+mn-cs"/>
                        </a:rPr>
                        <a:t>كلما ذبح رجل ذبيحة يجيء غلام الكاهن عند طبخ اللحم ومنشال ذو ثلاثة اسنان بيده.</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فيضرب في المرحضة او المرجل او المقلى او القدر.كل ما يصعد به المنشل يأخذه الكاهن لنفسه.</a:t>
                      </a:r>
                      <a:r>
                        <a:rPr lang="en-CA" sz="3200" kern="1200" dirty="0">
                          <a:solidFill>
                            <a:schemeClr val="bg1"/>
                          </a:solidFill>
                          <a:latin typeface="+mn-lt"/>
                          <a:ea typeface="+mn-ea"/>
                          <a:cs typeface="+mn-cs"/>
                        </a:rPr>
                        <a:t> </a:t>
                      </a:r>
                      <a:endParaRPr lang="ar-EG" sz="3200" kern="1200" dirty="0">
                        <a:solidFill>
                          <a:schemeClr val="bg1"/>
                        </a:solidFill>
                        <a:latin typeface="+mn-lt"/>
                        <a:ea typeface="+mn-ea"/>
                        <a:cs typeface="+mn-cs"/>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700" b="0" i="0" u="none" strike="noStrike" kern="1200" cap="none" normalizeH="0" baseline="0" dirty="0">
                          <a:ln>
                            <a:noFill/>
                          </a:ln>
                          <a:solidFill>
                            <a:schemeClr val="bg1"/>
                          </a:solidFill>
                          <a:effectLst/>
                          <a:latin typeface="Arial" charset="0"/>
                          <a:ea typeface="+mn-ea"/>
                          <a:cs typeface="Arial" charset="0"/>
                        </a:rPr>
                        <a:t>Lorsque quelqu’un offrait un sacrifice, le serviteur du sacrificateur arrivait au moment où l’on faisait cuire la chair. Tenant à la main une fourchette à trois dents, 14  il piquait dans la chaudière, dans le chaudron, dans la marmite, ou dans le pot; et tout ce que la fourchette amenait, le sacrificateur le prenait pour lui. </a:t>
                      </a:r>
                      <a:endParaRPr kumimoji="0" lang="fr-FR"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was that when any man offered a sacrifice, the priest's servant would come with a three-pronged </a:t>
                      </a:r>
                      <a:r>
                        <a:rPr kumimoji="0" lang="en-US" sz="2700" b="0" i="0" u="none" strike="noStrike" cap="none" normalizeH="0" baseline="0" dirty="0" err="1">
                          <a:ln>
                            <a:noFill/>
                          </a:ln>
                          <a:solidFill>
                            <a:schemeClr val="bg1"/>
                          </a:solidFill>
                          <a:effectLst/>
                          <a:latin typeface="Arial" charset="0"/>
                          <a:cs typeface="Arial" charset="0"/>
                        </a:rPr>
                        <a:t>fleshhook</a:t>
                      </a:r>
                      <a:r>
                        <a:rPr kumimoji="0" lang="en-US" sz="2700" b="0" i="0" u="none" strike="noStrike" cap="none" normalizeH="0" baseline="0" dirty="0">
                          <a:ln>
                            <a:noFill/>
                          </a:ln>
                          <a:solidFill>
                            <a:schemeClr val="bg1"/>
                          </a:solidFill>
                          <a:effectLst/>
                          <a:latin typeface="Arial" charset="0"/>
                          <a:cs typeface="Arial" charset="0"/>
                        </a:rPr>
                        <a:t> in his hand while the meat was boiling. 14 Then he would thrust it into the pan, or kettle, or caldron, or pot; and the priest would take for himself all that the </a:t>
                      </a:r>
                      <a:r>
                        <a:rPr kumimoji="0" lang="en-US" sz="2700" b="0" i="0" u="none" strike="noStrike" cap="none" normalizeH="0" baseline="0" dirty="0" err="1">
                          <a:ln>
                            <a:noFill/>
                          </a:ln>
                          <a:solidFill>
                            <a:schemeClr val="bg1"/>
                          </a:solidFill>
                          <a:effectLst/>
                          <a:latin typeface="Arial" charset="0"/>
                          <a:cs typeface="Arial" charset="0"/>
                        </a:rPr>
                        <a:t>fleshhook</a:t>
                      </a:r>
                      <a:r>
                        <a:rPr kumimoji="0" lang="en-US" sz="2700" b="0" i="0" u="none" strike="noStrike" cap="none" normalizeH="0" baseline="0" dirty="0">
                          <a:ln>
                            <a:noFill/>
                          </a:ln>
                          <a:solidFill>
                            <a:schemeClr val="bg1"/>
                          </a:solidFill>
                          <a:effectLst/>
                          <a:latin typeface="Arial" charset="0"/>
                          <a:cs typeface="Arial" charset="0"/>
                        </a:rPr>
                        <a:t> brought up.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49551" name="Group 15"/>
          <p:cNvGraphicFramePr>
            <a:graphicFrameLocks noGrp="1"/>
          </p:cNvGraphicFramePr>
          <p:nvPr/>
        </p:nvGraphicFramePr>
        <p:xfrm>
          <a:off x="34925" y="115888"/>
          <a:ext cx="9001125" cy="6697728"/>
        </p:xfrm>
        <a:graphic>
          <a:graphicData uri="http://schemas.openxmlformats.org/drawingml/2006/table">
            <a:tbl>
              <a:tblPr rtl="1"/>
              <a:tblGrid>
                <a:gridCol w="4966604">
                  <a:extLst>
                    <a:ext uri="{9D8B030D-6E8A-4147-A177-3AD203B41FA5}">
                      <a16:colId xmlns:a16="http://schemas.microsoft.com/office/drawing/2014/main" val="20000"/>
                    </a:ext>
                  </a:extLst>
                </a:gridCol>
                <a:gridCol w="403452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defRPr/>
                      </a:pPr>
                      <a:r>
                        <a:rPr lang="ar-EG" sz="3200" kern="1200" dirty="0">
                          <a:solidFill>
                            <a:schemeClr val="bg1"/>
                          </a:solidFill>
                          <a:latin typeface="+mn-lt"/>
                          <a:ea typeface="+mn-ea"/>
                          <a:cs typeface="+mn-cs"/>
                        </a:rPr>
                        <a:t>هكذا كانوا يفعلون بجميع اسرائيل الآتين الى هناك في شيلوه.كذلك قبل ما يحرقون الشحم ياتي غلام الكاهن ويقول للرجل الذابح اعط لحما ليشوى للكاهن.فانه لا ياخذ منك لحما مطبوخا بل نيئا.</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C’est ainsi qu’ils agissaient à l’égard de tous ceux d’Israël qui venaient là à Silo.15  Même avant qu’on fît brûler la graisse, le serviteur du sacrificateur arrivait et disait à celui qui offrait le sacrifice: Donne pour le sacrificateur de la chair à rôtir; il ne recevra de toi point de chair cuite, c’est de la chair crue qu’il veut.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they did in Shiloh to all the Israelites who came there. 15 Also, before they burned the fat, the priest's servant would come and say to the man who sacrificed, Give meat for roasting to the priest, for he will not take boiled meat from you, but raw.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0574" name="Group 14"/>
          <p:cNvGraphicFramePr>
            <a:graphicFrameLocks noGrp="1"/>
          </p:cNvGraphicFramePr>
          <p:nvPr/>
        </p:nvGraphicFramePr>
        <p:xfrm>
          <a:off x="34925" y="115888"/>
          <a:ext cx="9001125" cy="5683254"/>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27228">
                <a:tc gridSpan="2">
                  <a:txBody>
                    <a:bodyPr/>
                    <a:lstStyle/>
                    <a:p>
                      <a:pPr algn="r" rtl="1"/>
                      <a:r>
                        <a:rPr lang="ar-EG" sz="3200" kern="1200" dirty="0">
                          <a:solidFill>
                            <a:schemeClr val="bg1"/>
                          </a:solidFill>
                          <a:latin typeface="+mn-lt"/>
                          <a:ea typeface="+mn-ea"/>
                          <a:cs typeface="+mn-cs"/>
                        </a:rPr>
                        <a:t>فيقول له الرجل ليحرقوا اولا الشحم ثم خذ ما تشتهيه نفسك.فيقول له لا بل الآن تعطي والا فآخذ غصبا. </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656026">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16  Et si l’homme lui disait: Quand on aura brûlé la graisse, tu prendras ce qui te plaira, le serviteur répondait: Non! tu donneras maintenant, sinon je prends de force.</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if the man said to him, They should really burn the fat first; then you may take as much as your heart desires, he would then answer him, No, but you must give it now; and if not, I will take it by force.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1599" name="Group 15"/>
          <p:cNvGraphicFramePr>
            <a:graphicFrameLocks noGrp="1"/>
          </p:cNvGraphicFramePr>
          <p:nvPr/>
        </p:nvGraphicFramePr>
        <p:xfrm>
          <a:off x="34925" y="115888"/>
          <a:ext cx="9001125" cy="6516308"/>
        </p:xfrm>
        <a:graphic>
          <a:graphicData uri="http://schemas.openxmlformats.org/drawingml/2006/table">
            <a:tbl>
              <a:tblPr rtl="1"/>
              <a:tblGrid>
                <a:gridCol w="4729840">
                  <a:extLst>
                    <a:ext uri="{9D8B030D-6E8A-4147-A177-3AD203B41FA5}">
                      <a16:colId xmlns:a16="http://schemas.microsoft.com/office/drawing/2014/main" val="20000"/>
                    </a:ext>
                  </a:extLst>
                </a:gridCol>
                <a:gridCol w="4271285">
                  <a:extLst>
                    <a:ext uri="{9D8B030D-6E8A-4147-A177-3AD203B41FA5}">
                      <a16:colId xmlns:a16="http://schemas.microsoft.com/office/drawing/2014/main" val="20001"/>
                    </a:ext>
                  </a:extLst>
                </a:gridCol>
              </a:tblGrid>
              <a:tr h="1728788">
                <a:tc gridSpan="2">
                  <a:txBody>
                    <a:bodyPr/>
                    <a:lstStyle/>
                    <a:p>
                      <a:pPr algn="r" rtl="1"/>
                      <a:r>
                        <a:rPr lang="ar-EG" sz="3200" kern="1200" dirty="0">
                          <a:solidFill>
                            <a:schemeClr val="bg1"/>
                          </a:solidFill>
                          <a:latin typeface="+mn-lt"/>
                          <a:ea typeface="+mn-ea"/>
                          <a:cs typeface="+mn-cs"/>
                        </a:rPr>
                        <a:t> فكانت خطية الغلمان عظيمة جدا امام الرب.لان الناس استهانوا تقدمة الرب</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وكان صموئيل يخدم امام الرب وهو صبي متمنطق بافود من كتان.</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وعملت له امه جبة صغيرة</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17 Ces jeunes gens se rendaient coupables devant l’Eternel d’un très grand péché, parce qu’ils méprisaient les offrandes de l’Eternel. 18 Samuel faisait le service devant l’Eternel, et cet enfant était revêtu d’un éphod de lin. 19  Sa mère lui faisait chaque année une petite robe,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Therefore the sin of the young men was very great before the Lord, for men abhorred the offering of the Lord. 18 But Samuel ministered before the Lord, even as a child, wearing a linen ephod. 19 Moreover his mother used to make him a little robe,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2622" name="Group 14"/>
          <p:cNvGraphicFramePr>
            <a:graphicFrameLocks noGrp="1"/>
          </p:cNvGraphicFramePr>
          <p:nvPr/>
        </p:nvGraphicFramePr>
        <p:xfrm>
          <a:off x="34925" y="115888"/>
          <a:ext cx="9001125" cy="6344160"/>
        </p:xfrm>
        <a:graphic>
          <a:graphicData uri="http://schemas.openxmlformats.org/drawingml/2006/table">
            <a:tbl>
              <a:tblPr rtl="1"/>
              <a:tblGrid>
                <a:gridCol w="4508726">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527162">
                <a:tc gridSpan="2">
                  <a:txBody>
                    <a:bodyPr/>
                    <a:lstStyle/>
                    <a:p>
                      <a:pPr algn="r" rtl="1"/>
                      <a:r>
                        <a:rPr lang="ar-EG" sz="3200" kern="1200" dirty="0">
                          <a:solidFill>
                            <a:schemeClr val="bg1"/>
                          </a:solidFill>
                          <a:latin typeface="+mn-lt"/>
                          <a:ea typeface="+mn-ea"/>
                          <a:cs typeface="+mn-cs"/>
                        </a:rPr>
                        <a:t> واصعدتها له من سنة الى سنة عند صعودهامع رجلها لذبح الذبيحة السنوية.</a:t>
                      </a:r>
                      <a:r>
                        <a:rPr lang="en-CA" sz="3200" kern="1200" dirty="0">
                          <a:solidFill>
                            <a:schemeClr val="bg1"/>
                          </a:solidFill>
                          <a:latin typeface="+mn-lt"/>
                          <a:ea typeface="+mn-ea"/>
                          <a:cs typeface="+mn-cs"/>
                        </a:rPr>
                        <a:t> </a:t>
                      </a:r>
                      <a:r>
                        <a:rPr lang="ar-EG" sz="3200" kern="1200" dirty="0">
                          <a:solidFill>
                            <a:schemeClr val="bg1"/>
                          </a:solidFill>
                          <a:latin typeface="+mn-lt"/>
                          <a:ea typeface="+mn-ea"/>
                          <a:cs typeface="+mn-cs"/>
                        </a:rPr>
                        <a:t> وبارك عالي القانة وامرأته وقال يجعل لك الرب نسلا من هذه المرأة بدل العارية التي اعارت للرب.وذهبا الى مكانهما.</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et la lui apportait en montant avec son mari pour offrir le sacrifice annuel. 20  Eli bénit </a:t>
                      </a:r>
                      <a:r>
                        <a:rPr kumimoji="0" lang="fr-FR" sz="2800" b="0" i="0" u="none" strike="noStrike" kern="1200" cap="none" normalizeH="0" baseline="0" dirty="0" err="1">
                          <a:ln>
                            <a:noFill/>
                          </a:ln>
                          <a:solidFill>
                            <a:schemeClr val="bg1"/>
                          </a:solidFill>
                          <a:effectLst/>
                          <a:latin typeface="Arial" charset="0"/>
                          <a:ea typeface="+mn-ea"/>
                          <a:cs typeface="Arial" charset="0"/>
                        </a:rPr>
                        <a:t>Elkana</a:t>
                      </a:r>
                      <a:r>
                        <a:rPr kumimoji="0" lang="fr-FR" sz="2800" b="0" i="0" u="none" strike="noStrike" kern="1200" cap="none" normalizeH="0" baseline="0" dirty="0">
                          <a:ln>
                            <a:noFill/>
                          </a:ln>
                          <a:solidFill>
                            <a:schemeClr val="bg1"/>
                          </a:solidFill>
                          <a:effectLst/>
                          <a:latin typeface="Arial" charset="0"/>
                          <a:ea typeface="+mn-ea"/>
                          <a:cs typeface="Arial" charset="0"/>
                        </a:rPr>
                        <a:t> et sa femme, en disant: Que l’Eternel te fasse avoir des enfants de cette femme, pour remplacer celui qu’elle a prêté à l’Eternel! Et ils s’en retournèrent chez 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bring it to him year by year when she came up with her husband to offer the yearly sacrifice. 20 And Eli would bless Elkanah and his wife, and say, The Lord give you descendants from this woman for the loan that was given to the Lord. Then they would go to their own home.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25997" name="Group 13"/>
          <p:cNvGraphicFramePr>
            <a:graphicFrameLocks noGrp="1"/>
          </p:cNvGraphicFramePr>
          <p:nvPr/>
        </p:nvGraphicFramePr>
        <p:xfrm>
          <a:off x="34925" y="115888"/>
          <a:ext cx="9001125" cy="5907088"/>
        </p:xfrm>
        <a:graphic>
          <a:graphicData uri="http://schemas.openxmlformats.org/drawingml/2006/table">
            <a:tbl>
              <a:tblPr rtl="1"/>
              <a:tblGrid>
                <a:gridCol w="4361316">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lang="ar-EG" sz="3200" kern="1200" dirty="0">
                          <a:solidFill>
                            <a:schemeClr val="bg1"/>
                          </a:solidFill>
                          <a:latin typeface="+mn-lt"/>
                          <a:ea typeface="+mn-ea"/>
                          <a:cs typeface="+mn-cs"/>
                        </a:rPr>
                        <a:t>ولما افتقد الرب حنّة حبلت وولدت ثلاثة بنين وبنتين.وكبر الصبي صموئيل عند الرب</a:t>
                      </a:r>
                      <a:r>
                        <a:rPr lang="en-CA" sz="3200" kern="1200" dirty="0">
                          <a:solidFill>
                            <a:schemeClr val="bg1"/>
                          </a:solidFill>
                          <a:latin typeface="+mn-lt"/>
                          <a:ea typeface="+mn-ea"/>
                          <a:cs typeface="+mn-cs"/>
                        </a:rPr>
                        <a:t>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21  Lorsque l’Eternel eut visité Anne, elle devint enceinte, et elle enfanta trois fils et deux filles. Et le jeune Samuel grandissait auprès de l’Eternel.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And the Lord visited Hannah, so that she conceived and bore three sons and two daughters. Meanwhile the child Samuel grew before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077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656077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61822" name="Group 30"/>
          <p:cNvGraphicFramePr>
            <a:graphicFrameLocks noGrp="1"/>
          </p:cNvGraphicFramePr>
          <p:nvPr/>
        </p:nvGraphicFramePr>
        <p:xfrm>
          <a:off x="34925" y="44450"/>
          <a:ext cx="9001125" cy="6194426"/>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55:1-2</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أنصت يا اللَّهُ لصلاتي، ولا تغفل عن تضرُّعي، التفت إليَّ واستمع منِّي</a:t>
                      </a:r>
                      <a:r>
                        <a:rPr kumimoji="0" lang="ar-EG" sz="3200" b="0" i="0" u="none" strike="noStrike" cap="none" normalizeH="0" baseline="0">
                          <a:ln>
                            <a:noFill/>
                          </a:ln>
                          <a:solidFill>
                            <a:schemeClr val="bg1"/>
                          </a:solidFill>
                          <a:effectLst/>
                          <a:latin typeface="Arial" charset="0"/>
                          <a:cs typeface="Arial" charset="0"/>
                        </a:rPr>
                        <a:t>.</a:t>
                      </a:r>
                      <a:r>
                        <a:rPr kumimoji="0" lang="ar-EG"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55:1-2</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Ô Dieu, prête l'oreille à ma prière; quand je supplie, ne te dérobe pas</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Sois attentif à mon égard et </a:t>
                      </a:r>
                      <a:r>
                        <a:rPr kumimoji="0" lang="fr-FR" sz="2800" b="0" i="0" u="none" strike="noStrike" cap="none" normalizeH="0" baseline="0" dirty="0" err="1">
                          <a:ln>
                            <a:noFill/>
                          </a:ln>
                          <a:solidFill>
                            <a:schemeClr val="bg1"/>
                          </a:solidFill>
                          <a:effectLst/>
                          <a:latin typeface="Arial" charset="0"/>
                          <a:cs typeface="Arial" charset="0"/>
                        </a:rPr>
                        <a:t>réponds–moi</a:t>
                      </a:r>
                      <a:r>
                        <a:rPr kumimoji="0" lang="fr-FR"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55:1-2</a:t>
                      </a:r>
                    </a:p>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55:1 Give ear to my prayer, O God, And do not hide Yourself from my supplication. </a:t>
                      </a:r>
                    </a:p>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Attend to me, and hear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31pm</a:t>
            </a:r>
          </a:p>
        </p:txBody>
      </p:sp>
    </p:spTree>
  </p:cSld>
  <p:clrMapOvr>
    <a:masterClrMapping/>
  </p:clrMapOvr>
</p:sld>
</file>

<file path=ppt/slides/slide2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62844" name="Group 28"/>
          <p:cNvGraphicFramePr>
            <a:graphicFrameLocks noGrp="1"/>
          </p:cNvGraphicFramePr>
          <p:nvPr/>
        </p:nvGraphicFramePr>
        <p:xfrm>
          <a:off x="34925" y="44450"/>
          <a:ext cx="9145588" cy="684053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مرقس ( 10 :  1 ـ 12 )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وقام مِن هُناك وجاء إلى تُخُوم اليهُوديَّة وإلى عبر الأُردُنِّ، فأتت إليهِ أيضاً جُمُوع وكان يُعلِّمهُمُ كعادتهِ أيضاً.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Marc 10:1-12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Partant de là, Jésus va dans le territoire de la Judée, au-delà du Jourdain. De nouveau, les foules se rassemblent autour de lui et il les enseignait une fois de plus, selon son habitude.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10:1-12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Then He arose from there and came to the region of Judea by the other side of the Jordan. And multitudes gathered to Him again, and as He was accustomed, He taught them again.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31m</a:t>
            </a:r>
          </a:p>
        </p:txBody>
      </p:sp>
    </p:spTree>
  </p:cSld>
  <p:clrMapOvr>
    <a:masterClrMapping/>
  </p:clrMapOvr>
</p:sld>
</file>

<file path=ppt/slides/slide2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63866" name="Group 26"/>
          <p:cNvGraphicFramePr>
            <a:graphicFrameLocks noGrp="1"/>
          </p:cNvGraphicFramePr>
          <p:nvPr/>
        </p:nvGraphicFramePr>
        <p:xfrm>
          <a:off x="34925" y="44450"/>
          <a:ext cx="9074150" cy="63398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فتقدَّم إليهِ الفرِّيسيُّون وسألُوهُ، هل يحلُّ لرجُل أن يُطلق امرأتهُ؟ مُجربين إياه. فأجاب وقال لهُم، بماذا أوصاكُم موسى؟. فقالوا لهُ موسى أذن أن يُكتب كتابُ طلاق فتُطلَّقُ وتخلى</a:t>
                      </a: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Des Pharisiens s'avancèrent et, pour lui tendre un piège, ils lui demandaient s'il est permis à un homme de répudier sa femme. 3 Il leur répondit: "Qu'est-ce que Moïse vous a prescrit?" 4 Ils dirent: "Moïse a permis d'écrire un certificat de répudiation et de renvoyer sa femme."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 Pharisees came and asked Him, Is it lawful for a man to divorce his wife? testing Him. 3 And He answered and said to them, What did Moses command you? 4 They said, Moses permitted a man to write a certificate of divorce, and to dismiss 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3653" name="Group 21"/>
          <p:cNvGraphicFramePr>
            <a:graphicFrameLocks noGrp="1"/>
          </p:cNvGraphicFramePr>
          <p:nvPr/>
        </p:nvGraphicFramePr>
        <p:xfrm>
          <a:off x="34925" y="44450"/>
          <a:ext cx="9074150" cy="6339840"/>
        </p:xfrm>
        <a:graphic>
          <a:graphicData uri="http://schemas.openxmlformats.org/drawingml/2006/table">
            <a:tbl>
              <a:tblPr rtl="1"/>
              <a:tblGrid>
                <a:gridCol w="4344989">
                  <a:extLst>
                    <a:ext uri="{9D8B030D-6E8A-4147-A177-3AD203B41FA5}">
                      <a16:colId xmlns:a16="http://schemas.microsoft.com/office/drawing/2014/main" val="20000"/>
                    </a:ext>
                  </a:extLst>
                </a:gridCol>
                <a:gridCol w="472916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يسوعُ فقال لهُم إنَّهُ لأجل قساوة قُلُوبكُم كتب لكُم هذه الوصيَّة. أمَّا مُنذُ بدء الخليقة فذكراً وأُنثى خلقهُما اللَّهُ. مِن أجل هذا يترُكُ الرَّجُل أباهُ وأُمَّهُ ويلتصقُ بامرأته،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Jésus leur dit: "C'est à cause de la dureté de votre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qu'il a écrit pour vous ce commandement. Mais au commencement du monde, Dieu les fit mâle et femelle;7 c'est pourquoi l'homme quittera son père et sa mère et s'attachera à sa femme,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And Jesus answered and said to them, Because of the hardness of your heart he wrote you this precept. 6 But from the beginning of the creation, God `made them male and female.' 7 `For this reason a man shall leave his father and mother and be joined to his wife,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4685" name="Group 29"/>
          <p:cNvGraphicFramePr>
            <a:graphicFrameLocks noGrp="1"/>
          </p:cNvGraphicFramePr>
          <p:nvPr/>
        </p:nvGraphicFramePr>
        <p:xfrm>
          <a:off x="34925" y="44450"/>
          <a:ext cx="9074150" cy="6408738"/>
        </p:xfrm>
        <a:graphic>
          <a:graphicData uri="http://schemas.openxmlformats.org/drawingml/2006/table">
            <a:tbl>
              <a:tblPr rtl="1"/>
              <a:tblGrid>
                <a:gridCol w="4389665">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فيصير الاثنان جسداً واحداً، حتَّى إنَّهُما لا يكُونان اثنين بل جسداً واحداً. وما جمعهُ اللَّهُ لا يُفرِّقهُ الإنسان. وفي البيت سألهُ التلاميذ عن هذا.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8</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et les deux ne feront qu'une seule chair. </a:t>
                      </a:r>
                      <a:r>
                        <a:rPr kumimoji="0" lang="ar-EG" sz="2800" b="0" i="0" u="none" strike="noStrike" cap="none" normalizeH="0" baseline="0" dirty="0">
                          <a:ln>
                            <a:noFill/>
                          </a:ln>
                          <a:solidFill>
                            <a:schemeClr val="bg1"/>
                          </a:solidFill>
                          <a:effectLst/>
                          <a:latin typeface="Arial" charset="0"/>
                          <a:cs typeface="Arial" charset="0"/>
                        </a:rPr>
                        <a:t> </a:t>
                      </a:r>
                      <a:r>
                        <a:rPr kumimoji="0" lang="fr-FR" sz="2800" b="0" i="0" u="none" strike="noStrike" cap="none" normalizeH="0" baseline="0" dirty="0">
                          <a:ln>
                            <a:noFill/>
                          </a:ln>
                          <a:solidFill>
                            <a:schemeClr val="bg1"/>
                          </a:solidFill>
                          <a:effectLst/>
                          <a:latin typeface="Arial" charset="0"/>
                          <a:cs typeface="Arial" charset="0"/>
                        </a:rPr>
                        <a:t> Ainsi, il ne sont plus deux, mais une seule chair. 9 Que l'homme donc ne sépare pas ce que Dieu a uni. 10 A la maison, les disciples l'interrogeaient de nouveau sur ce sujet.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the two shall become one flesh'; so then they are no longer two, but one flesh. 9 Therefore what God has joined together, let not man separate. 10 In the house His disciples also asked Him again about the same matter.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64881" name="Group 17"/>
          <p:cNvGraphicFramePr>
            <a:graphicFrameLocks noGrp="1"/>
          </p:cNvGraphicFramePr>
          <p:nvPr/>
        </p:nvGraphicFramePr>
        <p:xfrm>
          <a:off x="34925" y="115888"/>
          <a:ext cx="9001125" cy="56181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مَن يُطلق امرأتهُ ويتزَّوج أُخرى فإنَّهُ يزني عليها، وإن طلَّقت امرأةٌ زوجها وتزوَّجت آخر تزني.</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leur dit: "Si quelqu'un répudie sa femme et en épouse une autre, il est adultère à l'égard de la première; 12 et si la femme répudie son mari et en épouse un autre, elle est adultère."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So He said to them, Whoever divorces his wife and marries another commits adultery against her. 12 And if a woman divorces her husband and marries another, she commits adultery.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589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56589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56589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56589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67976" name="Group 40"/>
          <p:cNvGraphicFramePr>
            <a:graphicFrameLocks noGrp="1"/>
          </p:cNvGraphicFramePr>
          <p:nvPr/>
        </p:nvGraphicFramePr>
        <p:xfrm>
          <a:off x="34925" y="44450"/>
          <a:ext cx="9145588" cy="662914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رومية</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14 ـ 5 : 1 ـ 5 )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إن كان الذين مِن النَّاموس هُم الورثة، فقد تَعَطَّل الإيمان وبطِلَ الموعد: لأنَّ النَّاموس يُنشئ الغضب، إذ حيثُ ليس ناموسٌ لا يكون تعدٍّ.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4:14 - 5:1-5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Si les héritiers le sont en vertu de la loi, la foi n'a plus de sens et la promesse est annulée. 15 Car la loi produit la colère; là où il n'y a pas loi, il n'y a pas non plus de transgression.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4:14-5:5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if those who are of the law are heirs, faith is made void and the promise made of no effect, 15 because the law brings about wrath; for where there is no law there is no transgression.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31p</a:t>
            </a:r>
          </a:p>
        </p:txBody>
      </p:sp>
    </p:spTree>
  </p:cSld>
  <p:clrMapOvr>
    <a:masterClrMapping/>
  </p:clrMapOvr>
</p:sld>
</file>

<file path=ppt/slides/slide2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68986" name="Group 26"/>
          <p:cNvGraphicFramePr>
            <a:graphicFrameLocks noGrp="1"/>
          </p:cNvGraphicFramePr>
          <p:nvPr/>
        </p:nvGraphicFramePr>
        <p:xfrm>
          <a:off x="34925" y="44450"/>
          <a:ext cx="9145588" cy="623092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لهذا هو من الإيمان، ليكونَ على سبيل النِّعمة، ليكون الموعد وطيداً لجميع النَّسل ليس لمَن هو مِن النَّاموس فقط، بل أيضاً لمَن هو مِن إيمان إبراهيم، الذي هو أبٌ لجميعِنا.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16 </a:t>
                      </a:r>
                      <a:r>
                        <a:rPr kumimoji="0" lang="fr-FR" sz="2800" b="0" i="0" u="none" strike="noStrike" cap="none" normalizeH="0" baseline="0">
                          <a:ln>
                            <a:noFill/>
                          </a:ln>
                          <a:solidFill>
                            <a:schemeClr val="bg1"/>
                          </a:solidFill>
                          <a:effectLst/>
                          <a:latin typeface="Arial" charset="0"/>
                          <a:cs typeface="Arial" charset="0"/>
                        </a:rPr>
                        <a:t>Aussi est-ce par la foi qu'on devient héritier, afin que ce soit par grâce et que la promesse demeure valable pour toute la descendance d'Abraham, non seulement pour ceux qui se réclament de la loi, mais aussi pour ceux qui se réclament de la foi d'Abraham, notre père à tous.</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Therefore it is of faith that it might be according to grace, so that the promise might be sure to all the seed, not only to those who are of the law, but also to those who are of the faith of Abraham, who is the father of us all</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5705" name="Group 25"/>
          <p:cNvGraphicFramePr>
            <a:graphicFrameLocks noGrp="1"/>
          </p:cNvGraphicFramePr>
          <p:nvPr/>
        </p:nvGraphicFramePr>
        <p:xfrm>
          <a:off x="34925" y="44450"/>
          <a:ext cx="9145588" cy="600233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هو مكتوبٌ: " إنِّي جعلتك أباً لأُمم كثيرةٍ ". أمام اللَّه فالذي آمن به، الذي يُحيي الأموات، ويدعو ما هو غير كائن كأنه كائن.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17 </a:t>
                      </a:r>
                      <a:r>
                        <a:rPr kumimoji="0" lang="fr-FR" sz="2800" b="0" i="0" u="none" strike="noStrike" cap="none" normalizeH="0" baseline="0">
                          <a:ln>
                            <a:noFill/>
                          </a:ln>
                          <a:solidFill>
                            <a:schemeClr val="bg1"/>
                          </a:solidFill>
                          <a:effectLst/>
                          <a:latin typeface="Arial" charset="0"/>
                          <a:cs typeface="Arial" charset="0"/>
                        </a:rPr>
                        <a:t>En effet, il est écrit: J'ai fait de toi le père d'un grand nombre de peuples. Il est notre père devant Celui en qui il a cru, le Dieu qui fait vivre les morts et appelle à l'existence ce qui n'existe pas.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(as it is written, I have made you a father of many nations) in the presence of Him whom he believed--God, who gives life to the dead and calls those things which do not exist as though they did;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6731" name="Group 27"/>
          <p:cNvGraphicFramePr>
            <a:graphicFrameLocks noGrp="1"/>
          </p:cNvGraphicFramePr>
          <p:nvPr/>
        </p:nvGraphicFramePr>
        <p:xfrm>
          <a:off x="34925" y="44450"/>
          <a:ext cx="9145588" cy="604393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فهو على خلافِ الرَّجاء، آمن على الرَّجاء بأن يصير أباً لأُمَم كثيرةٍ، كما قِيلَ: " هكذا سيكونُ نسُلكَ ". ولم يضعف في الإيمان ولم يعتبر جسمهُ قد صار مُماتاً، إذ كان ابن نحو مِئَةِ سنةٍ</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18 </a:t>
                      </a:r>
                      <a:r>
                        <a:rPr kumimoji="0" lang="fr-FR" sz="2800" b="0" i="0" u="none" strike="noStrike" cap="none" normalizeH="0" baseline="0">
                          <a:ln>
                            <a:noFill/>
                          </a:ln>
                          <a:solidFill>
                            <a:schemeClr val="bg1"/>
                          </a:solidFill>
                          <a:effectLst/>
                          <a:latin typeface="Arial" charset="0"/>
                          <a:cs typeface="Arial" charset="0"/>
                        </a:rPr>
                        <a:t>Espérant contre toute espérance, il crut et devint ainsi le père d'un grand nombre de peuples, selon la parole: Telle sera ta descendance. 19 Il ne faiblit pas dans la foi en considérant son corps - il était presque centenaire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who, contrary to hope, in hope believed, so that he became the father of many nations, according to what was spoken, So shall your descendants be. 19 And not being weak in faith, he did not consider his own body, already dead (since he was about a hundred years old),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7747" name="Group 19"/>
          <p:cNvGraphicFramePr>
            <a:graphicFrameLocks noGrp="1"/>
          </p:cNvGraphicFramePr>
          <p:nvPr/>
        </p:nvGraphicFramePr>
        <p:xfrm>
          <a:off x="34925" y="44450"/>
          <a:ext cx="9145588" cy="604393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مُماتيَّة مســتودع ســارة. ولم يَشُك بعدم إيمان في وعــد اللَّه بل تقـوى في الإيمـان مُعطياً مجداً للَّه. ومتيقَّناً بأنَّه قـادرٌ أن يُنجز ما وعده به.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sein maternel de Sara, l'un et l'autre atteints par la mort. 20 Devant la promesse divine, il ne succomba pas au doute, mais il fut fortifié par la foi et rendit gloire à Dieu, 21 pleinement convaincu que, ce qu'il a promis, Dieu a aussi la puissance de l'accomplir.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deadness of Sarah's womb. 20 He did not waver at the promise of God through unbelief, but was strengthened in faith, giving glory to God, 21 and being fully convinced that what He had promised He was also able to perform.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8783" name="Group 31"/>
          <p:cNvGraphicFramePr>
            <a:graphicFrameLocks noGrp="1"/>
          </p:cNvGraphicFramePr>
          <p:nvPr/>
        </p:nvGraphicFramePr>
        <p:xfrm>
          <a:off x="34925" y="44450"/>
          <a:ext cx="9001125"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ولذلك: حُسِبَ له براً. ولم يُكتَبْ من أجلهِ وحدهُ أنَّه حُسِبَ له ( براً )، بل أيضاً من أجلنا نحن، الذين سيُحسَبُ لنا المؤمنين بالذي أقام يسوع ربَّنا من بين الأموات.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22 </a:t>
                      </a:r>
                      <a:r>
                        <a:rPr kumimoji="0" lang="fr-FR" sz="2800" b="0" i="0" u="none" strike="noStrike" cap="none" normalizeH="0" baseline="0">
                          <a:ln>
                            <a:noFill/>
                          </a:ln>
                          <a:solidFill>
                            <a:schemeClr val="bg1"/>
                          </a:solidFill>
                          <a:effectLst/>
                          <a:latin typeface="Arial" charset="0"/>
                          <a:cs typeface="Arial" charset="0"/>
                        </a:rPr>
                        <a:t>Voilà pourquoi cela lui fut compté comme justice.23 Or, ce n'est pas pour lui seul qu'il est écrit: Cela lui fut compté, mais pour nous aussi, nous à qui la foi sera comptée, puisque nous croyons en Celui qui a ressuscité d'entre les morts Jésus notre Seigneur,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therefore it was accounted to him for righteousness. 23 Now it was not written for his sake alone that it was imputed to him, 24 but also for us. It shall be imputed to us who believe in Him who raised up Jesus our Lord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59808" name="Group 32"/>
          <p:cNvGraphicFramePr>
            <a:graphicFrameLocks noGrp="1"/>
          </p:cNvGraphicFramePr>
          <p:nvPr/>
        </p:nvGraphicFramePr>
        <p:xfrm>
          <a:off x="34925" y="44450"/>
          <a:ext cx="9145588" cy="6002338"/>
        </p:xfrm>
        <a:graphic>
          <a:graphicData uri="http://schemas.openxmlformats.org/drawingml/2006/table">
            <a:tbl>
              <a:tblPr rtl="1"/>
              <a:tblGrid>
                <a:gridCol w="3887788">
                  <a:extLst>
                    <a:ext uri="{9D8B030D-6E8A-4147-A177-3AD203B41FA5}">
                      <a16:colId xmlns:a16="http://schemas.microsoft.com/office/drawing/2014/main" val="20000"/>
                    </a:ext>
                  </a:extLst>
                </a:gridCol>
                <a:gridCol w="52578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أُسْـلِمَ لأجل خطايانا وأُقيم لأجل تبريرنا. فإذ قد تبرَّرنا بالإيمان فلنا سلامٌ مع اللَّـه بربِّنا يسوع المسيح،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25 </a:t>
                      </a:r>
                      <a:r>
                        <a:rPr kumimoji="0" lang="fr-FR" sz="2800" b="0" i="0" u="none" strike="noStrike" cap="none" normalizeH="0" baseline="0">
                          <a:ln>
                            <a:noFill/>
                          </a:ln>
                          <a:solidFill>
                            <a:schemeClr val="bg1"/>
                          </a:solidFill>
                          <a:effectLst/>
                          <a:latin typeface="Arial" charset="0"/>
                          <a:cs typeface="Arial" charset="0"/>
                        </a:rPr>
                        <a:t>livré pour nos fautes et ressuscité pour notre justification. 1 Ainsi donc, justifiés par la foi, nous sommes en paix avec Dieu par notre Seigneur Jésus Christ;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who was delivered up because of our offenses, and was raised because of our justification.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Therefore, having been justified by faith, we have peace with God through our Lord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0826" name="Group 26"/>
          <p:cNvGraphicFramePr>
            <a:graphicFrameLocks noGrp="1"/>
          </p:cNvGraphicFramePr>
          <p:nvPr/>
        </p:nvGraphicFramePr>
        <p:xfrm>
          <a:off x="34925" y="44450"/>
          <a:ext cx="9145588" cy="6361113"/>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به حصل لنا الدُّخولُ بالإيمانِ، إلى هذه النِّعمة التي نحنُ فيها مُقيمُون، ومفتخِرونَ في رجاء مجد اللَّه. وليس هذا فقط، بل إنَّنا نفتخر أيضاً في الضِّيقات، عالمين أن الضِّيق يُنشئ صبراً،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2 </a:t>
                      </a:r>
                      <a:r>
                        <a:rPr kumimoji="0" lang="fr-FR" sz="2800" b="0" i="0" u="none" strike="noStrike" cap="none" normalizeH="0" baseline="0">
                          <a:ln>
                            <a:noFill/>
                          </a:ln>
                          <a:solidFill>
                            <a:schemeClr val="bg1"/>
                          </a:solidFill>
                          <a:effectLst/>
                          <a:latin typeface="Arial" charset="0"/>
                          <a:cs typeface="Arial" charset="0"/>
                        </a:rPr>
                        <a:t>par lui nous avons accès, par la foi, à cette grâce en laquelle nous sommes établis et nous mettons notre orgueil dans l'espérance de la gloire de Dieu. 3 Bien plus, nous mettons notre orgueil dans nos détresses mêmes, sachant que la détresse produit la persévérance,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through whom also we have access by faith into this grace in which we stand, and rejoice in hope of the glory of God. 3 And not only that, but we also glory in tribulations, knowing that tribulation produces perseverance;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1826" name="Group 2"/>
          <p:cNvGraphicFramePr>
            <a:graphicFrameLocks noGrp="1"/>
          </p:cNvGraphicFramePr>
          <p:nvPr/>
        </p:nvGraphicFramePr>
        <p:xfrm>
          <a:off x="34925" y="44450"/>
          <a:ext cx="9145588" cy="636111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والصَّبر يُنشئ الامتحان، والامتحان الرجاء، والرَّجاء لا يُخزِي، لأنَّ محبَّة اللَّه قد انسكبت في قلوبنا بالرُّوح القُدُس الذي أُعطِيَ لنا.</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la persévérance la fidélité éprouvée, la fidélité éprouvée l'espérance; 5 et l'espérance ne trompe pas, car l'amour de Dieu a été répandu dans nos coeurs par l'Esprit Saint qui nous a été donné.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perseverance, character; and character, hope. 5 Now hope does not disappoint, because the love of God has been poured out in our hearts by the Holy Spirit who was given to us.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998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7101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57101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57101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73091" name="Group 35"/>
          <p:cNvGraphicFramePr>
            <a:graphicFrameLocks noGrp="1"/>
          </p:cNvGraphicFramePr>
          <p:nvPr/>
        </p:nvGraphicFramePr>
        <p:xfrm>
          <a:off x="34925" y="44450"/>
          <a:ext cx="9074150" cy="6644640"/>
        </p:xfrm>
        <a:graphic>
          <a:graphicData uri="http://schemas.openxmlformats.org/drawingml/2006/table">
            <a:tbl>
              <a:tblPr rtl="1"/>
              <a:tblGrid>
                <a:gridCol w="4889951">
                  <a:extLst>
                    <a:ext uri="{9D8B030D-6E8A-4147-A177-3AD203B41FA5}">
                      <a16:colId xmlns:a16="http://schemas.microsoft.com/office/drawing/2014/main" val="20000"/>
                    </a:ext>
                  </a:extLst>
                </a:gridCol>
                <a:gridCol w="418419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بطرس الرسول الأولى</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4 : 12 ـ 19 )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 أحبائي لا تَستغرِبوا البَلوى المُحرِقَة التى تحدث بَينْكُم لأجْلِ امتحانكُم كأنَّهُ أصابكُم أمرٌ غريبٌ، بَل كما اشتَرَكتُم في الآم المسيح، افرحُوا لكي تَفرحُوا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1 Pierre 4:12-19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12 </a:t>
                      </a:r>
                      <a:r>
                        <a:rPr kumimoji="0" lang="fr-FR" sz="2800" b="0" i="0" u="none" strike="noStrike" cap="none" normalizeH="0" baseline="0" dirty="0">
                          <a:ln>
                            <a:noFill/>
                          </a:ln>
                          <a:solidFill>
                            <a:schemeClr val="bg1"/>
                          </a:solidFill>
                          <a:effectLst/>
                          <a:latin typeface="Arial" charset="0"/>
                          <a:cs typeface="Arial" charset="0"/>
                        </a:rPr>
                        <a:t>Bien-aimés, ne trouvez pas étrange d'être dans la fournaise de l'épreuve, comme s'il vous arrivait quelque chose d'anormal. 13 Mais, dans la mesure où vous avez part aux souffrances du Christ, réjouissez-vous,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Peter 4:12-19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Beloved, do not think it strange concerning the fiery trial which is to try you, as though some strange thing happened to you; 13 but rejoice to the extent that you partake of Christ's sufferings,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31c</a:t>
            </a:r>
          </a:p>
        </p:txBody>
      </p:sp>
    </p:spTree>
  </p:cSld>
  <p:clrMapOvr>
    <a:masterClrMapping/>
  </p:clrMapOvr>
</p:sld>
</file>

<file path=ppt/slides/slide2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2876" name="Group 28"/>
          <p:cNvGraphicFramePr>
            <a:graphicFrameLocks noGrp="1"/>
          </p:cNvGraphicFramePr>
          <p:nvPr/>
        </p:nvGraphicFramePr>
        <p:xfrm>
          <a:off x="34925" y="142852"/>
          <a:ext cx="9074150" cy="5714007"/>
        </p:xfrm>
        <a:graphic>
          <a:graphicData uri="http://schemas.openxmlformats.org/drawingml/2006/table">
            <a:tbl>
              <a:tblPr rtl="1"/>
              <a:tblGrid>
                <a:gridCol w="4152903">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27002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في استِعلانِ مَجدِهِ أيضاً مُبتهجين. إنْ عُيِّرتُم بِاسم المسيح، فَطُوبَى لكُم، لأنَّ روح اللَّهِ ذا المَجد والقوَّة يَحلُّ عليكُم.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afin que, lors de la révélation de sa gloire, vous soyez aussi dans la joie et l'allégresse.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Si l'on vous outrage pour le nom du Christ, heureux êtes-vous, car l'Esprit de gloire, l'Esprit de Dieu, repose sur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that when His glory is revealed, you may also be glad with exceeding joy.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If you are reproached for the name of Christ, blessed are you, for the Spirit of glory and of God rests upon you. On their part He is blasphemed, but on your part He is glorified.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3893" name="Group 21"/>
          <p:cNvGraphicFramePr>
            <a:graphicFrameLocks noGrp="1"/>
          </p:cNvGraphicFramePr>
          <p:nvPr/>
        </p:nvGraphicFramePr>
        <p:xfrm>
          <a:off x="34925" y="44450"/>
          <a:ext cx="9074150" cy="59055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يَتألَّم أحَدُكُم كقاتِلٍ أو سارِقٍ أو فاعِل شرٍّ أو مترصد لمَّا هو ليسَ لهُ، ولكنْ إنْ كانَ كَمَسيحيٍّ فلا يَخجَلْ، بَل ليتمَجِّدُ اللَّهَ بهَذا الاِسم.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Que nul d'entre vous n'ait à souffrir comme meurtrier, voleur ou malfaiteur, ou comme se mêlant des affaires d'autrui, 16 mais si c'est comme chrétien, qu'il n'en ait pas honte, qu'il glorifie plutôt Dieu de porter ce nom.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let none of you suffer as a murderer, a thief, an evildoer, or as a busybody in other people's matters. 16 Yet if anyone suffers as a Christian, let him not be ashamed, but let him glorify God in this matter.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4916" name="Group 20"/>
          <p:cNvGraphicFramePr>
            <a:graphicFrameLocks noGrp="1"/>
          </p:cNvGraphicFramePr>
          <p:nvPr/>
        </p:nvGraphicFramePr>
        <p:xfrm>
          <a:off x="34925" y="44450"/>
          <a:ext cx="9074150" cy="633888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الوقتُ لابتِداءِ القَضاءِ مِن بَيتِ اللَّهِ، فإنْ كان بدؤه أوَّلاً مِنَّا، فكيف تكون عاقبةُ الَّذينَ لا يُطِيعُونَ إنجيلَ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C'est le moment, en effet, où le jugement commence par la maison de Dieu; or, s'il débute par nous, quelle sera la fin de ceux qui refusent de croire à l'Évangile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For the time has come for judgment to begin at the house of God; and if it begins with us first, what will be the end of those who do not obey the gospel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5945" name="Group 25"/>
          <p:cNvGraphicFramePr>
            <a:graphicFrameLocks noGrp="1"/>
          </p:cNvGraphicFramePr>
          <p:nvPr/>
        </p:nvGraphicFramePr>
        <p:xfrm>
          <a:off x="34925" y="44450"/>
          <a:ext cx="9074150"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كانَ البارُّ بالجَهْدِ يَخلُصُ، فالمُنافِقُ والخاطئُ أينَ يَظهَرانِ؟ فإذاً الَّذينَ يَتألَّمونَ بحسب مشِيئةِ اللَّهِ، فليَستَودِعوا أنفسَهُم للَّهِ الخالق الأمين فى عملِ الخيرِ.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Et si le juste est sauvé à grand-peine, qu'adviendra-t-il de l'impie et du pécheur? Ainsi, que ceux qui souffrent selon la volonté de Dieu remettent leur âme au fidèle Créateur, en faisant le bien.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Now If the righteous one is scarcely saved, Where will the ungodly and the sinner appear? 19 Therefore let those who suffer according to the will of God commit their souls to Him in doing good, as to a faithful Creator.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7510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575108"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575108"/>
                                        </p:tgtEl>
                                        <p:attrNameLst>
                                          <p:attrName>style.visibility</p:attrName>
                                        </p:attrNameLst>
                                      </p:cBhvr>
                                      <p:to>
                                        <p:strVal val="visible"/>
                                      </p:to>
                                    </p:set>
                                    <p:anim calcmode="lin" valueType="num">
                                      <p:cBhvr additive="base">
                                        <p:cTn id="7" dur="500" fill="hold"/>
                                        <p:tgtEl>
                                          <p:spTgt spid="6575108"/>
                                        </p:tgtEl>
                                        <p:attrNameLst>
                                          <p:attrName>ppt_x</p:attrName>
                                        </p:attrNameLst>
                                      </p:cBhvr>
                                      <p:tavLst>
                                        <p:tav tm="0">
                                          <p:val>
                                            <p:strVal val="0-#ppt_w/2"/>
                                          </p:val>
                                        </p:tav>
                                        <p:tav tm="100000">
                                          <p:val>
                                            <p:strVal val="#ppt_x"/>
                                          </p:val>
                                        </p:tav>
                                      </p:tavLst>
                                    </p:anim>
                                    <p:anim calcmode="lin" valueType="num">
                                      <p:cBhvr additive="base">
                                        <p:cTn id="8" dur="500" fill="hold"/>
                                        <p:tgtEl>
                                          <p:spTgt spid="65751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7613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5761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57613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57613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78207" name="Group 31"/>
          <p:cNvGraphicFramePr>
            <a:graphicFrameLocks noGrp="1"/>
          </p:cNvGraphicFramePr>
          <p:nvPr/>
        </p:nvGraphicFramePr>
        <p:xfrm>
          <a:off x="107950" y="115888"/>
          <a:ext cx="9001125" cy="6492875"/>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en-CA" sz="2800" b="0" i="0" u="sng" strike="noStrike" cap="none" normalizeH="0" baseline="0">
                          <a:ln>
                            <a:noFill/>
                          </a:ln>
                          <a:solidFill>
                            <a:srgbClr val="FF9900"/>
                          </a:solidFill>
                          <a:effectLst/>
                          <a:latin typeface="Arial" charset="0"/>
                          <a:cs typeface="Arial" charset="0"/>
                        </a:rPr>
                        <a:t>)</a:t>
                      </a:r>
                      <a:r>
                        <a:rPr kumimoji="0" lang="ar-SA"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11:12-18</a:t>
                      </a:r>
                      <a:r>
                        <a:rPr kumimoji="0" lang="ar-SA" sz="2800" b="0" i="0" u="sng" strike="noStrike" cap="none" normalizeH="0" baseline="0">
                          <a:ln>
                            <a:noFill/>
                          </a:ln>
                          <a:solidFill>
                            <a:srgbClr val="FF9933"/>
                          </a:solidFill>
                          <a:effectLst/>
                          <a:latin typeface="Arial" charset="0"/>
                          <a:cs typeface="Arial" charset="0"/>
                        </a:rPr>
                        <a:t>)</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لي الرُّوحُ أن أذهب معهُم غير مُرتابٍ في شيءٍ</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وذهب معي أيضاً هؤلاء الإخوة السِّتَّةُ. ودخلنا بيت الرَّجُل،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L'Esprit m'a dit de m'en aller avec eux sans aucun scrupule. Les six frères que voici m'ont accompagné. Et nous sommes entrés dans la maison de l'homme en question.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11:12-18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the Spirit told me to go with them, doubting nothing. Moreover these six brethren accompanied me, and we entered the man's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31a</a:t>
            </a:r>
          </a:p>
        </p:txBody>
      </p:sp>
    </p:spTree>
  </p:cSld>
  <p:clrMapOvr>
    <a:masterClrMapping/>
  </p:clrMapOvr>
</p:sld>
</file>

<file path=ppt/slides/slide2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79227" name="Group 27"/>
          <p:cNvGraphicFramePr>
            <a:graphicFrameLocks noGrp="1"/>
          </p:cNvGraphicFramePr>
          <p:nvPr/>
        </p:nvGraphicFramePr>
        <p:xfrm>
          <a:off x="34925" y="44450"/>
          <a:ext cx="9074150" cy="648017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فأخبرنا كيفَ رأى الملاك في بيتهِ واقفاً يقول لهُ: أرسِل إلى يافا ( رجالاً ) واستدع سمعان المُلقَّب بطرس، وهو يُكلِّمكَ بكلام تَخلُص به أنتَ وجميع أهل بيتكَ.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Il nous a raconté comment il avait vu l'ange se présenter dans sa maison et lui dire: "Envoie quelqu'un à Joppé pour faire venir Simon qu'on surnomme Pierre. Il exposera devant toi les événements qui apporteront le salut à toi et à toute ta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he told us how he had seen an angel standing in his house, who said to him, `Send men to Joppa, and call for Simon whose surname is Peter, 14 `who will tell you words by which you and all your household will be saved.'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6979" name="Group 35"/>
          <p:cNvGraphicFramePr>
            <a:graphicFrameLocks noGrp="1"/>
          </p:cNvGraphicFramePr>
          <p:nvPr/>
        </p:nvGraphicFramePr>
        <p:xfrm>
          <a:off x="34925" y="44450"/>
          <a:ext cx="9074150" cy="6766560"/>
        </p:xfrm>
        <a:graphic>
          <a:graphicData uri="http://schemas.openxmlformats.org/drawingml/2006/table">
            <a:tbl>
              <a:tblPr rtl="1"/>
              <a:tblGrid>
                <a:gridCol w="5155743">
                  <a:extLst>
                    <a:ext uri="{9D8B030D-6E8A-4147-A177-3AD203B41FA5}">
                      <a16:colId xmlns:a16="http://schemas.microsoft.com/office/drawing/2014/main" val="20000"/>
                    </a:ext>
                  </a:extLst>
                </a:gridCol>
                <a:gridCol w="391840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ابتدأت أتكلَّم، حلَّ الرُّوح القدس عليهم كما حلَّ علينا في البدء. فتذكَّرتُ كلام الربِّ حيث قال: إنَّ يوحنَّا عمَّد بالماء وأمَّا أنتُم فَسَتُعَمَّدُونَ بالرُّوح القدس.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A peine avais-je pris la parole que l'Esprit Saint est tombé sur eux comme il l'avait fait sur nous au commencement. 16 Je me suis souvenu alors de cette déclaration du Seigneur: Jean, disait-il, a donné le baptême d'eau, mais vous, vous allez recevoir le baptême dans l'Esprit Saint".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And as I began to speak, the Holy Spirit fell upon them, as upon us at the beginning. 16 Then I remembered the word of the Lord, how He said, `John indeed baptized with water, but you shall be baptized with the Holy Spirit.'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67994" name="Group 26"/>
          <p:cNvGraphicFramePr>
            <a:graphicFrameLocks noGrp="1"/>
          </p:cNvGraphicFramePr>
          <p:nvPr/>
        </p:nvGraphicFramePr>
        <p:xfrm>
          <a:off x="34925" y="44450"/>
          <a:ext cx="9074150" cy="63373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كان اللَّه قـد أعطاهُم الموهِبة كما لنا أيضاً بالسَّويَّة مؤمنينَ بالربِّ يسوع المسيح، فمَنْ أنا حتَّى أمنع اللَّه؟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Si Dieu a fait à ces gens le même don gracieux qu'à nous autres pour avoir cru au Seigneur Jésus Christ, étais-je quelqu'un, moi, qui pouvait empêcher Dieu d'agir?"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If therefore God gave them the same gift as He gave us when we believed on the Lord Jesus Christ, who was I that I could withstand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0033" name="Group 17"/>
          <p:cNvGraphicFramePr>
            <a:graphicFrameLocks noGrp="1"/>
          </p:cNvGraphicFramePr>
          <p:nvPr/>
        </p:nvGraphicFramePr>
        <p:xfrm>
          <a:off x="34925" y="44450"/>
          <a:ext cx="9074150" cy="63373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سَمِعوا ذلك سَكَتُوا، وكانوا يُمجِّدونَ اللَّه قائلين: " إذاً قد أَعطَى اللَّهُ الأُمم أيضاً التَّوبةَ للحياة!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 ces mots les auditeurs retrouvèrent leur calme et ils rendirent gloire à Dieu: "Voilà que  Dieu a donné aussi aux nations païennes la conversion qui mène à la vie!"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When they heard these things they became silent; and they glorified God, saying, Then God has also granted to the Gentiles repentance to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8022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8125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82301" name="Group 29"/>
          <p:cNvGraphicFramePr>
            <a:graphicFrameLocks noGrp="1"/>
          </p:cNvGraphicFramePr>
          <p:nvPr/>
        </p:nvGraphicFramePr>
        <p:xfrm>
          <a:off x="107950" y="44450"/>
          <a:ext cx="9072563"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86:13-14</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رَحْمَتَكَ عَظِيمَةٌ عليَّ، وقدْ نجَّيْتَ نَفسِي مِنَ الجَحِيم السُّفليِّ. اللَّهُمَّ إنَّ مُخالفي النَّامُوس قدْ قامُوا عليَّ</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86:13-14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13 </a:t>
                      </a:r>
                      <a:r>
                        <a:rPr kumimoji="0" lang="fr-FR" sz="2800" b="0" i="0" u="none" strike="noStrike" cap="none" normalizeH="0" baseline="0">
                          <a:ln>
                            <a:noFill/>
                          </a:ln>
                          <a:solidFill>
                            <a:schemeClr val="bg1"/>
                          </a:solidFill>
                          <a:effectLst/>
                          <a:latin typeface="Arial" charset="0"/>
                          <a:cs typeface="Arial" charset="0"/>
                        </a:rPr>
                        <a:t>Car ta fidélité est grande envers moi, et tu m'as délivré des profondeurs des enfers.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Dieu, des orgueilleux m'ont attaqué</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great is Your mercy toward me, And You have delivered my soul from the depths of Sheol.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O God, the proud have risen against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31pg</a:t>
            </a:r>
          </a:p>
        </p:txBody>
      </p:sp>
    </p:spTree>
  </p:cSld>
  <p:clrMapOvr>
    <a:masterClrMapping/>
  </p:clrMapOvr>
</p:sld>
</file>

<file path=ppt/slides/slide2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83329" name="Group 33"/>
          <p:cNvGraphicFramePr>
            <a:graphicFrameLocks noGrp="1"/>
          </p:cNvGraphicFramePr>
          <p:nvPr/>
        </p:nvGraphicFramePr>
        <p:xfrm>
          <a:off x="34925" y="44450"/>
          <a:ext cx="9145588" cy="6736080"/>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( 13 : 6 ـ 9 )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هذا المثل، كان لواحد شجرةُ تين مغروسةٌ في كرمةِ، فجاء يطلُبُ ثمرة فيها فلم يجد. فقال للكرَّام ها هي ثلاثُ سنين مُنذُ آتياني وأطلُب ثمرةً في شجرة التين هذه ولا أجد،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13:6-9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il dit cette parabole: "Un homme avait un figuier planté dans sa vigne. Il vint y chercher du fruit et n'en trouva pas. 7 Il dit alors au vigneron: "Voilà trois ans que je viens chercher du fruit sur ce figuier et je n'en trouve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13:6-9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He also spoke this parable: A certain man had a fig tree planted in his vineyard, and he came seeking fruit on it and found none. 7 Then he said to the keeper of his vineyard, `Look, for three years I have come seeking fruit on this fig tree and find none.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31g</a:t>
            </a:r>
          </a:p>
        </p:txBody>
      </p:sp>
    </p:spTree>
  </p:cSld>
  <p:clrMapOvr>
    <a:masterClrMapping/>
  </p:clrMapOvr>
</p:sld>
</file>

<file path=ppt/slides/slide2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85378" name="Group 34"/>
          <p:cNvGraphicFramePr>
            <a:graphicFrameLocks noGrp="1"/>
          </p:cNvGraphicFramePr>
          <p:nvPr/>
        </p:nvGraphicFramePr>
        <p:xfrm>
          <a:off x="34925" y="44450"/>
          <a:ext cx="9001125" cy="635203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اقطعها، فلماذا تُعطل الأرض أيضاً. فأجاب وقال لهُ يا سيِّدُ دعها هذه السَّنة أيضاً حتَّى أعزق تحتها وأسمدها، لعلها تُثمر في السَّنة الآتية فإن لم تُثمر تقطعها.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Coupe-le. Pourquoi faut-il encore qu'il épuise la terre? 8 Mais l'autre lui répond: "Maître, laisse-le encore cette année, le temps que je bêche tout autour et que je mette du fumier. 9 Peut-être donnera-t-il du fruit à l'avenir. Sinon, tu le couperas."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Cut it down; why does it use up the ground?' 8 But he answered and said to him, `Sir, let it alone this year also, until I dig around it and fertilize it. 9 `And if it bears fruit, well. But if not, after that you can cut it down.'.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86371"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658637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586371"/>
                                        </p:tgtEl>
                                        <p:attrNameLst>
                                          <p:attrName>style.visibility</p:attrName>
                                        </p:attrNameLst>
                                      </p:cBhvr>
                                      <p:to>
                                        <p:strVal val="visible"/>
                                      </p:to>
                                    </p:set>
                                    <p:anim calcmode="lin" valueType="num">
                                      <p:cBhvr additive="base">
                                        <p:cTn id="7" dur="500" fill="hold"/>
                                        <p:tgtEl>
                                          <p:spTgt spid="6586371"/>
                                        </p:tgtEl>
                                        <p:attrNameLst>
                                          <p:attrName>ppt_x</p:attrName>
                                        </p:attrNameLst>
                                      </p:cBhvr>
                                      <p:tavLst>
                                        <p:tav tm="0">
                                          <p:val>
                                            <p:strVal val="0-#ppt_w/2"/>
                                          </p:val>
                                        </p:tav>
                                        <p:tav tm="100000">
                                          <p:val>
                                            <p:strVal val="#ppt_x"/>
                                          </p:val>
                                        </p:tav>
                                      </p:tavLst>
                                    </p:anim>
                                    <p:anim calcmode="lin" valueType="num">
                                      <p:cBhvr additive="base">
                                        <p:cTn id="8" dur="500" fill="hold"/>
                                        <p:tgtEl>
                                          <p:spTgt spid="65863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87402" name="Group 10"/>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Thursday of the Fifth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الخميس من الإسبوع الخامس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Jeudi de la Cinquième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8841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658841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89483" name="Group 43"/>
          <p:cNvGraphicFramePr>
            <a:graphicFrameLocks noGrp="1"/>
          </p:cNvGraphicFramePr>
          <p:nvPr/>
        </p:nvGraphicFramePr>
        <p:xfrm>
          <a:off x="34925" y="115888"/>
          <a:ext cx="9074150" cy="6451792"/>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إشعياء النبي</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42 : 5 ـ 16 )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ما يقولهُ الرَّبّ الإلَه الذي خلق السَّمَوات وناشرُها باسطُ الأرض وما عليها الذي يُعطي الشَّعب عليها نسمةً والسَّالكين فيها رُوحاً،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Esa</a:t>
                      </a:r>
                      <a:r>
                        <a:rPr kumimoji="0" lang="fr-FR" sz="2800" b="0" i="0" u="sng" strike="noStrike" cap="none" normalizeH="0" baseline="0">
                          <a:ln>
                            <a:noFill/>
                          </a:ln>
                          <a:solidFill>
                            <a:srgbClr val="FF9933"/>
                          </a:solidFill>
                          <a:effectLst/>
                          <a:latin typeface="Times New Roman"/>
                          <a:cs typeface="Times New Roman" pitchFamily="18" charset="0"/>
                        </a:rPr>
                        <a:t>ï</a:t>
                      </a:r>
                      <a:r>
                        <a:rPr kumimoji="0" lang="fr-FR" sz="2800" b="0" i="0" u="sng" strike="noStrike" cap="none" normalizeH="0" baseline="0">
                          <a:ln>
                            <a:noFill/>
                          </a:ln>
                          <a:solidFill>
                            <a:srgbClr val="FF9933"/>
                          </a:solidFill>
                          <a:effectLst/>
                          <a:latin typeface="Arial" charset="0"/>
                          <a:cs typeface="Times New Roman" pitchFamily="18" charset="0"/>
                        </a:rPr>
                        <a:t>e  42:5-16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Ainsi parle Dieu, le Seigneur, qui a créé les cieux et qui les a tendus, qui a étalé la terre porteuse de ses rejetons, donné respiration à la multitude qui la couvre et souffle à ceux qui la parcourent:</a:t>
                      </a:r>
                      <a:endParaRPr kumimoji="0" lang="fr-CA"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42:5-16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Thus says God the Lord, Who created the heavens and stretched them out, Who spread forth the earth and that which comes from it, Who gives breath to the people on it, And spirit to those who walk on it:</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32f</a:t>
            </a:r>
          </a:p>
        </p:txBody>
      </p:sp>
    </p:spTree>
  </p:cSld>
  <p:clrMapOvr>
    <a:masterClrMapping/>
  </p:clrMapOvr>
</p:sld>
</file>

<file path=ppt/slides/slide2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0487" name="Group 23"/>
          <p:cNvGraphicFramePr>
            <a:graphicFrameLocks noGrp="1"/>
          </p:cNvGraphicFramePr>
          <p:nvPr/>
        </p:nvGraphicFramePr>
        <p:xfrm>
          <a:off x="34925" y="115888"/>
          <a:ext cx="9145588" cy="644487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الرَّبَّ الإله دعوتُك بالبرِّ فأُمسكُ بيدك وأقويُك وجعلتك عهداً للشَّعب ونُوراً للأُمم لكي تفتح عُيُون العُمي وتُخرج المأسُورين مِن الحبس والجالسين في الظُّلمةِ مِن بيت السِّجن.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moi le Seigneur, je t'ai appelé selon la justice, je t'ai tenu par la main, je t'ai mis en réserve et je t'ai destiné à être l'alliance du peuple, à être la lumière des nations, 7 à ouvrir les yeux aveuglés, à tirer du cachot le prisonnier, de la maison d'arrêt, les habitants des ténèbres.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 the Lord, have called You in righteousness, And will hold Your hand; I will keep You and give You as a covenant to the people, As a light to the Gentiles, 7 To open blind eyes, To bring out prisoners from the prison, Those who sit in darkness from the prison house.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1064" name="Group 24"/>
          <p:cNvGraphicFramePr>
            <a:graphicFrameLocks noGrp="1"/>
          </p:cNvGraphicFramePr>
          <p:nvPr/>
        </p:nvGraphicFramePr>
        <p:xfrm>
          <a:off x="34925" y="115888"/>
          <a:ext cx="9074150" cy="641032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الرَّبُّ الإله وهذا اسمي ومجدي لا أُعطيهِ لآخر ولا للمنُحوتات تسبيحي. الأوائل قد أتت فأنا أُخبركُم بالمحدثات وأسمعكم بها، قبل أن تنُبت.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C'est moi le Seigneur, tel est mon nom; et ma gloire, je ne la donnerai pas à un autre, ni aux idoles la louange qui m'est due. Les premiers événements, les voilà passés, et moi j'en annonce de nouveaux, avant qu'ils se produisent, je vous les laisse entendre.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 am the Lord, that is My name; And My glory I will not give to another, Nor My praise to carved images. 9 Behold, the former things have come to pass, And new things I declare; Before they spring forth I tell you of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2091" name="Group 27"/>
          <p:cNvGraphicFramePr>
            <a:graphicFrameLocks noGrp="1"/>
          </p:cNvGraphicFramePr>
          <p:nvPr/>
        </p:nvGraphicFramePr>
        <p:xfrm>
          <a:off x="34925" y="115888"/>
          <a:ext cx="9074150" cy="641032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انشدوا للرَّبِّ نشيداً جديداً تسبيحة لهُ مِن أقاصي الأرض، يا هابطي البحر والعاملين فيه، ويا أيتها الجزائر وسُكَّانها،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Chantez pour le Seigneur un chant nouveau, chantez sa louange, depuis l'extrémité de la terre, gens de la haute mer et tout ce qui l'emplit, les îles et leurs habitants.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Sing to the Lord a new song, And His praise from the ends of the earth, You who go down to the sea, and all that is in it, You coastlands and you inhabitants of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3113" name="Group 25"/>
          <p:cNvGraphicFramePr>
            <a:graphicFrameLocks noGrp="1"/>
          </p:cNvGraphicFramePr>
          <p:nvPr/>
        </p:nvGraphicFramePr>
        <p:xfrm>
          <a:off x="34925" y="115888"/>
          <a:ext cx="9074150" cy="63054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لتشد البرِّيَّةُ ومُدُنُها والحظائر التي يسكُنها قيدار، وليُرنم سُكَّان الصخرة، وليهتفُوا مِن رُؤُوس الجبال. ليُؤدُوا المجد للَّهِ ويُخبرُوا بحمده في الأُمم.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8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Qu'élèvent la voix le désert et ses villes, les villages où habite Qédar; que les habitants du roc poussent des acclamations, du sommet des montagnes qu'ils lancent des vivas;12 qu'on rende gloire au Seigneur, qu'on publie dans les îles sa louange!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Let the wilderness and its cities lift up their voice, The villages that Kedar inhabits. Let the inhabitants of Sela sing, Let them shout from the top of the mountains. 12 Let them give glory to the Lord, And declare His praise in the coastlands.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4136" name="Group 24"/>
          <p:cNvGraphicFramePr>
            <a:graphicFrameLocks noGrp="1"/>
          </p:cNvGraphicFramePr>
          <p:nvPr/>
        </p:nvGraphicFramePr>
        <p:xfrm>
          <a:off x="34925" y="115888"/>
          <a:ext cx="9145588" cy="616102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الرَّبُّ إله القوات يبرز، وكرجـُل قتال يُثيـر غيرتهُ، ويهتفُ ( ويصـرُخُ ويظفـر ) على أعدائهِ بقوة.سكتُّ فهل أصمتُّ إلى الأبد،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8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 Seigneur, tel un héros, va sortir, tel un homme de guerre, il réveille sa jalousie, il pousse un cri d'alarme, un grondement et contre ses ennemis se comporte en héros: 14 Je suis depuis longtemps resté inactif, je ne disais rien, je me contenais,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 Lord shall go forth like a mighty man; He shall stir up His zeal like a man of war. He shall cry out, yes, shout aloud; He shall prevail against His enemies. 14 I have held My peace a long time, I have been still and restrained Myself.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5160" name="Group 24"/>
          <p:cNvGraphicFramePr>
            <a:graphicFrameLocks noGrp="1"/>
          </p:cNvGraphicFramePr>
          <p:nvPr/>
        </p:nvGraphicFramePr>
        <p:xfrm>
          <a:off x="34925" y="115888"/>
          <a:ext cx="9145588" cy="5703874"/>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وأحتملُ ضبطت نفسي كالتي تلد، أنفُخُ وأزفُرُ. أخرِبُ الجبال والتلال وأُيبسُ كُلَّ عُشبها وأجعلُ الأنهار يبساً وأُجففُ الغدران</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8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femme en travail, je gémis, je suffoque, et je suis oppressé tout à la fois. 15 Je vais dévaster montagnes et collines et toute leur verdure, je la dessécherai; je transformerai les fleuves en îlots, et les étangs, je les dessécherai.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Now I will cry like a woman in labor, I will pant and gasp at once. 15 I will lay waste the mountains and hills, And dry up all their vegetation; I will make the rivers coastlands, And I will dry up the pools.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1508" name="Group 20"/>
          <p:cNvGraphicFramePr>
            <a:graphicFrameLocks noGrp="1"/>
          </p:cNvGraphicFramePr>
          <p:nvPr/>
        </p:nvGraphicFramePr>
        <p:xfrm>
          <a:off x="34925" y="115888"/>
          <a:ext cx="9074150" cy="652850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وأُسَيِّرُ العُميَ في طريق لم يعرفُوه، وأسلكهم مسالك لم يعهدُوها، وأجعلُ الظُّلمة نوراً أمامهُم والمُعوجَّات مُستقيمةً، هذه الأُمُورُ سأصنعها ولم أترُكُهُم.</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Je ferai marcher les aveugles sur un chemin inconnu d'eux, sur des sentiers inconnus d'eux je les ferai cheminer. Je transformerai devant eux les ténèbres en lumière, et les détours en ligne droite. Ces projets, je vais les exécuter et nullement les abandonner.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 will bring the blind by a way they did not know; I will lead them in paths they have not known. I will make darkness light before them, And crooked places straight. These things I will do for them, And not forsake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r>
                        <a:rPr kumimoji="0" lang="en-US" sz="2400" b="1" i="0" u="none" strike="noStrike" cap="none" normalizeH="0" baseline="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2552" name="Group 40"/>
          <p:cNvGraphicFramePr>
            <a:graphicFrameLocks noGrp="1"/>
          </p:cNvGraphicFramePr>
          <p:nvPr/>
        </p:nvGraphicFramePr>
        <p:xfrm>
          <a:off x="34925" y="115888"/>
          <a:ext cx="9001125" cy="6338888"/>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أمثال سليمان الحكيم ( 4 : 20 ـ 27</a:t>
                      </a:r>
                      <a:r>
                        <a:rPr kumimoji="0" lang="ar-EG" sz="3200" b="0" i="0" u="sng" strike="noStrike" cap="none" normalizeH="0" baseline="0" dirty="0">
                          <a:ln>
                            <a:noFill/>
                          </a:ln>
                          <a:solidFill>
                            <a:srgbClr val="FF9900"/>
                          </a:solidFill>
                          <a:effectLst/>
                          <a:latin typeface="Arial" charset="0"/>
                          <a:cs typeface="Arial" charset="0"/>
                        </a:rPr>
                        <a:t> )</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 بني أصْغِ إلى كلامي، أمل أُذُنك إلى أقوالي. لكي لا تنضب ينابيعك</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تبرح عن عينيك )، احفظها في قلبك. فإنَّها حياة للذين يصادفونها</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3200" b="0" i="0" u="sng" strike="noStrike" kern="1200" cap="none" normalizeH="0" baseline="0" dirty="0">
                          <a:ln>
                            <a:noFill/>
                          </a:ln>
                          <a:solidFill>
                            <a:srgbClr val="FF9933"/>
                          </a:solidFill>
                          <a:effectLst/>
                          <a:latin typeface="Arial" charset="0"/>
                          <a:ea typeface="+mn-ea"/>
                          <a:cs typeface="Times New Roman" pitchFamily="18" charset="0"/>
                        </a:rPr>
                        <a:t>Proverbes  4:20-27</a:t>
                      </a:r>
                    </a:p>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Mon fils, prête attention à mes paroles, tends l'oreille à mes propos. Qu'ils ne s'éloignent pas de tes yeux; garde-les au fond de ton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22 Car ils sont vie pour qui les recueille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4:20-27</a:t>
                      </a:r>
                    </a:p>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My son, give attention to my words; Incline your ear to my sayings. 21 Do not let them depart from your eyes; Keep them in the midst of your heart; 22 For they are life to those who find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3566" name="Group 30"/>
          <p:cNvGraphicFramePr>
            <a:graphicFrameLocks noGrp="1"/>
          </p:cNvGraphicFramePr>
          <p:nvPr/>
        </p:nvGraphicFramePr>
        <p:xfrm>
          <a:off x="34925" y="115888"/>
          <a:ext cx="9001125" cy="651630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وصحةٌ للجسد كُلّه. بكُلِّ تحفُّظٍ احفظ قلبك لأنَّ مِنهُ نعم ( مخارج ) الحياة. انزع عنك الْتِواءَ الفم وخبث الشَّفتين أبعده مِنك. لتنظُر عيناك بالاستقامةِ وأجفانك فلتشر بالبر. </a:t>
                      </a:r>
                      <a:endParaRPr kumimoji="0" lang="en-US"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santé pour tout son être. 23 Garde ton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en toute vigilance car de lui dépendent les limites de la vie. 24 Proscris loin de toi le langage pervers, éloigne de toi la médisance. 25 Que tes yeux fixent bien en face et que ton regard aille droit devant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health to all their flesh. 23 Keep your heart with all diligence, For out of it spring the issues of life. 24 Put away from you a deceitful mouth, And put perverse lips far from you. 25 Let your eyes look straight ahead, And your eyelids look right before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4579" name="Group 19"/>
          <p:cNvGraphicFramePr>
            <a:graphicFrameLocks noGrp="1"/>
          </p:cNvGraphicFramePr>
          <p:nvPr/>
        </p:nvGraphicFramePr>
        <p:xfrm>
          <a:off x="34925" y="44450"/>
          <a:ext cx="9074150" cy="6049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مهِّد سبيل قدميك فتثبُت جميع طُرُقك. لا تمل يمنةً ولا يَسرةً، باعد قدمك عن طريق الشَّرِّ </a:t>
                      </a:r>
                      <a:r>
                        <a:rPr kumimoji="0" lang="en-CA"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Fraye un sentier pour tes pieds et que tes routes soient fermes. Ne te détourne ni à droite ni à gauche. Éloigne tes pieds du mal.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Ponder the path of your feet, And let all your ways be established. 27 Do not turn to the right or the left; Remove your foot from evil.  </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5616" name="Group 32"/>
          <p:cNvGraphicFramePr>
            <a:graphicFrameLocks noGrp="1"/>
          </p:cNvGraphicFramePr>
          <p:nvPr/>
        </p:nvGraphicFramePr>
        <p:xfrm>
          <a:off x="34925" y="115888"/>
          <a:ext cx="9001125" cy="633888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( 20 : 1 ـ 29 )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لي بمثل الشُّهور السَّالفة ومثل الأيَّام التي كان اللَّه فيها حافظي يُوقد مصباحه على رأسي فأسلك الظُّلمة في نوره،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29: 2 </a:t>
                      </a:r>
                      <a:r>
                        <a:rPr kumimoji="0" lang="en-US" sz="3200" b="0" i="0" u="sng" strike="noStrike" cap="none" normalizeH="0" baseline="0">
                          <a:ln>
                            <a:noFill/>
                          </a:ln>
                          <a:solidFill>
                            <a:srgbClr val="FF9933"/>
                          </a:solidFill>
                          <a:effectLst/>
                          <a:latin typeface="Times New Roman"/>
                          <a:cs typeface="Times New Roman" pitchFamily="18" charset="0"/>
                        </a:rPr>
                        <a:t>–</a:t>
                      </a:r>
                      <a:r>
                        <a:rPr kumimoji="0" lang="en-US" sz="3200" b="0" i="0" u="sng" strike="noStrike" cap="none" normalizeH="0" baseline="0">
                          <a:ln>
                            <a:noFill/>
                          </a:ln>
                          <a:solidFill>
                            <a:srgbClr val="FF9933"/>
                          </a:solidFill>
                          <a:effectLst/>
                          <a:latin typeface="Arial" charset="0"/>
                          <a:cs typeface="Times New Roman" pitchFamily="18" charset="0"/>
                        </a:rPr>
                        <a:t> 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Qui me fera revivre les lunes d'antan, ces jours où Dieu veillait sur moi, quand sa lampe brillait sur ma tête, et dans la nuit j'avançais à sa clarté;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29:2-20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Oh, that I were as in months past, As in the days when God watched over me; 3 When His lamp shone upon my head, And when by His light I walked through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6190" name="Group 30"/>
          <p:cNvGraphicFramePr>
            <a:graphicFrameLocks noGrp="1"/>
          </p:cNvGraphicFramePr>
          <p:nvPr/>
        </p:nvGraphicFramePr>
        <p:xfrm>
          <a:off x="34925" y="115888"/>
          <a:ext cx="9001125" cy="622897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طرقي رحبة حين كان يتعهد الرَّبّ بيتي وحين كُنت معتزاً وأولادي حولي فكانت طرقي تفيض دسماً وجبالي تقطر لبناً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4 </a:t>
                      </a:r>
                      <a:r>
                        <a:rPr kumimoji="0" lang="fr-FR" sz="2800" b="0" i="0" u="none" strike="noStrike" cap="none" normalizeH="0" baseline="0">
                          <a:ln>
                            <a:noFill/>
                          </a:ln>
                          <a:solidFill>
                            <a:schemeClr val="bg1"/>
                          </a:solidFill>
                          <a:effectLst/>
                          <a:latin typeface="Arial" charset="0"/>
                          <a:cs typeface="Arial" charset="0"/>
                        </a:rPr>
                        <a:t>tel que j'étais aux jours féconds de mon automne, quand l'amitié de Dieu reposait sur ma tente, 5 quand le Puissant était encore avec moi et que mes garçons m'entouraient, 6 quand je lavais mes pieds dans la crème et le roc versait pour moi des flots d'huile.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Just as I was in the days of my prime, When the friendly counsel of God was over my tent; 5 When the Almighty was yet with me, When my children were around me; 6 When my steps were bathed with cream, And the rock poured out rivers of oil for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7211" name="Group 27"/>
          <p:cNvGraphicFramePr>
            <a:graphicFrameLocks noGrp="1"/>
          </p:cNvGraphicFramePr>
          <p:nvPr/>
        </p:nvGraphicFramePr>
        <p:xfrm>
          <a:off x="34925" y="115888"/>
          <a:ext cx="9001125" cy="63388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فكُنت أخرُج الأوَّل في مدينتي واتخذ في السَّاحة مجلسي، يراني الشبان فيتوارون والشيوخ جميعاً يقفون مُنتصبين. والأمراء يمسكُون عن الكلام ويجعلون أيديهُم على أفواههم،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7 </a:t>
                      </a:r>
                      <a:r>
                        <a:rPr kumimoji="0" lang="fr-FR" sz="2800" b="0" i="0" u="none" strike="noStrike" cap="none" normalizeH="0" baseline="0">
                          <a:ln>
                            <a:noFill/>
                          </a:ln>
                          <a:solidFill>
                            <a:schemeClr val="bg1"/>
                          </a:solidFill>
                          <a:effectLst/>
                          <a:latin typeface="Arial" charset="0"/>
                          <a:cs typeface="Arial" charset="0"/>
                        </a:rPr>
                        <a:t>Si je sortais vers la porte de la cité, si j'installais mon siège sur la place, 8 à ma vue les jeunes s'éclipsaient, les vieillards se levaient et restaient debout. 9 Les notables arrêtaient leurs discours et mettaient la main sur leur bouche.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When I went out to the gate by the city, When I took my seat in the open square, 8 The young men saw me and hid, And the aged arose and stood; 9 The princes refrained from talking, And put their hand on their mouth;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8238" name="Group 30"/>
          <p:cNvGraphicFramePr>
            <a:graphicFrameLocks noGrp="1"/>
          </p:cNvGraphicFramePr>
          <p:nvPr/>
        </p:nvGraphicFramePr>
        <p:xfrm>
          <a:off x="34925" y="44450"/>
          <a:ext cx="9001125" cy="63054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يغبطني الذين يسمعونني ( يتخافت منطق العظماء ) وتلتصق ألسنتهُمُ بأحناكهم. إذا سمعت بي أُذناً غبطتني وإذا رأتني عين خجلت منِّي، لأنَّي كُنت أُنجي البائس مِن يد القوي واليتيم الذي لا مُعين لهُ أعنته.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10 </a:t>
                      </a:r>
                      <a:r>
                        <a:rPr kumimoji="0" lang="fr-FR" sz="2800" b="0" i="0" u="none" strike="noStrike" cap="none" normalizeH="0" baseline="0">
                          <a:ln>
                            <a:noFill/>
                          </a:ln>
                          <a:solidFill>
                            <a:schemeClr val="bg1"/>
                          </a:solidFill>
                          <a:effectLst/>
                          <a:latin typeface="Arial" charset="0"/>
                          <a:cs typeface="Arial" charset="0"/>
                        </a:rPr>
                        <a:t>La voix des chefs se perdait, leur langue se collait au palais.11 L'oreille qui m'entendait me disait heureux, l'œil qui me voyait me rendait témoignage. 12 Car je sauvais le pauvre qui crie à l'aide, et l'orphelin sans secours. </a:t>
                      </a: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 voice of nobles was hushed, And their tongue stuck to the roof of their mouth. 11 When the ear heard, then it blessed me, And when the eye saw, then it approved me; 12 Because I delivered the poor who cried out, The fatherless and the one who had no helper.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79258" name="Group 26"/>
          <p:cNvGraphicFramePr>
            <a:graphicFrameLocks noGrp="1"/>
          </p:cNvGraphicFramePr>
          <p:nvPr/>
        </p:nvGraphicFramePr>
        <p:xfrm>
          <a:off x="34925" y="115888"/>
          <a:ext cx="9001125" cy="6457558"/>
        </p:xfrm>
        <a:graphic>
          <a:graphicData uri="http://schemas.openxmlformats.org/drawingml/2006/table">
            <a:tbl>
              <a:tblPr rtl="1"/>
              <a:tblGrid>
                <a:gridCol w="4743222">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فتحل عليَّ بركة الهالك فم الأرملة يُباركني. لبستُ البرَّ فكساني، كجُبَّةٍ كان عدلي. كُنتُ عيناً للعُمي ورجلاً للعُرج،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a:t>
                      </a:r>
                      <a:r>
                        <a:rPr kumimoji="0" lang="fr-FR" sz="2800" b="0" i="0" u="none" strike="noStrike" cap="none" normalizeH="0" baseline="0" dirty="0">
                          <a:ln>
                            <a:noFill/>
                          </a:ln>
                          <a:solidFill>
                            <a:schemeClr val="bg1"/>
                          </a:solidFill>
                          <a:effectLst/>
                          <a:latin typeface="Arial" charset="0"/>
                          <a:cs typeface="Arial" charset="0"/>
                        </a:rPr>
                        <a:t>La bénédiction du mourant venait sur moi, et je rendais la joie au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de la veuve.14 Je revêtais la justice, c'était mon vêtement. Mon droit me servait de manteau et de turban. 15 J'étais devenu les yeux de l'aveugle, et les pieds de l'impotent, c'était moi. Pour les indigents,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13 The blessing of a perishing man came upon me, And I caused the widow's heart to sing for joy. 14 I put on righteousness, and it clothed me; My justice was like a robe and a turban. 15 I was eyes to the blind, And I was feet to the lame.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0279" name="Group 23"/>
          <p:cNvGraphicFramePr>
            <a:graphicFrameLocks noGrp="1"/>
          </p:cNvGraphicFramePr>
          <p:nvPr/>
        </p:nvGraphicFramePr>
        <p:xfrm>
          <a:off x="34925" y="115888"/>
          <a:ext cx="9001125" cy="623405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وكنت أباً للمساكين استقصي دعوى مَن لم أعرفه. وحطمت أنياب الظَّالم وانتزعت الفريسة مِن بين أسنانه. كُنتُ أقول إنِّي أشيخ</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سأموت ) في وكري ومثل سعف النخل أحيا سنيناً كثيرة،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16 </a:t>
                      </a:r>
                      <a:r>
                        <a:rPr kumimoji="0" lang="fr-FR" sz="2800" b="0" i="0" u="none" strike="noStrike" cap="none" normalizeH="0" baseline="0" dirty="0">
                          <a:ln>
                            <a:noFill/>
                          </a:ln>
                          <a:solidFill>
                            <a:schemeClr val="bg1"/>
                          </a:solidFill>
                          <a:effectLst/>
                          <a:latin typeface="Arial" charset="0"/>
                          <a:cs typeface="Arial" charset="0"/>
                        </a:rPr>
                        <a:t>j'étais un père, la cause de l'inconnu, je la disséquais. 17 Je brisais les crocs de l'injuste, et de ses dents, je faisais tomber sa proie. 18 Je me disais: "Quand j'expirerai dans mon nid, comme le phénix je multiplierai mes jours.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 was a father to the poor, And I searched out the case that I did not know. 17 I broke the fangs of the wicked, And plucked the victim from his teeth. 18 Then I said, `I shall die in my nest, And multiply my days as the sand.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6622" name="Group 14"/>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أصُولي مُنبسطة على المياه والندى يُبيت على أغصاني. وقد تجدد مجدي لدى وازدادت قوسي قوة في يدي.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L'eau accède à ma racine, la rosée passe la nuit sur ma ramure. Ma gloire retrouvera sa fraîcheur, et dans ma main mon arc rajeunira." </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My root is spread out to the waters, And the dew lies all night on my branch. 20 My glory is fresh within me, And my bow is renewed in my hand.'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7649" name="Group 17"/>
          <p:cNvGraphicFramePr>
            <a:graphicFrameLocks noGrp="1"/>
          </p:cNvGraphicFramePr>
          <p:nvPr/>
        </p:nvGraphicFramePr>
        <p:xfrm>
          <a:off x="34925" y="115888"/>
          <a:ext cx="9001125" cy="6596254"/>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دانيال النبي ( 6 : 1 ـ 27 )</a:t>
                      </a:r>
                      <a:endParaRPr kumimoji="0" lang="en-CA" sz="3200" b="0" i="0" u="sng" strike="noStrike" cap="none" normalizeH="0" baseline="0" dirty="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1 Samuel 3:1-20</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Samuel 3:1-20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Then the boy Samuel ministered to the Lord before Eli. And the word of the Lord was rare in those days; there was no widespread revelation. 2 And it came to pass at that time, while Eli was lying down in his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8672" name="Group 16"/>
          <p:cNvGraphicFramePr>
            <a:graphicFrameLocks noGrp="1"/>
          </p:cNvGraphicFramePr>
          <p:nvPr/>
        </p:nvGraphicFramePr>
        <p:xfrm>
          <a:off x="34925" y="115888"/>
          <a:ext cx="9074150" cy="6516308"/>
        </p:xfrm>
        <a:graphic>
          <a:graphicData uri="http://schemas.openxmlformats.org/drawingml/2006/table">
            <a:tbl>
              <a:tblPr rtl="1"/>
              <a:tblGrid>
                <a:gridCol w="4668837">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when his eyes had begun to grow so dim that he could not see, 3 and before the lamp of God went out in the tabernacle of the Lord where the ark of God was, and while Samuel was lying down, 4 that the Lord called Samuel. And he answered, Here I am!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1296" name="Group 16"/>
          <p:cNvGraphicFramePr>
            <a:graphicFrameLocks noGrp="1"/>
          </p:cNvGraphicFramePr>
          <p:nvPr/>
        </p:nvGraphicFramePr>
        <p:xfrm>
          <a:off x="34925" y="115888"/>
          <a:ext cx="9074150" cy="6943028"/>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So he ran to Eli and said, Here I am, for you called me. And he said, I did not call; lie down again. And he went and lay down. 6 Then the Lord called yet again, Samuel! So Samuel arose and went to Eli, and said, Here I am, for you called me. He answered, I did not call, my son; lie down again.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2319" name="Group 15"/>
          <p:cNvGraphicFramePr>
            <a:graphicFrameLocks noGrp="1"/>
          </p:cNvGraphicFramePr>
          <p:nvPr/>
        </p:nvGraphicFramePr>
        <p:xfrm>
          <a:off x="34925" y="115888"/>
          <a:ext cx="9074150" cy="6516308"/>
        </p:xfrm>
        <a:graphic>
          <a:graphicData uri="http://schemas.openxmlformats.org/drawingml/2006/table">
            <a:tbl>
              <a:tblPr rtl="1"/>
              <a:tblGrid>
                <a:gridCol w="4610779">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(Now Samuel did not yet know the Lord, nor was the word of the Lord yet revealed to him.) 8 And the Lord called Samuel again the third time. Then he arose and went to Eli, and said, Here I am, for you did call me. Then Eli perceived that the Lord had called the boy.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3342" name="Group 14"/>
          <p:cNvGraphicFramePr>
            <a:graphicFrameLocks noGrp="1"/>
          </p:cNvGraphicFramePr>
          <p:nvPr/>
        </p:nvGraphicFramePr>
        <p:xfrm>
          <a:off x="34925" y="115888"/>
          <a:ext cx="9074150" cy="6516308"/>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Therefore Eli said to Samuel, Go, lie down; and it shall be, if He calls you, that you must say, `Speak, Lord, for Your servant hears.'  So Samuel went and lay down in his place. 10 Now the Lord came and stood and called as at other times, Samuel! Samuel!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5390" name="Group 14"/>
          <p:cNvGraphicFramePr>
            <a:graphicFrameLocks noGrp="1"/>
          </p:cNvGraphicFramePr>
          <p:nvPr/>
        </p:nvGraphicFramePr>
        <p:xfrm>
          <a:off x="34925" y="115888"/>
          <a:ext cx="9074150" cy="6943028"/>
        </p:xfrm>
        <a:graphic>
          <a:graphicData uri="http://schemas.openxmlformats.org/drawingml/2006/table">
            <a:tbl>
              <a:tblPr rtl="1"/>
              <a:tblGrid>
                <a:gridCol w="4581751">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And Samuel answered, Speak, for Your servant hears. 11 Then the Lord said to Samuel: Behold, I will do something in Israel at which both ears of everyone who hears it will tingle. 12 In that day I will perform against Eli all that I have spoken concerning his house, from beginning to end.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6416" name="Group 16"/>
          <p:cNvGraphicFramePr>
            <a:graphicFrameLocks noGrp="1"/>
          </p:cNvGraphicFramePr>
          <p:nvPr/>
        </p:nvGraphicFramePr>
        <p:xfrm>
          <a:off x="34925" y="115888"/>
          <a:ext cx="9074150"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I have told him that I will judge his house forever for the iniquity which he knows, because his sons made themselves vile, and he did not restrain them. 14 And therefore I have sworn to the house of Eli that the iniquity of Eli's house shall not be atoned for by sacrifice or offering forever.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7441" name="Group 17"/>
          <p:cNvGraphicFramePr>
            <a:graphicFrameLocks noGrp="1"/>
          </p:cNvGraphicFramePr>
          <p:nvPr/>
        </p:nvGraphicFramePr>
        <p:xfrm>
          <a:off x="34925" y="115888"/>
          <a:ext cx="9074150"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So Samuel lay down until morning, and opened the doors of the house of the Lord. And Samuel was afraid to tell Eli the vision. 16 Then Eli called Samuel and said, Samuel, my son! And he answered, Here I am.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8462" name="Group 14"/>
          <p:cNvGraphicFramePr>
            <a:graphicFrameLocks noGrp="1"/>
          </p:cNvGraphicFramePr>
          <p:nvPr/>
        </p:nvGraphicFramePr>
        <p:xfrm>
          <a:off x="34925" y="115888"/>
          <a:ext cx="9074150" cy="651630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he said, What is the word that the Lord spoke to you? Please do not hide it from me. God do so to you, and more also, if you hide anything from me of all the things that He said to you. 18 Then Samuel told him everything, and hid nothing from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89489" name="Group 17"/>
          <p:cNvGraphicFramePr>
            <a:graphicFrameLocks noGrp="1"/>
          </p:cNvGraphicFramePr>
          <p:nvPr/>
        </p:nvGraphicFramePr>
        <p:xfrm>
          <a:off x="34925" y="115888"/>
          <a:ext cx="9074150" cy="597852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said, It is the Lord. Let Him do what seems good to Him. 19 So Samuel grew, and the Lord was with him and let none of his words fall to the ground.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99694" name="Group 14"/>
          <p:cNvGraphicFramePr>
            <a:graphicFrameLocks noGrp="1"/>
          </p:cNvGraphicFramePr>
          <p:nvPr/>
        </p:nvGraphicFramePr>
        <p:xfrm>
          <a:off x="34925" y="44450"/>
          <a:ext cx="9145588" cy="58340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all Israel from Dan to Beersheba knew that Samuel had been established as a prophet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00706"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6600707"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01750" name="Group 22"/>
          <p:cNvGraphicFramePr>
            <a:graphicFrameLocks noGrp="1"/>
          </p:cNvGraphicFramePr>
          <p:nvPr/>
        </p:nvGraphicFramePr>
        <p:xfrm>
          <a:off x="34925" y="44450"/>
          <a:ext cx="9145588" cy="61944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86:14</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اللَّهُمَّ إنَّ مُخالفي النَّاموس قد قامُوا عليَّ، ومَجمعُ الأعزَّاءِ طلب نَفسِي، ولمْ يَسبقُوا فيجعلُوك أمامهُم.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86:14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Dieu, des orgueilleux m'ont attaqué,et une ligne de tyrans en veut à ma vie, ils ne tiennent pas compte de toi,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O God, the proud have risen against me, And a mob of violent men have sought my life, And have not set You before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32pm</a:t>
            </a:r>
          </a:p>
        </p:txBody>
      </p:sp>
    </p:spTree>
  </p:cSld>
  <p:clrMapOvr>
    <a:masterClrMapping/>
  </p:clrMapOvr>
</p:sld>
</file>

<file path=ppt/slides/slide2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02782" name="Group 30"/>
          <p:cNvGraphicFramePr>
            <a:graphicFrameLocks noGrp="1"/>
          </p:cNvGraphicFramePr>
          <p:nvPr/>
        </p:nvGraphicFramePr>
        <p:xfrm>
          <a:off x="34925" y="44450"/>
          <a:ext cx="9145588" cy="662463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( 9 :  37 ـ 43 )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اليوم التَّالي لما نزلُوا مِن الجبل استقبلهُ جمعٌ كثيرٌ. وإذا برجُلٌ مِن الجمع صاح قائلاً: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9:37-43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Or, le jour suivant, quand ils furent descendus de la montagne, une grande foule vint à la rencontre de Jésus. 38 Et voilà qu'au milieu de la foule un homme s'écria: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9:37-43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Now it happened on the next day, when they had come down from the mountain, that a great multitude met Him. 38 Suddenly a man from the multitude cried out,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32m  </a:t>
            </a:r>
          </a:p>
        </p:txBody>
      </p:sp>
    </p:spTree>
  </p:cSld>
  <p:clrMapOvr>
    <a:masterClrMapping/>
  </p:clrMapOvr>
</p:sld>
</file>

<file path=ppt/slides/slide2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03801" name="Group 25"/>
          <p:cNvGraphicFramePr>
            <a:graphicFrameLocks noGrp="1"/>
          </p:cNvGraphicFramePr>
          <p:nvPr/>
        </p:nvGraphicFramePr>
        <p:xfrm>
          <a:off x="34925" y="44450"/>
          <a:ext cx="9074150" cy="679640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مُعلِّمُ أتضرعُ إليك، اُنظُر إلى ابني، فإنَّهُ ابنٌ وحيدٌ لي. وها رُوحٌ يأتي عليه فيصرُخُ بغتةً فيزعجُهُ ويصرعُهُ فيُزبد وبجَهدٍ ينصرف عنه مُهشماً إيَّاهُ. وسألتُ تلاميذك أن يُخرجوهُ فلم يستطيعُوا ".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"Maître, je t'en prie, regarde mon fils car c'est mon unique enfant. 39 Il arrive qu'un esprit s'empare de lui; tout à coup il crie, il le fait se convulser et écumer, et il ne le quitte qu'à grand-peine, en le laissant tout brisé. 40 J'ai prié tes disciples de le chasser, et ils n'ont pas pu."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Teacher, I implore You, look on my son, for he is my only child. 39 And behold, a spirit seizes him, and he suddenly cries out; it convulses him so that he foams at the mouth, and it departs from him with great difficulty, bruising him. 40 So I implored Your disciples to cast it out, but they could not.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0525" name="Group 29"/>
          <p:cNvGraphicFramePr>
            <a:graphicFrameLocks noGrp="1"/>
          </p:cNvGraphicFramePr>
          <p:nvPr/>
        </p:nvGraphicFramePr>
        <p:xfrm>
          <a:off x="34925" y="44450"/>
          <a:ext cx="9074150" cy="596900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يسوعُ وقال: " أيُّها الجيلُ الغيرُ المُؤمن الأعوج، إلى متى أكُونُ معكُم وأحتملكُم؟ قدِّم ابنك إلى هُنا! ". وفيما هو يقدمه إليهِ صرعهُ الشَّيطانُ وأزعجهُ،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973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Prenant la parole, Jésus dit: "Génération incrédule et pervertie, jusqu'à quand serai-je auprès de vous et aurai-je à vous supporter? Amène ici ton fils. 42 A peine l'enfant arrivait-il que le démon le jeta à terre et l'agita de convulsions.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Then Jesus answered and said, O faithless and perverse generation, how long shall I be with you and bear with you? Bring your son here. 42 And as he was still coming, the demon threw him down and convulsed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04818" name="Group 18"/>
          <p:cNvGraphicFramePr>
            <a:graphicFrameLocks noGrp="1"/>
          </p:cNvGraphicFramePr>
          <p:nvPr/>
        </p:nvGraphicFramePr>
        <p:xfrm>
          <a:off x="34925" y="44450"/>
          <a:ext cx="9074150" cy="5762626"/>
        </p:xfrm>
        <a:graphic>
          <a:graphicData uri="http://schemas.openxmlformats.org/drawingml/2006/table">
            <a:tbl>
              <a:tblPr rtl="1"/>
              <a:tblGrid>
                <a:gridCol w="4152903">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فانتهر يسوعُ الرُّوح النَّجس وشفى الصَّبيَّ وسلَّمهُ إلى أبيه. فتعجبُوا جميعاً مِن عظمةِ اللَّهِ إذ كانوا متعجبين جميعاً مِن كُلِّ ما فعلَ.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Mais Jésus menaça l'esprit impur, il guérit l'enfant et le remit à son père. 43 Et tous étaient frappés de la grandeur de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200" b="1" i="0" u="none" strike="noStrike" cap="none" normalizeH="0" baseline="0" dirty="0">
                          <a:ln>
                            <a:noFill/>
                          </a:ln>
                          <a:solidFill>
                            <a:srgbClr val="FF9900"/>
                          </a:solidFill>
                          <a:effectLst/>
                          <a:latin typeface="Arial" charset="0"/>
                          <a:cs typeface="Arial" charset="0"/>
                        </a:rPr>
                        <a:t>(Gloire à Dieu éternellement.)</a:t>
                      </a:r>
                      <a:endParaRPr kumimoji="0" lang="ar-EG" sz="2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Then Jesus rebuked the unclean spirit, healed the child, and gave him back to his father. 43 And they were all amazed at the majesty of God. But while everyone marveled at all the things which Jesus did.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0582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60582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60582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60582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07913" name="Group 41"/>
          <p:cNvGraphicFramePr>
            <a:graphicFrameLocks noGrp="1"/>
          </p:cNvGraphicFramePr>
          <p:nvPr/>
        </p:nvGraphicFramePr>
        <p:xfrm>
          <a:off x="34925" y="44450"/>
          <a:ext cx="9145588" cy="6629146"/>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100" b="0" i="0" u="sng" strike="noStrike" cap="none" normalizeH="0" baseline="0">
                          <a:ln>
                            <a:noFill/>
                          </a:ln>
                          <a:solidFill>
                            <a:srgbClr val="FF9933"/>
                          </a:solidFill>
                          <a:effectLst/>
                          <a:latin typeface="Arial" charset="0"/>
                          <a:cs typeface="Arial" charset="0"/>
                        </a:rPr>
                        <a:t>رسالة بولس الرسول الأولى إلى أهل كورنثوس</a:t>
                      </a:r>
                      <a:r>
                        <a:rPr kumimoji="0" lang="ar-EG" sz="3100" b="0" i="0" u="sng" strike="noStrike" cap="none" normalizeH="0" baseline="0">
                          <a:ln>
                            <a:noFill/>
                          </a:ln>
                          <a:solidFill>
                            <a:srgbClr val="FF9933"/>
                          </a:solidFill>
                          <a:effectLst/>
                          <a:latin typeface="Arial" charset="0"/>
                          <a:cs typeface="Arial" charset="0"/>
                        </a:rPr>
                        <a:t>( </a:t>
                      </a:r>
                      <a:r>
                        <a:rPr kumimoji="0" lang="ar-SA" sz="3100" b="0" i="0" u="sng" strike="noStrike" cap="none" normalizeH="0" baseline="0">
                          <a:ln>
                            <a:noFill/>
                          </a:ln>
                          <a:solidFill>
                            <a:srgbClr val="FF9933"/>
                          </a:solidFill>
                          <a:effectLst/>
                          <a:latin typeface="Arial" charset="0"/>
                          <a:cs typeface="Arial" charset="0"/>
                        </a:rPr>
                        <a:t>10 : 14 ـ </a:t>
                      </a:r>
                      <a:r>
                        <a:rPr kumimoji="0" lang="en-CA" sz="3100" b="0" i="0" u="sng" strike="noStrike" cap="none" normalizeH="0" baseline="0">
                          <a:ln>
                            <a:noFill/>
                          </a:ln>
                          <a:solidFill>
                            <a:srgbClr val="FF9933"/>
                          </a:solidFill>
                          <a:effectLst/>
                          <a:latin typeface="Arial" charset="0"/>
                          <a:cs typeface="Arial" charset="0"/>
                        </a:rPr>
                        <a:t>1</a:t>
                      </a:r>
                      <a:r>
                        <a:rPr kumimoji="0" lang="ar-SA" sz="3100" b="0" i="0" u="sng" strike="noStrike" cap="none" normalizeH="0" baseline="0">
                          <a:ln>
                            <a:noFill/>
                          </a:ln>
                          <a:solidFill>
                            <a:srgbClr val="FF9933"/>
                          </a:solidFill>
                          <a:effectLst/>
                          <a:latin typeface="Arial" charset="0"/>
                          <a:cs typeface="Arial" charset="0"/>
                        </a:rPr>
                        <a:t>1 : 1 )</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فلذلك يا أحبَّائي اهرُبُوا مِن عبادة الأوثان. أقولُ كما للحُكماء: احكُموا أنتُم فيما أقوله. كأسُ البركةِ التي نُباركُها، أليست هي شركة دم المسيح؟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1 Corinthiens 10:14 - 11:1</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C'est pourquoi, mes bien-aimés, fuyez l'idolâtrie. Je vous parle comme à des personnes raisonnables; jugez vous-mêmes de ce que je dis. 16 La coupe de bénédiction que nous bénissons n'est-elle pas une communion </a:t>
                      </a:r>
                      <a:r>
                        <a:rPr kumimoji="0" lang="fr-FR" sz="2400" b="0" i="0" u="none" strike="noStrike" cap="none" normalizeH="0" baseline="0">
                          <a:ln>
                            <a:noFill/>
                          </a:ln>
                          <a:solidFill>
                            <a:schemeClr val="bg1"/>
                          </a:solidFill>
                          <a:effectLst/>
                          <a:latin typeface="Arial" charset="0"/>
                          <a:cs typeface="Arial" charset="0"/>
                        </a:rPr>
                        <a:t>au sang du Christ? </a:t>
                      </a:r>
                      <a:endParaRPr kumimoji="0" lang="en-US" sz="24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1Corinthians 10:14-11:1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Therefore, my beloved, flee from idolatry. 15 I speak as to wise men; judge for yourselves what I say. 16 The cup of blessing which we bless, is it not the communion of the blood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32p</a:t>
            </a:r>
          </a:p>
        </p:txBody>
      </p:sp>
    </p:spTree>
  </p:cSld>
  <p:clrMapOvr>
    <a:masterClrMapping/>
  </p:clrMapOvr>
</p:sld>
</file>

<file path=ppt/slides/slide2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08923" name="Group 27"/>
          <p:cNvGraphicFramePr>
            <a:graphicFrameLocks noGrp="1"/>
          </p:cNvGraphicFramePr>
          <p:nvPr/>
        </p:nvGraphicFramePr>
        <p:xfrm>
          <a:off x="34925" y="44450"/>
          <a:ext cx="9145588" cy="661181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والخُبزُ الذي نكسرُهُ، أليس هو شركة جسد المسيح؟ فإنَّنا نحنُ الكثيرين خُبزٌ واحدٌ، جسدٌ واحدٌ، لأنَّنا جميعاً نشتركُ في الخُبز الواحد. انظُروا إسرائيل حسب الجسد. أليس الذين يأكُلُون الذَّبائح هُم شُركاء المذبح؟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pain que nous rompons n'est-il pas une communion au corps du Christ? 17 Puisqu'il y a un seul pain, nous sommes tous un seul corps: car tous nous participons à cet unique pain. Voyez les fils d'Israël: ceux qui mangent les victimes sacrifiées ne sont-ils pas en communion avec l'autel?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bread which we break, is it not the communion of the body of Christ? 17 For we, though many, are one bread and one body; for we all partake of that one bread. 18 Observe Israel after the flesh: Are not those who eat of the sacrifices partakers of the altar?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1541" name="Group 21"/>
          <p:cNvGraphicFramePr>
            <a:graphicFrameLocks noGrp="1"/>
          </p:cNvGraphicFramePr>
          <p:nvPr/>
        </p:nvGraphicFramePr>
        <p:xfrm>
          <a:off x="34925" y="44450"/>
          <a:ext cx="9145588" cy="601440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فماذا أقولُ؟ أإنَّ ذبيحة الوثن شيءٌ، أو إنَّ الوثن شيءٌ؟ بل إنَّ الذي تذبحهُ الأُمم إنَّما  تذبحهُ للشَّياطين، لا للَّهِ. فلا أُريد أن تكُونوا شُركاء للشَّياطين،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Que veux-je dire? Que la viande sacrifiée aux idoles ou que l'idole aient en elles-mêmes quelque valeur? 20 Non! Mais comme leurs sacrifices sont offerts aux démons et non pas à Dieu, je ne veux pas que vous entriez en communion avec les démons.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What am I saying then? That an idol is anything, or what is offered to idols is anything? 20 Rather, that the things which the Gentiles sacrifice they sacrifice to demons and not to God, and I do not want you to have fellowship with demons.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2574" name="Group 30"/>
          <p:cNvGraphicFramePr>
            <a:graphicFrameLocks noGrp="1"/>
          </p:cNvGraphicFramePr>
          <p:nvPr/>
        </p:nvGraphicFramePr>
        <p:xfrm>
          <a:off x="34925" y="44450"/>
          <a:ext cx="9145588" cy="5905501"/>
        </p:xfrm>
        <a:graphic>
          <a:graphicData uri="http://schemas.openxmlformats.org/drawingml/2006/table">
            <a:tbl>
              <a:tblPr rtl="1"/>
              <a:tblGrid>
                <a:gridCol w="5184775">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إنكم لا تستطيعُون أن تشربُوا كأس الرَّبِّ وكأس الشَّياطين. ولا تستطيعُون أن تشتركُوا في مائدة الرَّبِّ ومائدة الشياطين. أنُغير الرَّبَّ؟ ألعلَّنا أقوى منهُ؟.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Vous ne pouvez boire à la fois à la coupe du Seigneur et à la coupe des démons; vous ne pouvez participer à la fois à la table du Seigneur et à celle des démons. Ou bien voulons-nous exciter la jalousie du Seigneur? Sommes-nous plus forts que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You cannot drink the cup of the Lord and the cup of demons; you cannot partake of the Lord's table and of the table of demons. 22 Or do we provoke the Lord to jealousy? Are we stronger than He?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3600" name="Group 32"/>
          <p:cNvGraphicFramePr>
            <a:graphicFrameLocks noGrp="1"/>
          </p:cNvGraphicFramePr>
          <p:nvPr/>
        </p:nvGraphicFramePr>
        <p:xfrm>
          <a:off x="34925" y="44450"/>
          <a:ext cx="9145588" cy="633888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كُلُّ الأشياء تحلُّ لي "، ولكن ليس كُلُّ الأشياء تُوافقُ. " كُلُّ الأشياء تحلُّ لي "، ولكن ليس كُلُّ الأشياء تبني</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يطلُب أحدٌ ما هو لنفسهِ، بل</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هو لغيره. كُلُّ ما يُباعُ في سوق اللحم كُلُوهُ غير فاحصين عن شيء، مِن أجل الضَّمير،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Tout est permis, mais tout ne convient pas; tout est permis, mais tout n'édifie pas. 24 Que nul ne cherche son propre intérêt, mais celui d'autrui. Tout ce qu'on vend au marché, 25 mangez-le sans poser de question par motif de conscience;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All things are lawful for me, but not all things are helpful; all things are lawful for me, but not all things edify. 24 Let no one seek his own, but each one the other's well-being. 25 Eat whatever is sold in the meat market, asking no questions for conscience' sake;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4616" name="Group 24"/>
          <p:cNvGraphicFramePr>
            <a:graphicFrameLocks noGrp="1"/>
          </p:cNvGraphicFramePr>
          <p:nvPr/>
        </p:nvGraphicFramePr>
        <p:xfrm>
          <a:off x="34925" y="44450"/>
          <a:ext cx="9145588" cy="601440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 للرَّبِّ الأرض وملأها ". إن دعاكُم أحدٌ مِن غير المُؤمنين، وأحببتُم أن تذهبُوا، فكُلُوا مِن كُلُّ ما يُقدَّمُ لكُم غير فاحصين عن شيء، مِن أجل الضَّمير. ولكن إن قال لكُم أحدٌ: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car la terre et tout ce qu'elle contient sont au Seigneur. 27 Si un non-croyant vous invite et que vous acceptiez d'y aller, mangez de tout ce qui vous est offert, sans poser de question par motif de conscience. 28 Mais si quelqu'un vous dit: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for the earth is the Lord's, and all its fullness. 27 If any of those who do not believe invites you to dinner, and you desire to go, eat whatever is set before you, asking no question for conscience' sake. 28 But if anyone says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5641" name="Group 25"/>
          <p:cNvGraphicFramePr>
            <a:graphicFrameLocks noGrp="1"/>
          </p:cNvGraphicFramePr>
          <p:nvPr/>
        </p:nvGraphicFramePr>
        <p:xfrm>
          <a:off x="34925" y="44450"/>
          <a:ext cx="9145588" cy="6206427"/>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هذه ذبيحة أوثان " فلا تأكُلُوا لأجل الذي أعلمكُم، ولأجل الضَّمير. لأنَّ: " للرَّبِّ الأرض وملأها " أقولُ " الضَّميرُ "، ليس مِن أجل ضميرك، بل ضميرُ غيرك. فلماذا تدان حُرِّيَّتي مِن ضمير غيري؟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de la viande sacrifiée", n'en mangez pas, à cause de celui qui vous a averti et par motif de conscience; 29 je parle ici, non de votre conscience, mais de la sienne. Car pourquoi ma liberté serait-elle jugée par une autre conscience?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This was offered to idols, do not eat it for the sake of the one who told you, and for conscience' sake; for the earth is the Lord's, and all its fullness. 29 Conscience, I say, not your own, but that of the other. For why is my liberty judged by another man's conscience?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6666" name="Group 26"/>
          <p:cNvGraphicFramePr>
            <a:graphicFrameLocks noGrp="1"/>
          </p:cNvGraphicFramePr>
          <p:nvPr/>
        </p:nvGraphicFramePr>
        <p:xfrm>
          <a:off x="34925" y="44450"/>
          <a:ext cx="9145588" cy="676656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كُنتُ أنا أتناولُ بشُكر، فلماذا يُفتري عليَّ فيـم أنا شاكر عليه؟ فإذا أكلتُم أو شـربتُم أو عملتُم شيئاً، فاعمـلُوا كُـلَّ شيءٍ</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لمجد اللَّهِ. كُونُوا بلا معثرة لليهود ولليونانيِّين ولكنيسةِ اللَّهِ.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Si je prends de la nourriture en rendant grâce, pourquoi serais-je blâmé pour ce dont je rends grâce? Soit donc que vous mangiez, soit que vous buviez, quoi que vous fassiez, faites tout pour la gloire de Dieu. 32 Ne soyez pour personne une occasion de chute ni pour les Juifs, ni pour les Grecs, ni pour l'Église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But if I partake with thanks, why am I evil spoken of for the food over which I give thanks? 31 Therefore, whether you eat or drink, or whatever you do, do all to the glory of God. 32 Give no offense, either to the Jews or to the Greeks or to the church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7687" name="Group 23"/>
          <p:cNvGraphicFramePr>
            <a:graphicFrameLocks noGrp="1"/>
          </p:cNvGraphicFramePr>
          <p:nvPr/>
        </p:nvGraphicFramePr>
        <p:xfrm>
          <a:off x="34925" y="44450"/>
          <a:ext cx="9145588" cy="6583680"/>
        </p:xfrm>
        <a:graphic>
          <a:graphicData uri="http://schemas.openxmlformats.org/drawingml/2006/table">
            <a:tbl>
              <a:tblPr rtl="1"/>
              <a:tblGrid>
                <a:gridCol w="5329238">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أنا أيضاً أُرضي الجميع في كُلِّ شيءٍ، غير طالب ما يُوافقُ نفسي، بل ما يُوافق الكثيرين، لكي يخلُصُوا.</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كُونُوا مُتمثِّلين فيَّ كما أنا أيضاً بالمسيح.</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C'est ainsi que moi-même je m'efforce de plaire à tous en toutes choses, en ne cherchant pas mon avantage personnel, mais celui du plus grand nombre, afin qu'ils soient sauvés. 1 Soyez mes imitateurs, comme je le suis moi-même de Christ.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just as I also please all men in all things, not seeking my own profit, but the profit of many, that they may be saved.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Imitate me, just as I also imitate Christ.</a:t>
                      </a:r>
                    </a:p>
                    <a:p>
                      <a:pPr marL="0" marR="0" lvl="0" indent="0" algn="l" defTabSz="914400" rtl="0" eaLnBrk="1" fontAlgn="base" latinLnBrk="0" hangingPunct="1">
                        <a:lnSpc>
                          <a:spcPct val="95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0992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dirty="0">
                <a:solidFill>
                  <a:srgbClr val="FF9900"/>
                </a:solidFill>
              </a:rPr>
              <a:t>The Grace of God the Father be with you all. Amen</a:t>
            </a:r>
          </a:p>
          <a:p>
            <a:pPr algn="ctr"/>
            <a:endParaRPr lang="ar-EG" sz="3200" dirty="0">
              <a:solidFill>
                <a:srgbClr val="FF9900"/>
              </a:solidFill>
            </a:endParaRPr>
          </a:p>
          <a:p>
            <a:pPr algn="ctr"/>
            <a:r>
              <a:rPr lang="ar-SA" sz="3200" dirty="0">
                <a:solidFill>
                  <a:srgbClr val="FF9900"/>
                </a:solidFill>
              </a:rPr>
              <a:t>نعمة اللـه الآب فلتحل على أرواحنا يا آبائي وإخوتي. آمين. </a:t>
            </a:r>
          </a:p>
          <a:p>
            <a:pPr algn="ctr"/>
            <a:endParaRPr lang="en-US" sz="3200" dirty="0">
              <a:solidFill>
                <a:srgbClr val="FF9900"/>
              </a:solidFill>
            </a:endParaRPr>
          </a:p>
          <a:p>
            <a:pPr algn="ctr"/>
            <a:r>
              <a:rPr lang="fr-CA" sz="3200" dirty="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1094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6109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61094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13039" name="Group 47"/>
          <p:cNvGraphicFramePr>
            <a:graphicFrameLocks noGrp="1"/>
          </p:cNvGraphicFramePr>
          <p:nvPr/>
        </p:nvGraphicFramePr>
        <p:xfrm>
          <a:off x="34925" y="44450"/>
          <a:ext cx="9074150" cy="6659880"/>
        </p:xfrm>
        <a:graphic>
          <a:graphicData uri="http://schemas.openxmlformats.org/drawingml/2006/table">
            <a:tbl>
              <a:tblPr rtl="1"/>
              <a:tblGrid>
                <a:gridCol w="547370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85000"/>
                        </a:lnSpc>
                        <a:spcBef>
                          <a:spcPct val="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بطرس الرسول الأولى</a:t>
                      </a:r>
                      <a:r>
                        <a:rPr kumimoji="0" lang="ar-EG"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1 : 2 ـ 8 )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8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لِتُكثَر لكُمُ النِّعمةُ والسَّلامُ. مُباركٌ الرَّبّ اللَّه أبو ربِّنا يسوع المسيح، الذى على حسب رحمتهِ الكثيرة وَلَدَنَا ثانيةً لرجاء حيٍّ، بقيامة يسوع المسيح من بين الأموات،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85000"/>
                        </a:lnSpc>
                        <a:spcBef>
                          <a:spcPct val="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Arial" charset="0"/>
                        </a:rPr>
                        <a:t>1 Pierre 1:2-8</a:t>
                      </a:r>
                    </a:p>
                    <a:p>
                      <a:pPr marL="0" marR="0" lvl="0" indent="0" algn="l" defTabSz="914400" rtl="0" eaLnBrk="1" fontAlgn="base" latinLnBrk="0" hangingPunct="1">
                        <a:lnSpc>
                          <a:spcPct val="85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Elus selon le dessein de Dieu le Père, par la sanctification de l'Esprit, pour obéir à Jésus Christ et avoir part à l'aspersion de son sang, que la grâce et la paix vous viennent en abondance. Béni soit Dieu, le Père de notre Seigneur Jésus Christ: dans sa grande miséricorde, il nous a fait renaître pour une espérance vivante, par la résurrection de Jésus Christ d'entre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8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1 Peter 1:2-8</a:t>
                      </a:r>
                    </a:p>
                    <a:p>
                      <a:pPr marL="0" marR="0" lvl="0" indent="0" algn="l" defTabSz="914400" rtl="0" eaLnBrk="1" fontAlgn="base" latinLnBrk="0" hangingPunct="1">
                        <a:lnSpc>
                          <a:spcPct val="8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Grace to you and peace be multiplied 3 Blessed be the God and Father of our Lord Jesus Christ, who according to His abundant mercy has begotten us again to a living hope through the resurrection of Jesus Christ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32c</a:t>
            </a:r>
          </a:p>
        </p:txBody>
      </p:sp>
    </p:spTree>
  </p:cSld>
  <p:clrMapOvr>
    <a:masterClrMapping/>
  </p:clrMapOvr>
</p:sld>
</file>

<file path=ppt/slides/slide2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14038" name="Group 22"/>
          <p:cNvGraphicFramePr>
            <a:graphicFrameLocks noGrp="1"/>
          </p:cNvGraphicFramePr>
          <p:nvPr/>
        </p:nvGraphicFramePr>
        <p:xfrm>
          <a:off x="34925" y="44450"/>
          <a:ext cx="9074150" cy="6191251"/>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لميراث لا يَفنى ولا يتدنَّس ولا يضمحلُّ، محفوظٌ لكُم في السَّمَوات، أيُّها المحروسُون بقُوَّة اللَّـهِ بالإيمان، للخلاص المُعدّ أن يُستعلَن في الزمن الأخير.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pour un  héritage qui ne se peut corrompre, ni souiller, ni flétrir; cet héritage vous est réservé dans les cieux, à vous que la puissance de Dieu garde par la foi pour le salut prêt à se révéler au moment de la fin.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to an inheritance incorruptible and undefiled and that does not fade away, reserved in heaven for you, 5 who are kept by the power of God through faith for salvation ready to be revealed in the last time.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8710" name="Group 22"/>
          <p:cNvGraphicFramePr>
            <a:graphicFrameLocks noGrp="1"/>
          </p:cNvGraphicFramePr>
          <p:nvPr/>
        </p:nvGraphicFramePr>
        <p:xfrm>
          <a:off x="34925" y="44450"/>
          <a:ext cx="9074150" cy="623030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به تبتهجون الآن قليلاً ـ إن كان يجب ـ أن تحزنُوا بتجارب مُتنوِّعةٍ، لكي يكُون اختبار إيمانكُم كريماً أفضل مِن الذَّهب الفاني، مع كونه مُختبراً بالنَّار،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Aussi tressaillez-vous d'allégresse même s'il faut que, pour un peu de temps, vous soyez affligés par diverses épreuves, 7 afin que la valeur éprouvée de votre foi - beaucoup plus précieuse que l'or périssable qui pourtant est éprouvé par le feu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In this you greatly rejoice, though now for a little while, if need be, you have been grieved by various trials, 7 that the genuineness of your faith, being much more precious than gold that perishes, though it is tested by fire,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99728" name="Group 16"/>
          <p:cNvGraphicFramePr>
            <a:graphicFrameLocks noGrp="1"/>
          </p:cNvGraphicFramePr>
          <p:nvPr/>
        </p:nvGraphicFramePr>
        <p:xfrm>
          <a:off x="34925" y="44450"/>
          <a:ext cx="9074150" cy="6315647"/>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تُوجَدُوا أهلاً للمدح والمجد والكرامة عند استعلان يسوع المسيح، الذي وإن لم تعرفوهُ تحبُّونهُ. مع أنكُم لم تروهُ الآن ولكن تؤمنون بهِ، فتبتهجُون بفرح لا يُنطقُ بهِ ومجيدٍ.</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obtienne louange, gloire et honneur lors de la révélation de Jésus Christ, Lui que vous aimez sans l'avoir vu, en qui vous croyez sans le voir encore; aussi tressaillez-vous d'une joie ineffable et glorieuse.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may be found to praise, honor, and glory at the revelation of Jesus Christ, 8 whom having not seen you love. Though now you do not see Him, yet believing, you rejoice with joy inexpressible and full of glory,.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1504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615044" name="Picture 4" descr="pointing"/>
          <p:cNvPicPr>
            <a:picLocks noChangeAspect="1" noChangeArrowheads="1"/>
          </p:cNvPicPr>
          <p:nvPr/>
        </p:nvPicPr>
        <p:blipFill>
          <a:blip r:embed="rId2" cstate="print"/>
          <a:srcRect/>
          <a:stretch>
            <a:fillRect/>
          </a:stretch>
        </p:blipFill>
        <p:spPr bwMode="auto">
          <a:xfrm>
            <a:off x="4143372" y="5929330"/>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615044"/>
                                        </p:tgtEl>
                                        <p:attrNameLst>
                                          <p:attrName>style.visibility</p:attrName>
                                        </p:attrNameLst>
                                      </p:cBhvr>
                                      <p:to>
                                        <p:strVal val="visible"/>
                                      </p:to>
                                    </p:set>
                                    <p:anim calcmode="lin" valueType="num">
                                      <p:cBhvr additive="base">
                                        <p:cTn id="7" dur="500" fill="hold"/>
                                        <p:tgtEl>
                                          <p:spTgt spid="6615044"/>
                                        </p:tgtEl>
                                        <p:attrNameLst>
                                          <p:attrName>ppt_x</p:attrName>
                                        </p:attrNameLst>
                                      </p:cBhvr>
                                      <p:tavLst>
                                        <p:tav tm="0">
                                          <p:val>
                                            <p:strVal val="0-#ppt_w/2"/>
                                          </p:val>
                                        </p:tav>
                                        <p:tav tm="100000">
                                          <p:val>
                                            <p:strVal val="#ppt_x"/>
                                          </p:val>
                                        </p:tav>
                                      </p:tavLst>
                                    </p:anim>
                                    <p:anim calcmode="lin" valueType="num">
                                      <p:cBhvr additive="base">
                                        <p:cTn id="8" dur="500" fill="hold"/>
                                        <p:tgtEl>
                                          <p:spTgt spid="66150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1606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61606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61606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61606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18142" name="Group 30"/>
          <p:cNvGraphicFramePr>
            <a:graphicFrameLocks noGrp="1"/>
          </p:cNvGraphicFramePr>
          <p:nvPr/>
        </p:nvGraphicFramePr>
        <p:xfrm>
          <a:off x="107950" y="115888"/>
          <a:ext cx="9036050" cy="6670929"/>
        </p:xfrm>
        <a:graphic>
          <a:graphicData uri="http://schemas.openxmlformats.org/drawingml/2006/table">
            <a:tbl>
              <a:tblPr rtl="1"/>
              <a:tblGrid>
                <a:gridCol w="50038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 </a:t>
                      </a:r>
                      <a:r>
                        <a:rPr kumimoji="0" lang="ar-SA" sz="2800" b="0" i="0" u="sng" strike="noStrike" cap="none" normalizeH="0" baseline="0">
                          <a:ln>
                            <a:noFill/>
                          </a:ln>
                          <a:solidFill>
                            <a:srgbClr val="FF9900"/>
                          </a:solidFill>
                          <a:effectLst/>
                          <a:latin typeface="Arial" charset="0"/>
                          <a:cs typeface="Arial" charset="0"/>
                        </a:rPr>
                        <a:t>21 : 5 ـ 14 )</a:t>
                      </a:r>
                      <a:endParaRPr kumimoji="0" lang="en-CA" sz="28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لمَّا استَكملنَا الأيَّامَ خرجنا وسرنا، وهُم يُشيِّعوننا بأجمعهُم، مع النِّساء والأولاد إلى خارج المدينةِ. فجثونا على الشَّاطئ وصلَّينا.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21:5-14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Le temps de notre séjour une fois achevé, nous sommes néanmoins repartis et, tandis que nous marchions, tous nous accompagnaient, femmes et enfants compris, jusqu'à l'extérieur de la ville. Là, à genoux sur la plage, nous avons prié;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21:5-14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When we had come to the end of those days, we departed and went on our way; and they all accompanied us, with wives and children, till we were out of the city. And we knelt down on the shore and prayed.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32a</a:t>
            </a:r>
          </a:p>
        </p:txBody>
      </p:sp>
    </p:spTree>
  </p:cSld>
  <p:clrMapOvr>
    <a:masterClrMapping/>
  </p:clrMapOvr>
</p:sld>
</file>

<file path=ppt/slides/slide2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19161" name="Group 25"/>
          <p:cNvGraphicFramePr>
            <a:graphicFrameLocks noGrp="1"/>
          </p:cNvGraphicFramePr>
          <p:nvPr/>
        </p:nvGraphicFramePr>
        <p:xfrm>
          <a:off x="107950" y="115888"/>
          <a:ext cx="9036050" cy="6637338"/>
        </p:xfrm>
        <a:graphic>
          <a:graphicData uri="http://schemas.openxmlformats.org/drawingml/2006/table">
            <a:tbl>
              <a:tblPr rtl="1"/>
              <a:tblGrid>
                <a:gridCol w="48593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ودَّع بعضنا بعضاً وركبنا السفينة. وأمَّا هُم فرجعُوا إلى خاصَّتهم.</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أمَّا نحن فأقلعنا مِن صور، وأقبلنا إلى بُتولمايس ( عكا ) وسلَّمنا على الإخوة ومكثنا عندهُم يوماً واحداً.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puis, les adieux échangés, nous sommes montés sur le bateau et ils sont retournés chez eux. Quant à nous, au terme de notre traversée depuis Tyr, nous sommes arrivés à Ptolémaïs et, après avoir salué les frères, nous avons passé une journée avec 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When we had taken our leave of one another, we boarded the ship, and they returned home. 7 And when we had finished our voyage from Tyre, we came to Ptolemais, greeted the brethren, and stayed with them one day.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0763" name="Group 27"/>
          <p:cNvGraphicFramePr>
            <a:graphicFrameLocks noGrp="1"/>
          </p:cNvGraphicFramePr>
          <p:nvPr/>
        </p:nvGraphicFramePr>
        <p:xfrm>
          <a:off x="107950" y="115888"/>
          <a:ext cx="9036050" cy="6276975"/>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الغد خرجنا وجئنا إلى قيصريَّة، ودخلنا بيت فيلُبُّس المُبشِّر، الذي هو أحد السَّبعة وأقمنا عندهُ. وكان لهُ أربع بناتٍ عذارى يتنبَّأن.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Repartis le lendemain, nous avons gagné Césarée où nous nous sommes rendus à la maison de Philippe l'Evangéliste, un des sept, et nous avons séjourné chez lui. 9 Il avait quatre filles vierges qui prophétisaient.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On the next day we who were Paul's companions departed and came to Caesarea, and entered the house of Philip the evangelist, who was one of the seven, and stayed with him. 9 Now this man had four virgin daughters who prophesied.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1782" name="Group 22"/>
          <p:cNvGraphicFramePr>
            <a:graphicFrameLocks noGrp="1"/>
          </p:cNvGraphicFramePr>
          <p:nvPr/>
        </p:nvGraphicFramePr>
        <p:xfrm>
          <a:off x="107950" y="115888"/>
          <a:ext cx="9036050" cy="6637338"/>
        </p:xfrm>
        <a:graphic>
          <a:graphicData uri="http://schemas.openxmlformats.org/drawingml/2006/table">
            <a:tbl>
              <a:tblPr rtl="1"/>
              <a:tblGrid>
                <a:gridCol w="4716462">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وبينما نحنُ مُقيمونَ أيَّاماً كثيرةً، جاء واحدٌ مِن اليهوديَّة نبيٌّ اسمهُ أغابوس. فدخل إلينا، وأخذ منطقة بولس، وأوثق بها يديه ورجليه وقال : " هذا ما يقولهُ الرُّوحُ القُدُسُ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Alors que nous passions là plusieurs jours, il est arrivé un prophète de Judée, nommé Agabus. Venant nous trouver, il a pris la ceinture de Paul, s'est attaché les pieds et les mains et a déclaré: "Voici ce que dit l'Esprit Saint.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as we stayed many days, a certain prophet named Agabus came down from Judea. 11 When he had come to us, he took Paul's belt, bound his own hands and feet, and said, Thus says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2808" name="Group 24"/>
          <p:cNvGraphicFramePr>
            <a:graphicFrameLocks noGrp="1"/>
          </p:cNvGraphicFramePr>
          <p:nvPr/>
        </p:nvGraphicFramePr>
        <p:xfrm>
          <a:off x="107950" y="115888"/>
          <a:ext cx="9036050" cy="6637338"/>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الرَّجُل صاحب هذه المِنْطَقَةُ، سيوثقهُ اليهود هكذا في أُورُشليم ويُسلِّمونهُ إلى أيدِي الأُمَم ". فلمَّا سمعنا هذا طلبنا إليهِ نحنُ والإخوة الذين في ذلك المكان أن لا يصعد إلى أُورُشليم.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L'homme à qui appartient cette ceinture, voilà comment, à Jérusalem, les Juifs l'attacheront et le livreront aux mains des païens!" 12 A ces mots, nous et les frères de la ville, nous avons supplié Paul de ne pas monter à Jérusalem.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shall the Jews at Jerusalem bind the man who owns this belt, and deliver him into the hands of the Gentiles.' 12 Now when we heard these things, both we and those from that place pleaded with him not to go up to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3830" name="Group 22"/>
          <p:cNvGraphicFramePr>
            <a:graphicFrameLocks noGrp="1"/>
          </p:cNvGraphicFramePr>
          <p:nvPr/>
        </p:nvGraphicFramePr>
        <p:xfrm>
          <a:off x="107950" y="115888"/>
          <a:ext cx="9036050" cy="6766560"/>
        </p:xfrm>
        <a:graphic>
          <a:graphicData uri="http://schemas.openxmlformats.org/drawingml/2006/table">
            <a:tbl>
              <a:tblPr rtl="1"/>
              <a:tblGrid>
                <a:gridCol w="48593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أجاب بولس: " ماذا تفعلون؟ إذ تَبْكُونَ وتُكسرون قلبي، لأنِّي مُستعدٌّ ليس أن أُربط فقط، بل أن أموتَ أيضاً في أُورُشليم لأجل اسم الرَّبِّ يسوع ". ولمَّا لم يُقنَع سكتنا قائلين: " لتكُن مشيئةُ الرَّبِّ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Alors il nous a répondu: "Qu'avez-vous à pleurer et à me briser le coeur? Je suis prêt, moi, non seulement à être lié mais à mourir à Jérusalem pour le nom du Seigneur Jésus." Comme il ne se laissait pas convaincre, nous n'avons pas insisté. "Que la volonté du Seigneur soit faite!" disions-nous.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Paul answered, What do you mean by weeping and breaking my heart? For I am ready not only to be bound, but also to die at Jerusalem for the name of the Lord Jesus. 14 So when he would not be persuaded, we ceased, saying, The will of the Lord be 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016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1186"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2236" name="Group 28"/>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86:17</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اصنَعْ مَعِي آيةً صَالِحة فليرَ الذين يشنوني وليَخزُوا. لأنَّك أنت ياربُّ أعنتني وعزَّيتني.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86:17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17 Agis avec éclat en ma faveur, alors mes ennemis seront confondus en voyant que toi, Seigneur, tu me secours et me consoles,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Show me a sign for good, That those who hate me may see it and be ashamed, Because You, Lord, have helped me and comforted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32pg</a:t>
            </a:r>
          </a:p>
        </p:txBody>
      </p:sp>
    </p:spTree>
  </p:cSld>
  <p:clrMapOvr>
    <a:masterClrMapping/>
  </p:clrMapOvr>
</p:sld>
</file>

<file path=ppt/slides/slide2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3262" name="Group 30"/>
          <p:cNvGraphicFramePr>
            <a:graphicFrameLocks noGrp="1"/>
          </p:cNvGraphicFramePr>
          <p:nvPr/>
        </p:nvGraphicFramePr>
        <p:xfrm>
          <a:off x="34925" y="44450"/>
          <a:ext cx="9145588" cy="6376607"/>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Arial" charset="0"/>
                        </a:rPr>
                        <a:t>13:10-17</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يُعلِّمُ في أحد المجامع في السَّبت، وإذا امرأةٌ بها رُوحُ مرض</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مُنذ ) ثماني عشرة سنةً، وكانت قد انحنت ولم تقدر أن تستقيم البتَّة.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13:10-17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Jésus était en train d'enseigner dans une synagogue un jour de sabbat. 11 Il y avait là une femme possédée d'un esprit qui la rendait infirme depuis dix-huit ans; elle était toute courbée et ne pouvait pas se redresser complètement.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13:10-17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He was teaching in one of the synagogues on the Sabbath. 11 And behold, there was a woman who had a spirit of infirmity eighteen years, and was bent over and could in no way raise herself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32g</a:t>
            </a:r>
          </a:p>
        </p:txBody>
      </p:sp>
    </p:spTree>
  </p:cSld>
  <p:clrMapOvr>
    <a:masterClrMapping/>
  </p:clrMapOvr>
</p:sld>
</file>

<file path=ppt/slides/slide2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4856" name="Group 24"/>
          <p:cNvGraphicFramePr>
            <a:graphicFrameLocks noGrp="1"/>
          </p:cNvGraphicFramePr>
          <p:nvPr/>
        </p:nvGraphicFramePr>
        <p:xfrm>
          <a:off x="34925" y="44450"/>
          <a:ext cx="9145588" cy="61214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رآها يسوعُ دعاها وقال لها: " يا امرأةُ، إنَّك محلُولةٌ مِن مرضك! ". ووضع يديهِ عليها، وفي الحال استقامت ومجَّدت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En la voyant, Jésus lui adressa la parole et lui dit: "Femme, te voilà libérée de ton infirmité." Il lui imposa les mains: aussitôt elle redevint droite et se mit à rendre gloire à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when Jesus saw her, He called her to Him and said to her, Woman, you are loosed from your infirmity. 13 And He laid His hands on her, and immediately she was made straight, and glorified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5880" name="Group 24"/>
          <p:cNvGraphicFramePr>
            <a:graphicFrameLocks noGrp="1"/>
          </p:cNvGraphicFramePr>
          <p:nvPr/>
        </p:nvGraphicFramePr>
        <p:xfrm>
          <a:off x="34925" y="44450"/>
          <a:ext cx="9145588" cy="623030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رئيسُ المجمع، وهو مُغضبٌ لأنَّ يسوع أبرأ في السَّبت، وقال للجمع: " إن ستَّة أيَّام يحل فيها العملُ، فتعالوا فيها لتستشفُوا، لا في يوم السَّبت!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Le chef de la synagogue, indigné de ce que Jésus ait fait une guérison le jour du sabbat, prit la parole et dit à la foule: "Il y a six jours pour travailler. C'est  donc ces jours-là qu'il faut venir pour vous faire guérir, et pas le jour du sabbat."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the ruler of the synagogue answered with indignation, because Jesus had healed on the Sabbath; and he said to the crowd, There are six days on which men ought to work; therefore come and be healed on them, and not on the Sabbath day.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6903" name="Group 23"/>
          <p:cNvGraphicFramePr>
            <a:graphicFrameLocks noGrp="1"/>
          </p:cNvGraphicFramePr>
          <p:nvPr/>
        </p:nvGraphicFramePr>
        <p:xfrm>
          <a:off x="34925" y="44450"/>
          <a:ext cx="9145588" cy="61214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 الرَّبُّ وقال: " يا مُراءون! أليس كُلُّ واحدٍ مِنكُم يحُلُّ ثورهُ أو حمارهُ في السَّبت مِن المذود ويأخذهُ فيسقيهِ؟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Le Seigneur lui répondit: "Esprits pervertis, est-ce que le jour du sabbat chacun de vous ne détache pas de la mangeoire son bœuf ou son âne pour le mener à boire?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 Lord then answered him and said, Hypocrite! Does not each one of you on the Sabbath loose his ox or donkey from the stall, and lead it away to water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7928" name="Group 24"/>
          <p:cNvGraphicFramePr>
            <a:graphicFrameLocks noGrp="1"/>
          </p:cNvGraphicFramePr>
          <p:nvPr/>
        </p:nvGraphicFramePr>
        <p:xfrm>
          <a:off x="34925" y="44450"/>
          <a:ext cx="9145588" cy="6121401"/>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وهي ابنةُ إبراهيم، قد ربطها الشَّيطانُ مُنذُ ثماني عشرة سنةً، أما كان ينبغي أن تُحلَّ مِن هذا الرِّباط في يوم السَّبت؟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cette femme, fille d'Abraham, que Satan a liée voici dix-huit ans, n'est-ce pas le jour du sabbat qu'il fallait la détacher de ce lien?"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So ought not this woman, being a daughter of Abraham, whom Satan has bound--think of it--for eighteen years, be loosed from this bond on the Sabbath?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4273" name="Group 17"/>
          <p:cNvGraphicFramePr>
            <a:graphicFrameLocks noGrp="1"/>
          </p:cNvGraphicFramePr>
          <p:nvPr/>
        </p:nvGraphicFramePr>
        <p:xfrm>
          <a:off x="34925" y="44450"/>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وإذا قال هذا خزى جميعُ مُقاوميه، وكان جميع الشَّعب يفرحون بكُلِّ الأعمال المجيدة التي صدرت منهُ.</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17</a:t>
                      </a:r>
                      <a:r>
                        <a:rPr kumimoji="0" lang="fr-CA" sz="2000" b="1" i="0" u="none" strike="noStrike" cap="none" normalizeH="0" baseline="0">
                          <a:ln>
                            <a:noFill/>
                          </a:ln>
                          <a:solidFill>
                            <a:srgbClr val="FF9900"/>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A ces paroles, tous ses adversaires étaient couverts de honte, et toute la foule se réjouissait de toutes les merveilles qu'il faisait.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when He said these things, all His adversaries were put to shame; and all the multitude rejoiced for all the glorious things that were done by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25283"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662528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625283"/>
                                        </p:tgtEl>
                                        <p:attrNameLst>
                                          <p:attrName>style.visibility</p:attrName>
                                        </p:attrNameLst>
                                      </p:cBhvr>
                                      <p:to>
                                        <p:strVal val="visible"/>
                                      </p:to>
                                    </p:set>
                                    <p:anim calcmode="lin" valueType="num">
                                      <p:cBhvr additive="base">
                                        <p:cTn id="7" dur="500" fill="hold"/>
                                        <p:tgtEl>
                                          <p:spTgt spid="6625283"/>
                                        </p:tgtEl>
                                        <p:attrNameLst>
                                          <p:attrName>ppt_x</p:attrName>
                                        </p:attrNameLst>
                                      </p:cBhvr>
                                      <p:tavLst>
                                        <p:tav tm="0">
                                          <p:val>
                                            <p:strVal val="0-#ppt_w/2"/>
                                          </p:val>
                                        </p:tav>
                                        <p:tav tm="100000">
                                          <p:val>
                                            <p:strVal val="#ppt_x"/>
                                          </p:val>
                                        </p:tav>
                                      </p:tavLst>
                                    </p:anim>
                                    <p:anim calcmode="lin" valueType="num">
                                      <p:cBhvr additive="base">
                                        <p:cTn id="8" dur="500" fill="hold"/>
                                        <p:tgtEl>
                                          <p:spTgt spid="66252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6313"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Fifth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الخامس من الصوم المقدس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Cinquième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733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662733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8379" name="Group 27"/>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التثنية لموسى النبي </a:t>
                      </a:r>
                      <a:r>
                        <a:rPr kumimoji="0" lang="en-US" sz="3600" b="0" i="0" u="sng" strike="noStrike" cap="none" normalizeH="0" baseline="0">
                          <a:ln>
                            <a:noFill/>
                          </a:ln>
                          <a:solidFill>
                            <a:srgbClr val="FF9933"/>
                          </a:solidFill>
                          <a:effectLst/>
                          <a:latin typeface="Arial" charset="0"/>
                          <a:cs typeface="Arial" charset="0"/>
                        </a:rPr>
                        <a:t>11:29-12:27</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ويكُون إذا أدخلك الربُّ إلهُك إلى الأرض التي أنت صائرٌ إليها لترثها فاتلُ البركة على جبل جِرِزِّيم واللَّعنة على جبل عيبال.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De</a:t>
                      </a:r>
                      <a:r>
                        <a:rPr kumimoji="0" lang="fr-CA" sz="2800" b="0" i="0" u="sng" strike="noStrike" cap="none" normalizeH="0" baseline="0">
                          <a:ln>
                            <a:noFill/>
                          </a:ln>
                          <a:solidFill>
                            <a:srgbClr val="FF9933"/>
                          </a:solidFill>
                          <a:effectLst/>
                          <a:latin typeface="Arial" charset="0"/>
                          <a:cs typeface="Arial" charset="0"/>
                        </a:rPr>
                        <a:t>utér</a:t>
                      </a:r>
                      <a:r>
                        <a:rPr kumimoji="0" lang="fr-CA" sz="2800" b="0" i="0" u="sng" strike="noStrike" cap="none" normalizeH="0" baseline="0">
                          <a:ln>
                            <a:noFill/>
                          </a:ln>
                          <a:solidFill>
                            <a:srgbClr val="FF9933"/>
                          </a:solidFill>
                          <a:effectLst/>
                          <a:latin typeface="Arial" charset="0"/>
                          <a:cs typeface="Times New Roman" pitchFamily="18" charset="0"/>
                        </a:rPr>
                        <a:t>onome </a:t>
                      </a:r>
                      <a:r>
                        <a:rPr kumimoji="0" lang="en-US" sz="2800" b="0" i="0" u="sng" strike="noStrike" cap="none" normalizeH="0" baseline="0">
                          <a:ln>
                            <a:noFill/>
                          </a:ln>
                          <a:solidFill>
                            <a:srgbClr val="FF9933"/>
                          </a:solidFill>
                          <a:effectLst/>
                          <a:latin typeface="Arial" charset="0"/>
                          <a:cs typeface="Times New Roman" pitchFamily="18" charset="0"/>
                        </a:rPr>
                        <a:t>11:29-12:27</a:t>
                      </a:r>
                      <a:r>
                        <a:rPr kumimoji="0" lang="fr-FR" sz="2800" b="0" i="0" u="none" strike="noStrike" cap="none" normalizeH="0" baseline="0">
                          <a:ln>
                            <a:noFill/>
                          </a:ln>
                          <a:solidFill>
                            <a:schemeClr val="bg1"/>
                          </a:solidFill>
                          <a:effectLst/>
                          <a:latin typeface="Arial" charset="0"/>
                          <a:cs typeface="Arial" charset="0"/>
                        </a:rPr>
                        <a:t> 29 Lorsque l’Éternel, ton Dieu, t’aura fait venir dans le pays où tu vas entrer pour en prendre possession, tu prononceras la bénédiction sur le mont Garizim et la malédiction sur le mont Ébal.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Deuteronomy 11:29-12:27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Now it shall be, when the Lord your God has brought you into the land which you go to possess, that you shall put the blessing on Mount Gerizim and the curse on Mount Ebal.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33f</a:t>
            </a:r>
          </a:p>
        </p:txBody>
      </p:sp>
    </p:spTree>
  </p:cSld>
  <p:clrMapOvr>
    <a:masterClrMapping/>
  </p:clrMapOvr>
</p:sld>
</file>

<file path=ppt/slides/slide2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29400" name="Group 24"/>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وهُما على عبر الأُردُنِّ وراء طريق غُرُوب الشَّمس في أرض الكنعانيِّين المقيمين بالسهل مُقابل الجلجال عند بلُّوطات مُورة.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Ces montagnes sont de l’autre côté du Jourdain, derrière le chemin du soleil couchant, au pays des Cananéens qui habitent dans la Araba vis–à–vis de Guilgal, près des chênes de Moré.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Are they not on the other side of the Jordan, toward the setting sun, in the land of the Canaanites who dwell in the plain opposite Gilgal, beside the terebinth trees of Moreh?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09984" name="Group 32"/>
          <p:cNvGraphicFramePr>
            <a:graphicFrameLocks noGrp="1"/>
          </p:cNvGraphicFramePr>
          <p:nvPr/>
        </p:nvGraphicFramePr>
        <p:xfrm>
          <a:off x="34925" y="71414"/>
          <a:ext cx="9145588" cy="682968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573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لأنَّكُم عابرُون الأُردُنَّ لتدخُلُوا وتملكُوا الأرض التي أعطاكُم الرب إلهكُم ميراثاً كُل الأيَّام، لتمتلكُوها وتسكنُون فيها، فاحرصُوا على جميع أوامره وأحكامه هذه التي تحفظُونها في الأرض التي أنا واضعٌ أمامكُمُ اليوم.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31Car vous passez le Jourdain pour aller prendre possession du pays que l’Éternel, votre Dieu, vous donne ; vous en prendrez possession et vous y habiterez.32 Vous observerez et vous mettrez en pratique toutes les prescriptions et les ordonnances que je vous donne aujourd’hui.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 For you will cross over the Jordan and go in to possess the land which the Lord your God is giving you, and you will possess it and dwell in it. 32 And you shall be careful to observe all the statutes and judgments which I set before you today.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0996" name="Group 20"/>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الرسُوم والأحكامُ التي تحفظُونها لتعملُوها في الأرض التي أعطاك الربُّ إلهُ آبائك لتملكها كُلَّ الأيَّام التي تحيونها على الأرض.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Voici les prescriptions et les ordonnances que vous observerez et que vous mettrez en pratique, dans le pays que l’Éternel, le Dieu de vos pères, te donne pour que vous en preniez possession.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12:1 These are the statutes and judgments which you shall be careful to observe in the land which the Lord God of your fathers is giving you to possess, all the days that you live on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2022" name="Group 22"/>
          <p:cNvGraphicFramePr>
            <a:graphicFrameLocks noGrp="1"/>
          </p:cNvGraphicFramePr>
          <p:nvPr/>
        </p:nvGraphicFramePr>
        <p:xfrm>
          <a:off x="34925" y="115888"/>
          <a:ext cx="9001125" cy="60895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تُخربُون جميع الأماكن تخريباً حيثُ عبدت الأُممُ التي ترثُونها على الجبال الشَّامخةِ وعلى التِّلال وتحت كُلِّ شجرةٍ خضراء، وتهدمُون وتُكسِّرُون أنصابهُـم وتُقطِّعُـون غاباتهـُم منقُـوشـات آلهتهـم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Vous ferez totalement disparaître tous les lieux où les nations que vous allez déposséder rendent un culte à leurs dieux, sur les hautes montagnes, sur les collines et sous tout arbre verdoyant.3 Vous renverserez leurs autels, vous briserez leurs stèles,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You shall utterly destroy all the places where the nations which you shall dispossess served their gods, on the high mountains and on the hills and under every green tree. 3 And you shall destroy their altars, break their sacred pillars,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3053" name="Group 29"/>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تُحـرقُـونها بالنَّار وتمـحُـون أسماءهم مِن ذلك الموضع. لا تصنعُوا هكذا نحو الربِّ إلهكُم، بل الموضع الذي يختارُهُ الربُّ إلهكُم مِن جميع أسباطكُم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vous brûlerez au feu leurs poteaux d’Achéra, vous abattrez les statues de leurs dieux et vous ferez disparaître leurs noms de ces lieux–là.4 Vous n’agirez pas ainsi à l’égard de l’Éternel, votre Dieu.5 Mais vous le chercherez au lieu que l’Éternel, votre Dieu, choisira parmi toutes vos tribus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burn their wooden images with fire; you shall cut down the carved images of their gods and destroy their names from that place. 4 You shall not worship the Lord your God with such things. 5 But you shall seek the place where the Lord your God chooses, out of all your tribes,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4074" name="Group 26"/>
          <p:cNvGraphicFramePr>
            <a:graphicFrameLocks noGrp="1"/>
          </p:cNvGraphicFramePr>
          <p:nvPr/>
        </p:nvGraphicFramePr>
        <p:xfrm>
          <a:off x="34925" y="115888"/>
          <a:ext cx="9001125" cy="65163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ليدعى اسمهُ هناك وتبنونه وإلى هناك تقبلُون وتُقدِّمُون إلى هناك مُحرقاتكُم وبكُوراتكُم ونُذرُوكُم وتطوعاتكُم ورفائع أيديكُم وأبكار بقركُم وغنمكُم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pour y placer son nom et l’y faire demeurer ; c’est là que tu iras.6 C’est là que vous présenterez vos holocaustes, vos sacrifices, vos dîmes, vos prélèvements, vos offrandes votives, vos offrandes volontaires, ainsi que les premiers–nés de votre gros et de votre menu bétail.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to put His name for His dwelling place; and there you shall go. 6 There you shall take your burnt offerings, your sacrifices, your tithes, the heave offerings of your hand, your vowed offerings, your freewill offerings, and the firstborn of your herds and flocks.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5104" name="Group 32"/>
          <p:cNvGraphicFramePr>
            <a:graphicFrameLocks noGrp="1"/>
          </p:cNvGraphicFramePr>
          <p:nvPr/>
        </p:nvGraphicFramePr>
        <p:xfrm>
          <a:off x="34925" y="115888"/>
          <a:ext cx="9001125" cy="5618163"/>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وتأكُلُون هناك أمام الربِّ إلهكُم وتفرحُون بجميع ما تمتدُّ إليهِ أيديكُم أنتُم وبُيُوتكُم كما بارككُمُ الربُّ إلهكُم.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C’est là que vous mangerez devant l’Éternel, votre Dieu, et que, vous et vos familles, vous vous réjouirez de tous les biens que vous aurez sous la main et par lesquels l’Éternel, votre Dieu, vous aura bénis.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there you shall eat before the Lord your God, and you shall rejoice in all to which you have put your hand, you and your households, in which the Lord your God has blessed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0622" name="Group 14"/>
          <p:cNvGraphicFramePr>
            <a:graphicFrameLocks noGrp="1"/>
          </p:cNvGraphicFramePr>
          <p:nvPr/>
        </p:nvGraphicFramePr>
        <p:xfrm>
          <a:off x="34925" y="115888"/>
          <a:ext cx="9001125" cy="5618163"/>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تصنعُوا كما نحنُ صانعُون هنا اليوم أن يفعل كُلُّ واحدٍ ما يحسُن في عينيهِ.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Vous n’agirez donc pas conformément à tout ce que nous faisons maintenant ici, où chacun fait ce qui lui semble bon,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You shall not at all do as we are doing here today--every man doing whatever is right in his own eyes--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6125" name="Group 29"/>
          <p:cNvGraphicFramePr>
            <a:graphicFrameLocks noGrp="1"/>
          </p:cNvGraphicFramePr>
          <p:nvPr/>
        </p:nvGraphicFramePr>
        <p:xfrm>
          <a:off x="34925" y="115888"/>
          <a:ext cx="9001125" cy="569118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فإنَّكُم لم تبلغُوا بعد الراحة والميراث الذي يُعطيكُم الربُّ إلهكُم. فإذا عبرتُمُ الأُردُنَّ وسكنتُم الأرض التي يعطيكُم الربُّ إلهكُم</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parce que vous n’êtes pas encore arrivés dans le lieu de repos et dans l’héritage que l’Éternel, ton Dieu, te donne.10  Mais vous passerez le Jourdain et vous habiterez dans le pays dont l’Éternel, votre Dieu, vous fait hériter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for as yet you have not come to the rest and the inheritance which the Lord your God is giving you. 10 But when you cross over the Jordan and dwell in the land which the Lord your God is giving you to inherit,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1647" name="Group 15"/>
          <p:cNvGraphicFramePr>
            <a:graphicFrameLocks noGrp="1"/>
          </p:cNvGraphicFramePr>
          <p:nvPr/>
        </p:nvGraphicFramePr>
        <p:xfrm>
          <a:off x="34925" y="115888"/>
          <a:ext cx="9001125" cy="5691188"/>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ميراثاً وأراحكُم مِن جميع أعدائكُمُ المحيطين بكُم وسكنتُم مطمئنين،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vous donnera du repos (en vous délivrant) de tous les ennemis qui vous entourent, et vous habiterez en sécurité.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gives you rest from all your enemies round about, so that you dwell in safety,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7145" name="Group 25"/>
          <p:cNvGraphicFramePr>
            <a:graphicFrameLocks noGrp="1"/>
          </p:cNvGraphicFramePr>
          <p:nvPr/>
        </p:nvGraphicFramePr>
        <p:xfrm>
          <a:off x="34925" y="115888"/>
          <a:ext cx="9001125" cy="676872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فأي موضع يختارهُ الربُّ إلهكُم ليُحلَّ فيهِ اسمه فإليهِ تأتُون بجميع ما أنا آمركُم بهِ مِن مُحرقاتكُم وذبائحكُم وعُشُوركُم ورفائع أيديكُم وقرابينكُم وكُلَّ خيار نُذُوركُمُ التي تنذُرُونها لإلهكُم.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Là sera le lieu que l’Éternel, votre Dieu, choisira pour y faire demeurer son nom. C’est là que vous présenterez tout ce que je vous ordonne, vos holocaustes, vos sacrifices, vos dîmes, vos prélèvements et les offrandes choisies dont vous ferez voeu à l’Éternel.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then there will be the place where the Lord your God chooses to make His name abide. There you shall bring all that I command you: your burnt offerings, your sacrifices, your tithes, the heave offerings of your hand, and all your choice offerings which you vow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8172" name="Group 28"/>
          <p:cNvGraphicFramePr>
            <a:graphicFrameLocks noGrp="1"/>
          </p:cNvGraphicFramePr>
          <p:nvPr/>
        </p:nvGraphicFramePr>
        <p:xfrm>
          <a:off x="34925" y="115888"/>
          <a:ext cx="9001125" cy="6768720"/>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وتفرحُون أمام الربِّ إلهكُم أنتُم وبنُوكم وبناتُكُم وعبيدُكُم وإماؤُكُم واللاَّويون الذين في أبوابكُم إذ ليس لهم نصيبٌ ولا إرثٌ معكُم. واحذر أن تُصعد مُحرقاتك في أي موضع رأيته،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Vous vous réjouirez devant l’Éternel, votre Dieu, vous, vos fils et vos filles, vos serviteurs et vos servantes, et le Lévite qui résidera, car il n’a ni part ni héritage avec vous.13 Garde–toi d’offrir tes holocaustes dans tous les lieux que tu verras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you shall rejoice before the Lord your God, you and your sons and your daughters, your male and female servants, and the Levite who is within your gates, since he has no portion nor inheritance with you. 13 Take heed to yourself that you do not offer your burnt offerings in every place that you see;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19196" name="Group 28"/>
          <p:cNvGraphicFramePr>
            <a:graphicFrameLocks noGrp="1"/>
          </p:cNvGraphicFramePr>
          <p:nvPr/>
        </p:nvGraphicFramePr>
        <p:xfrm>
          <a:off x="34925" y="115888"/>
          <a:ext cx="9145588" cy="57626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إلاَّ الموضع الذي يختارُهُ الربُّ إلهك في إحدى مُدنك، فهُناك تُصعدُ مُحرقاتك وتصنع جميع ما آمرك بهِ اليوم.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mais tu offriras tes holocaustes au lieu que l’Éternel choisira dans l’une de tes tribus, et c’est là que tu feras tout ce que je t’ordonne.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in the place which the Lord chooses, in one of your tribes, there you shall offer your burnt offerings, and there you shall do all that I command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2670" name="Group 14"/>
          <p:cNvGraphicFramePr>
            <a:graphicFrameLocks noGrp="1"/>
          </p:cNvGraphicFramePr>
          <p:nvPr/>
        </p:nvGraphicFramePr>
        <p:xfrm>
          <a:off x="34925" y="115888"/>
          <a:ext cx="9145588" cy="57626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مِن كُلِّ ما اشتهت نفسُك تذبحُ وتأكُلُ لحماً حسب بركةِ الربِّ إلهك التي أعطاك في جميع مُدنك،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Néanmoins, quand tu en auras le désir, tu pourras tuer du bétail et manger de la viande, selon la bénédiction que t’accordera l’Éternel, ton Dieu, partout où tu résideras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However, you may slaughter and eat meat within all your gates, whatever your heart desires, according to the blessing of the Lord your God which He has given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0225" name="Group 33"/>
          <p:cNvGraphicFramePr>
            <a:graphicFrameLocks noGrp="1"/>
          </p:cNvGraphicFramePr>
          <p:nvPr/>
        </p:nvGraphicFramePr>
        <p:xfrm>
          <a:off x="34925" y="115888"/>
          <a:ext cx="9001125" cy="6626226"/>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النَّجسُ والطَّاهرُ يأكُله كالظَّبي والأُيَّل. وأمَّا الدَّمُ فلا تأكُله، بل أرقه على الأرض كالماء. لا يجوز لك أن تأكُل في مُدنك أعشار برَّك وخمرك وزيتك وأبكار بقرك وغنمك</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1133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sera impur et celui qui sera pur pourront en manger, comme on mange de la gazelle et du cerf. 16 Seulement, vous ne consommerez pas le sang : tu le répandras sur la terre comme de l’eau.17  Tu ne pourras pas manger là où tu résides la dîme de ton blé, de ton vin nouveau et de ton huile, ni les premiers–nés de ton gros et de ton menu bétail,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unclean and the clean may eat of it, of the gazelle and the deer alike. 16 Only you shall not eat the blood; you shall pour it on the earth like water. 17 You may not eat within your gates the tithe of your grain or your new wine or your oil, of the firstborn of your herd or your flock,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1242" name="Group 26"/>
          <p:cNvGraphicFramePr>
            <a:graphicFrameLocks noGrp="1"/>
          </p:cNvGraphicFramePr>
          <p:nvPr/>
        </p:nvGraphicFramePr>
        <p:xfrm>
          <a:off x="34925" y="115888"/>
          <a:ext cx="9001125" cy="58736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نُذُورك التي تنذُرُها وتطوعاتك وتقدِّمة يديك، ولكن أمام الربِّ إلهك تأكُلُها في الموضع الذي يختارهُ الربُّ إلهُك أنت وابنُك وابنتُك</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ni aucune de tes offrandes faites en raison d’un voeu, ni tes offrandes volontaires, ni tes prélèvements.18 Mais c’est devant l’Éternel, ton Dieu, que tu les mangeras, dans le lieu que l’Éternel, ton Dieu, choisira, toi, ton fils et ta fille,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of any of your offerings which you vow, of your freewill offerings, or of the heave offering of your hand. 18 But you must eat them before the Lord your God in the place which the Lord your God chooses, you and your son and your daughter,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2263" name="Group 23"/>
          <p:cNvGraphicFramePr>
            <a:graphicFrameLocks noGrp="1"/>
          </p:cNvGraphicFramePr>
          <p:nvPr/>
        </p:nvGraphicFramePr>
        <p:xfrm>
          <a:off x="34925" y="115888"/>
          <a:ext cx="9001125" cy="58736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وعبدُك وأمتُك والغريب في مدينتُك وتفرحُ أمام الربِّ إلهك بما امتدَّت إليهِ يدُك. واحذر أن تهمل اللاَّويَّ كُلَّ أيَّامك التي تحياها على الأرض.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ton serviteur et ta servante, et le Lévite qui résidera avec vous ; et tu te réjouiras devant l’Éternel, ton Dieu, de tous les biens que tu auras sous la main.19 Aussi longtemps que tu vivras sur ton sol, garde–toi de délaisser le Lévite.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your male servant and your female servant, and the Levite who is within your gates; and you shall rejoice before the Lord your God in all to which you put your hands. 19 Take heed to yourself that you do not forsake the Levite as long as you live in your land.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3288" name="Group 24"/>
          <p:cNvGraphicFramePr>
            <a:graphicFrameLocks noGrp="1"/>
          </p:cNvGraphicFramePr>
          <p:nvPr/>
        </p:nvGraphicFramePr>
        <p:xfrm>
          <a:off x="34925" y="115888"/>
          <a:ext cx="9001125" cy="57626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وسَّع الربُّ إلهُك تُخمك كما كلَّمك وقُلت آكُلُ لحماً، لأنَّ نفسك اشتهت أكل اللحم، فمِن كُلِّ ما تشتهي نفسُك تأكُلُ لحماً.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Lorsque l’Éternel, ton Dieu, aura élargi tes frontières, comme il te l’a promis et que le désir de manger de la viande te fera dire : Je voudrais manger de la viande ! tu pourras manger de la viande tout comme tu le désires.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When the Lord your God enlarges your border as He has promised you, and you say, `Let me eat meat,' because you long to eat meat, you may eat as much meat as your heart desires.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4310" name="Group 22"/>
          <p:cNvGraphicFramePr>
            <a:graphicFrameLocks noGrp="1"/>
          </p:cNvGraphicFramePr>
          <p:nvPr/>
        </p:nvGraphicFramePr>
        <p:xfrm>
          <a:off x="34925" y="115888"/>
          <a:ext cx="9001125" cy="634200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بَعُدَ عنك الموضع الذي اختارهُ الربُّ إلهُك ليُذكر فيه اسمه فاذبح مِن بقرك وغنمك التي أعطاك الربُّ إلهُك كما أمرك وكُلْ في مدنك مِن كُلِّ ما اشتهت نفسُك.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Si le lieu que l’Éternel, ton Dieu, aura choisi pour y placer son nom est éloigné de toi, tu pourras tuer du gros et du menu bétail que l’Éternel t’a donné, comme je te l’ai commandé, et tu pourras en manger là où tu résides tout comme tu le désires.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If the place where the Lord your God chooses to put His name is too far from you, then you may slaughter from your herd and from your flock which the Lord has given you, just as I have commanded you, and you may eat within your gates as much as your heart desires.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5343" name="Group 31"/>
          <p:cNvGraphicFramePr>
            <a:graphicFrameLocks noGrp="1"/>
          </p:cNvGraphicFramePr>
          <p:nvPr/>
        </p:nvGraphicFramePr>
        <p:xfrm>
          <a:off x="34925" y="115888"/>
          <a:ext cx="9001125" cy="61559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يُؤكلُ الظَّبيُ والأُيَّلُ هكذا تأكُلُهُ النَّجسُ والطَّاهرُ يأكُلانهِ بلا فرق. لكن إياك أن تأكُل الدَّم لأنَّ الدَّم هو النَّفس فلا تأكُل النفس مع اللَّحم،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Tu en mangeras comme on mange de la gazelle et du cerf ; celui qui sera impur et celui qui sera pur en mangeront l’un et l’autre.23 Seulement, évite rigoureusement de consommer le sang, car le sang, c’est la vie ; et tu ne consommeras pas la vie avec la chair.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Just as the gazelle and the deer are eaten, so you may eat them; the unclean and the clean alike may eat them. 23 Only be sure that you do not eat the blood, for the blood is the life; you may not eat the life with the meat.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3695" name="Group 15"/>
          <p:cNvGraphicFramePr>
            <a:graphicFrameLocks noGrp="1"/>
          </p:cNvGraphicFramePr>
          <p:nvPr/>
        </p:nvGraphicFramePr>
        <p:xfrm>
          <a:off x="34925" y="115888"/>
          <a:ext cx="9001125" cy="56181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تأكُلهُ، بل أرقه على الأرض كالماء.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Tu ne le consommeras pas : tu le répandras sur la terre comme de l’eau.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You shall not eat it; you shall pour it on the earth like water.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6358" name="Group 22"/>
          <p:cNvGraphicFramePr>
            <a:graphicFrameLocks noGrp="1"/>
          </p:cNvGraphicFramePr>
          <p:nvPr/>
        </p:nvGraphicFramePr>
        <p:xfrm>
          <a:off x="34925" y="115888"/>
          <a:ext cx="9001125" cy="63420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تأكُلهُ فتصيب خيراً أنت وبنوك مِن بعدك إذا صنعت الخير أمام الربِّ إلهك وما يرضيه. لكن أقداسُك التي لك ونُذُورُك فتحملُها وتذهبُ بها إلى الموضع الذي يختارهُ الربُّ إلهُك ليدعى اسمهُ هُناك،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Tu ne le consommeras pas, afin que tu sois heureux, toi et tes fils après toi, en faisant ce qui est droit aux yeux de l’Éternel. 26 Mais ce qui est à toi et que tu auras consacré, ainsi que tes offrandes votives, tu iras les apporter au lieu qu’aura choisi l’Éternel.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You shall not eat it, that it may go well with you and your children after you, when you do what is right in the sight of the Lord. 26 Only the holy things which you have, and your vowed offerings, you shall take and go to the place which the Lord chooses.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0417" name="Group 17"/>
          <p:cNvGraphicFramePr>
            <a:graphicFrameLocks noGrp="1"/>
          </p:cNvGraphicFramePr>
          <p:nvPr/>
        </p:nvGraphicFramePr>
        <p:xfrm>
          <a:off x="34925" y="115888"/>
          <a:ext cx="9074150"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وقرب مُحرقاتك لحماً ودماً على مذبح الربِّ إلهك. ودَّم ذبائحُك يُراق على مذبح الربِّ إلهك واللَّحم تأكُلهُ.</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Tu offriras tes holocaustes, la chair et le sang, sur l’autel de l’Éternel, ton Dieu ; le sang de tes sacrifices sera répandu sur l’autel de l’Éternel, ton Dieu, et tu mangeras la chair.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you shall offer your burnt offerings, the meat and the blood, on the altar of the Lord your God; and the blood of your sacrifices shall be poured out on the altar of the Lord your God, and you shall eat the meat.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1450" name="Group 26"/>
          <p:cNvGraphicFramePr>
            <a:graphicFrameLocks noGrp="1"/>
          </p:cNvGraphicFramePr>
          <p:nvPr/>
        </p:nvGraphicFramePr>
        <p:xfrm>
          <a:off x="34925" y="44450"/>
          <a:ext cx="9145588" cy="64103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الملوك الأول ( 17 : 2 ـ 24 )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كلامُ الربِّ إلى إيليَّا قائلاً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امض مِن ههنا وتوجه نحو الشَّرق واختبئ عند نهر كريت الذي تجاه الأُردُنِّ فتشرب مِن النَّهر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Kings 17:2-24</a:t>
                      </a:r>
                      <a:endParaRPr kumimoji="0" lang="fr-FR"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La parole de l’Éternel lui fut (adressée) en ces mots : 3 Pars d’ici, dirige–toi vers l’est, et cache–toi près du torrent de Kerith qui est en face du Jourdain.4 Tu boiras (de l’eau) du torrent,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1 Kings 17:2-24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the word of the Lord came to him, saying, 3 Get away from here and turn eastward, and hide by the Brook Cherith, which flows into the Jordan. 4 And it will be that you shall drink from the brook,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2473" name="Group 25"/>
          <p:cNvGraphicFramePr>
            <a:graphicFrameLocks noGrp="1"/>
          </p:cNvGraphicFramePr>
          <p:nvPr/>
        </p:nvGraphicFramePr>
        <p:xfrm>
          <a:off x="34925" y="115888"/>
          <a:ext cx="9001125" cy="655644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أمرتُ الغربان أن تعُولك هُناك. فانطلق وعمل بحسب كلام الربِّ وذهب فأقام عند نهر كريت الذي هو مُقابلُ الأُردُنِّ. فكانت الغربانُ تأتيهِ بخُبز ولحم صباحاً وخُبز ولحم مساءً وكان يشربُ مِن النَّهر.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j’ai ordonné aux corbeaux de te nourrir là.</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partit et agit selon la parole de l’Éternel, et alla s’établir près du torrent de Kerith qui est en face du Jourdain.6 Les corbeaux lui apportaient du pain et de la viande le matin, et du pain et de la viande le soir, et il buvait (de l’eau) du torrent.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 have commanded the ravens to feed you there. 5 So he went and did according to the word of the Lord, for he went and stayed by the Brook Cherith, which flows into the Jordan. 6 The ravens brought him bread and meat in the morning, and bread and meat in the evening; and he drank from the brook.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7384" name="Group 24"/>
          <p:cNvGraphicFramePr>
            <a:graphicFrameLocks noGrp="1"/>
          </p:cNvGraphicFramePr>
          <p:nvPr/>
        </p:nvGraphicFramePr>
        <p:xfrm>
          <a:off x="34925" y="115888"/>
          <a:ext cx="9001125" cy="63420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بعد أيَّام جف النَّهر لأنَّهُ لم ينزل على الأرض مطرٌ. وكان إليهِ كلامُ الربِّ قائلاً: قُم وامض إلى صرفة التي لصيدُون وأقم هُناك، هُوذا قد أمرتُ هُناك امرأةً أرملةً أن تعُولك.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Mais au bout d’un certain temps le torrent fut à sec, car il n’y avait pas eu de pluie dans le pays.8 Alors la parole de l’Éternel lui fut (adressée) en ces mots :9 Lève–toi, va à Sarepta qui appartient à Sidon, restes–y. Voici que j’y ai ordonné à une veuve de te nourrir.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it happened after a while that the brook dried up, because there had been no rain in the land. 8 Then the word of the Lord came to him, saying, 9 Arise, go to Zarephath, which belongs to Sidon, and dwell there. See, I have commanded a widow there to provide for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8404" name="Group 20"/>
          <p:cNvGraphicFramePr>
            <a:graphicFrameLocks noGrp="1"/>
          </p:cNvGraphicFramePr>
          <p:nvPr/>
        </p:nvGraphicFramePr>
        <p:xfrm>
          <a:off x="34925" y="115888"/>
          <a:ext cx="9001125" cy="57626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ومضى إلى صرفة، وسار إلى باب المدينةِ فإذا هُناك امرأةٍ أرملةٍ تقُشُّ حطباً فناداها وقال لها هاتي لي قليل ماءٍ في إناءٍ لأشرب.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Il se leva et s’en alla à Sarepta. Comme il arrivait à l’entrée de la ville, voici qu’il y avait là une veuve qui ramassait du bois. Il l’appela et dit : Va me chercher, je te prie, un peu d’eau dans un récipient, afin que je boive.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So he arose and went to Zarephath. And when he came to the gate of the city, indeed a widow was there gathering sticks. And he called to her and said, Please bring me a little water in a cup, that I may drink.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29432" name="Group 24"/>
          <p:cNvGraphicFramePr>
            <a:graphicFrameLocks noGrp="1"/>
          </p:cNvGraphicFramePr>
          <p:nvPr/>
        </p:nvGraphicFramePr>
        <p:xfrm>
          <a:off x="34925" y="115888"/>
          <a:ext cx="9001125" cy="591528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هي ذاهبةٌ لتأتي بهِ ناداها وقال لها هاتي لي كسرة خُبز في يدكِ. فقالت حيٌّ هو الربُّ إلهُك إنَّهُ ليس عندي كعكةٌ إلاَّ مِلءُ راحة دقيقاً في الكُوَّار وقليلٌ مِن الزَّيت في قسط</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Elle alla en chercher. Il l’appela (de nouveau) et dit : Va me chercher, je te prie, un morceau de pain dans ta main.12 Elle répondit : L’Éternel, ton Dieu est vivant ! Je n’ai rien de cuit, je n’ai qu’une poignée de farine dans un pot et un peu d’huile dans une cruche.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as she was going to get it, he called to her and said, Please bring me a morsel of bread in your hand. 12 So she said, As the Lord your God lives, I do not have bread, only a handful of flour in a bin, and a little oil in a jar; and see,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0461" name="Group 29"/>
          <p:cNvGraphicFramePr>
            <a:graphicFrameLocks noGrp="1"/>
          </p:cNvGraphicFramePr>
          <p:nvPr/>
        </p:nvGraphicFramePr>
        <p:xfrm>
          <a:off x="34925" y="115888"/>
          <a:ext cx="9001125" cy="5691188"/>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وها أنا أجمع عُودين مِن الحطب لأدخل</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وأصنعه لي ولابني ونأكُلهُ ثُمَّ نمُوتُ.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Me voici en train de ramasser deux (morceau de) bois, puis je rentrerai et je préparerai cela pour moi et pour mon fils ; nous mangerons, après quoi nous mourrons.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am gathering a couple of sticks that I may go in and prepare it for myself and my son, that we may eat it, and die.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4719" name="Group 15"/>
          <p:cNvGraphicFramePr>
            <a:graphicFrameLocks noGrp="1"/>
          </p:cNvGraphicFramePr>
          <p:nvPr/>
        </p:nvGraphicFramePr>
        <p:xfrm>
          <a:off x="34925" y="115888"/>
          <a:ext cx="9001125" cy="569118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لها إيليَّا لا تخافي ادخُلي فاصنعي كما قُلتِ ولكن اصنعي لي مِن ذلك أوَّلاً كعكةً صغيرةً وأتيني بها ثُمَّ اعملي لكِ ولابنكِ أخيراً،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Élie lui dit : Sois sans crainte, rentre, fais comme tu l’as dit. Seulement, prépare–moi d’abord avec cela un petit gâteau et tu me l’apporteras ; tu en fera ensuite pour toi et pour ton fils.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Elijah said to her, Do not fear; go and do as you have said, but make me a small cake from it first, and bring it to me; and afterward make some for yourself and your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1488" name="Group 32"/>
          <p:cNvGraphicFramePr>
            <a:graphicFrameLocks noGrp="1"/>
          </p:cNvGraphicFramePr>
          <p:nvPr/>
        </p:nvGraphicFramePr>
        <p:xfrm>
          <a:off x="34925" y="115888"/>
          <a:ext cx="9001125" cy="5762626"/>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هكذا قال الربُّ إلهُ إسرائيل إنَّ كُوَّار الدَّقيق لا يفرُغُ وقسط الزَّيت لا ينقُصُ إلى اليوم الذي فيهِ يُعطي الربُّ مطراً على وجهِ الأرض.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Car ainsi parle l’Éternel, le Dieu d’Israël : Le pot de farine ne s’épuisera pas, et la cruche d’huile ne se videra pas, jusqu’au jour où l’Éternel enverra la pluie sur la surface du sol.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thus says the Lord God of Israel: `The bin of flour shall not be used up, nor shall the jar of oil run dry, until the day the Lord sends rain on the earth.'</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5743" name="Group 15"/>
          <p:cNvGraphicFramePr>
            <a:graphicFrameLocks noGrp="1"/>
          </p:cNvGraphicFramePr>
          <p:nvPr/>
        </p:nvGraphicFramePr>
        <p:xfrm>
          <a:off x="34925" y="115888"/>
          <a:ext cx="9001125" cy="57626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فمضت المرأة وصنعت ( كما قال إيليَّا ) وأعطتهُ وأكلت هي معه وابنها أيَّاماً.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Elle alla faire selon la parole d’Élie et pendant longtemps elle eut de quoi manger, elle et sa famille, ainsi que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So she went away and did according to the word of Elijah; and she and he and her household ate for many days.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2501" name="Group 21"/>
          <p:cNvGraphicFramePr>
            <a:graphicFrameLocks noGrp="1"/>
          </p:cNvGraphicFramePr>
          <p:nvPr/>
        </p:nvGraphicFramePr>
        <p:xfrm>
          <a:off x="34925" y="115888"/>
          <a:ext cx="9001125" cy="58736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وجرة الدَّقيق لم تفرُغ وقارورة الزَّيت لم تنقُص حسب قول الربِّ الذي تكلَّم عن يد إيليَّا. وكان بعد هذا أن ابن المرأة صاحبةِ البيت مرض</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Le pot de farine ne s’épuisa pas, et la cruche d’huile ne se vida pas, selon la parole que l’Éternel avait dite par l’intermédiaire d’Élie. 17  Après ces événements, le fils de la femme, maîtresse de la maison, tomba malade,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 bin of flour was not used up, nor did the jar of oil run dry, according to the word of the Lord which He spoke by Elijah. 17 Now it happened after these things that the son of the woman who owned the house became sick.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3527" name="Group 23"/>
          <p:cNvGraphicFramePr>
            <a:graphicFrameLocks noGrp="1"/>
          </p:cNvGraphicFramePr>
          <p:nvPr/>
        </p:nvGraphicFramePr>
        <p:xfrm>
          <a:off x="34925" y="115888"/>
          <a:ext cx="9001125" cy="63420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مرضهُ شديداً جـداً حتى لم تبـقَ فيـهِ نسمةٌ. فقالت المرأة لإيليَّا مـا لي ولك يـا رجُـل اللَّه، هل جئت إليَّ لتذكير ذنوبي وإماتة ابني. فقال إيليَّا للمرأة: أعطيني ابنكِ،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sa maladie fut si violente qu’il ne resta plus en lui de respiration.18 Elle dit alors à Élie : Qu’ai–je à faire avec toi, homme de Dieu ? Es–tu venu chez moi pour rappeler le souvenir de ma faute, et pour faire mourir mon fils ?19 Il lui répondit : Donne–moi ton fils.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his sickness was so serious that there was no breath left in him. 18 So she said to Elijah, What have I to do with you, O man of God? Have you come to me to bring my sin to remembrance, and to kill my son? 19 And he said to her, Give me your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4549" name="Group 21"/>
          <p:cNvGraphicFramePr>
            <a:graphicFrameLocks noGrp="1"/>
          </p:cNvGraphicFramePr>
          <p:nvPr/>
        </p:nvGraphicFramePr>
        <p:xfrm>
          <a:off x="34925" y="115888"/>
          <a:ext cx="9001125" cy="634200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وأخذهُ مِن حضنها وصعد بهِ إلى العُلِّيَّةِ التي كان مُقيماً بها وأضجعهُ على سريره وصرخ إلى الربِّ وقال: ويل لي أيُّها الربُّ إلهي أإلى الأرملةِ التي أنا نازلٌ عندها قد أسأت أيضاً وأمت ابنها.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le prit du sein de la femme, le monta dans la chambre haute où il habitait, et le coucha sur son lit.20 Puis il invoqua l’Éternel et dit : Éternel, mon Dieu, est–ce que tu causerais du mal, même à cette veuve dont je suis l’hôte, en faisant mourir son fils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he took him out of her arms and carried him to the upper room where he was staying, and laid him on his own bed. 20 Then he cried out to the Lord and said, O Lord my God, have You also brought tragedy on the widow with whom I lodge, by killing her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5576" name="Group 24"/>
          <p:cNvGraphicFramePr>
            <a:graphicFrameLocks noGrp="1"/>
          </p:cNvGraphicFramePr>
          <p:nvPr/>
        </p:nvGraphicFramePr>
        <p:xfrm>
          <a:off x="34925" y="115888"/>
          <a:ext cx="9001125" cy="591528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وتمدَّد على الغلام ثلاث مرَّات وصرخ إلى الربِّ وقال: أيُّها الربُّ إلَهي لترجع نفسُ الغلام إلى جوفهِ. فسمع الربُّ لصوت إيليَّا وعادت نفسُ الغلام إلى جوفهِ وعاش.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Il s’étendit trois fois de tout son long sur l’enfant, invoqua l’Éternel et dit : Éternel, mon Dieu, je t’en prie, que le souffle de cet enfant revienne en lui !22  L’Éternel écouta la voix d’Élie, le souffle de l’enfant revint en lui, et il reprit vie.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he stretched himself out on the child three times, and cried out to the Lord and said, O Lord my God, I pray, let this child's soul come back to him. 22 Then the Lord heard the voice of Elijah; and the soul of the child came back to him, and he revived.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6600" name="Group 24"/>
          <p:cNvGraphicFramePr>
            <a:graphicFrameLocks noGrp="1"/>
          </p:cNvGraphicFramePr>
          <p:nvPr/>
        </p:nvGraphicFramePr>
        <p:xfrm>
          <a:off x="34925" y="115888"/>
          <a:ext cx="9001125" cy="5689601"/>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فأنزله مِن العُلِّيَّة إلى البيت ودفعهُ إلى أُمه. وقال إيليَّا: انظُري، قد عاش ابنك.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67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Élie prit l’enfant, le descendit de la chambre haute dans la maison et le donna à sa mère. Élie dit : Vois, ton fils est vivant.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Elijah took the child and brought him down from the upper room into the house, and gave him to his mother. And Elijah said, See, your son lives!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3474" name="Group 2"/>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المرأةُ لإيليَّا: الآن علمتُ أنَّك رجُلُ اللَّه وأنَّ كلام الربِّ في فمك حقاً. </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La femme dit à Élie : Maintenant je reconnais que tu es un homme de Dieu, et que la parole de l’Éternel dans ta bouche est vérité.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Then the woman said to Elijah, Now by this I know that you are a man of God, and that the word of the Lord in your mouth is the truth.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4526" name="Group 30"/>
          <p:cNvGraphicFramePr>
            <a:graphicFrameLocks noGrp="1"/>
          </p:cNvGraphicFramePr>
          <p:nvPr/>
        </p:nvGraphicFramePr>
        <p:xfrm>
          <a:off x="34925" y="115888"/>
          <a:ext cx="9001125" cy="678523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أمثال سليمان الحكيم ( 5 : 1 ـ 12 )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ابني أصـغِ إلى حكمتي، وإلى كلامي أمل أُذُنك لكي تحفظ التدابير ومعرفة شفتي أُوصيك بها. لا تلتفت إلى المرأة الشريرة، لأنَّ شفتي الأجنبيَّة تقطُران شهداً وحنكُها أنعمُ مِن الزَّيت،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5:1-12</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Mon fils, sois attentif à ma sagesse, Tends l’oreille à mon intelligence,2 Afin que tu gardes la réflexion, Et que tes lèvres retiennent la connaissance.3 Car les lèvres de la courtisane distillent le miel, Et sa parole est plus douce que l’huile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5:1-12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My son, pay attention to my wisdom; Lend your ear to my understanding, 2 That you may preserve discretion, And your lips may keep knowledge. 3 For the lips of an immoral woman drip honey, And her mouth is smoother than oil;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5543" name="Group 23"/>
          <p:cNvGraphicFramePr>
            <a:graphicFrameLocks noGrp="1"/>
          </p:cNvGraphicFramePr>
          <p:nvPr/>
        </p:nvGraphicFramePr>
        <p:xfrm>
          <a:off x="34925" y="115888"/>
          <a:ext cx="9001125" cy="608958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عاقبتها مُرَّةٌ مثل العلقم حادَّةٌ كسيفٍ ذي حدَّين. لأنَّ أقدام الجهال تنحدر إليها، فتجتذبهم بالموت إلى الجحيم، وخطواتُها لا تثبُت لا تبلغ إلى سبيل الحياة تنحرف خطواتُها ولا تشعُر. </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Mais à la fin elle est amère comme l’absinthe, Aiguë comme une épée à deux tranchants.5 Ses pieds descendent vers la mort, Ses pas atteignent le séjour des morts.6 Elle ne considère pas le sentier de la vie, Ses routes s’égarent sans qu’elle le sache.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in the end she is bitter as wormwood, Sharp as a two-edged sword. 5 Her feet go down to death, Her steps lay hold of hell. 6 Lest you ponder her path of life--Her ways are unstable; You do not know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7625" name="Group 25"/>
          <p:cNvGraphicFramePr>
            <a:graphicFrameLocks noGrp="1"/>
          </p:cNvGraphicFramePr>
          <p:nvPr/>
        </p:nvGraphicFramePr>
        <p:xfrm>
          <a:off x="34925" y="115888"/>
          <a:ext cx="9001125" cy="60895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فالآن يا بني اسمع لي ولا تحيد عن أقوالي. أبعد طريقك عنها ولا تَدنُ مِن أبواب بيتها، لئلاَّ تدفع حياتك للآخرين ومالك لغير الرحماء،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Et maintenant, (mes) fils, écoutez–moi, Et ne vous écartez pas des discours de ma bouche.8 Éloigne d’elle ton chemin Et ne t’approche pas de la porte de sa maison,9 De peur que tu ne livres ton honneur à d’autres, Et tes années à un homme cruel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hear me now, my children, And do not depart from the words of my mouth. 8 Remove your way far from her, And do not go near the door of her house, 9 Lest you give your honor to others, And your years to the cruel one;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6571" name="Group 27"/>
          <p:cNvGraphicFramePr>
            <a:graphicFrameLocks noGrp="1"/>
          </p:cNvGraphicFramePr>
          <p:nvPr/>
        </p:nvGraphicFramePr>
        <p:xfrm>
          <a:off x="34925" y="115888"/>
          <a:ext cx="9001125" cy="6787008"/>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لئلاَّ يشبع الغرباء مِن قُوَّتك وأتعابُك لا تُعطيها للآخرين، فتندم في أخرتك عند فناء لحمك وجسمك وتقُول كيف أنِّي أبغضتُ الأدب ورذلَ قلبي التَّوبيخ.</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De peur que des étrangers ne se rassasient de ton bien Et du produit de ta peine dans la maison d’autrui ;11 De peur que tu ne gémisses, près de ta fin, Quand ton corps et ta chair se consumeront,12 Et que tu ne dises : Comment donc ai–je pu haïr l’instruction, Et comment mon coeur a–t–il dédaigné la réprimande ?</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Lest aliens be filled with your wealth, And your labors go to the house of a foreigner; 11 And you mourn at last, When your flesh and your body are consumed, 12 And say: How I have hated instruction, And my heart despised correction!. </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7600" name="Group 32"/>
          <p:cNvGraphicFramePr>
            <a:graphicFrameLocks noGrp="1"/>
          </p:cNvGraphicFramePr>
          <p:nvPr/>
        </p:nvGraphicFramePr>
        <p:xfrm>
          <a:off x="34925" y="115888"/>
          <a:ext cx="9001125" cy="63388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a:ln>
                            <a:noFill/>
                          </a:ln>
                          <a:solidFill>
                            <a:srgbClr val="FF9900"/>
                          </a:solidFill>
                          <a:effectLst/>
                          <a:latin typeface="Arial" charset="0"/>
                          <a:cs typeface="Arial" charset="0"/>
                        </a:rPr>
                        <a:t>من سفر إشعياء النبي ( 43 : 1 ـ 9 )</a:t>
                      </a:r>
                      <a:endParaRPr kumimoji="0" lang="en-CA" sz="3200" b="1"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هذا ما يقولهُ خالقُك يا يعقوب وجابلُك يا إسرائيلُ، لا تخف فإنِّي قد افتديتُك، ودعوتُك بِاسمك، إنك لي.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Isaiah 43:1-9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Ainsi parle maintenant l’Éternel, Qui t’a créé, ô Jacob ! Celui qui t’a formé, ô Israël ! Sois sans crainte, Car je t’ai racheté, Je t’ai appelé par ton nom : Tu es à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Isaiah 43:1-9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43:1 But now, thus says the Lord, who created you, O Jacob, And He who formed you, O Israel: Fear not, for I have redeemed you; I have called you by your name; You are Mine.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8616" name="Group 24"/>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اجتزت في المياه فإنِّي معك وفي الأنهار فلا تغمُرُك، وإذا سلكت في النَّار فلا تحترق ولا يلفحُك اللَّهيبُ.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Si tu traverses les eaux, Je serai avec toi, Et les fleuves, Ils ne te submergeront pas ; Si tu marches dans le feu, Tu ne brûleras pas, Et la flamme ne te consumera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When you pass through the waters, I will be with you; And through the rivers, they shall not overflow you. When you walk through the fire, you shall not be burned, Nor shall the flame scorch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8646" name="Group 22"/>
          <p:cNvGraphicFramePr>
            <a:graphicFrameLocks noGrp="1"/>
          </p:cNvGraphicFramePr>
          <p:nvPr/>
        </p:nvGraphicFramePr>
        <p:xfrm>
          <a:off x="34925" y="115888"/>
          <a:ext cx="9001125" cy="65163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لأنِّي أنا الربُّ إلهُك قُدُوسُ إسرائيل مُخلِّصُك، وقد جعلتُ مِصر فديةٌ عنك وكُوش وسبا بدلاً منك. وإذا قد صرت كريماً في عينيَّ ومجيداً فإنِّي أحببتُك وأُعطي أُناساً بدلاً منك ورُؤساء عوض رأسك.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je suis l’Éternel, ton Dieu, Le Saint d’Israël, ton sauveur ; Je donne l’Égypte pour ta rançon, L’Éthiopie et Seba à ta place.4 Du fait que tu as du prix à mes yeux, Du fait que tu es honoré et que je t’aime, Je donne des hommes à ta place Et des peuples pour ta vie.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I am the Lord your God, The Holy One of Israel, your Savior; I gave Egypt for your ransom, Ethiopia and Seba in your place. 4 Since you were precious in My sight, You have been honored, And I have loved you; Therefore I will give men for you, And people for your life.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39671" name="Group 23"/>
          <p:cNvGraphicFramePr>
            <a:graphicFrameLocks noGrp="1"/>
          </p:cNvGraphicFramePr>
          <p:nvPr/>
        </p:nvGraphicFramePr>
        <p:xfrm>
          <a:off x="34925" y="115888"/>
          <a:ext cx="9001125" cy="660165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تخف فإنِّي معك. وسآتي بنسلك مِن المشرق وأجمعُك مِن المغرب. أقُولُ للشَّمال هات وللجنُوب لا تمنع، اِيتِ ببنيَّ مِنْ بعيدٍ وببناتي مِنْ أقاصي الأرض،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Sois sans crainte, Car je suis avec toi ; Je ramènerai de l’orient ta descendance Et je te rassemblerai de l’occident.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Je dirai au nord : Donne ! Et au sud : Ne retiens pas ! Fais venir mes fils de loin Et mes filles de l’extrémité de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Fear not, for I am with you; I will bring your descendants from the east, And gather you from the west; 6 I will say to the north, `Give them up!' And to the south, `Do not keep them back!' Bring My sons from afar, And My daughters from the ends of the earth--</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0695" name="Group 23"/>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مَن يدعي بِاسمي فإنَّ لمجدي خلقتُهُ وجبلتُهُ وصنعتُهُ. أخْرِج الشَّعب الأعمَى عيونهم هكذا غير مُبصرة وآذانهُم صماء.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Quiconque s’appelle de mon nom, Et que pour ma gloire j’ai créé, Formé et fait.8 Qu’on fasse sortir le peuple aveugle Alors qu’il a des yeux, Et les sourds Alors qu’ils ont des oreilles.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Everyone who is called by My name, Whom I have created for My glory; I have formed him, yes, I have made him. 8 Bring out the blind people who have eyes, And the deaf who have ears.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39635" name="Group 19"/>
          <p:cNvGraphicFramePr>
            <a:graphicFrameLocks noGrp="1"/>
          </p:cNvGraphicFramePr>
          <p:nvPr/>
        </p:nvGraphicFramePr>
        <p:xfrm>
          <a:off x="34925" y="115888"/>
          <a:ext cx="9001125" cy="666616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اجتمعت كُل الأُمم جميعاً واحتشدت الرُؤساء، مَنْ مِنهم يُخبركُم بهذا ويعلمكُم بالأوَّائل، فليقدِّمُوا شُهُودهُم ويتبرَّرُوا، أو فليسمعُوا ويقُولُوا هذا حقٌّ.</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Que toutes les nations se rassemblent, Et que les peuples s’amassent. Qui d’entre eux a annoncé ces choses ? Lesquels nous ont appris les premiers événements ? Qu’ils produisent leurs témoins et qu’ils se justifient ; Qu’on les entende pour pouvoir dire : C’est vrai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Let all the nations be gathered together, And let the people be assembled. Who among them can declare this, And show us former things? Let them bring out their witnesses, that they may be justified; Or let them hear and say, It is truth.</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1735" name="Group 39"/>
          <p:cNvGraphicFramePr>
            <a:graphicFrameLocks noGrp="1"/>
          </p:cNvGraphicFramePr>
          <p:nvPr/>
        </p:nvGraphicFramePr>
        <p:xfrm>
          <a:off x="34925" y="115888"/>
          <a:ext cx="9001125" cy="7388734"/>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a:ln>
                            <a:noFill/>
                          </a:ln>
                          <a:solidFill>
                            <a:srgbClr val="FF9900"/>
                          </a:solidFill>
                          <a:effectLst/>
                          <a:latin typeface="Arial" charset="0"/>
                          <a:cs typeface="Arial" charset="0"/>
                        </a:rPr>
                        <a:t>من سفر سفر أيوب الصديق </a:t>
                      </a:r>
                      <a:r>
                        <a:rPr kumimoji="0" lang="ar-EG" sz="3200" b="1" i="0" u="sng" strike="noStrike" cap="none" normalizeH="0" baseline="0">
                          <a:ln>
                            <a:noFill/>
                          </a:ln>
                          <a:solidFill>
                            <a:srgbClr val="FF9900"/>
                          </a:solidFill>
                          <a:effectLst/>
                          <a:latin typeface="Arial" charset="0"/>
                          <a:cs typeface="Arial" charset="0"/>
                        </a:rPr>
                        <a:t>( </a:t>
                      </a:r>
                      <a:r>
                        <a:rPr kumimoji="0" lang="ar-SA" sz="3200" b="1" i="0" u="sng" strike="noStrike" cap="none" normalizeH="0" baseline="0">
                          <a:ln>
                            <a:noFill/>
                          </a:ln>
                          <a:solidFill>
                            <a:srgbClr val="FF9900"/>
                          </a:solidFill>
                          <a:effectLst/>
                          <a:latin typeface="Arial" charset="0"/>
                          <a:cs typeface="Arial" charset="0"/>
                        </a:rPr>
                        <a:t>30 : 9 ـ 32 : 5 )</a:t>
                      </a:r>
                      <a:endParaRPr kumimoji="0" lang="en-CA" sz="3200" b="1"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الآن فصرت اغنيتهم واصبحت لهم مثلا. يكرهونني.يبتعدون عني وامام وجهي لم يمسكوا عن البسق. لانه اطلق العنان وقهرني فنزعوا الزمام قدامي.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Job 30:9-32:5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maintenant, je suis l’objet de leurs chansons, Je suis en butte à leurs propos.10 Ils ont horreur de moi, ils s’éloignent de moi, Ils ne se retiennent pas de me cracher au visage.11 Puisque (Dieu) a mis à découvert ce qui me restait et qu’il m’a humilié Ils rejettent tout frein devant moi.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Job 30:9-32:5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now I am their taunting song; Yes, I am their byword. 10 They abhor me, they keep far from me; They do not hesitate to spit in my face. 11 Because He has loosed my bowstring and afflicted me, They have cast off restraint before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2751" name="Group 31"/>
          <p:cNvGraphicFramePr>
            <a:graphicFrameLocks noGrp="1"/>
          </p:cNvGraphicFramePr>
          <p:nvPr/>
        </p:nvGraphicFramePr>
        <p:xfrm>
          <a:off x="34925" y="115888"/>
          <a:ext cx="9001125" cy="669556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عن اليمين الفروخ يقومون يزيحون رجلي ويعدّون عليّ طرقهم للبوار.افسدوا سبلي.اعانوا على سقوطي.لا مساعد عليهم. ياتون كصدع عريض.تحت الهدّة يتدحرجون.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Ces misérables se lèvent à ma droite et me poussent les pieds, Ils se fraient contre moi des chemins de malheur ;13  Ils coupent mon propre sentier et travaillent à ma perte, Eux que personne ne secourait ;14 Ils arrivent comme par une large brèche, Ils se précipitent sous les décombres.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At my right hand the rabble arises; They push away my feet, And they raise against me their ways of destruction. 13 They break up my path, They promote my calamity; They have no helper. 14 They come as broad breakers; Under the ruinous storm they roll along.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4802" name="Group 34"/>
          <p:cNvGraphicFramePr>
            <a:graphicFrameLocks noGrp="1"/>
          </p:cNvGraphicFramePr>
          <p:nvPr/>
        </p:nvGraphicFramePr>
        <p:xfrm>
          <a:off x="34925" y="115888"/>
          <a:ext cx="9001125" cy="712228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انقلبت عليّ اهوال.طردت كالريح نعمتي فعبرت كالسحاب سعادتي  فالآن انهالت نفسي عليّ واخذتني ايام المذلّة. الليل ينخر عظامي فيّ وعارقيّ لا تهجع.</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L’épouvante s’est tournée contre moi, Ma noblesse est emportée comme par le vent, Mon salut a passé comme un nuage.16 Et maintenant, mon âme s’épanche sur moi–même, Les jours de la souffrance m’ont saisi. 17 La nuit me perce les os, au–dedans de moi, (Les douleurs) qui me rongent ne se couchent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Terrors are turned upon me; They pursue my honor as the wind, And my prosperity has passed like a cloud. 16 And now my soul is poured out because of my plight; The days of affliction take hold of me. 17 My bones are pierced in me at night, And my gnawing pains take no rest.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5824" name="Group 32"/>
          <p:cNvGraphicFramePr>
            <a:graphicFrameLocks noGrp="1"/>
          </p:cNvGraphicFramePr>
          <p:nvPr/>
        </p:nvGraphicFramePr>
        <p:xfrm>
          <a:off x="34925" y="115888"/>
          <a:ext cx="9001125" cy="626884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بكثرة الشدة تنكّر لبسي.مثل جيب قميصي حزمتني.قد طرحني في الوحل فاشبهت التراب والرماد.اليك اصرخ فما تستجيب لي.اقوم فما تنتبه اليّ.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C’est tellement grave que mon vêtement se déforme, Il se colle à moi comme ma tunique.19  (Dieu) m’a jeté dans la boue, Et je ressemble à la poussière et à la cendre. 20 Je t’appelle au secours, et tu ne me réponds pas ; Je me tiens debout, pour que tu fasses attention à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By great force my garment is disfigured; It binds me about as the collar of my coat. 19 He has cast me into the mire, And I have become like dust and ashes. 20 I cry out to You, but You do not answer me; I stand up, and You regard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6847" name="Group 31"/>
          <p:cNvGraphicFramePr>
            <a:graphicFrameLocks noGrp="1"/>
          </p:cNvGraphicFramePr>
          <p:nvPr/>
        </p:nvGraphicFramePr>
        <p:xfrm>
          <a:off x="34925" y="115888"/>
          <a:ext cx="9001125" cy="660165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تحولت الى جاف من نحوي.بقدرة يدك تضطهدني.حملتني اركبتني الريح وذوبتني تشوها. لاني اعلم انك الى الموت تعيدني والى بيت ميعاد كل حيّ.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Tu deviens cruel contre moi, Tu m’attaques avec la vigueur de ta main.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Tu m’emportes sur le vent (que) tu me fais chevaucher, Et tu me fais frémir au fond de moi–même. 23 Car, je le sais, tu me mènes à la mort, Au lieu de rendez–vous de tous les vivants.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You have become cruel to me; With the strength of Your hand You oppose me. 22 You lift me up to the wind and cause me to ride on it; You spoil my success. 23 For I know that You will bring me to death, And to the house appointed for all living.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7881" name="Group 41"/>
          <p:cNvGraphicFramePr>
            <a:graphicFrameLocks noGrp="1"/>
          </p:cNvGraphicFramePr>
          <p:nvPr/>
        </p:nvGraphicFramePr>
        <p:xfrm>
          <a:off x="34925" y="115888"/>
          <a:ext cx="9001125" cy="5618163"/>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في الخراب ألا يمد يدا.في البليّة ألا يستغيث عليها ألم ابك لمن عسر يومه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ألم تكتئب نفسي على المسكين.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Mais celui qui va périr n’étend–il pas les mains ? Celui qui est dans le malheur n’implore–t–il pas du secours ? 25 N’avais–je pas des larmes pour celui dont les jours sont durs ? Mon âme n’était–elle pas triste à cause du pauvre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Surely He would not stretch out His hand against a heap of ruins, If they cry out when He destroys it. 25 Have I not wept for him who was in trouble? Has not my soul grieved for the poor?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5951" name="Group 15"/>
          <p:cNvGraphicFramePr>
            <a:graphicFrameLocks noGrp="1"/>
          </p:cNvGraphicFramePr>
          <p:nvPr/>
        </p:nvGraphicFramePr>
        <p:xfrm>
          <a:off x="34925" y="115888"/>
          <a:ext cx="9001125" cy="56181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حينما ترجيت الخير جاء الشر.وانتظرت النور فجاء الدجى.</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Car j’espérais le bonheur, et le malheur est venu ; J’attendais la lumière, et l’obscurité est venue.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when I looked for good, evil came to me; And when I waited for light, then came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8923" name="Group 59"/>
          <p:cNvGraphicFramePr>
            <a:graphicFrameLocks noGrp="1"/>
          </p:cNvGraphicFramePr>
          <p:nvPr/>
        </p:nvGraphicFramePr>
        <p:xfrm>
          <a:off x="34925" y="115888"/>
          <a:ext cx="9001125" cy="669556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1525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امعائي تغلي ولا تكف</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تقدمتني ايام المذلة. اسوددت لكن بلا </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مس.قمت في الجماعة اصرخ</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صرت اخا للذئاب وصاحبا لرئال النعام. حرش جلدي عليّ وعظامي احترّت من الحرارة فيّ.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Mes entrailles bouillonnent sans relâche. Les jours de souffrance m’ont affronté. 28 Je marche noirci, mais non par le soleil ; Je me lève dans l’assemblée et je crie.29 Je suis devenu le frère des chacals, Le compagnon des autruches.30 Ma peau devient sombre sur moi, Mes os sont brûlants de fièvre.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My heart is in turmoil and cannot rest; Days of affliction confront me. 28 I go about mourning, but not in the sun; I stand up in the assembly and cry out for help. 29 I am a brother of jackals, And a companion of ostriches. 30 My skin grows black and falls from me; My bones burn with fever.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9919" name="Group 31"/>
          <p:cNvGraphicFramePr>
            <a:graphicFrameLocks noGrp="1"/>
          </p:cNvGraphicFramePr>
          <p:nvPr/>
        </p:nvGraphicFramePr>
        <p:xfrm>
          <a:off x="34925" y="115888"/>
          <a:ext cx="9001125" cy="669556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صار عودي للنوح ومزماري لصوت الباكين  عهدا قطعت لعينيّ فكيف اتطلع في عذراء.  وما هي قسمة الله من فوق ونصيب القدير من الاعالي.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Ma harpe ne sert plus qu’au chant de deuil, Et mon chalumeau qu’à la voix de ceux qui pleurent.1  J’avais fait un pacte avec mes yeux ; Comment aurais–je pu fixer mon attention sur une vierge ?2  Quelle part Dieu (m’aurait–il réservée) d’en haut ? Quel héritage le Tout–Puissant (m’aurait–il envoyé) des cieux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My harp is turned to mourning, And my flute to the voice of those who weep. 31:1 I have made a covenant with my eyes; Why then should I look upon a young woman? 2 For what is the allotment of God from above, And the inheritance of the Almighty from on high?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0955" name="Group 43"/>
          <p:cNvGraphicFramePr>
            <a:graphicFrameLocks noGrp="1"/>
          </p:cNvGraphicFramePr>
          <p:nvPr/>
        </p:nvGraphicFramePr>
        <p:xfrm>
          <a:off x="34925" y="115888"/>
          <a:ext cx="9074150" cy="6527674"/>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أليس البوار لعامل الشر والنكر لفاعلي الاثم.أليس هو ينظر طرقي ويحصي جميع خطواتي. ان كنت قد سلكت مع الكذب او اسرعت رجلي الى الغش. ليزنّي في ميزان الحق فيعرف الله كمالي.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La misère n’est–elle pas pour l’homme inique, Et l’infortune pour ceux qui commettent l’injustice ?4 N’est–ce pas (Dieu) qui regarde mes voies Et compte tous mes pas ? 5 Si j’ai marché dans la fausseté, Si mon pied s’est hâté vers la ruse,6 Que Dieu me pèse dans des balances justes, Et qu’il reconnaisse mon intégrité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Is it not destruction for the wicked, And disaster for the workers of iniquity? 4 Does He not see my ways, And count all my steps? 5 If I have walked with falsehood, Or if my foot has hastened to deceit, 6 Let me be weighed on honest scales, That God may know my integrity.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1961" name="Group 25"/>
          <p:cNvGraphicFramePr>
            <a:graphicFrameLocks noGrp="1"/>
          </p:cNvGraphicFramePr>
          <p:nvPr/>
        </p:nvGraphicFramePr>
        <p:xfrm>
          <a:off x="34925" y="115888"/>
          <a:ext cx="9001125" cy="669556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حادت خطواتي عن الطريق وذهب قلبي وراء عينيّ او لصق عيب بكفيّ أزرع وغيري يأكل وفروعي تستأصل  ان غوي قلبي على امرأة او كمنت على باب قريبي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Si mon pas s’est détourné du (droit) chemin, Si mon coeur a suivi mes yeux, Si quelque souillure s’est attachée à mes mains,8  Que je sème et qu’un autre mange, Et que mes rejetons soient déracinés ! 9 Si mon coeur a été séduit à cause d’une femme, Si j’ai fait le guet à la porte de mon prochain.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If my step has turned from the way, Or my heart walked after my eyes, Or if any spot adheres to my hands, 8 Then let me sow, and another eat; Yes, let my harvest be rooted out. 9 If my heart has been enticed by a woman, Or if I have lurked at my neighbor's door,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2987" name="Group 27"/>
          <p:cNvGraphicFramePr>
            <a:graphicFrameLocks noGrp="1"/>
          </p:cNvGraphicFramePr>
          <p:nvPr/>
        </p:nvGraphicFramePr>
        <p:xfrm>
          <a:off x="34925" y="115888"/>
          <a:ext cx="9001125" cy="63718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فلتطحن امرأتي لآخر ولينحن عليها آخرون. لان هذه رذيلة وهي اثم يعرض للقضاة.  لانها نار تأكل حتى الى الهلاك وتستأصل كل محصولي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Que ma femme tourne la meule pour un autre, Et que d’autres abusent d’elle !11 Car c’est une infamie, Une faute (punie par) les juges.12 C’est un feu qui dévore jusqu’à l’abîme de perdition, Et qui pourrait détruire radicalement tout mon revenu.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Then let my wife grind for another, And let others bow down over her. 11 For that would be wickedness; Yes, it would be iniquity deserving of judgment. 12 For that would be a fire that consumes to destruction, And would root out all my increase.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4020" name="Group 36"/>
          <p:cNvGraphicFramePr>
            <a:graphicFrameLocks noGrp="1"/>
          </p:cNvGraphicFramePr>
          <p:nvPr/>
        </p:nvGraphicFramePr>
        <p:xfrm>
          <a:off x="34925" y="115888"/>
          <a:ext cx="9074150" cy="6599112"/>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 رفضت حق عبدي وامتي في دعواهما عليّ  فماذا كنت اصنع حين يقوم الله واذا افتقد فبماذا اجيبه. أوليس صانعي في البطن صانعه وقد صوّرنا واحد في الرحم.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968875">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Si j’ai méprisé le droit de mon serviteur ou de ma servante Dans leur contestation avec moi,14 Que ferai–je, quand Dieu de lèvera ? Et quand il interviendra, que répondrai–je ?15 Celui qui m’a formé dans le ventre de ma mère ne les a–t–il pas formés aussi ? Un seul (Dieu) ne nous a–t–il pas placés dans le sein maternel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If I have despised the cause of my male or female servant When they complained against me, 14 What then shall I do when God rises up? When He punishes, how shall I answer Him? 15 Did not He who made me in the womb make them? Did not the same One fashion us in the womb?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5045" name="Group 37"/>
          <p:cNvGraphicFramePr>
            <a:graphicFrameLocks noGrp="1"/>
          </p:cNvGraphicFramePr>
          <p:nvPr/>
        </p:nvGraphicFramePr>
        <p:xfrm>
          <a:off x="34925" y="115888"/>
          <a:ext cx="9001125" cy="6780912"/>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 منعت المساكين عن مرادهم او افنيت عيني الارملة او اكلت لقمتي وحدي فما اكل منها اليتيم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بل منذ صباي كبر عندي كأب ومن بطن امي هديتها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Si j’ai refusé aux indigents ce qu’ils désiraient, Si j’ai fait languir les yeux de la veuve,17 Si j’ai mangé seul mon morceau (de pain), Sans que l’orphelin puisse en manger,18Car dès ma jeunesse, il a grandi (avec) moi, comme (avec) un père, Dès le ventre de ma mère, j’ai guidé (la veuve);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If I have kept the poor from their desire, Or caused the eyes of the widow to fail, 17 Or eaten my morsel by myself, So that the fatherless could not eat of it 18 (But from my youth I reared him as a father, And from my mother's womb I guided the widow);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6061" name="Group 29"/>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 رأيت هالكا لعدم اللبس او فقيرا بلا كسوة ان لم تباركني حقواه وقد استدفأ بجزّة غنمي. ان كنت قد هززت يدي على اليتيم لما رأيت عوني في الباب</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Si j’ai vu le vagabond manquer de vêtements, Le pauvre n’avoir point de couverture,20 Sans que ses reins m’aient béni, Sans qu’il ait été rechauffé par la toison de mes agneaux :21 Si j’ai levé la main contre l’orphelin, Parce que je me voyais soutenu par les juges,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If I have seen anyone perish for lack of clothing, Or any poor man without covering; 20 If his heart has not blessed me, And if he was not warmed with the fleece of my sheep; 21 If I have raised my hand against the fatherless, When I saw I had help in the gate;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7081" name="Group 25"/>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فلتسقط عضدي من كتفي ولتنكسر ذراعي من قصبتها. لان البوار من الله رعب عليّ ومن جلاله لم استطع ان كنت قد جعلت الذهب عمدتي او قلت للابريز انت متكلي.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Que mon bras se détache de mon épaule, Et mon avant–bras du coude, et qu’il se brise ! 23 Car le malheur (envoyé) par Dieu, j’en ai peur, Et je ne puis rien devant sa majesté.24 Si j’ai mis dans l’or mon assurance, Si j’ai dit au métal précieux : En toi je me confie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let my arm fall from my shoulder, Let my arm be torn from the socket. 23 For destruction from God is a terror to me, And because of His magnificence I cannot endure. 24 If I have made gold my hope, Or said to fine gold, `You are my confidence';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8109" name="Group 29"/>
          <p:cNvGraphicFramePr>
            <a:graphicFrameLocks noGrp="1"/>
          </p:cNvGraphicFramePr>
          <p:nvPr/>
        </p:nvGraphicFramePr>
        <p:xfrm>
          <a:off x="34925" y="115888"/>
          <a:ext cx="9001125" cy="669556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 قد فرحت اذ كثرت ثروتي ولان يدي وجدت كثيرا. ان كنت قد نظرت الى النور حين ضاء او الى القمر يسير بالبهاء  وغوي قلبي سرّا ولثم يدي فمي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Si je me suis réjoui de l’abondance de mes biens, Des richesses que ma main avait acquises ;26 Si j’ai regardé la lumière (du soleil) quand il brillait, La lune quand elle s’avançait radieuse,27 Et si mon coeur s’est laissé séduire en secret, Si ma main s’est portée à ma bouche pour un baiser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If I have rejoiced because my wealth was great, And because my hand had gained much; 26 If I have observed the sun when it shines, Or the moon moving in brightness, 27 So that my heart has been secretly enticed, And my mouth has kissed my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59132" name="Group 28"/>
          <p:cNvGraphicFramePr>
            <a:graphicFrameLocks noGrp="1"/>
          </p:cNvGraphicFramePr>
          <p:nvPr/>
        </p:nvGraphicFramePr>
        <p:xfrm>
          <a:off x="34925" y="115888"/>
          <a:ext cx="9001125" cy="669556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فهذا ايضا اثم يعرض للقضاة لاني اكون قد جحدت الله من فوق  ان كنت قد فرحت ببليّة مبغضي او شمتّ حين اصابه سوء. بل لم ادع حنكي يخطئ في طلب نفسه بلعنة.</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C’est encore une faute passible de jugement, Et j’aurais renié le Dieu d’en haut !29 Si je me suis réjoui du malheur de celui que me haïssait, Si j’ai sauté d’allégresse parce qu’un mal l’avait atteint,30  Moi qui n’ai pas permis à ma langue de pécher, De demander sa mort avec imprécation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This also would be an iniquity deserving of judgment, For I would have denied God who is above. 29 If I have rejoiced at the destruction of him who hated me, Or lifted myself up when evil found him 30 (Indeed I have not allowed my mouth to sin By asking for a curse on his soul);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0154" name="Group 26"/>
          <p:cNvGraphicFramePr>
            <a:graphicFrameLocks noGrp="1"/>
          </p:cNvGraphicFramePr>
          <p:nvPr/>
        </p:nvGraphicFramePr>
        <p:xfrm>
          <a:off x="34925" y="115888"/>
          <a:ext cx="9001125" cy="669556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كان اهل خيمتي لم يقولوا من ياتي باحد لم يشبع من طعامه. غريب لم يبت في الخارج.فتحت للمسافر ابوابي.  ان كنت قد كتمت كالناس ذنبي لاخفاء اثمي في حضني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Si les gens qui sont dans ma tente ne disaient pas : Où est celui qui n’a pas été rassasié de sa viande ?32 L’étranger ne passait pas la nuit dehors, J’ouvrais ma porte au voyageur ; 33 Si, comme (tout) être humain, j’ai caché mes crimes, Pour enfouir mes fautes dans mon sein,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If the men of my tent have not said, `Who is there that has not been satisfied with his meat?' 32 (But no sojourner had to lodge in the street, For I have opened my doors to the traveler); 33 If I have covered my transgressions as Adam, By hiding my iniquity in my bosom,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1179" name="Group 27"/>
          <p:cNvGraphicFramePr>
            <a:graphicFrameLocks noGrp="1"/>
          </p:cNvGraphicFramePr>
          <p:nvPr/>
        </p:nvGraphicFramePr>
        <p:xfrm>
          <a:off x="34925" y="115888"/>
          <a:ext cx="9145588" cy="6695568"/>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 رهبت جمهورا غفيرا وروّعتني اهانة العشائر فكففت ولم اخرج من الباب  من لي بمن يسمعني.هوذا امضائي ليجبني القدير.ومن لي بشكوى كتبها خصمي.</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Parce que j’étais effrayé de la rumeur de la foule, Parce que le mépris des familles me terrifiait ; Si je me suis tenu silencieux sans franchir (ma) porte…35 Oh ! qui me fera trouver quelqu’un qui m’écoute ? Voilà mon dernier signe : Que le Tout–Puissant me réponde ! La plainte écrite par mon adversaire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Because I feared the great multitude, And dreaded the contempt of families, So that I kept silence And did not go out of the door-- 35 Oh, that I had one to hear me! Here is my mark. Oh, that the Almighty would answer me, That my Prosecutor had written a book!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2208" name="Group 32"/>
          <p:cNvGraphicFramePr>
            <a:graphicFrameLocks noGrp="1"/>
          </p:cNvGraphicFramePr>
          <p:nvPr/>
        </p:nvGraphicFramePr>
        <p:xfrm>
          <a:off x="34925" y="115888"/>
          <a:ext cx="9001125" cy="594512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فكنت احملها على كتفي</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كنت اعصبها تاجا لي. كنت اخبره بعدد خطواتي وادنو منه كشريف ــ  ان كانت ارضي قد صرخت عليّ وتباكت اتلامها جميعا</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Ne la porterai–je pas sur mon épaule, Ne la nouerai–je pas sur moi comme une couronne ?37 Je lui rendrai compte du nombre de mes pas, Je m’approcherai de lui comme un prince.38 Si mon terrain crie contre moi, Et que ses sillons versent des larmes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Surely I would carry it on my shoulder, And bind it on me like a crown; 37 I would declare to Him the number of my steps; Like a prince I would approach Him. 38 If my land cries out against me, And its furrows weep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226" name="Group 26"/>
          <p:cNvGraphicFramePr>
            <a:graphicFrameLocks noGrp="1"/>
          </p:cNvGraphicFramePr>
          <p:nvPr/>
        </p:nvGraphicFramePr>
        <p:xfrm>
          <a:off x="34925" y="115888"/>
          <a:ext cx="9001125" cy="669556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 كنت قد اكلت غلّتها بلا فضة او اطفأت انفس اصحابها فعوض الحنطة لينبت شوك وبدل الشعير زوان تمت اقوال ايوب</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فكف هؤلاء الرجال الثلاثة عن مجاوبة ايوب لكونه بارا في عيني نفسه</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Si j’en ai mangé le produit sans l’avoir payé, Et que j’aie désespéré l’âme de ses propriétaires ;40 Qu’il en sorte des ajoncs au lieu de froment, Et de l’ivraie au lieu d’orge ! Fin des paroles de Job.1 Ces trois hommes cessèrent de répondre à Job, parce qu’il se regardait lui–même comme juste.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If I have eaten its fruit without money, Or caused its owners to lose their lives; 40 Then let thistles grow instead of wheat, And weeds instead of barley. The words of Job are ended. 32:1 So these three men ceased answering Job, because he was righteous in his own eyes.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4248" name="Group 24"/>
          <p:cNvGraphicFramePr>
            <a:graphicFrameLocks noGrp="1"/>
          </p:cNvGraphicFramePr>
          <p:nvPr/>
        </p:nvGraphicFramePr>
        <p:xfrm>
          <a:off x="34925" y="115888"/>
          <a:ext cx="9001125" cy="669556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فحمي غضب اليهو بن برخئيل البوزي من عشيرة رام.على ايوب حمي غضبه لانه حسب نفسه ابر من الله.وعلى اصحابه الثلاثة حمي غضبه لانهم لم يجدوا جوابا واستذنبوا ايوب.</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1223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Alors s’enflamma la colère d’Élihou, fils de Barakeel de Bouz, du clan de Ram. Sa colère s’enflamma contre Job, parce qu’il se disait juste devant Dieu.3 Sa colère s’enflamma contre les trois amis, parce qu’ils ne trouvaient rien à répondre et que néanmoins ils condamnaient Job.</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Then the wrath of Elihu, the son of Barachel the Buzite, of the family of Ram, was aroused against Job; his wrath was aroused because he justified himself rather than God. 3 Also against his three friends his wrath was aroused, because they had found no answer, and yet had condemned Job.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43760" name="Group 16"/>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اليهو قد صبر على ايوب بالكلام لانهم اكثر منه اياما. فلما رأى اليهو انه لا جواب في افواه الرجال الثلاثة حمي غضبه.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Comme ils étaient plus âgés que lui, Élihou avait attendu pour parler à Job.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Mais Élihou avait vu que ces trois hommes n’avaient plus de réponse à la bouche, et sa colère s’était enflammée.</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Now because they were years older than he, Elihu had waited to speak to Job. 5 When Elihu saw that there was no answer in the mouth of these three men, his wrath was aroused.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064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664064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41692" name="Group 28"/>
          <p:cNvGraphicFramePr>
            <a:graphicFrameLocks noGrp="1"/>
          </p:cNvGraphicFramePr>
          <p:nvPr/>
        </p:nvGraphicFramePr>
        <p:xfrm>
          <a:off x="34925" y="44450"/>
          <a:ext cx="9074150" cy="668128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86:9-10</a:t>
                      </a:r>
                      <a:r>
                        <a:rPr kumimoji="0" lang="ar-SA" sz="3600" b="0" i="0" u="sng" strike="noStrike" cap="none" normalizeH="0" baseline="0">
                          <a:ln>
                            <a:noFill/>
                          </a:ln>
                          <a:solidFill>
                            <a:srgbClr val="FF9933"/>
                          </a:solidFill>
                          <a:effectLst/>
                          <a:latin typeface="Arial" charset="0"/>
                          <a:cs typeface="Arial" charset="0"/>
                        </a:rPr>
                        <a:t>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الأُمم الذين خلقتهُم، يأتُون ويسجُدُونَ أمامكَ ياربُّ، ويُمجِّدُونَ اسمكَ. لأنَّكَ أنت عظيمٌ وصانع العجائب.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86:9-10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Toutes les nations que tu as faites viendront Se prosterner devant ta face, Seigneur, Et rendre gloire à ton nom.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toi, tu es grand et tu opères des miracles ; Toi seul, tu es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86:9-10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Times New Roman" pitchFamily="18" charset="0"/>
                        </a:rPr>
                        <a:t>9 All nations whom You have made Shall come and worship before You, O Lord, And shall glorify Your name. 10 For You are great, and do wondrous things; You alone are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a:ln>
                            <a:noFill/>
                          </a:ln>
                          <a:solidFill>
                            <a:schemeClr val="bg1"/>
                          </a:solidFill>
                          <a:effectLst/>
                          <a:latin typeface="Arial" charset="0"/>
                          <a:cs typeface="Times New Roman" pitchFamily="18" charset="0"/>
                        </a:rPr>
                        <a:t>Alleluia</a:t>
                      </a:r>
                      <a:endParaRPr kumimoji="0" lang="en-CA" sz="3200" b="0" i="0" u="none" strike="noStrike" cap="none" normalizeH="0" baseline="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33pm</a:t>
            </a:r>
          </a:p>
        </p:txBody>
      </p:sp>
    </p:spTree>
  </p:cSld>
  <p:clrMapOvr>
    <a:masterClrMapping/>
  </p:clrMapOvr>
</p:sld>
</file>

<file path=ppt/slides/slide2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42719" name="Group 31"/>
          <p:cNvGraphicFramePr>
            <a:graphicFrameLocks noGrp="1"/>
          </p:cNvGraphicFramePr>
          <p:nvPr/>
        </p:nvGraphicFramePr>
        <p:xfrm>
          <a:off x="34925" y="44450"/>
          <a:ext cx="9145588" cy="65532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مرقس ( 12 :  28 ـ 34 )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 إليه واحدٌ مِن الكتبةِ وقد سمعهُم يتباحثُون، وعلم أنَّهُ أجابهُم حسناً، وسألهُ: " ما هي الوصيَّة التي هي أولى الكُلِّ؟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Mark 12:28-34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Un des scribes, qui les avait entendus discuter et voyait que Jésus avait bien répondu, s’approcha et lui demanda : Quel est le premier de tous les commandements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12:28-34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Then one of the scribes came, and having heard them reasoning together, perceiving that He had answered them well, asked Him, Which is the first commandment of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33m</a:t>
            </a:r>
          </a:p>
        </p:txBody>
      </p:sp>
    </p:spTree>
  </p:cSld>
  <p:clrMapOvr>
    <a:masterClrMapping/>
  </p:clrMapOvr>
</p:sld>
</file>

<file path=ppt/slides/slide2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43739" name="Group 27"/>
          <p:cNvGraphicFramePr>
            <a:graphicFrameLocks noGrp="1"/>
          </p:cNvGraphicFramePr>
          <p:nvPr/>
        </p:nvGraphicFramePr>
        <p:xfrm>
          <a:off x="34925" y="44450"/>
          <a:ext cx="9145588" cy="6192838"/>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يسوع: " إنَّ الأولى هي هذه: اسمع يا إسرائيلُ. الربُّ إلهُك ربٌّ واحدٌ. وتُحبُّ الربَّ إلهك مِن كُلِّ قلبك، ومِن كُلِّ نفسك، ومِن كُلِّ أفكارك، ومِن كُلِّ قُوتك. هذه هي الوصيَّةُ الأُولى.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Jésus répondit : Voici le premier : Écoute Israël, le Seigneur, notre Dieu, le Seigneur est un,30 et tu aimeras le Seigneur, ton Dieu, de tout ton coeur, de toute ton âme, de toute ta pensée et de toute ta force.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Jesus answered him, The first of all the commandments is: `Hear, O Israel, the Lord our God, the Lord is one. 30 `And you shall love the Lord your God with all your heart, with all your soul, with all your mind, and with all your strength.' This is the first commandment.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5275" name="Group 27"/>
          <p:cNvGraphicFramePr>
            <a:graphicFrameLocks noGrp="1"/>
          </p:cNvGraphicFramePr>
          <p:nvPr/>
        </p:nvGraphicFramePr>
        <p:xfrm>
          <a:off x="34925" y="44450"/>
          <a:ext cx="9145588" cy="619283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والثانية هي هذه: تُحبُّ قريبك كنفسك. لا وصيَّةٌ أُخرى أعظم مِن هاتين ". فقال لهُ الكاتبُ: " حسناً يا مُعلِّمُ. بالحقِّ قُلت، إن اللَّه واحدٌ وليس آخرُ سواهُ.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Voici le second : Tu aimeras ton prochain comme toi–même. Il n’y a pas d’autre commandement plus grand que ceux–là. 32 Le scribe lui dit : Bien, maître, tu as dit avec vérité que Dieu est unique et qu’il n’y en a pas d’autre que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And the second, like it, is this: `You shall love your neighbor as yourself.' There is no other commandment greater than these. 32 So the scribe said to Him, Well said, Teacher. You have spoken the truth, for there is one God, and there is no other but He.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6294" name="Group 22"/>
          <p:cNvGraphicFramePr>
            <a:graphicFrameLocks noGrp="1"/>
          </p:cNvGraphicFramePr>
          <p:nvPr/>
        </p:nvGraphicFramePr>
        <p:xfrm>
          <a:off x="34925" y="44450"/>
          <a:ext cx="9145588" cy="6553201"/>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ومحبَّتُهُ مِن كُلِّ قلبك، ومِن كُلُّ قُوتك، ومِن كُلِّ فهمك، ومحبَّةُ قريبك أعظم مِن جميع المُحرقات والذَّبائح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et que l’aimer de tout son coeur, de toute son intelligence et de toute sa force, ainsi qu’aimer son prochain comme soi–même, c’est plus que tous les holocaustes et tous les sacrifices.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And to love Him with all the heart, with all the understanding, with all the soul, and with all the strength, and to love one's neighbor as oneself, is more than all the whole burnt offerings and sacrifices.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44751" name="Group 15"/>
          <p:cNvGraphicFramePr>
            <a:graphicFrameLocks noGrp="1"/>
          </p:cNvGraphicFramePr>
          <p:nvPr/>
        </p:nvGraphicFramePr>
        <p:xfrm>
          <a:off x="34925" y="115888"/>
          <a:ext cx="9074150" cy="59070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رآهُ يسوعُ قد أجاب بعقل، قال لهُ: " لست بعيداً مِن ملكُوت اللَّهِ ". ولم يجسُر أحدٌ أن يسألهُ بعد.</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Jésus, voyant qu’il avait répondu avec intelligence, lui dit : Tu n’es pas loin du royaume de Dieu. Et personne n’osa plus lui poser de questions.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Now when Jesus saw that he answered wisely, He said to him, You are not far from the kingdom of God. But after that no one dared question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6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64576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64576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64576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47834" name="Group 26"/>
          <p:cNvGraphicFramePr>
            <a:graphicFrameLocks noGrp="1"/>
          </p:cNvGraphicFramePr>
          <p:nvPr/>
        </p:nvGraphicFramePr>
        <p:xfrm>
          <a:off x="34925" y="44450"/>
          <a:ext cx="9145588" cy="657860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رسالة بولس الرسول إلى العبرانيين</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12 : 5 ـ 16 ) </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بني لا تَحتقِرْ تأديبَ الربِّ، ولا تَخُرْ إذا وَبَّخَكَ.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Arial" charset="0"/>
                        </a:rPr>
                        <a:t>Hebrews</a:t>
                      </a:r>
                      <a:r>
                        <a:rPr kumimoji="0" lang="en-US" sz="2800" b="0" i="0" u="sng" strike="noStrike" cap="none" normalizeH="0" baseline="0">
                          <a:ln>
                            <a:noFill/>
                          </a:ln>
                          <a:solidFill>
                            <a:srgbClr val="FF9933"/>
                          </a:solidFill>
                          <a:effectLst/>
                          <a:latin typeface="Arial" charset="0"/>
                          <a:cs typeface="Arial" charset="0"/>
                        </a:rPr>
                        <a:t> 12:5-16</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Et vous avez oublié l’exhortation qui vous est adressée comme à des fils : Mon fils, ne prends pas à la légère la correction du Seigneur, Et ne te décourage pas lorsqu’il te reprend.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Hebrews 12:5-16</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you have forgotten the exhortation which speaks to you as to sons: My son, do not despise the chastening of the Lord, Nor be discouraged when you are rebuked by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33p</a:t>
            </a:r>
          </a:p>
        </p:txBody>
      </p:sp>
    </p:spTree>
  </p:cSld>
  <p:clrMapOvr>
    <a:masterClrMapping/>
  </p:clrMapOvr>
</p:sld>
</file>

<file path=ppt/slides/slide2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7317" name="Group 21"/>
          <p:cNvGraphicFramePr>
            <a:graphicFrameLocks noGrp="1"/>
          </p:cNvGraphicFramePr>
          <p:nvPr/>
        </p:nvGraphicFramePr>
        <p:xfrm>
          <a:off x="34925" y="44450"/>
          <a:ext cx="9145588" cy="614146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الذى يُحبُّه الربُّ يؤدِّبهُ، ويجلدُ كُلَّ ابنٍ يَقبَلُهُ. فاصبروا على التَّأديبِ فإن اللَّهُ إنما يخاطبكم كالبنينَ، فأيُّ ابنٍ لا يؤدِّبهُ أبوهُ؟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Car le Seigneur corrige celui qu’il aime, Et frappe de verges tout fils qu’il agrée. 7 Supportez la correction : c’est comme des fils que Dieu vous traite. Car quel est le fils que le père ne corrige pas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whom the Lord loves He chastens, And scourges every son whom He receives. 7 If you endure chastening, God deals with you as with sons; for what son is there whom a father does not chasten?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8343" name="Group 23"/>
          <p:cNvGraphicFramePr>
            <a:graphicFrameLocks noGrp="1"/>
          </p:cNvGraphicFramePr>
          <p:nvPr/>
        </p:nvGraphicFramePr>
        <p:xfrm>
          <a:off x="34925" y="44450"/>
          <a:ext cx="9145588" cy="657860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كُنتُم بمعزل عن التأديب الذي اشترك فيه الجميع، فأنتُم إذن نُغولٌ لا بنونَ. فإنْ كان آباء أجسادنا يُؤدبوننا، ونحن نهابُهُم.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Mais si vous êtes exempts de la correction à laquelle tous ont part, alors vous êtes des bâtards et non des fils. 9 Puisque nous avons eu des pères selon la chair, qui nous corrigeaient et que nous avons respectés,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if you are without chastening, of which all have become partakers, then you are illegitimate and not sons. 9 Furthermore, we have had human fathers who corrected us, and we paid them respect.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9371" name="Group 27"/>
          <p:cNvGraphicFramePr>
            <a:graphicFrameLocks noGrp="1"/>
          </p:cNvGraphicFramePr>
          <p:nvPr/>
        </p:nvGraphicFramePr>
        <p:xfrm>
          <a:off x="34925" y="44450"/>
          <a:ext cx="9145588" cy="607377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فهلا نكُون بالحري خاضعين لأبي الأرواحِ، فنَحيا؟ فإنَّهُم إنما أَدَّبونا لأيَّام حياتنا القليلة وعلى هواهم، أمَّا هو فلِمَنفعَتنا بالأكثر، حتى ننالَ مِن قداستهِ.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ne devons–nous pas, à plus forte raison, nous soumettre au Père des esprits pour avoir la vie ?10 Nos pères, en effet, nous corrigeaient pour peu de temps, comme ils le jugeaient bon ; mais Dieu nous corrige pour notre véritable intérêt, afin de nous faire participer à sa sainteté.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Shall we not much more readily be in subjection to the Father of spirits and live? 10 For they indeed for a few days chastened us as seemed best to them, but He for our profit, that we may be partakers of His holiness.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0392" name="Group 24"/>
          <p:cNvGraphicFramePr>
            <a:graphicFrameLocks noGrp="1"/>
          </p:cNvGraphicFramePr>
          <p:nvPr/>
        </p:nvGraphicFramePr>
        <p:xfrm>
          <a:off x="34925" y="44450"/>
          <a:ext cx="9145588" cy="633571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تأديبٍ فى الحاضِر لا يُرى أنَّهُ للفرحِ بَل للحَزَنِ، وأمَّا أخيراً فَيُعطي الَّذينَ يتدرَّبونَ بهِ ثمرَ برٍّ للسَّلام. لذلكَ قوِّمُوا الأيَاديَ المُستَرخِيَةَ والرُّكب المُنحلة،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64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Toute correction, il est vrai, paraît être au premier abord un sujet de tristesse et non de joie ; mais plus tard elle procure un paisible fruit de justice à ceux qu’elle a formés.12 C’est pourquoi redressez les mains abattues et les genoux paralysés.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Now no chastening seems to be joyful for the present, but painful; nevertheless, afterward it yields the peaceable fruit of righteousness to those who have been trained by it. 12 Therefore strengthen the hands which hang down, and the feeble knees,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1413" name="Group 21"/>
          <p:cNvGraphicFramePr>
            <a:graphicFrameLocks noGrp="1"/>
          </p:cNvGraphicFramePr>
          <p:nvPr/>
        </p:nvGraphicFramePr>
        <p:xfrm>
          <a:off x="34925" y="44450"/>
          <a:ext cx="9145588" cy="657860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واصنعُوا لأرجُلِكُم مَسَالِكَ مُستقيمَةً لكى لا يميلَ الأعرَجُ بَل بالحَريِّ يُشفَى. اتبعُوا السَّلام مع الجميع، والقداسة التى بدُونها لا يعاين أحدٌ الربَّ،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Que vos pieds suivent des pistes droites, afin que ce qui est boiteux ne dévie pas, mais plutôt soit guéri.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Recherchez la paix avec tous, et la sanctification sans laquelle personne ne verra le Seigneur.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make straight paths for your feet, so that what is lame may not be dislocated, but rather be healed. 14 Pursue peace with all people, and holiness, without which no one will see the Lord: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2438" name="Group 22"/>
          <p:cNvGraphicFramePr>
            <a:graphicFrameLocks noGrp="1"/>
          </p:cNvGraphicFramePr>
          <p:nvPr/>
        </p:nvGraphicFramePr>
        <p:xfrm>
          <a:off x="34925" y="44450"/>
          <a:ext cx="9145588" cy="6766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مُلاحظين لئلاَّ يكون أحدٌ معوزاً مِن نعمةِ اللَّهِ. ولئلاَّ ينبُت أصلُ مرارة فيكون مضراً، ويتدنس بهِ الكثيرُون. حتى لا يكُون بينكُم زانٍ أو مُبتذل كعيسو، الذي باع بكُوريَّتهُ بأكلةٍ واحدةٍ.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Veillez à ce que personne ne se prive de la grâce de Dieu ; à ce qu’aucune racine d’amertume ne produise des rejetons et ne cause du trouble, et que plusieurs n’en soient infectés.16  Veillez à ce que personne ne soit débauché ni profanateur comme Ésaü, qui pour un seul plat vendit son droit d’aînesse.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looking carefully lest anyone fall short of the grace of God; lest any root of bitterness springing up cause trouble, and by this many become defiled; 16 lest there be any fornicator or profane person like Esau, who for one morsel of food sold his birthright.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883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985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6498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64986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51940" name="Group 36"/>
          <p:cNvGraphicFramePr>
            <a:graphicFrameLocks noGrp="1"/>
          </p:cNvGraphicFramePr>
          <p:nvPr/>
        </p:nvGraphicFramePr>
        <p:xfrm>
          <a:off x="34925" y="44450"/>
          <a:ext cx="9074150" cy="6792849"/>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بطرس الرسول الأولى</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15 ـ 5 : </a:t>
                      </a:r>
                      <a:r>
                        <a:rPr kumimoji="0" lang="ar-EG" sz="3200" b="0" i="0" u="sng" strike="noStrike" cap="none" normalizeH="0" baseline="0">
                          <a:ln>
                            <a:noFill/>
                          </a:ln>
                          <a:solidFill>
                            <a:srgbClr val="FF9933"/>
                          </a:solidFill>
                          <a:effectLst/>
                          <a:latin typeface="Arial" charset="0"/>
                          <a:cs typeface="Arial" charset="0"/>
                        </a:rPr>
                        <a:t>1</a:t>
                      </a:r>
                      <a:r>
                        <a:rPr kumimoji="0" lang="ar-SA" sz="3200" b="0" i="0" u="sng" strike="noStrike" cap="none" normalizeH="0" baseline="0">
                          <a:ln>
                            <a:noFill/>
                          </a:ln>
                          <a:solidFill>
                            <a:srgbClr val="FF9933"/>
                          </a:solidFill>
                          <a:effectLst/>
                          <a:latin typeface="Arial" charset="0"/>
                          <a:cs typeface="Arial" charset="0"/>
                        </a:rPr>
                        <a:t> ـ5 )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يَتألَّم أحَدُكُم كقاتِلٍ، أو سارِق، أو فاعِل شرٍّ، أو مُتطلع لما هو لغيره. فأمَّا إنْ تألَّم كَمَسيحيٍّ، فلا يَخجَلْ، بَل ليُمَجِّدُ اللَّهَ بهَذا الاِسم.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608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Peter 4:15-5:5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Que nul de vous ne souffre comme meurtrier, comme voleur, comme malfaiteur ou comme se mêlant des affaires d’autrui ;16 mais si c’est comme chrétien, qu’il n’en rougisse pas ; qu’il glorifie plutôt Dieu à cause de ce nom.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Peter 4:15-5:5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let none of you suffer as a murderer, a thief, an evildoer, or as a busybody in other people's matters. 16 Yet if anyone suffers as a Christian, let him not be ashamed, but let him glorify God in this matter.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33c</a:t>
            </a:r>
          </a:p>
        </p:txBody>
      </p:sp>
    </p:spTree>
  </p:cSld>
  <p:clrMapOvr>
    <a:masterClrMapping/>
  </p:clrMapOvr>
</p:sld>
</file>

<file path=ppt/slides/slide2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52953" name="Group 25"/>
          <p:cNvGraphicFramePr>
            <a:graphicFrameLocks noGrp="1"/>
          </p:cNvGraphicFramePr>
          <p:nvPr/>
        </p:nvGraphicFramePr>
        <p:xfrm>
          <a:off x="34925" y="44450"/>
          <a:ext cx="9074150" cy="644112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الوقتُ آن لابتِداءِ القَضاءِ مِن بَيتِ اللَّهِ. فإنْ كان أوَّلاً مِنَّا، فكيف تكُون عاقبةُ الَّذينَ عصوا إنجيل اللَّهِ؟ و" إنْ كانَ البارُّ بالجَهْدِ يَخلُصُ، فالمُنافِقُ والخاطئُ أينَ يَظهَرانِ؟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Car c’est le moment où le jugement va commencer par la maison de Dieu. Or, si c’est par nous qu’il débute, quelle sera la fin de ceux qui n’obéissent pas à l’Évangile de Dieu ?18 Et si le juste est sauvé difficilement, que deviendra celui qui est impie et pécheur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For the time has come for judgment to begin at the house of God; and if it begins with us first, what will be the end of those who do not obey the gospel of God? 18 Now If the righteous one is scarcely saved, Where will the ungodly and the sinner appear?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3464" name="Group 24"/>
          <p:cNvGraphicFramePr>
            <a:graphicFrameLocks noGrp="1"/>
          </p:cNvGraphicFramePr>
          <p:nvPr/>
        </p:nvGraphicFramePr>
        <p:xfrm>
          <a:off x="34925" y="44450"/>
          <a:ext cx="9074150" cy="644112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الَّذينَ يَتألَّمونَ حسب مشِيئةِ اللَّهِ، فليَستَودِعُوا أنفسَهُم للَّهِ الخالق الأمين، فى العملِ الصالح. فأطلُب إلى الكهنة الذين فيكُم، أنا الكاهن معهُم، والشَّاهِد لآلام المسيح، والمشَارك أيضاً للمجد العتيد أن يُستعلَن،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Ainsi, que ceux qui souffrent selon la volonté de Dieu, remettent leur âme au fidèle Créateur en faisant le bien.1 J’exhorte donc les anciens qui sont parmi vous, moi, ancien comme eux, témoin des souffrances du Christ et participant à la gloire qui doit être révélée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Therefore let those who suffer according to the will of God commit their souls to Him in doing good, as to a faithful Creator. 5:1 The elders who are among you I exhort, I who am a fellow elder and a witness of the sufferings of Christ, and also a partaker of the glory that will be revealed: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4504" name="Group 40"/>
          <p:cNvGraphicFramePr>
            <a:graphicFrameLocks noGrp="1"/>
          </p:cNvGraphicFramePr>
          <p:nvPr/>
        </p:nvGraphicFramePr>
        <p:xfrm>
          <a:off x="34925" y="44450"/>
          <a:ext cx="9074150" cy="601440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 ارعوا رَعيَّة اللَّه التي فيكُم مُتعاهدين لها، لا عن اضطرار بل عن اختيار، كمثل اللَّه ولا لربح قبيح بل بقلب سليم، ولا كمَن يتسلَّط على ميراث اللَّـه، بل صائرينَ أمثلةً للرَّعيَّة.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Faites paître le troupeau de Dieu qui est avec vous, non par contrainte, mais volontairement selon Dieu ; ni pour un gain sordide, mais de bon coeur ; 3  non en tyrannisant ceux qui vous sont confiés, mais en devenant les modèles du troupeau ;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Shepherd the flock of God which is among you, serving as overseers, not by compulsion but willingly, not for dishonest gain but eagerly; 3 nor as being lords over those entrusted to you, but being examples to the flock;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6767" name="Group 15"/>
          <p:cNvGraphicFramePr>
            <a:graphicFrameLocks noGrp="1"/>
          </p:cNvGraphicFramePr>
          <p:nvPr/>
        </p:nvGraphicFramePr>
        <p:xfrm>
          <a:off x="34925" y="44450"/>
          <a:ext cx="9074150" cy="5905501"/>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ومتى ظهر رئيسُ الرُّعاة تنالُون إكليل المجد الذي لا يبلى.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et, lorsque le souverain pasteur paraîtra, vous remporterez la couronne incorruptible de la gloire.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when the Chief Shepherd appears, you will receive the crown of glory that does not fade away.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5506" name="Group 18"/>
          <p:cNvGraphicFramePr>
            <a:graphicFrameLocks noGrp="1"/>
          </p:cNvGraphicFramePr>
          <p:nvPr/>
        </p:nvGraphicFramePr>
        <p:xfrm>
          <a:off x="34925" y="44450"/>
          <a:ext cx="9074150" cy="638943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وكذلك أنتُم أيُّها الشُّبَّان، اخضعُوا للكهنة، وكونوا خاضعين بعضكُم لبعض وتسربلُوا بالتَّواضع، فإنَّ: " اللَّه يُقاوِمُ المُستكبرين، أمَّا المتواضعين فيُعطيهم نعمةً ".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De même, jeunes gens, soyez soumis aux anciens. Dans vos rapports mutuels, revêtez–vous tous d’humilité, car Dieu résiste aux orgueilleux, Mais il donne sa grâce aux humbles.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Likewise you younger people, submit yourselves to your elders. Yes, all of you be submissive to one another, and be clothed with humility, for God resists the proud, But gives grace to the humble.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395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65395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653956"/>
                                        </p:tgtEl>
                                        <p:attrNameLst>
                                          <p:attrName>style.visibility</p:attrName>
                                        </p:attrNameLst>
                                      </p:cBhvr>
                                      <p:to>
                                        <p:strVal val="visible"/>
                                      </p:to>
                                    </p:set>
                                    <p:anim calcmode="lin" valueType="num">
                                      <p:cBhvr additive="base">
                                        <p:cTn id="7" dur="500" fill="hold"/>
                                        <p:tgtEl>
                                          <p:spTgt spid="6653956"/>
                                        </p:tgtEl>
                                        <p:attrNameLst>
                                          <p:attrName>ppt_x</p:attrName>
                                        </p:attrNameLst>
                                      </p:cBhvr>
                                      <p:tavLst>
                                        <p:tav tm="0">
                                          <p:val>
                                            <p:strVal val="0-#ppt_w/2"/>
                                          </p:val>
                                        </p:tav>
                                        <p:tav tm="100000">
                                          <p:val>
                                            <p:strVal val="#ppt_x"/>
                                          </p:val>
                                        </p:tav>
                                      </p:tavLst>
                                    </p:anim>
                                    <p:anim calcmode="lin" valueType="num">
                                      <p:cBhvr additive="base">
                                        <p:cTn id="8" dur="500" fill="hold"/>
                                        <p:tgtEl>
                                          <p:spTgt spid="66539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497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6549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65498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65498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57064" name="Group 40"/>
          <p:cNvGraphicFramePr>
            <a:graphicFrameLocks noGrp="1"/>
          </p:cNvGraphicFramePr>
          <p:nvPr/>
        </p:nvGraphicFramePr>
        <p:xfrm>
          <a:off x="107950" y="115888"/>
          <a:ext cx="9036050" cy="6492875"/>
        </p:xfrm>
        <a:graphic>
          <a:graphicData uri="http://schemas.openxmlformats.org/drawingml/2006/table">
            <a:tbl>
              <a:tblPr rtl="1"/>
              <a:tblGrid>
                <a:gridCol w="4572000">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15:36-16:3</a:t>
                      </a:r>
                      <a:r>
                        <a:rPr kumimoji="0" lang="ar-EG" sz="2800" b="0" i="0" u="sng" strike="noStrike" cap="none" normalizeH="0" baseline="0">
                          <a:ln>
                            <a:noFill/>
                          </a:ln>
                          <a:solidFill>
                            <a:srgbClr val="FF9933"/>
                          </a:solidFill>
                          <a:effectLst/>
                          <a:latin typeface="Arial" charset="0"/>
                          <a:cs typeface="Arial" charset="0"/>
                        </a:rPr>
                        <a:t>)</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أيَّام قالَ بولسُ لبرنابا: " لنرجِـع ونفتقد الإخوَةَ في كلِّ مدينةٍ بَشَّرنا فيها بكلِمةِ الربِّ كيف هُم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15:36-16:3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Quelques jours après, Paul dit à Barnabas : Retournons visiter les frères dans toutes les villes où nous avons annoncé la parole du Seigneur, (pour voir) où ils en sont.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15:36-16:3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Then after some days Paul said to Barnabas, Let us now go back and visit our brethren in every city where we have preached the word of the Lord, and see how they are doing.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33a</a:t>
            </a:r>
          </a:p>
        </p:txBody>
      </p:sp>
    </p:spTree>
  </p:cSld>
  <p:clrMapOvr>
    <a:masterClrMapping/>
  </p:clrMapOvr>
</p:sld>
</file>

<file path=ppt/slides/slide2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7791" name="Group 15"/>
          <p:cNvGraphicFramePr>
            <a:graphicFrameLocks noGrp="1"/>
          </p:cNvGraphicFramePr>
          <p:nvPr/>
        </p:nvGraphicFramePr>
        <p:xfrm>
          <a:off x="107950" y="115888"/>
          <a:ext cx="9036050" cy="6492875"/>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فأشار برنابا أَنْ يأخُذا معهُما أيضاً يوحنا الذي يُدعَى مَرقُس،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Barnabas voulait prendre aussi avec eux Jean, surnommé Marc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Now Barnabas was determined to take with them John called Mark.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58074" name="Group 26"/>
          <p:cNvGraphicFramePr>
            <a:graphicFrameLocks noGrp="1"/>
          </p:cNvGraphicFramePr>
          <p:nvPr/>
        </p:nvGraphicFramePr>
        <p:xfrm>
          <a:off x="34925" y="44450"/>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بولسُ فكان يستحسنُ أَنَّ الذي فارقهُما مِن بمفيليَّةَ ولمْ يذهب معهُما للعملِ، لا يَأخُذانه معهُما. فَصارت بينهُما مُشاجرةٌ حتى فارقَ أَحدهُما الآخَرَ، فأخذ برنابا مرقس وأقلعَ إلى قُبرسَ.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mais Paul estima ne pas devoir prendre avec eux celui qui s’était détourné d’eux depuis la Pamphylie, et qui ne les avait pas accompagnés dans leur oeuvre.39 (Le dissentiment) fut si aigre que finalement ils se séparèrent. Barnabas prit Marc avec lui et s’embarqua pour Chypre.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But Paul insisted that they should not take with them the one who had departed from them in Pamphylia, and had not gone with them to the work. 39 Then the contention became so sharp that they parted from one another. And so Barnabas took Mark and sailed to Cyprus;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6537" name="Group 25"/>
          <p:cNvGraphicFramePr>
            <a:graphicFrameLocks noGrp="1"/>
          </p:cNvGraphicFramePr>
          <p:nvPr/>
        </p:nvGraphicFramePr>
        <p:xfrm>
          <a:off x="34925" y="44450"/>
          <a:ext cx="9074150" cy="6049963"/>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واختارَ بُولسُ سِيلا وخَرجَ مُستودِعاً مِنْ الإخوةِ إلى نعمةِ اللَّهِ. فاجتازَ في سُوريَّة وكيليكيَّةَ يُشدِّدُ الكنائِسَ.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Paul choisit Silas et partit, recommandé par les frères à la grâce du Seigneur. 41 Il traversa la Syrie et la Cilicie, en affermissant les Églises.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but Paul chose Silas and departed, being commended by the brethren to the grace of God. 41 And he went through Syria and Cilicia, strengthening the churches.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7561" name="Group 25"/>
          <p:cNvGraphicFramePr>
            <a:graphicFrameLocks noGrp="1"/>
          </p:cNvGraphicFramePr>
          <p:nvPr/>
        </p:nvGraphicFramePr>
        <p:xfrm>
          <a:off x="34925" y="44450"/>
          <a:ext cx="9074150" cy="6049963"/>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وصلَ إلى دَربةَ ولِسترَةَ، وإذا بتلميذٌ كانَ هُناكَ اسمُهُ تيموثاوسُ، ابنُ امرأةٍ يهوديَّةٍ مؤمنةٍ لكنَّ أَباهُ يونانيٌّ،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1Il parvint ensuite à Derbe et à Lystre. Et voici qu’il y avait là un disciple du nom de Timothée, fils d’une femme juive fidèle et d’un père grec.</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16:1 Then he came to Derbe and Lystra. And behold, a certain disciple was there, named Timothy, the son of a certain Jewish woman who believed, but his father was Greek.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8581" name="Group 21"/>
          <p:cNvGraphicFramePr>
            <a:graphicFrameLocks noGrp="1"/>
          </p:cNvGraphicFramePr>
          <p:nvPr/>
        </p:nvGraphicFramePr>
        <p:xfrm>
          <a:off x="34925" y="44450"/>
          <a:ext cx="9074150" cy="6670929"/>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مَشهُوداً لهُ مِن الإخوة الذينَ في لِسترَةَ وإيقُونيةَ. فأرادَ بولسُ أنْ ينطلق هذا مَعهُ فَأَخَذَهُ وخَتَنَهُ من أجْلِ اليهودِ الذينَ في هذه الأمكنة لأنَّ جميعهم كانوا يَعرِفونَ أَنَّ أباهُ كانَ يونانياً.</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Les frères de Lystre et d’Iconium rendaient de lui un bon témoignage.3 Paul voulut l’emmener avec lui ; il le prit donc, et le circoncit, à cause des Juifs qui étaient dans ces lieux–là, car tous savaient que son père était grec.</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He was well spoken of by the brethren who were at Lystra and Iconium. 3 Paul wanted to have him go on with him. And he took him and circumcised him because of the Jews who were in that region, for they all knew that his father was Greek.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907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0098"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6660100"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660100"/>
                                        </p:tgtEl>
                                        <p:attrNameLst>
                                          <p:attrName>style.visibility</p:attrName>
                                        </p:attrNameLst>
                                      </p:cBhvr>
                                      <p:to>
                                        <p:strVal val="visible"/>
                                      </p:to>
                                    </p:set>
                                    <p:anim calcmode="lin" valueType="num">
                                      <p:cBhvr additive="base">
                                        <p:cTn id="7" dur="500" fill="hold"/>
                                        <p:tgtEl>
                                          <p:spTgt spid="6660100"/>
                                        </p:tgtEl>
                                        <p:attrNameLst>
                                          <p:attrName>ppt_x</p:attrName>
                                        </p:attrNameLst>
                                      </p:cBhvr>
                                      <p:tavLst>
                                        <p:tav tm="0">
                                          <p:val>
                                            <p:strVal val="0-#ppt_w/2"/>
                                          </p:val>
                                        </p:tav>
                                        <p:tav tm="100000">
                                          <p:val>
                                            <p:strVal val="#ppt_x"/>
                                          </p:val>
                                        </p:tav>
                                      </p:tavLst>
                                    </p:anim>
                                    <p:anim calcmode="lin" valueType="num">
                                      <p:cBhvr additive="base">
                                        <p:cTn id="8" dur="500" fill="hold"/>
                                        <p:tgtEl>
                                          <p:spTgt spid="66601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112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62174" name="Group 30"/>
          <p:cNvGraphicFramePr>
            <a:graphicFrameLocks noGrp="1"/>
          </p:cNvGraphicFramePr>
          <p:nvPr/>
        </p:nvGraphicFramePr>
        <p:xfrm>
          <a:off x="107950" y="44450"/>
          <a:ext cx="9072563" cy="6620320"/>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Times New Roman" pitchFamily="18" charset="0"/>
                        </a:rPr>
                        <a:t>138:1, 3, 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أَعترفُ لكَ ياربُّ مِن كُلِّ قلبي، لأنَّكَ استمعتَ كُلَّ كلماتِ فمي، أمامَ الملائكةِ أُرتِّلُ لكَ، وأسجُد قُدَّام هيكلِكَ المُقدَّس.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138:1, 3,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Je te célèbre de tout mon coeur, 3 Le jour où je t’ai invoqué, tu m’as répondu,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Je te chante en présence des anges, vers ton temple sacré, je me prosterne, 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500" b="0" i="0" u="sng" strike="noStrike" cap="none" normalizeH="0" baseline="0">
                          <a:ln>
                            <a:noFill/>
                          </a:ln>
                          <a:solidFill>
                            <a:srgbClr val="FF9933"/>
                          </a:solidFill>
                          <a:effectLst/>
                          <a:latin typeface="Arial" charset="0"/>
                          <a:cs typeface="Times New Roman" pitchFamily="18" charset="0"/>
                        </a:rPr>
                        <a:t>Psalms 138:1, 3,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138:1 I will praise You with my whole heart. 3 In the day when I cried out, You answered me. 138:1 Before the gods I will sing praises to You 2 I will worship toward Your holy temple.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33pg</a:t>
            </a:r>
          </a:p>
        </p:txBody>
      </p:sp>
    </p:spTree>
  </p:cSld>
  <p:clrMapOvr>
    <a:masterClrMapping/>
  </p:clrMapOvr>
</p:sld>
</file>

<file path=ppt/slides/slide2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63199" name="Group 31"/>
          <p:cNvGraphicFramePr>
            <a:graphicFrameLocks noGrp="1"/>
          </p:cNvGraphicFramePr>
          <p:nvPr/>
        </p:nvGraphicFramePr>
        <p:xfrm>
          <a:off x="34925" y="44450"/>
          <a:ext cx="9145588" cy="667277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( 8 : 21 ـ 27 )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لهُم يسوعُ أيضاً: " أنا أمضي وستَطلُبونني، فلا تجدونني وتموتونَ في خطاياكم. وحيثُ أمضي أنا لا تقدرونَ أن تأتُوا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8:21-27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Jésus leur dit encore: "Je m'en vais; vous me chercherez mais vous mourrez dans votre péché. Là où je vais, vous ne pouvez aller.22 Les Juifs dirent alors: "Aurait-il l'intention de se tuer puisqu'il dit: "Là où je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vais, vous ne pouvez aller?"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8:21-27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Then Jesus said to them again, I am going away, and you will seek Me, and will die in your sin. Where I go you cannot come. 22 So the Jews said, Will He kill Himself, because He says, `Where I go you cannot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33g</a:t>
            </a:r>
          </a:p>
        </p:txBody>
      </p:sp>
    </p:spTree>
  </p:cSld>
  <p:clrMapOvr>
    <a:masterClrMapping/>
  </p:clrMapOvr>
</p:sld>
</file>

<file path=ppt/slides/slide2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64226" name="Group 34"/>
          <p:cNvGraphicFramePr>
            <a:graphicFrameLocks noGrp="1"/>
          </p:cNvGraphicFramePr>
          <p:nvPr/>
        </p:nvGraphicFramePr>
        <p:xfrm>
          <a:off x="34925" y="44450"/>
          <a:ext cx="9145588" cy="61214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اليهود:  " ألعَلَّهُ يَقتُلُ نفسهُ لأنه يقولُ: إذ أمضي أنا لا تقدرونَ أنتُم أن تأتوا؟ ". فقال لهُم: " أنتُم من أسفلُ، وأنا من فوقُ. أنتُم مِن العالم، أمَّا أنا فلستُ من العالم. وقد قلتُ لكُم إنَّكُم تموتونَ في خطاياكُم،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Jésus leur répondit: "Vous êtes d'en bas; moi, je suis d'en haut; vous êtes de ce monde, moi je ne suis pas de ce monde. 24 C'est pourquoi je vous ai dit que vous mourrez dans vos péchés.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And He said to them, You are from beneath; I am from above. You are of this world; I am not of this world. 24 Therefore I said to you that you will die in your sins;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4927" name="Group 15"/>
          <p:cNvGraphicFramePr>
            <a:graphicFrameLocks noGrp="1"/>
          </p:cNvGraphicFramePr>
          <p:nvPr/>
        </p:nvGraphicFramePr>
        <p:xfrm>
          <a:off x="34925" y="44450"/>
          <a:ext cx="9145588" cy="6121401"/>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لأنَّكُم إن لم تُؤمِنوا أنِّي أنا هو تَموتونَ في خطاياكم ". فقالوا لهُ: " مَن أنتَ؟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Si, en effet, vous ne croyez pas que Je Suis, vous mourrez dans vos péchés." 25 Ils dirent alors: "Toi, qui es-tu?"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if you do not believe that I am He, you will die in your sins. 25 Then they said to Him, Who are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79607" name="Group 23"/>
          <p:cNvGraphicFramePr>
            <a:graphicFrameLocks noGrp="1"/>
          </p:cNvGraphicFramePr>
          <p:nvPr/>
        </p:nvGraphicFramePr>
        <p:xfrm>
          <a:off x="34925" y="44450"/>
          <a:ext cx="9145588" cy="591312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قالَ لهُم يسوعُ: " مِن البدءِ  كلمتكُم مراراً وعندي كثير أقولهُ مِن أجلكُم وأحكُمُ لكنَّ الذي أرسلني هو حقٌّ. وأنا أيضاً سمعتهُ منهُ، فهذا أتكلَّم به في العالم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Jésus leur répondit: "Ce que je ne cesse de vous dire depuis le commencement. En ce qui vous concerne, j'ai beaucoup à dire et à juger; mais Celui qui m'a envoyé est véridique, et ce que j'ai entendu auprès de lui, c'est cela que je déclare au monde."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Jesus said to them, Just what I have been saying to you from the beginning. 26 I have many things to say and to judge concerning you, but He who sent Me is true; and I speak to the world those things which I heard from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65232" name="Group 16"/>
          <p:cNvGraphicFramePr>
            <a:graphicFrameLocks noGrp="1"/>
          </p:cNvGraphicFramePr>
          <p:nvPr/>
        </p:nvGraphicFramePr>
        <p:xfrm>
          <a:off x="34925" y="44450"/>
          <a:ext cx="9145588"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 يعلمُوا أنَّهُ كانَ يُكلمهُم عن الآبِ.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bg1"/>
                          </a:solidFill>
                          <a:effectLst/>
                          <a:latin typeface="Arial" charset="0"/>
                          <a:cs typeface="Arial" charset="0"/>
                        </a:rPr>
                        <a:t>27</a:t>
                      </a:r>
                      <a:r>
                        <a:rPr kumimoji="0" lang="fr-CA" sz="2400" b="1" i="0" u="none" strike="noStrike" cap="none" normalizeH="0" baseline="0">
                          <a:ln>
                            <a:noFill/>
                          </a:ln>
                          <a:solidFill>
                            <a:srgbClr val="FF9900"/>
                          </a:solidFill>
                          <a:effectLst/>
                          <a:latin typeface="Arial" charset="0"/>
                          <a:cs typeface="Arial" charset="0"/>
                        </a:rPr>
                        <a:t> </a:t>
                      </a:r>
                      <a:r>
                        <a:rPr kumimoji="0" lang="fr-FR" sz="2800" b="0" i="0" u="none" strike="noStrike" cap="none" normalizeH="0" baseline="0">
                          <a:ln>
                            <a:noFill/>
                          </a:ln>
                          <a:solidFill>
                            <a:schemeClr val="bg1"/>
                          </a:solidFill>
                          <a:effectLst/>
                          <a:latin typeface="Arial" charset="0"/>
                          <a:cs typeface="Arial" charset="0"/>
                        </a:rPr>
                        <a:t>Ils ne comprirent pas qu'il leur avait parlé du Père.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They did not understand that He spoke to them of the Father.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66243" name="Picture 3" descr="pointing"/>
          <p:cNvPicPr>
            <a:picLocks noChangeAspect="1" noChangeArrowheads="1"/>
          </p:cNvPicPr>
          <p:nvPr/>
        </p:nvPicPr>
        <p:blipFill>
          <a:blip r:embed="rId2" cstate="print"/>
          <a:srcRect/>
          <a:stretch>
            <a:fillRect/>
          </a:stretch>
        </p:blipFill>
        <p:spPr bwMode="auto">
          <a:xfrm>
            <a:off x="2928926" y="5857892"/>
            <a:ext cx="1238250" cy="628650"/>
          </a:xfrm>
          <a:prstGeom prst="rect">
            <a:avLst/>
          </a:prstGeom>
          <a:noFill/>
        </p:spPr>
      </p:pic>
      <p:sp>
        <p:nvSpPr>
          <p:cNvPr id="666624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666243"/>
                                        </p:tgtEl>
                                        <p:attrNameLst>
                                          <p:attrName>style.visibility</p:attrName>
                                        </p:attrNameLst>
                                      </p:cBhvr>
                                      <p:to>
                                        <p:strVal val="visible"/>
                                      </p:to>
                                    </p:set>
                                    <p:anim calcmode="lin" valueType="num">
                                      <p:cBhvr additive="base">
                                        <p:cTn id="7" dur="500" fill="hold"/>
                                        <p:tgtEl>
                                          <p:spTgt spid="6666243"/>
                                        </p:tgtEl>
                                        <p:attrNameLst>
                                          <p:attrName>ppt_x</p:attrName>
                                        </p:attrNameLst>
                                      </p:cBhvr>
                                      <p:tavLst>
                                        <p:tav tm="0">
                                          <p:val>
                                            <p:strVal val="0-#ppt_w/2"/>
                                          </p:val>
                                        </p:tav>
                                        <p:tav tm="100000">
                                          <p:val>
                                            <p:strVal val="#ppt_x"/>
                                          </p:val>
                                        </p:tav>
                                      </p:tavLst>
                                    </p:anim>
                                    <p:anim calcmode="lin" valueType="num">
                                      <p:cBhvr additive="base">
                                        <p:cTn id="8" dur="500" fill="hold"/>
                                        <p:tgtEl>
                                          <p:spTgt spid="66662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67273"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Fifth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الخامس من الصوم المقدس </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Cinquième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829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666829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69347" name="Group 35"/>
          <p:cNvGraphicFramePr>
            <a:graphicFrameLocks noGrp="1"/>
          </p:cNvGraphicFramePr>
          <p:nvPr/>
        </p:nvGraphicFramePr>
        <p:xfrm>
          <a:off x="34925" y="44450"/>
          <a:ext cx="9145588" cy="6049963"/>
        </p:xfrm>
        <a:graphic>
          <a:graphicData uri="http://schemas.openxmlformats.org/drawingml/2006/table">
            <a:tbl>
              <a:tblPr rtl="1"/>
              <a:tblGrid>
                <a:gridCol w="5329238">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باكر( 64 : 2</a:t>
                      </a:r>
                      <a:r>
                        <a:rPr kumimoji="0" lang="ar-SA" sz="3600" b="0" i="0" u="sng" strike="noStrike" cap="none" normalizeH="0" baseline="0" dirty="0">
                          <a:ln>
                            <a:noFill/>
                          </a:ln>
                          <a:solidFill>
                            <a:srgbClr val="FF9933"/>
                          </a:solidFill>
                          <a:effectLst/>
                          <a:latin typeface="Arial" charset="0"/>
                          <a:cs typeface="Arial" charset="0"/>
                        </a:rPr>
                        <a:t> ، </a:t>
                      </a:r>
                      <a:r>
                        <a:rPr kumimoji="0" lang="ar-EG" sz="3600" b="0" i="0" u="sng" strike="noStrike" cap="none" normalizeH="0" baseline="0" dirty="0">
                          <a:ln>
                            <a:noFill/>
                          </a:ln>
                          <a:solidFill>
                            <a:srgbClr val="FF9933"/>
                          </a:solidFill>
                          <a:effectLst/>
                          <a:latin typeface="Arial" charset="0"/>
                          <a:cs typeface="Arial" charset="0"/>
                        </a:rPr>
                        <a:t>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استمع يا اللَّه صلاتي، لأنَّهُ إليك يأتي كُلُّ بشرٍ. كلام مخالفي النَّاموس قد قوى علينا. </a:t>
                      </a:r>
                      <a:r>
                        <a:rPr kumimoji="0" lang="ar-SA" sz="32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2 Toi, qui écoutes la prière ! Tous les hommes viendront à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La réalité des fautes me dépasse ;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65:2-3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O You who hear prayer, To You all flesh will come.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Iniquities prevail against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34pm</a:t>
            </a:r>
          </a:p>
        </p:txBody>
      </p:sp>
    </p:spTree>
  </p:cSld>
  <p:clrMapOvr>
    <a:masterClrMapping/>
  </p:clrMapOvr>
</p:sld>
</file>

<file path=ppt/slides/slide2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70370" name="Group 34"/>
          <p:cNvGraphicFramePr>
            <a:graphicFrameLocks noGrp="1"/>
          </p:cNvGraphicFramePr>
          <p:nvPr/>
        </p:nvGraphicFramePr>
        <p:xfrm>
          <a:off x="34925" y="44450"/>
          <a:ext cx="9074150" cy="6809169"/>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لوقا (</a:t>
                      </a:r>
                      <a:r>
                        <a:rPr kumimoji="0" lang="en-US" sz="3600" b="0" i="0" u="sng" strike="noStrike" cap="none" normalizeH="0" baseline="0">
                          <a:ln>
                            <a:noFill/>
                          </a:ln>
                          <a:solidFill>
                            <a:srgbClr val="FF9933"/>
                          </a:solidFill>
                          <a:effectLst/>
                          <a:latin typeface="Arial" charset="0"/>
                          <a:cs typeface="Times New Roman" pitchFamily="18" charset="0"/>
                        </a:rPr>
                        <a:t>15:3-10</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فخاطبهُم بهذا المَثَلِ قائلاً: " أيُّ إنسان منكم لهُ مئَةُ خروفٍ، وأضاعَ واحداً منها، ألاَّ يترُك التِّسعة والتِّسعين فى البريَّة، ويذهب ليبحث عن الضَّالَّ حتَّى يجدهُ؟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Luke 15:3-10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Alors il leur dit cette parabole: 4 "Lequel d'entre vous, s'il a cent brebis et qu'il en perde une, ne laisse pas les quatre-vingt-dix-neuf autres dans le désert pour aller à la recherche de celle qui est perdue jusqu'à ce qu'il l'ait retrouvée?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15:3-10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So He spoke this parable to them, saying: 4 What man of you, having a hundred sheep, if he loses one of them, does not leave the ninety-nine in the wilderness, and go after the one which is lost until he finds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34m</a:t>
            </a:r>
          </a:p>
        </p:txBody>
      </p:sp>
    </p:spTree>
  </p:cSld>
  <p:clrMapOvr>
    <a:masterClrMapping/>
  </p:clrMapOvr>
</p:sld>
</file>

<file path=ppt/slides/slide2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71386" name="Group 26"/>
          <p:cNvGraphicFramePr>
            <a:graphicFrameLocks noGrp="1"/>
          </p:cNvGraphicFramePr>
          <p:nvPr/>
        </p:nvGraphicFramePr>
        <p:xfrm>
          <a:off x="34925" y="115888"/>
          <a:ext cx="9145588" cy="633571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وجدهُ يحملهُ على منكبيهِ فرحاً، وإذا جاء إلى المنزل يدعُو أصدقاءه وجيرانه قائلاً لهُم: افرحوا معي، لأنِّي وجدتُ خرُوفي الضَّالَّ!.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Et quand il l'a retrouvée, il la charge tout joyeux sur ses épaules, 6 et, de retour à la maison, il réunit ses amis et ses voisins, et leur dit: "Réjouissez-vous avec moi, car je l'ai retrouvée, ma brebis qui était perdue!"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when he has found it, he lays it on his shoulders, rejoicing. 6 And when he comes home, he calls together his friends and neighbors, saying to them, `Rejoice with me, for I have found my sheep which was lost!'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8843" name="Group 43"/>
          <p:cNvGraphicFramePr>
            <a:graphicFrameLocks noGrp="1"/>
          </p:cNvGraphicFramePr>
          <p:nvPr/>
        </p:nvGraphicFramePr>
        <p:xfrm>
          <a:off x="34925" y="115888"/>
          <a:ext cx="9145588" cy="6264275"/>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أيَّةُ امرأةٍ لها عشرةُ دراهم، إذا ضاعت واحداً منها، ألا تُوقِدُ سراجاً وتكنُس البيت وتطلبه باهتمام حتى تجدهُ؟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Je vous le déclare, c'est ainsi qu'il y aura de la joie dans le ciel pour un seul pécheur qui se convertit, plus que pour quatre-vingt-dix-neuf justes qui n'ont pas besoin de conversion.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 say to you that likewise there will be more joy in heaven over one sinner who repents than over ninety-nine just persons who need no repentance.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4414" name="Group 14"/>
          <p:cNvGraphicFramePr>
            <a:graphicFrameLocks noGrp="1"/>
          </p:cNvGraphicFramePr>
          <p:nvPr/>
        </p:nvGraphicFramePr>
        <p:xfrm>
          <a:off x="34925" y="115888"/>
          <a:ext cx="9145588" cy="6264275"/>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 أيَّةُ امرأةٍ لها عشرةُ دراهم، إذا ضاعت واحداً منها، ألا تُوقِدُ سراجاً وتكنُس البيت وتطلبه باهتمام حتى تجدهُ؟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Ou encore, quelle femme, si elle a dix pièces d'argent et qu'elle en perde une, n'allume pas une lampe, ne balaie pas la maison et ne cherche avec soin jusqu'à ce qu'elle l'ait retrouvée?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Or what woman, having ten silver coins, if she loses one coin, does not light a lamp, sweep the house, and search carefully until she finds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72410" name="Group 26"/>
          <p:cNvGraphicFramePr>
            <a:graphicFrameLocks noGrp="1"/>
          </p:cNvGraphicFramePr>
          <p:nvPr/>
        </p:nvGraphicFramePr>
        <p:xfrm>
          <a:off x="34925" y="115888"/>
          <a:ext cx="9001125" cy="670560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وجدتهُ دعت صديقاتها وجاراتها الصَّديقات قائلةً: افرحن معي فإنِّى قد وجدتُ درهمي الضائع. هكذا أقُولُ لكُم: إنَّهُ يكُون فرحٌ قُدَّام ملائكةِ اللَّه بخاطئٍ واحدٍ يتوبُ. </a:t>
                      </a:r>
                      <a:r>
                        <a:rPr kumimoji="0" lang="ar-EG" sz="3200" b="1" i="0" u="none" strike="noStrike" cap="none" normalizeH="0" baseline="0" dirty="0">
                          <a:ln>
                            <a:noFill/>
                          </a:ln>
                          <a:solidFill>
                            <a:srgbClr val="FF9900"/>
                          </a:solidFill>
                          <a:effectLst/>
                          <a:latin typeface="Arial" charset="0"/>
                          <a:cs typeface="Arial" charset="0"/>
                        </a:rPr>
                        <a:t>( والمجد للـه دائماً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Et quand elle l'a retrouvée, elle réunit ses amies et ses voisines, et leur dit: "Réjouissez-vous avec moi, car je l'ai retrouvée, la pièce que j'avais perdue!" 10 C'est ainsi, je vous le déclare, qu'il y a de la joie chez les anges de Dieu pour un seul pécheur qui se convertit.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fr-FR"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when she has found it, she calls her friends and neighbors together, saying, `Rejoice with me, for I have found the piece which I lost!' 10 Likewise, I say to you, there is joy in the presence of the angels of God over one sinner who repents.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3410"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6673411"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6673412"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6673413"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75496" name="Group 40"/>
          <p:cNvGraphicFramePr>
            <a:graphicFrameLocks noGrp="1"/>
          </p:cNvGraphicFramePr>
          <p:nvPr/>
        </p:nvGraphicFramePr>
        <p:xfrm>
          <a:off x="34925" y="44450"/>
          <a:ext cx="9074150" cy="667816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غلاطية</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5 : 16 ـ 6 : 1 ـ 2 )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فأقولُ اسلُكوا بحسب الرُّوح ولا تُكمِّلوا شهوة الجسد. فإنَّ الجسد يشتهي ضدَّ الرُّوح والرُّوحُ يشتهي ضدَّ الجسد، وهذان يُقاومُ أحدُهُما الآخر، حتى تفعلُون ما لا تُريدُون.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Galates 5:16 - 6:1-2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Écoutez-moi: marchez sous l'impulsion de l'Esprit et vous n'accomplirez plus ce que la chair désire. 17 Car la chair, en ses désirs, s'oppose à l'Esprit et l'Esprit à la chair; entre eux, c'est l'antagonisme; aussi ne faites-vous pas ce que vous voulez.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Galatians 5:16-6:2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 say then: Walk in the Spirit, and you shall not fulfill the lust of the flesh. 17 For the flesh lusts against the Spirit, and the Spirit against the flesh; and these are contrary to one another, so that you do not do the things that you wish.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34p</a:t>
            </a:r>
          </a:p>
        </p:txBody>
      </p:sp>
    </p:spTree>
  </p:cSld>
  <p:clrMapOvr>
    <a:masterClrMapping/>
  </p:clrMapOvr>
</p:sld>
</file>

<file path=ppt/slides/slide2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76517" name="Group 37"/>
          <p:cNvGraphicFramePr>
            <a:graphicFrameLocks noGrp="1"/>
          </p:cNvGraphicFramePr>
          <p:nvPr/>
        </p:nvGraphicFramePr>
        <p:xfrm>
          <a:off x="34925" y="44450"/>
          <a:ext cx="9074150" cy="633984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إذا انقدتُم بالرُّوح فلستُم تحت النَّاموس. وأعمالُ الجسد واضحةٌ، التي هي: الزنى والنجاسة والعهر وعبادةُ الأوثان والسحر والعداوة والخصام والغيرة والغضب والسخط والتحزُّب والانشقاق والبدع</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Mais si vous êtes conduits par l'Esprit, vous n'êtes plus soumis à la loi. 19 On les connaît, les oeuvres de la chair: libertinage, impureté, débauche, idolâtrie, magie, haines, discorde, jalousie, emportements, rivalités, dissensions,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But if you are led by the Spirit, you are not under the law. 19 Now the works of the flesh are evident, which are: adultery, fornication, uncleanness, lewdness, 20 idolatry, sorcery, hatred, contentions, jealousies, outbursts of wrath, selfish ambitions, dissensions, heresies,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89853" name="Group 29"/>
          <p:cNvGraphicFramePr>
            <a:graphicFrameLocks noGrp="1"/>
          </p:cNvGraphicFramePr>
          <p:nvPr/>
        </p:nvGraphicFramePr>
        <p:xfrm>
          <a:off x="34925" y="44450"/>
          <a:ext cx="9074150" cy="676656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والحسد والقتل والسُكر والبطر، وأمثالُ هذه التي أسبقُ فأقولُ لكُم أيضاً كما سبقتُ فقُلتُ: إنَّ الذين يعملُون مثل هذه لا يرثُون ملكُوت اللَّه. أمَّا ثمرُ الرُّوح فهُو: محبَّةٌ فرحٌ سلام، طولُ أناةٍ لُطفٌ صلاحٌ، إيمانٌ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factions, envie, beuveries, ripailles et autres choses semblables; leurs auteurs, je vous en préviens, comme je l'ai déjà dit, n'hériteront pas du Royaume de Dieu.22 Mais voici le fruit de l'Esprit: amour, joie, paix, patience, bonté, bienveillance, foi,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envy, murders, drunkenness, revelries, and the like; of which I tell you beforehand, just as I also told you in time past, that those who practice such things will not inherit the kingdom of God. 22 But the fruit of the Spirit is love, joy, peace, longsuffering, kindness, goodness, faithfulness,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0878" name="Group 30"/>
          <p:cNvGraphicFramePr>
            <a:graphicFrameLocks noGrp="1"/>
          </p:cNvGraphicFramePr>
          <p:nvPr/>
        </p:nvGraphicFramePr>
        <p:xfrm>
          <a:off x="34925" y="44450"/>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وداعةٌ تعفُّفٌ. ضدَّ أمثال هذه ليس نامُوسٌ. أمَّا الذين هُم للمسيح يسوع فقد صلبُوا أجسادهم مع الآلام والشَّهوات. فإن كُنَّا نعيشُ بالرُّوح، فلنسلُك أيضاً بما للرُّوح.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douceur, maîtrise de soi; contre de telles choses, il n'y a pas de loi. 24 Ceux qui sont au Christ ont crucifié la chair avec ses passions et ses désirs. 25 Si nous vivons par l'Esprit, marchons aussi sous l'impulsion de l'Esprit.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gentleness, self-control. Against such there is no law. 24 And those who are Christ's have crucified the flesh with its passions and desires. 25 If we live in the Spirit, let us also walk in the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5438" name="Group 14"/>
          <p:cNvGraphicFramePr>
            <a:graphicFrameLocks noGrp="1"/>
          </p:cNvGraphicFramePr>
          <p:nvPr/>
        </p:nvGraphicFramePr>
        <p:xfrm>
          <a:off x="34925" y="44450"/>
          <a:ext cx="9074150"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نكُن مُعجبين نُغاضبُ بعضُنا بعضاً، ونحسدُ بعضُنا بعضاً.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Ne soyons pas vaniteux: entre nous, pas de provocations, entre nous, pas d'envie.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Let us not become conceited, provoking one another, envying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1893" name="Group 21"/>
          <p:cNvGraphicFramePr>
            <a:graphicFrameLocks noGrp="1"/>
          </p:cNvGraphicFramePr>
          <p:nvPr/>
        </p:nvGraphicFramePr>
        <p:xfrm>
          <a:off x="34925" y="44450"/>
          <a:ext cx="9074150" cy="630332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الإخوةُ، إذا سقط أحدٌ في زلَّةٍ، فأصلحُوا أنتُمُ الرُّوحانيِّين مثل هذا برُوح الوداعة، ناظراً إلى نفسك لئلاَّ تُجرَّب أنت أيضاً. احملُوا بعضُكُم أثقال بعض، وهكذا تمِّمُوا نامُوس المسيح.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Frères, s'il arrive à quelqu'un d'être pris en faute, c'est à vous, les spirituels, de le redresser dans un esprit de douceur; prends garde à toi: ne peux-tu pas être tenté, toi aussi? 2 Portez les fardeaux les uns des autres; accomplissez ainsi la loi du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Brethren, if a man is overtaken in any trespass, you who are spiritual restore such a one in a spirit of gentleness, considering yourself lest you also be tempted. 2 Bear one another's burdens, and so fulfill the law of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7506"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8530"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667853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6678532"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80607" name="Group 31"/>
          <p:cNvGraphicFramePr>
            <a:graphicFrameLocks noGrp="1"/>
          </p:cNvGraphicFramePr>
          <p:nvPr/>
        </p:nvGraphicFramePr>
        <p:xfrm>
          <a:off x="34925" y="44450"/>
          <a:ext cx="9074150" cy="61214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 من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رسالة يعقوب الرسول</a:t>
                      </a:r>
                      <a:r>
                        <a:rPr kumimoji="0" lang="en-US"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5:7-11</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فتأنَّوا أيُّها الإخوةُ إلى مجيء الربِّ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هوذا الفَّلاحُ ينتظرُ ثمرَ الأرض الكريم، مُتأنَّياً عليهِ حتى ينالَ المطر المُبكِّر والمُتأخِّر.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Jacques </a:t>
                      </a:r>
                      <a:r>
                        <a:rPr kumimoji="0" lang="en-US" sz="3600" b="0" i="0" u="sng" strike="noStrike" cap="none" normalizeH="0" baseline="0">
                          <a:ln>
                            <a:noFill/>
                          </a:ln>
                          <a:solidFill>
                            <a:srgbClr val="FF9933"/>
                          </a:solidFill>
                          <a:effectLst/>
                          <a:latin typeface="Arial" charset="0"/>
                          <a:cs typeface="Times New Roman" pitchFamily="18" charset="0"/>
                        </a:rPr>
                        <a:t> 5:7-11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Prenez donc patience, frères, jusqu'à la venue du Seigneur. Voyez le cultivateur: il attend le fruit précieux de la terre sans s'impatienter à son propos tant qu'il n'en a pas recueilli du précoce et du tardif.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5:7-11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be patient, brethren, until the coming of the Lord. See how the farmer waits for the precious fruit of the earth, waiting patiently for it until it receives the early and latter rain.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34c</a:t>
            </a:r>
          </a:p>
        </p:txBody>
      </p:sp>
    </p:spTree>
  </p:cSld>
  <p:clrMapOvr>
    <a:masterClrMapping/>
  </p:clrMapOvr>
</p:sld>
</file>

<file path=ppt/slides/slide2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81623" name="Group 23"/>
          <p:cNvGraphicFramePr>
            <a:graphicFrameLocks noGrp="1"/>
          </p:cNvGraphicFramePr>
          <p:nvPr/>
        </p:nvGraphicFramePr>
        <p:xfrm>
          <a:off x="34925" y="44450"/>
          <a:ext cx="9074150" cy="633888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فتأنَّوا أنتُم وثبِّتُوا قُلُوبكُم، لأنَّ مجيء الربِّ قد اقترب. لا يَئِنَّ بعضُكُم مِن بعض يا إخوتي لِئَلاَّ تُدانوا. هوَذا الدَّيانُ واقفٌ على الأبوابِ.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Vous aussi, prenez patience, ayez le coeur ferme, car la venue du Seigneur est proche. 9 Frères, ne gémissez pas les uns contre les autres, pour éviter d'être jugés. Voyez: le juge se tient aux portes.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You also be patient. Establish your hearts, for the coming of the Lord is at hand. 9 Do not grumble against one another, brethren, lest you be condemned. Behold, the Judge is standing at the door!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2924" name="Group 28"/>
          <p:cNvGraphicFramePr>
            <a:graphicFrameLocks noGrp="1"/>
          </p:cNvGraphicFramePr>
          <p:nvPr/>
        </p:nvGraphicFramePr>
        <p:xfrm>
          <a:off x="34925" y="44450"/>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خُذوا لكُم يا إخوتي مثالَ لاحتمال المشقَّاتِ والأناةٍ وتعب الأنبياءَ الَّذينَ تكلَّموا بِاسم الربِّ. ها نحنُ نُطوِّبُ الصَّابرين. وقد سَمِعتُم بصبرِ أيُّوبَ ورأيتُم عاقبة الربِّ معه. لأنَّ الربَّ مُتحنن جداً ورؤُوف.</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Pour la souffrance et la patience, le modèle à prendre, frères, ce sont les prophètes, qui ont parlé au nom du Seigneur. 11 Voyez: nous félicitons les gens endurants; vous avez entendu l'histoire de l'endurance de Job et vu le but du Seigneur parce que le Seigneur a beaucoup de coeur et montre de la pitié.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My brethren, take the prophets, who spoke in the name of the Lord, as an example of suffering and patience. 11 Indeed we count them blessed who endure. You have heard of the perseverance of Job and seen the end intended by the Lord--that the Lord is very compassionate and merciful.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262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6682628"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682628"/>
                                        </p:tgtEl>
                                        <p:attrNameLst>
                                          <p:attrName>style.visibility</p:attrName>
                                        </p:attrNameLst>
                                      </p:cBhvr>
                                      <p:to>
                                        <p:strVal val="visible"/>
                                      </p:to>
                                    </p:set>
                                    <p:anim calcmode="lin" valueType="num">
                                      <p:cBhvr additive="base">
                                        <p:cTn id="7" dur="500" fill="hold"/>
                                        <p:tgtEl>
                                          <p:spTgt spid="6682628"/>
                                        </p:tgtEl>
                                        <p:attrNameLst>
                                          <p:attrName>ppt_x</p:attrName>
                                        </p:attrNameLst>
                                      </p:cBhvr>
                                      <p:tavLst>
                                        <p:tav tm="0">
                                          <p:val>
                                            <p:strVal val="0-#ppt_w/2"/>
                                          </p:val>
                                        </p:tav>
                                        <p:tav tm="100000">
                                          <p:val>
                                            <p:strVal val="#ppt_x"/>
                                          </p:val>
                                        </p:tav>
                                      </p:tavLst>
                                    </p:anim>
                                    <p:anim calcmode="lin" valueType="num">
                                      <p:cBhvr additive="base">
                                        <p:cTn id="8" dur="500" fill="hold"/>
                                        <p:tgtEl>
                                          <p:spTgt spid="66826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3650"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66836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66836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66836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85729" name="Group 33"/>
          <p:cNvGraphicFramePr>
            <a:graphicFrameLocks noGrp="1"/>
          </p:cNvGraphicFramePr>
          <p:nvPr/>
        </p:nvGraphicFramePr>
        <p:xfrm>
          <a:off x="34925" y="115888"/>
          <a:ext cx="9109075" cy="6670929"/>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33"/>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26:1-18</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بسط بولسُ يدهُ وطفق يحتجُّ: " إنِّي أحسبُ نفسي سعيداً أيُّها الملكُ أغريباسُ، لأنِّي أحتج اليوم أمامك عن كُلِّ ما يشكُوني بهِ اليهودُ.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26:1-18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Agrippa dit à Paul : Il t’est permis de parler pour ta cause. Alors Paul étendit la main et présenta sa défense :2 Je m’estime heureux, roi Agrippa, d’avoir aujourd’hui à présenter ma défense devant toi au sujet de toutes les accusations des Juifs contre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26:1-18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26:1 So Paul stretched out his hand and answered for himself 2 I think myself happy, King Agrippa, because today I shall answer for myself before you concerning all the things of which I am accused by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34a</a:t>
            </a:r>
          </a:p>
        </p:txBody>
      </p:sp>
    </p:spTree>
  </p:cSld>
  <p:clrMapOvr>
    <a:masterClrMapping/>
  </p:clrMapOvr>
</p:sld>
</file>

<file path=ppt/slides/slide2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86749" name="Group 29"/>
          <p:cNvGraphicFramePr>
            <a:graphicFrameLocks noGrp="1"/>
          </p:cNvGraphicFramePr>
          <p:nvPr/>
        </p:nvGraphicFramePr>
        <p:xfrm>
          <a:off x="34925" y="115888"/>
          <a:ext cx="9109075" cy="5837238"/>
        </p:xfrm>
        <a:graphic>
          <a:graphicData uri="http://schemas.openxmlformats.org/drawingml/2006/table">
            <a:tbl>
              <a:tblPr rtl="1"/>
              <a:tblGrid>
                <a:gridCol w="450056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سيَّما أنك عالمٌ بجميع العوائد والمباحثات التي لليهُود. لذلكَ ألتمسُ مِنك أن تسمعني بطُول الأناة.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tu connais parfaitement toutes les coutumes des Juifs et leurs discussions. Je te prie donc de m’écouter patiemment.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especially because you are expert in all customs and questions which have to do with the Jews. Therefore I beg you to hear me patiently.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3945" name="Group 25"/>
          <p:cNvGraphicFramePr>
            <a:graphicFrameLocks noGrp="1"/>
          </p:cNvGraphicFramePr>
          <p:nvPr/>
        </p:nvGraphicFramePr>
        <p:xfrm>
          <a:off x="34925" y="115888"/>
          <a:ext cx="9109075" cy="6585585"/>
        </p:xfrm>
        <a:graphic>
          <a:graphicData uri="http://schemas.openxmlformats.org/drawingml/2006/table">
            <a:tbl>
              <a:tblPr rtl="1"/>
              <a:tblGrid>
                <a:gridCol w="464343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فسيرتي مُنذُ صباي التي مِن البدء كانت لي بين</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أُمَّتي في أُورُشليم يعرفُـها جميعُ اليهُـود، وهُم يعرفُونني مِن الأوَّل وصاعداً</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لو أرادوا أن يشهدُوا، أنِّني بحسب تقليد عبادتنا قد عشتُ فرِّيسياً.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Ma vie, dès ma jeunesse et depuis le commencement, s’est passée à Jérusalem, au milieu de ma nation : tous les Juifs le savent.5 Ils me connaissent depuis longtemps, s’ils veulent en témoigner ; j’ai vécu en Pharisien, selon le parti le plus rigide de notre religion.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My manner of life from my youth, which was spent from the beginning among my own nation at Jerusalem, all the Jews know. 5 They knew me from the first, if they were willing to testify, that according to the strictest sect of our religion I lived a Pharisee.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4971" name="Group 27"/>
          <p:cNvGraphicFramePr>
            <a:graphicFrameLocks noGrp="1"/>
          </p:cNvGraphicFramePr>
          <p:nvPr/>
        </p:nvGraphicFramePr>
        <p:xfrm>
          <a:off x="34925" y="115888"/>
          <a:ext cx="9109075" cy="6585585"/>
        </p:xfrm>
        <a:graphic>
          <a:graphicData uri="http://schemas.openxmlformats.org/drawingml/2006/table">
            <a:tbl>
              <a:tblPr rtl="1"/>
              <a:tblGrid>
                <a:gridCol w="507682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أنا واقفٌ أُحاكمُ على رجاء الوعد الذي سبق مِن اللَّه للآباء، الذي يؤمل أسباطُنا الاثنى عشر البلوغ إليه، مُتعبدين بالمثابرة ليلاً ونهاراً. فمِن أجل هذا الرَّجاء شكاني اليهُود أيُّها الملكُ.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Et maintenant, je suis mis en jugement à cause de l’espérance en la promesse faite par Dieu à nos pères,7 et dont nos douze tribus, qui rendent un culte à Dieu sans relâche nuit et jour, espèrent atteindre l’accomplissement. C’est pour cette espérance, ô roi, que je suis accusé par des Juifs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now I stand and am judged for the hope of the promise made by God to our fathers. 7 To this promise our twelve tribes, earnestly serving God night and day, hope to attain. For this hope's sake, King Agrippa, I am accused by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5996" name="Group 28"/>
          <p:cNvGraphicFramePr>
            <a:graphicFrameLocks noGrp="1"/>
          </p:cNvGraphicFramePr>
          <p:nvPr/>
        </p:nvGraphicFramePr>
        <p:xfrm>
          <a:off x="34925" y="44450"/>
          <a:ext cx="9109075" cy="6827520"/>
        </p:xfrm>
        <a:graphic>
          <a:graphicData uri="http://schemas.openxmlformats.org/drawingml/2006/table">
            <a:tbl>
              <a:tblPr rtl="1"/>
              <a:tblGrid>
                <a:gridCol w="471646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أفيحسب عندكُم غير مُصدَّق إن اللَّه يُقيم الأمُوات؟ إني كُنت قد ارتأيت في نفسي أنَّ أصنع أشياءً كثيرةً مضادةً لاسم يسوع الناصريِّ. وقد فعلتُ ذلك أيضاً في أُورُشليم، وكثيرين مِن القدِّيسين، حبستهم أنا في السُجُون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Quoi ! jugez–vous incroyable que Dieu ressuscite les morts ? 9  Pour moi donc, j’avais pensé devoir m’opposer très activement au nom de Jésus de Nazareth.10 C’est ce que j’ai fait à Jérusalem : j’ai moi–même enfermé dans les prisons beaucoup de saints,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Why should it be thought incredible by you that God raises the dead? 9 Indeed, I myself thought I must do many things contrary to the name of Jesus of Nazareth. 10 This I also did in Jerusalem, and many of the saints I shut up in prison,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7024" name="Group 32"/>
          <p:cNvGraphicFramePr>
            <a:graphicFrameLocks noGrp="1"/>
          </p:cNvGraphicFramePr>
          <p:nvPr/>
        </p:nvGraphicFramePr>
        <p:xfrm>
          <a:off x="34925" y="115888"/>
          <a:ext cx="9109075" cy="5837238"/>
        </p:xfrm>
        <a:graphic>
          <a:graphicData uri="http://schemas.openxmlformats.org/drawingml/2006/table">
            <a:tbl>
              <a:tblPr rtl="1"/>
              <a:tblGrid>
                <a:gridCol w="457200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 أخذت سُّلطاناً مِن رُؤساء الكهنةِ. ولمَّا كانُوا يُقتلُون كنتُ أنا أوجب الحُكم عليهُم. وفي كُلِّ المجامع مراراً كثيرةً كُنت أعذبهُم، اضطررتهم إلى التَّجديف.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après en avoir reçu le pouvoir des principaux sacrificateurs, et, quand on voulait les faire mourir, j’apportais mon suffrage.11 Et souvent dans toutes les synagogues, pour les punir, je les forçais à blasphémer.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having received authority from the chief priests; and when they were put to death, I cast my vote against them. 11 And I punished them often in every synagogue and compelled them to blaspheme;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6462" name="Group 14"/>
          <p:cNvGraphicFramePr>
            <a:graphicFrameLocks noGrp="1"/>
          </p:cNvGraphicFramePr>
          <p:nvPr/>
        </p:nvGraphicFramePr>
        <p:xfrm>
          <a:off x="34925" y="115888"/>
          <a:ext cx="9109075" cy="5837238"/>
        </p:xfrm>
        <a:graphic>
          <a:graphicData uri="http://schemas.openxmlformats.org/drawingml/2006/table">
            <a:tbl>
              <a:tblPr rtl="1"/>
              <a:tblGrid>
                <a:gridCol w="485933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كُنت في شدة الغضب عليهم كُنت أطرُدُهُم إلى المُدُن الأخرى البرانيَّة.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Dans l’excès de ma fureur contre eux, je les persécutais même jusque dans les villes étrangères.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being exceedingly enraged against them, I persecuted them even to foreign cities.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8042" name="Group 26"/>
          <p:cNvGraphicFramePr>
            <a:graphicFrameLocks noGrp="1"/>
          </p:cNvGraphicFramePr>
          <p:nvPr/>
        </p:nvGraphicFramePr>
        <p:xfrm>
          <a:off x="34925" y="115888"/>
          <a:ext cx="9109075" cy="6339840"/>
        </p:xfrm>
        <a:graphic>
          <a:graphicData uri="http://schemas.openxmlformats.org/drawingml/2006/table">
            <a:tbl>
              <a:tblPr rtl="1"/>
              <a:tblGrid>
                <a:gridCol w="457200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ولمَّا كُنتُ ذاهباً إلى دمشق، بسُلطان ووصيَّةٍ مِن رُؤساء الكهنةِ، رأيتُ في نصف النَّهار في الطَّريق، أيُّها الملكُ، نُوراً مِن السَّماء يضيء أكثر مِن الشَّمس، قد أبرقَ حولي وحول السائرين معي.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A cet effet, je me rendis à Damas, avec les pouvoirs et la permission des principaux sacrificateurs.13 Vers le milieu du jour, ô roi, je vis en chemin briller autour de moi et de mes compagnons de route une lumière venant du ciel, plus brillante que le soleil.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While thus occupied, as I journeyed to Damascus with authority and commission from the chief priests, 13 at midday, O king, along the road I saw a light from heaven, brighter than the sun, shining around me and those who journeyed with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99062" name="Group 22"/>
          <p:cNvGraphicFramePr>
            <a:graphicFrameLocks noGrp="1"/>
          </p:cNvGraphicFramePr>
          <p:nvPr/>
        </p:nvGraphicFramePr>
        <p:xfrm>
          <a:off x="34925" y="115888"/>
          <a:ext cx="9109075" cy="5837238"/>
        </p:xfrm>
        <a:graphic>
          <a:graphicData uri="http://schemas.openxmlformats.org/drawingml/2006/table">
            <a:tbl>
              <a:tblPr rtl="1"/>
              <a:tblGrid>
                <a:gridCol w="457200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سقطنا جميعاً على الأرض، سمعتُ صوتاً يُكلِّمُني ويقُولُ باللُّغةِ العبرانيَّةِ: شاولُ، شاولُ! لماذا تضطهدُني؟ صعبٌ عليك أن ترفُس مناخس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Nous sommes tous tombés par terre, et j’entendis une voix qui me disait en langue hébraïque : Saul, Saul, pourquoi me persécutes–tu ? Il est dur pour toi de regimber contre les aiguillons.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when we all had fallen to the ground, I heard a voice speaking to me and saying in the Hebrew language, `Saul, Saul, why are you persecuting Me? It is hard for you to kick against the goads.'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0087" name="Group 23"/>
          <p:cNvGraphicFramePr>
            <a:graphicFrameLocks noGrp="1"/>
          </p:cNvGraphicFramePr>
          <p:nvPr/>
        </p:nvGraphicFramePr>
        <p:xfrm>
          <a:off x="34925" y="115888"/>
          <a:ext cx="9109075" cy="6766560"/>
        </p:xfrm>
        <a:graphic>
          <a:graphicData uri="http://schemas.openxmlformats.org/drawingml/2006/table">
            <a:tbl>
              <a:tblPr rtl="1"/>
              <a:tblGrid>
                <a:gridCol w="450056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فقُلتُ أنا: مَن أنت يا سيِّدُ؟ فقال: أنا يسوعُ الذي تضطهدُهُ. ولكن قُم وقف على رجليكَ لأنِّي لهذا ظهرتُ لك، لأنتخبك خادماً وشاهداً بما رأيت وبما سأترآى لك فيه،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Je répondis : Qui es–tu Seigneur ? Et le Seigneur dit : Moi, je suis Jésus que tu persécutes.16 Mais lève–toi, et tiens–toi sur tes pieds ; car voici pourquoi je te suis apparu : je te destine à être serviteur et témoin des choses que tu as vues de moi et de celles pour lesquelles je t’apparaîtrai.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So I said, `Who are You, Lord?' And He said, `I am Jesus, whom you are persecuting. 16 `But rise and stand on your feet; for I have appeared to you for this purpose, to make you a minister and a witness both of the things which you have seen and of the things which I will yet reveal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1126" name="Group 38"/>
          <p:cNvGraphicFramePr>
            <a:graphicFrameLocks noGrp="1"/>
          </p:cNvGraphicFramePr>
          <p:nvPr/>
        </p:nvGraphicFramePr>
        <p:xfrm>
          <a:off x="34925" y="115888"/>
          <a:ext cx="9109075" cy="5549901"/>
        </p:xfrm>
        <a:graphic>
          <a:graphicData uri="http://schemas.openxmlformats.org/drawingml/2006/table">
            <a:tbl>
              <a:tblPr rtl="1"/>
              <a:tblGrid>
                <a:gridCol w="435610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مُنقذاً إيَّاك مِن الشَّعب ومِن الأُمم الذين أنا مُرسلك الآن إليهم، لتفتح عُيُونهُم كي يرجعُوا مِن الظلمة إلى النُّور،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Je t’ai pris du milieu de ce peuple et des païens, vers qui je t’envoie, pour leur ouvrir les yeux,18 afin qu’ils se tournent des ténèbres vers la lumière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 will deliver you from the Jewish people, as well as from the Gentiles, to whom I now send you, 18 `to open their eyes, in order to turn them from darkness to light,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3396" name="Group 20"/>
          <p:cNvGraphicFramePr>
            <a:graphicFrameLocks noGrp="1"/>
          </p:cNvGraphicFramePr>
          <p:nvPr/>
        </p:nvGraphicFramePr>
        <p:xfrm>
          <a:off x="34925" y="115888"/>
          <a:ext cx="9109075" cy="5549901"/>
        </p:xfrm>
        <a:graphic>
          <a:graphicData uri="http://schemas.openxmlformats.org/drawingml/2006/table">
            <a:tbl>
              <a:tblPr rtl="1"/>
              <a:tblGrid>
                <a:gridCol w="450056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سُلطان الشَّيطان إلى اللَّهِ، حتى ينالُوا بالإيمان بي غُفران الخطايا وميراثاً مع القديسين. بالإيمان الذي بي.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du pouvoir de Satan vers Dieu, et qu’ils reçoivent le pardon des péchés et un héritage avec ceux qui sont sanctifiés par la foi en moi.</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from the power of Satan to God, that they may receive forgiveness of sins and an inheritance among those who are sanctified by faith in 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7746"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8770"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6688772"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688772"/>
                                        </p:tgtEl>
                                        <p:attrNameLst>
                                          <p:attrName>style.visibility</p:attrName>
                                        </p:attrNameLst>
                                      </p:cBhvr>
                                      <p:to>
                                        <p:strVal val="visible"/>
                                      </p:to>
                                    </p:set>
                                    <p:anim calcmode="lin" valueType="num">
                                      <p:cBhvr additive="base">
                                        <p:cTn id="7" dur="500" fill="hold"/>
                                        <p:tgtEl>
                                          <p:spTgt spid="6688772"/>
                                        </p:tgtEl>
                                        <p:attrNameLst>
                                          <p:attrName>ppt_x</p:attrName>
                                        </p:attrNameLst>
                                      </p:cBhvr>
                                      <p:tavLst>
                                        <p:tav tm="0">
                                          <p:val>
                                            <p:strVal val="0-#ppt_w/2"/>
                                          </p:val>
                                        </p:tav>
                                        <p:tav tm="100000">
                                          <p:val>
                                            <p:strVal val="#ppt_x"/>
                                          </p:val>
                                        </p:tav>
                                      </p:tavLst>
                                    </p:anim>
                                    <p:anim calcmode="lin" valueType="num">
                                      <p:cBhvr additive="base">
                                        <p:cTn id="8" dur="500" fill="hold"/>
                                        <p:tgtEl>
                                          <p:spTgt spid="66887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9794"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0843" name="Group 27"/>
          <p:cNvGraphicFramePr>
            <a:graphicFrameLocks noGrp="1"/>
          </p:cNvGraphicFramePr>
          <p:nvPr/>
        </p:nvGraphicFramePr>
        <p:xfrm>
          <a:off x="107950" y="44450"/>
          <a:ext cx="9072563" cy="6339904"/>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Times New Roman" pitchFamily="18" charset="0"/>
                        </a:rPr>
                        <a:t>143:1-2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ياربُّ اسْتَمِعْ صَلاتي. أَنصِتْ بحقُّك إلى طلبَتي. استَجبْ لي بعَدلِكَ،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تَدْخُلْ في المُحاكَمَةِ مع عَبْدِكَ.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143:1-2</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entends ma prière; dans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 justice écoute mes appels, dans ta  fidélité réponds-moi.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N'entre pas en jugement avec ton serviteur;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143:1-2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143:1 Hear my prayer, O Lord, Give ear to my supplications! In Your faithfulness answer me, And in Your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Do not enter into judgment with Your servant.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34pg</a:t>
            </a:r>
          </a:p>
        </p:txBody>
      </p:sp>
    </p:spTree>
  </p:cSld>
  <p:clrMapOvr>
    <a:masterClrMapping/>
  </p:clrMapOvr>
</p:sld>
</file>

<file path=ppt/slides/slide2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1879" name="Group 39"/>
          <p:cNvGraphicFramePr>
            <a:graphicFrameLocks noGrp="1"/>
          </p:cNvGraphicFramePr>
          <p:nvPr/>
        </p:nvGraphicFramePr>
        <p:xfrm>
          <a:off x="34925" y="44450"/>
          <a:ext cx="9109075" cy="6376607"/>
        </p:xfrm>
        <a:graphic>
          <a:graphicData uri="http://schemas.openxmlformats.org/drawingml/2006/table">
            <a:tbl>
              <a:tblPr rtl="1"/>
              <a:tblGrid>
                <a:gridCol w="5116962">
                  <a:extLst>
                    <a:ext uri="{9D8B030D-6E8A-4147-A177-3AD203B41FA5}">
                      <a16:colId xmlns:a16="http://schemas.microsoft.com/office/drawing/2014/main" val="20000"/>
                    </a:ext>
                  </a:extLst>
                </a:gridCol>
                <a:gridCol w="39921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متى (</a:t>
                      </a:r>
                      <a:r>
                        <a:rPr kumimoji="0" lang="en-US" sz="3200" b="0" i="0" u="sng" strike="noStrike" cap="none" normalizeH="0" baseline="0">
                          <a:ln>
                            <a:noFill/>
                          </a:ln>
                          <a:solidFill>
                            <a:srgbClr val="FF9933"/>
                          </a:solidFill>
                          <a:effectLst/>
                          <a:latin typeface="Arial" charset="0"/>
                          <a:cs typeface="Arial" charset="0"/>
                        </a:rPr>
                        <a:t>23:14-39</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ايها الكتبة والفريسيون المراؤون لانكم تأكلون بيوت الارامل.ولعلة تطيلون صلواتكم.لذلك تأخذون دينونة اعظم.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23:14-39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Malheur à vous, scribes et Pharisiens hypocrites ! Parce que vous dévorez les maisons des veuves, et que vous faites pour l’apparence de longues prières ; à cause de cela, vous subirez une condamnation particulièrement sévère.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Matthew 23:14-39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 Woe to you, scribes and Pharisees, hypocrites! For you devour widows' houses, and for a pretense make long prayers. Therefore you will receive greater condemnation.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34g</a:t>
            </a:r>
          </a:p>
        </p:txBody>
      </p:sp>
    </p:spTree>
  </p:cSld>
  <p:clrMapOvr>
    <a:masterClrMapping/>
  </p:clrMapOvr>
</p:sld>
</file>

<file path=ppt/slides/slide2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2889" name="Group 25"/>
          <p:cNvGraphicFramePr>
            <a:graphicFrameLocks noGrp="1"/>
          </p:cNvGraphicFramePr>
          <p:nvPr/>
        </p:nvGraphicFramePr>
        <p:xfrm>
          <a:off x="34925" y="115888"/>
          <a:ext cx="9074150" cy="60499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ايها الكتبة والفريسيون المراؤون لانكم تطوفون البحر والبر لتكسبوا دخيلا واحدا.ومتى حصل تصنعونه ابنا لجهنم اكثر منكم مضاعفا.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Malheur à vous, scribes et Pharisiens hypocrites ! Parce que vous courez la mer et la terre pour faire un prosélyte, et, quand il l’est devenu, vous en faites un fils de la géhenne deux fois pire que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Woe to you, scribes and Pharisees, hypocrites! For you travel land and sea to win one proselyte, and when he is won, you make him twice as much a son of hell as yourselves.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2145" name="Group 33"/>
          <p:cNvGraphicFramePr>
            <a:graphicFrameLocks noGrp="1"/>
          </p:cNvGraphicFramePr>
          <p:nvPr/>
        </p:nvGraphicFramePr>
        <p:xfrm>
          <a:off x="34925" y="115888"/>
          <a:ext cx="9074150" cy="658558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ايها القادة العميان القائلون من حلف بالهيكل فليس بشيء.ولكن من حلف بذهب الهيكل يلتزم. ايها الجهال والعميان ايما اعظم الذهب ام الهيكل الذي يقدس الذهب.</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Malheur à vous, conducteurs aveugles ! Qui dites : Si quelqu’un jure par le temple, cela ne compte pas ; mais si quelqu’un jure par l’or du temple, il est engagé.17  Insensés et aveugles ! Lequel est le plus grand, l’or, ou le temple qui sanctifie l’or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Woe to you, blind guides, who say, `Whoever swears by the temple, it is nothing; but whoever swears by the gold of the temple, he is obliged to perform it.' 17 Fools and blind! For which is greater, the gold or the temple that sanctifies the gold?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3163" name="Group 27"/>
          <p:cNvGraphicFramePr>
            <a:graphicFrameLocks noGrp="1"/>
          </p:cNvGraphicFramePr>
          <p:nvPr/>
        </p:nvGraphicFramePr>
        <p:xfrm>
          <a:off x="34925" y="115888"/>
          <a:ext cx="9074150" cy="6049963"/>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حلف بالمذبح فليس بشيء.ولكن من حلف بالقربان الذي عليه يلتزم.ايها الجهال والعميان ايما اعظم القربان أم المذبح الذي يقدس القربان.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Si quelqu’un, dites–vous encore, jure par l’autel, cela ne compte pas ; mais si quelqu’un jure par l’offrande qui est sur l’autel, il est engagé.19 Aveugles lequel est le plus grand, l’offrande, ou l’autel qui sanctifie l’offrande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`Whoever swears by the altar, it is nothing; but whoever swears by the gift that is on it, he is obliged to perform it.' 19 Fools and blind! For which is greater, the gift or the altar that sanctifies the gift?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88" name="Group 28"/>
          <p:cNvGraphicFramePr>
            <a:graphicFrameLocks noGrp="1"/>
          </p:cNvGraphicFramePr>
          <p:nvPr/>
        </p:nvGraphicFramePr>
        <p:xfrm>
          <a:off x="34925" y="115888"/>
          <a:ext cx="9074150" cy="615886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 من حلف بالمذبح فقد حلف به وبكل ما عليه. من حلف بالهيكل فقد حلف به وبالساكن فيه. ومن حلف بالسماء فقد حلف بعرش الله وبالجالس عليه.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Celui qui jure par l’autel jure par l’autel et par tout ce qui est dessus ;21 celui qui jure par le temple jure par le temple et par celui qui l’habite,22 et celui qui jure par le ciel jure par le trône de Dieu et par celui qui y est assis.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Therefore he who swears by the altar, swears by it and by all things on it. 21 He who swears by the temple, swears by it and by Him who dwells in it. 22 And he who swears by heaven, swears by the throne of God and by Him who sits on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5210" name="Group 26"/>
          <p:cNvGraphicFramePr>
            <a:graphicFrameLocks noGrp="1"/>
          </p:cNvGraphicFramePr>
          <p:nvPr/>
        </p:nvGraphicFramePr>
        <p:xfrm>
          <a:off x="34925" y="115888"/>
          <a:ext cx="9074150" cy="658558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ايها الكتبة والفريسيون المراؤون لانكم تعشرون النعنع والشبث والكمون وتركتم اثقل الناموس الحق والرحمة والايمان.كان ينبغي ان تعملوا هذه ولا تتركوا تلك.</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Malheur à vous, scribes et Pharisiens hypocrites ! Parce que vous payez la dîme de la menthe, de l’aneth et du cumin, et que vous laissez ce qu’il y a de plus important dans la loi : le droit, la miséricorde et la fidélité ; c’est là ce qu’il fallait pratiquer sans laisser de côté le reste.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Woe to you, scribes and Pharisees, hypocrites! For you pay tithe of mint and anise and cummin, and have neglected the weightier matters of the law: justice and mercy and faith. These you ought to have done, without leaving the others undone.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6230" name="Group 22"/>
          <p:cNvGraphicFramePr>
            <a:graphicFrameLocks noGrp="1"/>
          </p:cNvGraphicFramePr>
          <p:nvPr/>
        </p:nvGraphicFramePr>
        <p:xfrm>
          <a:off x="34925" y="115888"/>
          <a:ext cx="9074150" cy="615886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القادة العميان الذين يصفّون عن البعوضة ويبلعون الجمل ويل لكم ايها الكتبة والفريسيون المراؤون لانكم تنقون خارج الكاس والصحفة وهما من داخل مملوآن اختطافا ودعارة.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Conducteurs aveugles ! Qui retenez au filtre le moucheron et qui avalez le chameau.25 Malheur à vous, scribes et Pharisiens hypocrites ! Parce que vous purifiez le dehors de la coupe et du plat, alors qu’en dedans ils sont pleins de rapine et d’intempérance.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Blind guides, who strain out a gnat and swallow a camel! 25 Woe to you, scribes and Pharisees, hypocrites! For you cleanse the outside of the cup and dish, but inside they are full of extortion and self-indulgence.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7261" name="Group 29"/>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الفريسي الاعمى نقّ اولا داخل الكاس والصحفة لكي يكون خارجهما ايضا نقيا.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Pharisien aveugle ! Purifie premièrement l’intérieur de la coupe et du plat, afin que l’extérieur aussi devienne pur.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Blind Pharisee, first cleanse the inside of the cup and dish, that the outside of them may be clean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7492" name="Group 20"/>
          <p:cNvGraphicFramePr>
            <a:graphicFrameLocks noGrp="1"/>
          </p:cNvGraphicFramePr>
          <p:nvPr/>
        </p:nvGraphicFramePr>
        <p:xfrm>
          <a:off x="34925" y="115888"/>
          <a:ext cx="9074150" cy="6049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ايها الكتبة والفريسيون المراؤون لانكم تشبهون قبورا مبيضة تظهر من خارج جميلة وهي من داخل مملوءة عظام اموات وكل نجاسة</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Malheur à vous, scribes et Pharisiens hypocrites ! Parce que vous ressemblez à des sépulcres blanchis qui paraissent beaux au dehors, et qui au dedans sont pleins d’ossements de morts et de toute espèce d’impureté.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Woe to you, scribes and Pharisees, hypocrites! For you are like whitewashed tombs which indeed appear beautiful outwardly, but inside are full of dead men's bones and all uncleanness.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8292" name="Group 36"/>
          <p:cNvGraphicFramePr>
            <a:graphicFrameLocks noGrp="1"/>
          </p:cNvGraphicFramePr>
          <p:nvPr/>
        </p:nvGraphicFramePr>
        <p:xfrm>
          <a:off x="34925" y="115888"/>
          <a:ext cx="9074150" cy="651052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انتم ايضا من خارج تظهرون للناس ابرارا ولكنكم من داخل مشحونون رياء واثما. ويل لكم ايها الكتبة والفريسيون المراؤون لانكم تبنون قبور الانبياء وتزيّنون مدافن الصديقين.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Vous de même, au dehors, vous paraissez justes aux hommes mais au dedans vous êtes remplis d’hypocrisie et d’iniquité.29 Malheur à vous, scribes et Pharisiens hypocrites ! Parce que vous bâtissez les sépulcres des prophètes et ornez les tombeaux des justes,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Even so you also outwardly appear righteous to men, but inside you are full of hypocrisy and lawlessness. 29 Woe to you, scribes and Pharisees, hypocrites! Because you build the tombs of the prophets and adorn the monuments of the righteous,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9312" name="Group 32"/>
          <p:cNvGraphicFramePr>
            <a:graphicFrameLocks noGrp="1"/>
          </p:cNvGraphicFramePr>
          <p:nvPr/>
        </p:nvGraphicFramePr>
        <p:xfrm>
          <a:off x="34925" y="115888"/>
          <a:ext cx="9074150" cy="67198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0810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وتقولون لو كنا في ايام آبائنا لما شاركناهم في دم الانبياء.  فانتم تشهدون على انفسكم انكم ابناء قتلة الانبياء. فاملأوا انتم مكيال آبائكم.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et que vous dites : Si nous avions vécu au temps de nos pères, nous ne nous serions pas associés à eux pour (répandre) le sang des prophètes.31 Vous témoignez ainsi contre vous–mêmes que vous êtes les fils de ceux qui ont tué les prophètes.32 Mettez donc le comble à la mesure de vos pères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say, `If we had lived in the days of our fathers, we would not have been partakers with them in the blood of the prophets.' 31 Therefore you are witnesses against yourselves that you are sons of those who murdered the prophets. 32 Fill up, then, the measure of your fathers' guilt.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1359" name="Group 31"/>
          <p:cNvGraphicFramePr>
            <a:graphicFrameLocks noGrp="1"/>
          </p:cNvGraphicFramePr>
          <p:nvPr/>
        </p:nvGraphicFramePr>
        <p:xfrm>
          <a:off x="34925" y="115888"/>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ايها الحيّات اولاد الافاعي كيف تهربون من دينونة جهنم. لذلك ها انا ارسل اليكم انبياء وحكماء وكتبة فمنهم تقتلون وتصلبون ومنهم تجلدون في مجامعكم وتطردون من مدينة الى مدينة.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Serpents, race de vipères ! Comment fuirez–vous la condamnation de la géhenne ?34 C’est pourquoi, je vous envoie des prophètes, des sages et des scribes. Vous tuerez et crucifierez les uns, vous flagellerez les autres dans vos synagogues et vous les persécuterez de ville en ville,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Serpents, brood of vipers! How can you escape the condemnation of hell? 34 Therefore, indeed, I send you prophets, wise men, and scribes: some of them you will kill and crucify, and some of them you will scourge in your synagogues and persecute from city to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2373" name="Group 21"/>
          <p:cNvGraphicFramePr>
            <a:graphicFrameLocks noGrp="1"/>
          </p:cNvGraphicFramePr>
          <p:nvPr/>
        </p:nvGraphicFramePr>
        <p:xfrm>
          <a:off x="34925" y="115888"/>
          <a:ext cx="9074150" cy="636968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يأتي عليكم كل دم زكي سفك على الارض من دم هابيل الصدّيق الى دم زكريا بن برخيا الذي قتلتموه بين الهيكل والمذبح. الحق اقول لكم ان هذا كله ياتي على هذا الجيل</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afin que retombe sur vous tout le sang innocent répandu sur la terre depuis le sang d’Abel le juste jusqu’au sang de Zacharie, fils de Bérékia, que vous avez tué entre le temple et l’autel.36 En vérité je vous le dis, tout cela viendra sur cette génération.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that on you may come all the righteous blood shed on the earth, from the blood of righteous Abel to the blood of Zechariah, son of Berechiah, whom you murdered between the temple and the altar. 36 Assuredly, I say to you, all these things will come upon this generation.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10327" name="Group 23"/>
          <p:cNvGraphicFramePr>
            <a:graphicFrameLocks noGrp="1"/>
          </p:cNvGraphicFramePr>
          <p:nvPr/>
        </p:nvGraphicFramePr>
        <p:xfrm>
          <a:off x="34925" y="115888"/>
          <a:ext cx="9074150" cy="58340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اورشليم يا اورشليم يا قاتلة الانبياء وراجمة المرسلين اليها كم مرة اردت ان اجمع اولادك كما تجمع الدجاجة فراخها تحت جناحيها ولم تريدوا.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Jérusalem, Jérusalem, qui tues les prophètes et qui lapides ceux qui te sont envoyés, combien de fois ai–je voulu rassembler tes enfants, comme une poule rassemble ses poussins sous ses ailes, et vous ne l’avez pas voulu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O Jerusalem, Jerusalem, the one who kills the prophets and stones those who are sent to her! How often I wanted to gather your children together, as a hen gathers her chicks under her wings, but you were not willing!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93907" name="Group 19"/>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بيتكم يترك لكم خرابا. لاني اقول لكم انكم لا ترونني من الآن حتى تقولوا مبارك الآتي باسم الرب</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Voici : votre maison vous est laissée déserte,39 car je vous le dis, vous ne me verrez plus désormais jusqu’à ce que vous disiez : Béni soit celui qui vient au nom du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See! Your house is left to you desolate; 39 for I say to you, you shall see Me no more till you say, `Blessed is He who comes in the name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94915" name="Picture 3" descr="pointing"/>
          <p:cNvPicPr>
            <a:picLocks noChangeAspect="1" noChangeArrowheads="1"/>
          </p:cNvPicPr>
          <p:nvPr/>
        </p:nvPicPr>
        <p:blipFill>
          <a:blip r:embed="rId2" cstate="print"/>
          <a:srcRect/>
          <a:stretch>
            <a:fillRect/>
          </a:stretch>
        </p:blipFill>
        <p:spPr bwMode="auto">
          <a:xfrm>
            <a:off x="2928926" y="5715016"/>
            <a:ext cx="1238250" cy="628650"/>
          </a:xfrm>
          <a:prstGeom prst="rect">
            <a:avLst/>
          </a:prstGeom>
          <a:noFill/>
        </p:spPr>
      </p:pic>
      <p:sp>
        <p:nvSpPr>
          <p:cNvPr id="669491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694915"/>
                                        </p:tgtEl>
                                        <p:attrNameLst>
                                          <p:attrName>style.visibility</p:attrName>
                                        </p:attrNameLst>
                                      </p:cBhvr>
                                      <p:to>
                                        <p:strVal val="visible"/>
                                      </p:to>
                                    </p:set>
                                    <p:anim calcmode="lin" valueType="num">
                                      <p:cBhvr additive="base">
                                        <p:cTn id="7" dur="500" fill="hold"/>
                                        <p:tgtEl>
                                          <p:spTgt spid="6694915"/>
                                        </p:tgtEl>
                                        <p:attrNameLst>
                                          <p:attrName>ppt_x</p:attrName>
                                        </p:attrNameLst>
                                      </p:cBhvr>
                                      <p:tavLst>
                                        <p:tav tm="0">
                                          <p:val>
                                            <p:strVal val="0-#ppt_w/2"/>
                                          </p:val>
                                        </p:tav>
                                        <p:tav tm="100000">
                                          <p:val>
                                            <p:strVal val="#ppt_x"/>
                                          </p:val>
                                        </p:tav>
                                      </p:tavLst>
                                    </p:anim>
                                    <p:anim calcmode="lin" valueType="num">
                                      <p:cBhvr additive="base">
                                        <p:cTn id="8" dur="500" fill="hold"/>
                                        <p:tgtEl>
                                          <p:spTgt spid="66949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86466" name="Group 2"/>
          <p:cNvGraphicFramePr>
            <a:graphicFrameLocks noGrp="1"/>
          </p:cNvGraphicFramePr>
          <p:nvPr/>
        </p:nvGraphicFramePr>
        <p:xfrm>
          <a:off x="468314" y="404813"/>
          <a:ext cx="8137525" cy="599236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n-CL" sz="4000" b="1" i="0" u="none" strike="noStrike" cap="none" normalizeH="0" baseline="0">
                          <a:ln>
                            <a:noFill/>
                          </a:ln>
                          <a:solidFill>
                            <a:srgbClr val="FF9900"/>
                          </a:solidFill>
                          <a:effectLst/>
                          <a:latin typeface="Arial" charset="0"/>
                          <a:cs typeface="Arial" charset="0"/>
                        </a:rPr>
                        <a:t>Fifth Sunday of the Holy Lent</a:t>
                      </a:r>
                      <a:endParaRPr kumimoji="0" lang="ar-EG"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الخامس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Cinquième Dimanche Du Jeune Sacre</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7490"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2874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88530" name="Group 18"/>
          <p:cNvGraphicFramePr>
            <a:graphicFrameLocks noGrp="1"/>
          </p:cNvGraphicFramePr>
          <p:nvPr/>
        </p:nvGraphicFramePr>
        <p:xfrm>
          <a:off x="69851" y="2"/>
          <a:ext cx="8931305" cy="6647626"/>
        </p:xfrm>
        <a:graphic>
          <a:graphicData uri="http://schemas.openxmlformats.org/drawingml/2006/table">
            <a:tbl>
              <a:tblPr rtl="1"/>
              <a:tblGrid>
                <a:gridCol w="4712529">
                  <a:extLst>
                    <a:ext uri="{9D8B030D-6E8A-4147-A177-3AD203B41FA5}">
                      <a16:colId xmlns:a16="http://schemas.microsoft.com/office/drawing/2014/main" val="20000"/>
                    </a:ext>
                  </a:extLst>
                </a:gridCol>
                <a:gridCol w="4218776">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39 : 12 </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اسْتَمِعْ صَلاتي وتضرعي وأنصت إلى دُمُوعي ولا تسكُت عني. لأنِّي أنا غريبٌ على الأرض ومجتازٌ مِثلُ جَميع آبائي. 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39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12 Écoute ma prière, Seigneur, et mon cri; prête l'oreille à mes larmes, ne reste pas sourd, car je ne suis qu'un immigré chez toi, un hôte comme tous mes pères,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39:12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Hear my prayer, O Lord, And give ear to my cry; Do not be silent at my tears; For I am a stranger with You, A sojourner, as all my fathers were.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35pv</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89577" name="Group 41"/>
          <p:cNvGraphicFramePr>
            <a:graphicFrameLocks noGrp="1"/>
          </p:cNvGraphicFramePr>
          <p:nvPr/>
        </p:nvGraphicFramePr>
        <p:xfrm>
          <a:off x="34925" y="44452"/>
          <a:ext cx="9145588" cy="6553264"/>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متى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( 15 : 1 ـ 20 )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لهُم مثلاً لكي يصلوا كُلَّ حين ولا يملوا، قائلاً: " كان في مدينةٍ قاضٍ لا يخافُ اللَّـهَ ولا يستحي مِن النَّاس. وكان في تلكَ المدينةِ أرملةٌ. وكانت تأتي إليهِ قائلةً: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18: 1 - 8</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a:t>
                      </a:r>
                      <a:r>
                        <a:rPr kumimoji="0" lang="fr-FR" sz="2800" b="0" i="0" u="none" strike="noStrike" cap="none" normalizeH="0" baseline="0">
                          <a:ln>
                            <a:noFill/>
                          </a:ln>
                          <a:solidFill>
                            <a:schemeClr val="bg1"/>
                          </a:solidFill>
                          <a:effectLst/>
                          <a:latin typeface="Arial" charset="0"/>
                          <a:cs typeface="Arial" charset="0"/>
                        </a:rPr>
                        <a:t>Jésus leur dit une parabole sur la nécessité pour eux de prier constamment et de ne pas se décourager. 2 Il leur dit: "Il y avait dans une ville un juge qui n'avait ni crainte de Dieu ni respect des hommes. Et il y avait dans cette ville une veuve qui venait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18:1-8</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Then He spoke a parable to them, that men always ought to pray and not lose heart, 2 saying: There was in a certain city a judge who did not fear God nor regard man. 3 Now there was a widow in that city; and she came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35v</a:t>
            </a:r>
          </a:p>
        </p:txBody>
      </p:sp>
    </p:spTree>
  </p:cSld>
  <p:clrMapOvr>
    <a:masterClrMapping/>
  </p:clrMapOvr>
</p:sld>
</file>

<file path=ppt/slides/slide2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0582" name="Group 22"/>
          <p:cNvGraphicFramePr>
            <a:graphicFrameLocks noGrp="1"/>
          </p:cNvGraphicFramePr>
          <p:nvPr/>
        </p:nvGraphicFramePr>
        <p:xfrm>
          <a:off x="34925" y="44452"/>
          <a:ext cx="9145588" cy="665702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أنتقم لي ممَن ظلمني!. ولم يكُن يشاء إلى زمان. وبعد ذلك قال في نفسهِ: إن كُنتُ لا أخافُ اللَّـهَ ولا أستحي مِن النَّاس، فمِن أجل أنَّ هذه الأرملةَ تُتعبني، أنتقم لها، لكي لا تأتي دائماً وتُتعبني!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lui dire: "Rends-moi justice contre mon adversaire. 4 Il s'y refusa longtemps. Et puis il se dit: "Même si je ne crains pas Dieu ni ne respecte les hommes, eh bien! 5 parce que cette veuve m'ennuie, je vais lui rendre justice, pour qu'elle ne vienne pas sans fin me casser la tête."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saying, `Get justice for me from my adversary.' 4 And he would not for a while; but afterward he said within himself, `Though I do not fear God nor regard man, 5 `yet because this widow troubles me I will avenge her, lest by her continual coming she weary me.'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1612" name="Group 28"/>
          <p:cNvGraphicFramePr>
            <a:graphicFrameLocks noGrp="1"/>
          </p:cNvGraphicFramePr>
          <p:nvPr/>
        </p:nvGraphicFramePr>
        <p:xfrm>
          <a:off x="34925" y="44452"/>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الربُّ: " اسمعُوا ماذا يقُول قاض الظُّلم. أفلا يُنتقم اللَّـهُ لمُختاريه، الذين يصرخون إليه النهار والليل، وهو مُتمهِّلٌ عليهم؟ نعم أقُول لكُم: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Le Seigneur ajouta: "Écoutez bien ce que dit ce juge sans justice. Et Dieu ne ferait pas justice à ses élus qui crient vers lui jour et nuit? Et il les fait attendre! Je vous le déclare: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the Lord said, Hear what the unjust judge said. 7 And shall God not avenge His own elect who cry out day and night to Him, though He bears long with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3650" name="Group 18"/>
          <p:cNvGraphicFramePr>
            <a:graphicFrameLocks noGrp="1"/>
          </p:cNvGraphicFramePr>
          <p:nvPr/>
        </p:nvGraphicFramePr>
        <p:xfrm>
          <a:off x="34926" y="44450"/>
          <a:ext cx="9093395" cy="6121401"/>
        </p:xfrm>
        <a:graphic>
          <a:graphicData uri="http://schemas.openxmlformats.org/drawingml/2006/table">
            <a:tbl>
              <a:tblPr rtl="1"/>
              <a:tblGrid>
                <a:gridCol w="441185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إنَّهُ ينتقم لهُم سريعاً! ولكن إذا جاء ابنُ الإنسان، أترى يجدُ الإيمانَ على الأرض؟ ".</a:t>
                      </a:r>
                      <a:r>
                        <a:rPr kumimoji="0" lang="en-US" sz="3200" b="0" i="0" u="none" strike="noStrike" cap="none" normalizeH="0" baseline="0" dirty="0">
                          <a:ln>
                            <a:noFill/>
                          </a:ln>
                          <a:solidFill>
                            <a:schemeClr val="bg1"/>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il leur fera justice bien vite. Mais le Fils de l'homme, quand il viendra, trouvera-t-il la foi sur la terre?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1" i="0" u="none" strike="noStrike" cap="none" normalizeH="0" baseline="0" dirty="0">
                          <a:ln>
                            <a:noFill/>
                          </a:ln>
                          <a:solidFill>
                            <a:srgbClr val="FF9900"/>
                          </a:solidFill>
                          <a:effectLst/>
                          <a:latin typeface="Arial" charset="0"/>
                          <a:cs typeface="Arial" charset="0"/>
                        </a:rPr>
                        <a:t>(Gloire à Dieu éternellement.)</a:t>
                      </a:r>
                      <a:endParaRPr kumimoji="0" lang="en-US" sz="20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I tell you that He will avenge them speedily. Nevertheless, when the Son of Man comes, will He really find faith on the earth?.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4658"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294659"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2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5708" name="Group 28"/>
          <p:cNvGraphicFramePr>
            <a:graphicFrameLocks noGrp="1"/>
          </p:cNvGraphicFramePr>
          <p:nvPr/>
        </p:nvGraphicFramePr>
        <p:xfrm>
          <a:off x="34926" y="44452"/>
          <a:ext cx="9001125" cy="655936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a:t>
                      </a:r>
                      <a:r>
                        <a:rPr kumimoji="0" lang="en-US" sz="3600" b="0" i="0" u="sng" strike="noStrike" cap="none" normalizeH="0" baseline="0" dirty="0">
                          <a:ln>
                            <a:noFill/>
                          </a:ln>
                          <a:solidFill>
                            <a:srgbClr val="FF9933"/>
                          </a:solidFill>
                          <a:effectLst/>
                          <a:latin typeface="Arial" charset="0"/>
                          <a:cs typeface="Arial" charset="0"/>
                        </a:rPr>
                        <a:t>102:1-2, 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ياربُّ استمعْ صَلاتي، وليصعد أمامك صُراخي، لا تصرف وجهكَ عنِّي. وأنت ياربُّ إلى الأبد ثابت، وذكرُك إلى أجيال الأجيال. </a:t>
                      </a:r>
                      <a:r>
                        <a:rPr kumimoji="0" lang="ar-SA" sz="3200" b="1" i="0" u="none" strike="noStrike" cap="none" normalizeH="0" baseline="0" dirty="0">
                          <a:ln>
                            <a:noFill/>
                          </a:ln>
                          <a:solidFill>
                            <a:schemeClr val="bg1"/>
                          </a:solidFill>
                          <a:effectLst/>
                          <a:latin typeface="Arial" charset="0"/>
                          <a:cs typeface="Arial" charset="0"/>
                        </a:rPr>
                        <a:t>هللويا.</a:t>
                      </a:r>
                      <a:endParaRPr kumimoji="0" lang="en-CA" sz="3200" b="1" i="0" u="none" strike="noStrike" cap="none" normalizeH="0" baseline="0" dirty="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Psalms 102:1-2,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Seigneur, écoute ma prière, que mon cri parvienne jusqu'à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Ne me cache pas ton visage.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Mais toi, Seigneur, tu sièges pour toujours, et tous les âges feront mention de toi, </a:t>
                      </a:r>
                      <a:r>
                        <a:rPr kumimoji="0" lang="en-US" sz="2800" b="0" i="0" u="none" strike="noStrike" cap="none" normalizeH="0" baseline="0" dirty="0">
                          <a:ln>
                            <a:noFill/>
                          </a:ln>
                          <a:solidFill>
                            <a:schemeClr val="bg1"/>
                          </a:solidFill>
                          <a:effectLst/>
                          <a:latin typeface="Arial" charset="0"/>
                          <a:cs typeface="Arial" charset="0"/>
                        </a:rPr>
                        <a:t>Alleluia</a:t>
                      </a:r>
                      <a:endParaRPr kumimoji="0" lang="fr-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102:1-2, 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102:1 Hear my prayer, O Lord, And let my cry come to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Do not hide Your face from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But You, O Lord, shall endure forever, And the remembrance of Your name to all generations. 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35pm</a:t>
            </a:r>
          </a:p>
        </p:txBody>
      </p:sp>
      <p:sp>
        <p:nvSpPr>
          <p:cNvPr id="4"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6730" name="Group 26"/>
          <p:cNvGraphicFramePr>
            <a:graphicFrameLocks noGrp="1"/>
          </p:cNvGraphicFramePr>
          <p:nvPr/>
        </p:nvGraphicFramePr>
        <p:xfrm>
          <a:off x="34926" y="44450"/>
          <a:ext cx="9074150" cy="6283389"/>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متى </a:t>
                      </a:r>
                      <a:r>
                        <a:rPr kumimoji="0" lang="ar-SA"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21:33-46</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اسمعُوا مثلاً آخر: كان إنسانٌ ربُّ حقل غرس كرماً، فأحاطهُ بسياج، وحفر فيهِ معصرةً، وبنى فيهِ بُرجاً، وسلَّمهُ إلى كرَّامين وسافرَ.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Mathieu 21:33-46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Écoutez une autre parabole. Il y avait un propriétaire qui planta une vigne, l'entoura d'une clôture, y creusa un pressoir et bâtit une tour; puis il la donna en fermage à des vignerons et partit en voyage.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Matthew 21:33-46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Hear another parable: There was a certain landowner who planted a vineyard and set a hedge around it, dug a winepress in it and built a tower. And he leased it to vinedressers and went into a far country.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35m</a:t>
            </a:r>
          </a:p>
        </p:txBody>
      </p:sp>
    </p:spTree>
  </p:cSld>
  <p:clrMapOvr>
    <a:masterClrMapping/>
  </p:clrMapOvr>
</p:sld>
</file>

<file path=ppt/slides/slide2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7755" name="Group 27"/>
          <p:cNvGraphicFramePr>
            <a:graphicFrameLocks noGrp="1"/>
          </p:cNvGraphicFramePr>
          <p:nvPr/>
        </p:nvGraphicFramePr>
        <p:xfrm>
          <a:off x="34926" y="2"/>
          <a:ext cx="9074150" cy="684276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4143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قرُبَ أوان الثمر أرسل عبيدهُ إلى الكرَّامين ليأخذوا أثمارهُ. فأخذَ الكرَّامُون عبيدهُ فجلدُوا بعضاً وقتلُوا بعضاً ورجمُوا بعضاً. ثُمَّ أرسلَ عبيداً آخرين أكثر مِن الأوَّلين، فصنعوا بهم كذلك.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Quand le temps des fruits approcha, il envoya ses serviteurs aux vignerons pour recevoir les fruits qui lui revenaient. 35 Mais les vignerons saisirent ces serviteurs; l'un, ils le rouèrent de coups; un autre, ils le tuèrent; un autre, ils le lapidèrent. Il envoya encore d'autres serviteurs, plus nombreux que les premiers; ils les traitèrent de même.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Now when vintage-time drew near, he sent his servants to the vinedressers, that they might receive its fruit. 35 And the vinedressers took his servants, beat one, killed one, and stoned another. 36 Again he sent other servants, more than the first, and they did likewise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8776" name="Group 24"/>
          <p:cNvGraphicFramePr>
            <a:graphicFrameLocks noGrp="1"/>
          </p:cNvGraphicFramePr>
          <p:nvPr/>
        </p:nvGraphicFramePr>
        <p:xfrm>
          <a:off x="34926" y="2"/>
          <a:ext cx="9074150" cy="676941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وأخيراً أرسل إليهمُ ابنهُ قائلاً: إنهم يهابُون ابني! فلمَّا رأى الكرَّامُون الابن قالوا فيما بينهُم: هذا هو الوارثُ! فتعالوا نقتُلهُ ونأخُذ ميراثهُ! فأخذُوهُ وأخرجُوهُ خارجَ الكرم وقتلُوهُ.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Finalement, il leur envoya son fils, en se disant: "Ils respecteront mon fils." 38 Mais les vignerons, voyant le fils, se dirent entre eux: "C'est l'héritier. Venez! Tuons-le et emparons-nous de l'héritage." 39 Ils se saisirent de lui, le jetèrent hors de la vigne et le tuèrent.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Then last of all he sent his son to them, saying, `They will respect my son.' 38 But when the vinedressers saw the son, they said among themselves, `This is the heir. Come, let us kill him and seize his inheritance.' 39 So they took him and cast him out of the vineyard and killed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5017" name="Group 25"/>
          <p:cNvGraphicFramePr>
            <a:graphicFrameLocks noGrp="1"/>
          </p:cNvGraphicFramePr>
          <p:nvPr/>
        </p:nvGraphicFramePr>
        <p:xfrm>
          <a:off x="34926" y="2"/>
          <a:ext cx="9074150" cy="648557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002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فمتى جاء ربُّ الكرم، فماذا يفعلُ بأُولئك الكرَّامين؟ " فقالوا لهُ: " إنه بالرديء يُهلك ( أُولئك ) الأردياءُ، ويُسلِّمُ الكرم إلى كرَّامين آخرين يؤدون لهُ أثماره في حينه ".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40 Eh bien! lorsque viendra le maître de la vigne, que fera-t-il à ces vignerons-là?" Ils lui répondirent: "Il fera périr misérablement ces misérables, et il donnera la vigne en fermage à d'autres vignerons, qui lui remettront les fruits en temps voulu."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40 Therefore, when the owner of the vineyard comes, what will he do to those vinedressers? 41 They said to Him, He will destroy those wicked men miserably, and lease his vineyard to other vinedressers who will render to him the fruits in their seasons.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6047" name="Group 31"/>
          <p:cNvGraphicFramePr>
            <a:graphicFrameLocks noGrp="1"/>
          </p:cNvGraphicFramePr>
          <p:nvPr/>
        </p:nvGraphicFramePr>
        <p:xfrm>
          <a:off x="34926" y="0"/>
          <a:ext cx="9074150" cy="693115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8431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 أما قرأتُم قطُّ في الكُتُب: أن الحجر الذي رذله البنَّاؤُون قد صار رأس الزَّاوية؟ مِن قبل الربِّ كان هذا وهو عجيبٌ في عُيُوننا! ولذلك أقولُ لكُم: إنَّ ملكُوت اللَّه يُنزعُ مِنكُم ويُسلم لأُمَّةٍ أخرى تصنع أثمارهُ.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Jésus leur dit: "N'avez-vous jamais lu dans les Écritures: La pierre qu'ont rejetée les bâtisseurs, c'est elle qui est devenue la pierre angulaire; c'est là l'oeuvre du Seigneur: Quelle merveille à nos yeux.43 Aussi je vous le déclare: le Royaume de Dieu vous sera enlevé, et il sera donné à un peuple qui en produira les fruits.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Jesus said to them, Have you never read in the Scriptures: `The stone which the builders rejected Has become the chief cornerstone. This was the Lord's doing, And it is marvelous in our eyes'? 43 Therefore I say to you, the kingdom of God will be taken from you and given to a nation bearing the fruits of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7066" name="Group 26"/>
          <p:cNvGraphicFramePr>
            <a:graphicFrameLocks noGrp="1"/>
          </p:cNvGraphicFramePr>
          <p:nvPr/>
        </p:nvGraphicFramePr>
        <p:xfrm>
          <a:off x="34926" y="2"/>
          <a:ext cx="9074150" cy="6094413"/>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446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سقط على هذا الحجر يَترضَّضُ، ومَن يسقط هو عليهِ يسحقُهُ! ". فلمَّا سمع رؤساءُ الكهنةِ والفرِّيسيُّون أمثالهُ، علموا أنَّهُ تكلَّم عليهم.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Celui qui tombera sur cette pierre sera brisé, et celui sur qui elle tombera, elle l'écrasera. 45 En entendant ses paraboles, les grands prêtres et les Pharisiens comprirent que c'était d'eux qu'il parlait.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And whoever falls on this stone will be broken; but on whomever it falls, it will grind him to powder. 45 Now when the chief priests and Pharisees heard His parables, they perceived that He was speaking of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99798" name="Group 22"/>
          <p:cNvGraphicFramePr>
            <a:graphicFrameLocks noGrp="1"/>
          </p:cNvGraphicFramePr>
          <p:nvPr/>
        </p:nvGraphicFramePr>
        <p:xfrm>
          <a:off x="34925" y="115888"/>
          <a:ext cx="9145588"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وإذ كانُوا يطلُبُون أن يُمسكُوهُ، خافُوا مِن الجمع، لأنَّهُ كان عندهُم كنبي</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1" i="0" u="none" strike="noStrike" cap="none" normalizeH="0" baseline="0" dirty="0">
                          <a:ln>
                            <a:noFill/>
                          </a:ln>
                          <a:solidFill>
                            <a:srgbClr val="FF9900"/>
                          </a:solidFill>
                          <a:effectLst/>
                          <a:latin typeface="Arial" charset="0"/>
                          <a:cs typeface="Arial" charset="0"/>
                        </a:rPr>
                        <a:t>( والمجد للـه دائماً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46 Ils cherchaient à l'arrêter, mais ils eurent peur des foules, car elles le tenaient pour un prophète.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46 But when they sought to lay hands on Him, they feared the multitudes, because they took Him for a prophet.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02"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4300803"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30080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300805"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2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2894" name="Group 46"/>
          <p:cNvGraphicFramePr>
            <a:graphicFrameLocks noGrp="1"/>
          </p:cNvGraphicFramePr>
          <p:nvPr/>
        </p:nvGraphicFramePr>
        <p:xfrm>
          <a:off x="34926" y="44450"/>
          <a:ext cx="9074150" cy="590550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رسالة </a:t>
                      </a:r>
                      <a:r>
                        <a:rPr kumimoji="0" lang="ar-SA" sz="3200" b="0" i="0" u="sng" strike="noStrike" cap="none" normalizeH="0" baseline="0" dirty="0">
                          <a:ln>
                            <a:noFill/>
                          </a:ln>
                          <a:solidFill>
                            <a:srgbClr val="FF9933"/>
                          </a:solidFill>
                          <a:effectLst/>
                          <a:latin typeface="Arial" charset="0"/>
                          <a:cs typeface="Arial" charset="0"/>
                        </a:rPr>
                        <a:t>بولس الرسول الثانية إلى أهل تسالونيكي</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2 : 1 ـ 17 )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ونسألُكُم أيُّها الإخوةُ مِن جهةِ مجيء ربِّنا يسوعَ المسيح واجتماعنا إليهِ،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2 Thessaloniciens 2:1-17 </a:t>
                      </a: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Au sujet de la venue de notre Seigneur Jésus Christ et de notre rassemblement auprès de lui, nous vous le demandons, frères: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GB" sz="3100" b="0" i="0" u="sng" strike="noStrike" cap="none" normalizeH="0" baseline="0" dirty="0">
                          <a:ln>
                            <a:noFill/>
                          </a:ln>
                          <a:solidFill>
                            <a:srgbClr val="FF9933"/>
                          </a:solidFill>
                          <a:effectLst/>
                          <a:latin typeface="Arial" charset="0"/>
                          <a:cs typeface="Times New Roman" pitchFamily="18" charset="0"/>
                        </a:rPr>
                        <a:t>2Thessalonians2:1-17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 Now, brethren, concerning the coming of our Lord Jesus Christ and our gathering together to Him, we ask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35p</a:t>
            </a:r>
          </a:p>
        </p:txBody>
      </p:sp>
    </p:spTree>
  </p:cSld>
  <p:clrMapOvr>
    <a:masterClrMapping/>
  </p:clrMapOvr>
</p:sld>
</file>

<file path=ppt/slides/slide2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0610" name="Group 18"/>
          <p:cNvGraphicFramePr>
            <a:graphicFrameLocks noGrp="1"/>
          </p:cNvGraphicFramePr>
          <p:nvPr/>
        </p:nvGraphicFramePr>
        <p:xfrm>
          <a:off x="34926" y="44450"/>
          <a:ext cx="9074150" cy="5905501"/>
        </p:xfrm>
        <a:graphic>
          <a:graphicData uri="http://schemas.openxmlformats.org/drawingml/2006/table">
            <a:tbl>
              <a:tblPr rtl="1"/>
              <a:tblGrid>
                <a:gridCol w="5257800">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 لا  تتزعزعُوا سريعاً عن ذهنكُم، ولا ترتاعُوا، لا برُوح ولا بكلمةٍ ولا برسالةٍ كأنَّها مِنَّا: كأنَّ قد حضر يوم الرب.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n'allez pas trop vite perdre la tête ni vous effrayer à cause d'une révélation prophétique, d'un propos ou d'une lettre présentés comme venant de nous, et qui vous feraient croire que le jour du Seigneur est arrivé.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not to be soon shaken in mind or troubled, either by spirit or by word or by letter, as if from us, as though the day of Christ had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3901" name="Group 29"/>
          <p:cNvGraphicFramePr>
            <a:graphicFrameLocks noGrp="1"/>
          </p:cNvGraphicFramePr>
          <p:nvPr/>
        </p:nvGraphicFramePr>
        <p:xfrm>
          <a:off x="34925" y="44451"/>
          <a:ext cx="9145588" cy="68427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يخدعنَّكُم أحدٌ على طريقةٍ ما، لأنَّهُ لابد أن يسبق الارتداد أوَّلاً، ويظهر إنسانُ الخطيئة، ابنُ الهلاك، المُعاند المُترَّفع فوق كُلِّ مَن يُدعى إلهاً أو معبُوداً، حتى إنَّهُ يجلسُ في هيكل اللَّـهِ مُظهراً نفسهُ أنَّهُ إلهٌ. </a:t>
                      </a:r>
                      <a:endParaRPr kumimoji="0" lang="ar-EG"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Que personne ne vous séduise d'aucune manière. Il faut que vienne d'abord l'apostasie et que se révèle l'Homme de l'impiété, le Fils de la perdition, 4 celui qui se dresse et s'élève contre tout ce qu'on appelle dieu ou qu'on adore, au point de s'asseoir en personne dans le temple de Dieu et de proclamer qu'il est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Let no one deceive you by any means; for that Day will not come unless the falling away comes first, and the man of sin is revealed, the son of perdition, 4 who opposes and exalts himself above all that is called God or that is worshiped, so that he sits as God in the temple of God, showing himself that he is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4924" name="Group 28"/>
          <p:cNvGraphicFramePr>
            <a:graphicFrameLocks noGrp="1"/>
          </p:cNvGraphicFramePr>
          <p:nvPr/>
        </p:nvGraphicFramePr>
        <p:xfrm>
          <a:off x="34925" y="44452"/>
          <a:ext cx="9145588" cy="679640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ألا تذكُرُون أنِّي لمَّا كُنتُ عندكُم، قُلت لكُم هذا؟ والآن قد علمتم ما يُحجز حتى يُستعلَنَ في وقتهِ. لأنَّ سرَّ الإثم الآن يعملُ فقط، إلى أن يُرفع مِن الوسط الذي يحجزُ الآن،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Ne vous rappelez-vous pas que je vous parlais de cela quand j'étais encore près de vous? 6 Et maintenant, vous savez ce qui le retient, pour qu'il ne soit révélé qu'en son temps. 7 Car le mystère de l'impiété est déjà à l'oeuvre; il suffit que soit écarté celui qui le retient à présent.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Do you not remember that when I was still with you I told you these things? 6 And now you know what is restraining, that he may be revealed in his own time. 7 For the mystery of lawlessness is already at work; only He who now restrains will do so until He is taken out of the 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8090" name="Group 26"/>
          <p:cNvGraphicFramePr>
            <a:graphicFrameLocks noGrp="1"/>
          </p:cNvGraphicFramePr>
          <p:nvPr/>
        </p:nvGraphicFramePr>
        <p:xfrm>
          <a:off x="34925" y="44452"/>
          <a:ext cx="9145588" cy="6632575"/>
        </p:xfrm>
        <a:graphic>
          <a:graphicData uri="http://schemas.openxmlformats.org/drawingml/2006/table">
            <a:tbl>
              <a:tblPr rtl="1"/>
              <a:tblGrid>
                <a:gridCol w="4682217">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وحينئذٍ يُستعلن الأثيمُ، الذي سيبيدهُ الربُّ يسوع برُّوح فمهِ، ويُبطلُهُ بظُهُور مجيئهِ. الذي مجيئُهُ بعمل الشَّيطان، بكُلِّ قُوَّةٍ، وكُل آيات وعجائب كاذبةٍ،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Alors se révélera l'Impie, que le Seigneur Jésus détruira du souffle de sa bouche et anéantira par l'éclat de sa venue. 9 Quant à la venue de l'Impie, marquée par l'activité de Satan, elle se manifestera par toutes sortes d'oeuvres puissantes, de miracles,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And then the lawless one will be revealed, whom the Lord will consume with the breath of His mouth and destroy with the brightness of His coming. 9 The coming of the lawless one is according to the working of Satan, with all power, signs, and lying wonders,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69119" name="Group 31"/>
          <p:cNvGraphicFramePr>
            <a:graphicFrameLocks noGrp="1"/>
          </p:cNvGraphicFramePr>
          <p:nvPr/>
        </p:nvGraphicFramePr>
        <p:xfrm>
          <a:off x="34925" y="44452"/>
          <a:ext cx="9145588" cy="6632575"/>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وبكُلِّ خديعةِ الظُّلم، في الهالكين، لأنَّهُم لم يقبلُوا محبَّة الحقِّ حتى يخلُصُوا. ولذلك يُرسل اللَّـه إليهم عمل الضَّلال، حتى يُصدِّقُوا الكذب،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de prodiges trompeurs et par toutes les séductions de l'injustice pour ceux qui se perdent, faute d'avoir accueilli l'amour de la vérité qui les aurait sauvés. 11 C'est pourquoi Dieu leur envoie une puissance d'égarement qui les fait croire au mensonge,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with all unrighteous deception among those who perish, because they did not receive the love of the truth, that they might be saved. 11 And for this reason God will send them strong delusion, that they should believe the lie,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0150" name="Group 38"/>
          <p:cNvGraphicFramePr>
            <a:graphicFrameLocks noGrp="1"/>
          </p:cNvGraphicFramePr>
          <p:nvPr/>
        </p:nvGraphicFramePr>
        <p:xfrm>
          <a:off x="34925" y="44450"/>
          <a:ext cx="9145588" cy="656113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ويُدان جميعُ الذين لم يُؤمنوا بالحقِّ، بل ارتضوا بالإثم.أمَّا نحنُ فيجب علينا أن نشكُر اللَّه كُلَّ حين مِن أجلكُم أيُّها الإخوةُ المحبُوبُون من الربِّ، لأنَّ اللَّه اختاركُم باكورة للخلاص، بتقديس الرُّوح</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afin que soient jugés tous ceux qui n'ont pas cru à la vérité mais ont pris plaisir à l'injustice. 13 Quant à nous, nous devons continuellement rendre grâce à Dieu pour vous, frères aimés du Seigneur, car Dieu vous a choisis dès le commencement, pour être sauvés par l'Esprit qui sanctifie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that they all may be condemned who did not believe the truth but had pleasure in unrighteousness. 13 But we are bound to give thanks to God always for you, brethren beloved by the Lord, because God from the beginning chose you for salvation through sanctification by the Spirit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1161" name="Group 25"/>
          <p:cNvGraphicFramePr>
            <a:graphicFrameLocks noGrp="1"/>
          </p:cNvGraphicFramePr>
          <p:nvPr/>
        </p:nvGraphicFramePr>
        <p:xfrm>
          <a:off x="34925" y="44452"/>
          <a:ext cx="9145588" cy="663257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وتصديق الحقِّ. للذي دعاكُم إليهِ بإنجيلنا، لاقتناء مجد ربِّنا يسوع المسيح. فأثبتُوا إذاً أيُّها الإخوةُ وتمسَّكُوا بالتقاليد التي تعلَّمتُمُوها، إما بكلامنا وإما برسالتنا. </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par la foi en la vérité.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C'est à cela qu'il vous a appelé par notre Évangile, à posséder la gloire de notre Seigneur Jésus Christ. 15 Ainsi donc, frères, tenez bon et gardez fermement les traditions que nous vous avons enseignées, de vive voix ou par lettre.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belief in the truth, 14 to which He called you by our gospel, for the obtaining of the glory of our Lord Jesus Christ. 15 Therefore, brethren, stand fast and hold the traditions which you were taught, whether by word or our epistle.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2178" name="Group 18"/>
          <p:cNvGraphicFramePr>
            <a:graphicFrameLocks noGrp="1"/>
          </p:cNvGraphicFramePr>
          <p:nvPr/>
        </p:nvGraphicFramePr>
        <p:xfrm>
          <a:off x="34925" y="44452"/>
          <a:ext cx="9145588" cy="671828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7003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وربُّنا يسوعُ المسيح نفسهُ، واللَّهُ أبُونا الذي أحبَّنا وأعطانا عزاءً أبدياً ورجاءً صالحاً بالنِّعمةِ، يُعزِّي قُلُوبكُم ويُثبِّتكُم في كُلِّ كلامٍ وعملٍ صالحٍ.</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Que notre Seigneur Jésus Christ lui-même et Dieu notre Père, qui nous a aimés et nous a donné, par grâce, une consolation éternelle et une bonne espérance, 17 vous consolent et vous affermissent dans tout ce que vous faites et tout ce que vous dites pour le bien.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Now may our Lord Jesus Christ Himself, and our God and Father, who has loved us and given us everlasting consolation and good hope by grace, 17 comfort your hearts and establish you in every good word and work.</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5922"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6946"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3069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30694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09028" name="Group 36"/>
          <p:cNvGraphicFramePr>
            <a:graphicFrameLocks noGrp="1"/>
          </p:cNvGraphicFramePr>
          <p:nvPr/>
        </p:nvGraphicFramePr>
        <p:xfrm>
          <a:off x="-36513" y="-26988"/>
          <a:ext cx="9145588" cy="6460109"/>
        </p:xfrm>
        <a:graphic>
          <a:graphicData uri="http://schemas.openxmlformats.org/drawingml/2006/table">
            <a:tbl>
              <a:tblPr rtl="1"/>
              <a:tblGrid>
                <a:gridCol w="4897437">
                  <a:extLst>
                    <a:ext uri="{9D8B030D-6E8A-4147-A177-3AD203B41FA5}">
                      <a16:colId xmlns:a16="http://schemas.microsoft.com/office/drawing/2014/main" val="20000"/>
                    </a:ext>
                  </a:extLst>
                </a:gridCol>
                <a:gridCol w="4248151">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بطرس الرسول الثانية</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1 ـ 18 )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هذه رسالةً ثانيةً أكتُبُها إليكُم يا أحبائي، التي فيها أُنهض بالتَّذكرة ذهنكُمُ النَّقيَّ، لتذكُرُوا الأقوال التي قالها سابقاً الأنبياءُ القدِّيسُون،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2 Pierre 3:1 -18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Mes amis, c'est déjà la seconde lettre que je vous écris; dans ces deux lettres je fais appel à vos souvenirs pour stimuler en vous la juste manière de penser: 2 souvenez-vous des paroles dites à l'avance par les saints prophètes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2 Peter 3:1-18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Beloved, I now write to you this second epistle (in both of which I stir up your pure minds by way of reminder), 2 that you may be mindful of the words which were spoken before by the holy prophets,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35c</a:t>
            </a:r>
          </a:p>
        </p:txBody>
      </p:sp>
    </p:spTree>
  </p:cSld>
  <p:clrMapOvr>
    <a:masterClrMapping/>
  </p:clrMapOvr>
</p:sld>
</file>

<file path=ppt/slides/slide2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0040" name="Group 24"/>
          <p:cNvGraphicFramePr>
            <a:graphicFrameLocks noGrp="1"/>
          </p:cNvGraphicFramePr>
          <p:nvPr/>
        </p:nvGraphicFramePr>
        <p:xfrm>
          <a:off x="34925" y="44450"/>
          <a:ext cx="9145588" cy="6158865"/>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ووصيَّة رسل ربنا ومُخلِّصنا، عالمين هذا أوَّلاً: أنَّهُ سيأتي في آخر الأيَّام قومٌ مُستهزئُون، يسلكون على حسب شهواتهم، قائلين: " أين هو موعدُ مجيئهِ؟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du commandement de vos apôtres, celui du Seigneur et Sauveur. 3 Tout d'abord sachez-le: dans les derniers jours viendront des sceptiques moqueurs menés par leurs passions personnelles qui 4 diront: "Où en est la promesse de son avènement?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of the commandment of us, the apostles of the Lord and Savior, 3 knowing this first: that scoffers will come in the last days, walking according to their own lusts, 4 and saying, Where is the promise of His coming?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1069" name="Group 29"/>
          <p:cNvGraphicFramePr>
            <a:graphicFrameLocks noGrp="1"/>
          </p:cNvGraphicFramePr>
          <p:nvPr/>
        </p:nvGraphicFramePr>
        <p:xfrm>
          <a:off x="34925" y="44452"/>
          <a:ext cx="9145588" cy="623030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مُنذ رقد الآباءُ هكذا يبقي الكُلّ كما كان مُنذ بدء الخليقة ". لأنَّ هذا يَخفي عليهم بإرادتهم: أنَّ السَّمَوات كانت مُنذ القديم، والأرض القائمة مِن الماء وفي الماء بكلمة اللَّه</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depuis que les pères sont morts, tout demeure dans le même état qu'au début de la création. 5 En prétendant cela, ils oublient qu'il existait il y a très longtemps des cieux et une terre tirant origine de l'eau et gardant cohésion par l'eau grâce à la Parole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since the fathers fell asleep, all things continue as they were from the beginning of creation. 5 For this they willfully forget: that by the word of God the heavens were of old, and the earth standing out of water and in the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2088" name="Group 24"/>
          <p:cNvGraphicFramePr>
            <a:graphicFrameLocks noGrp="1"/>
          </p:cNvGraphicFramePr>
          <p:nvPr/>
        </p:nvGraphicFramePr>
        <p:xfrm>
          <a:off x="34925" y="44450"/>
          <a:ext cx="9145588" cy="591312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وبتلك أغرق في الطوفان العالم الذي كان حينئذٍ فهلك. أمَّا السَّمَواتُ والأرضُ التي هي الآن، فإنها مذخورة بتلك الكلمةِ عينها، ومحفُوظةً للنَّار إلى يوم الدِّين وهلاك النَّاس المُنافقين.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Par les mêmes causes, le monde d'alors périt submergé par l'eau.7 Quant aux cieux et à la terre actuels, la même Parole les tient en réserve pour le feu, les garde pour le jour du jugement et de la perdition des impies.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by which the world that then existed perished, being flooded with water. 7 But the heavens and the earth which are now preserved by the same word, are reserved for fire until the day of judgment and perdition of ungodly 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3117" name="Group 29"/>
          <p:cNvGraphicFramePr>
            <a:graphicFrameLocks noGrp="1"/>
          </p:cNvGraphicFramePr>
          <p:nvPr/>
        </p:nvGraphicFramePr>
        <p:xfrm>
          <a:off x="34925" y="44452"/>
          <a:ext cx="9145588" cy="692505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55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أيُّها الأحبَّاء ينبغي أن لا يُخفى عليكُم أمرٌ وهو: أنَّ يوماً واحداً عند الربِّ كألف سنةٍ، وألف سنةٍ كيوم واحدٍ. إن الربِّ لا يُبطئ بوعده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يظن قومٌ أنَّهُ سيتباطىء، لكنَّهُ يتأنَّى عليكُم، وهو لا يُريد أن يهلك أحدٌ،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 y a une chose en tout cas, mes amis, que vous ne devez pas oublier: pour le Seigneur un seul jour est comme mille ans et mille  ans comme un jour. 9 Le Seigneur ne tarde pas à tenir sa promesse, alors que certains prétendent qu'il a du retard, mais il fait preuve de patience envers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But, beloved, do not forget this one thing, that with the Lord one day is as a thousand years, and a thousand years as one day. 9 The Lord is not slack concerning His promise, as some count slackness, but is longsuffering toward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3224" name="Group 40"/>
          <p:cNvGraphicFramePr>
            <a:graphicFrameLocks noGrp="1"/>
          </p:cNvGraphicFramePr>
          <p:nvPr/>
        </p:nvGraphicFramePr>
        <p:xfrm>
          <a:off x="34925" y="44450"/>
          <a:ext cx="9145588" cy="5871528"/>
        </p:xfrm>
        <a:graphic>
          <a:graphicData uri="http://schemas.openxmlformats.org/drawingml/2006/table">
            <a:tbl>
              <a:tblPr rtl="1"/>
              <a:tblGrid>
                <a:gridCol w="4592865">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أن يُقبل الجميعُ إلى التَّوبةِ. ولكن سيأتي يوم الربِّ كسارق، الذي فيهِ تزُولُ السَّمَواتُ بضجيج، وتنحلُّ العناصرُ مُحترقةً،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ne voulant pas que quelques-uns périssent mais que tous parviennent à la conversion. 10 Le jour du Seigneur viendra comme un voleur, jour où les cieux disparaîtront à grand fracas, où les éléments embrasés se dissoudront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not willing that any should perish but that all should come to repentance. 10 But the day of the Lord will come as a thief in the night, in which the heavens will pass away with a great noise, and the elements will melt with fervent heat;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4249" name="Group 41"/>
          <p:cNvGraphicFramePr>
            <a:graphicFrameLocks noGrp="1"/>
          </p:cNvGraphicFramePr>
          <p:nvPr/>
        </p:nvGraphicFramePr>
        <p:xfrm>
          <a:off x="34925" y="44450"/>
          <a:ext cx="9145588" cy="591312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وتحترقُ الأرضُ والمصنُوعاتُ التي فيها.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فإن كانت هذه ستنحل، فأي سيرة مُقدَّسةٍ وتقوى يجب عليكُم أن تتصرفوا فيها؟ مُنتظرين ومستعجلين مجيء يوم ظهور الرب،</a:t>
                      </a:r>
                      <a:r>
                        <a:rPr kumimoji="0" lang="en-US"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où la terre et ses oeuvres seront mises en jugement. 11 Puisque tout cela doit ainsi se dissoudre, quels hommes devez-vous être! Quelle sainteté de vie! Quel respect de Dieu! 12 Vous qui attendez et qui hâtez la venue du jour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both the earth and the works that are in it will be burned up. 11 Therefore, since all these things will be dissolved, what manner of persons ought you to be in holy conduct and godliness, 12 looking for and hastening the coming of the day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5265" name="Group 33"/>
          <p:cNvGraphicFramePr>
            <a:graphicFrameLocks noGrp="1"/>
          </p:cNvGraphicFramePr>
          <p:nvPr/>
        </p:nvGraphicFramePr>
        <p:xfrm>
          <a:off x="34925" y="44452"/>
          <a:ext cx="9145588" cy="676656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به تحترق السَّمَوات وتنحلُّ العناصر وتضطرم وتذُوب. ولكنَّنا بحسب وعده ننتظرُ سمَوات جديدةً، وأرضاً جديدةً، يسكُنُ فيها البرُّ. لذلك يا أحبائي فيما ننتظر هذه،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jour où les cieux enflammés se dissoudront et où les éléments embrasés se fondront! 13 Nous attendons selon sa promesse des cieux nouveaux et une terre nouvelle où la justice habite. 14 C'est pourquoi, mes amis, dans cette attente,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because of which the heavens will be dissolved, being on fire, and the elements will melt with fervent heat? 13 Nevertheless we, according to His promise, look for new heavens and a new earth in which righteousness dwells. 14 Therefore, beloved, looking forward to these things,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6296" name="Group 40"/>
          <p:cNvGraphicFramePr>
            <a:graphicFrameLocks noGrp="1"/>
          </p:cNvGraphicFramePr>
          <p:nvPr/>
        </p:nvGraphicFramePr>
        <p:xfrm>
          <a:off x="34925" y="44452"/>
          <a:ext cx="9145588" cy="676656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فاجتهدُوا أن تُوجدوا لديه في السلام بلا دنس ولا عيبٍ، واحسبُوا أناة ربِّنا خلاصاً، كما كتبَ إليكُم أيضاً أخُونا الحبيبُ بولسُ على حسب الحكمةِ التي آوتها، كما في رسائله كُلِّها أيضاً،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faites effort pour qu'il vous trouve dans la paix, nets et irréprochables. 15  Et dites-vous bien que la longue patience du Seigneur, c'est votre salut! C'est dans ce sens que Paul, notre frère et ami, vous a écrit selon la sagesse qui lui a été donnée. C'est aussi ce qu'il dit dans toutes les lettres où il traite de ces sujets: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be diligent to be found by Him in peace, without spot and blameless; 15 and consider that the longsuffering of our Lord is salvation--as also our beloved brother Paul, according to the wisdom given to him, has written to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7305" name="Group 25"/>
          <p:cNvGraphicFramePr>
            <a:graphicFrameLocks noGrp="1"/>
          </p:cNvGraphicFramePr>
          <p:nvPr/>
        </p:nvGraphicFramePr>
        <p:xfrm>
          <a:off x="34925" y="44452"/>
          <a:ext cx="9145588" cy="6010656"/>
        </p:xfrm>
        <a:graphic>
          <a:graphicData uri="http://schemas.openxmlformats.org/drawingml/2006/table">
            <a:tbl>
              <a:tblPr rtl="1"/>
              <a:tblGrid>
                <a:gridCol w="4103688">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مُتكلِّماً فيها عن هذه الأُمُور، التي فيها أشياءُ عسرةُ الفهم، يُحرِّفُها الذين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علم لهُم وغير الثَّابتين، كباقي الكُتُب، التي تسوقهم إلى هلاكهُم. فأنتُم إذاً يا إخوتي، إذ قد سبقتُم فعلمتُم،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s'y trouve des passages difficiles dont les gens ignares et sans formation tordent le sens, comme ils le font aussi des autres Écritures pour leur perdition. 17 Eh bien, mes amis, vous voilà prévenus: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as also in all his epistles, speaking in them of these things, in which are some things hard to understand, which untaught and unstable people twist to their own destruction, as they do also the rest of the Scriptures. 17 You therefore, beloved, since you know this beforehand,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8330" name="Group 26"/>
          <p:cNvGraphicFramePr>
            <a:graphicFrameLocks noGrp="1"/>
          </p:cNvGraphicFramePr>
          <p:nvPr/>
        </p:nvGraphicFramePr>
        <p:xfrm>
          <a:off x="34925" y="44452"/>
          <a:ext cx="9145588" cy="633984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فتحفظوا لئلا تنقادُوا بضلال الجهال، فتسقُطُوا مِن ثباتكُم. وانمُوا في نعمة ومعرفة ربِّنا ومُخلِّصنا يسوع المسيح. الذي لهُ المجدُ الآن وإلى يوم الدَّهر. آمين.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tenez-vous sur vos gardes, ne vous laissez pas entraîner par les impies qui s'égarent et ne vous laissez pas arracher à votre assurance! 18 Mais croissez dans la grâce et la connaissance de notre Seigneur et Sauveur Jésus Christ. A lui soit la gloire dès maintenant et jusqu'au jour de l'éternité. Amen.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beware lest you also fall from your own steadfastness, being led away with the error of the wicked; 18 but grow in the grace and knowledge of our Lord and Savior Jesus Christ. To Him be the glory both now and forever.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411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314116" name="Picture 4" descr="pointing"/>
          <p:cNvPicPr>
            <a:picLocks noChangeAspect="1" noChangeArrowheads="1"/>
          </p:cNvPicPr>
          <p:nvPr/>
        </p:nvPicPr>
        <p:blipFill>
          <a:blip r:embed="rId2" cstate="print"/>
          <a:srcRect/>
          <a:stretch>
            <a:fillRect/>
          </a:stretch>
        </p:blipFill>
        <p:spPr bwMode="auto">
          <a:xfrm>
            <a:off x="4143372" y="5929330"/>
            <a:ext cx="1238250" cy="628650"/>
          </a:xfrm>
          <a:prstGeom prst="rect">
            <a:avLst/>
          </a:prstGeom>
          <a:noFill/>
        </p:spPr>
      </p:pic>
      <p:sp>
        <p:nvSpPr>
          <p:cNvPr id="6" name="Text Box 4">
            <a:hlinkClick r:id="" action="ppaction://macro?name=backToPraxis"/>
          </p:cNvPr>
          <p:cNvSpPr txBox="1">
            <a:spLocks noChangeArrowheads="1"/>
          </p:cNvSpPr>
          <p:nvPr/>
        </p:nvSpPr>
        <p:spPr bwMode="auto">
          <a:xfrm>
            <a:off x="5437188" y="6000768"/>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314116"/>
                                        </p:tgtEl>
                                        <p:attrNameLst>
                                          <p:attrName>style.visibility</p:attrName>
                                        </p:attrNameLst>
                                      </p:cBhvr>
                                      <p:to>
                                        <p:strVal val="visible"/>
                                      </p:to>
                                    </p:set>
                                    <p:anim calcmode="lin" valueType="num">
                                      <p:cBhvr additive="base">
                                        <p:cTn id="7" dur="500" fill="hold"/>
                                        <p:tgtEl>
                                          <p:spTgt spid="4314116"/>
                                        </p:tgtEl>
                                        <p:attrNameLst>
                                          <p:attrName>ppt_x</p:attrName>
                                        </p:attrNameLst>
                                      </p:cBhvr>
                                      <p:tavLst>
                                        <p:tav tm="0">
                                          <p:val>
                                            <p:strVal val="0-#ppt_w/2"/>
                                          </p:val>
                                        </p:tav>
                                        <p:tav tm="100000">
                                          <p:val>
                                            <p:strVal val="#ppt_x"/>
                                          </p:val>
                                        </p:tav>
                                      </p:tavLst>
                                    </p:anim>
                                    <p:anim calcmode="lin" valueType="num">
                                      <p:cBhvr additive="base">
                                        <p:cTn id="8" dur="500" fill="hold"/>
                                        <p:tgtEl>
                                          <p:spTgt spid="4314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5138"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43151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31514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315141"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2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7220" name="Group 36"/>
          <p:cNvGraphicFramePr>
            <a:graphicFrameLocks noGrp="1"/>
          </p:cNvGraphicFramePr>
          <p:nvPr/>
        </p:nvGraphicFramePr>
        <p:xfrm>
          <a:off x="34925" y="44450"/>
          <a:ext cx="9145588" cy="688848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r>
                        <a:rPr kumimoji="0" lang="en-US" sz="2800" b="0" i="0" u="sng" strike="noStrike" cap="none" normalizeH="0" baseline="0">
                          <a:ln>
                            <a:noFill/>
                          </a:ln>
                          <a:solidFill>
                            <a:srgbClr val="FF9933"/>
                          </a:solidFill>
                          <a:effectLst/>
                          <a:latin typeface="Arial" charset="0"/>
                          <a:cs typeface="Times New Roman" pitchFamily="18" charset="0"/>
                        </a:rPr>
                        <a:t>24:1-23</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ثَمَّ أيُّها المَلكُ أغريباسُ لم أكُن مُعانداً للرُّؤيا السَّماويَّة، بل بشرت أوَّلاً الذين في دمشق، وأُورُشليم وأرض اليهوديَّة كُلها، ثُمَّ الأُمم،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26:19 -  27:1-8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Dès lors, roi Agrippa, je n'ai pas résisté à cette vision céleste.20 Bien au contraire, aux gens de Damas d'abord, et de Jérusalem, dans tout le territoire de la Judée, puis aux nations païennes, j'ai annoncé qu'ils avaient à se convertir et à retourner vers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26:19-27:8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Therefore, King Agrippa, I was not disobedient to the heavenly vision, 20 but declared first to those in Damascus and in Jerusalem, and throughout all the region of Judea, and then to the Gentiles, that they should repent, turn to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35a</a:t>
            </a:r>
          </a:p>
        </p:txBody>
      </p:sp>
    </p:spTree>
  </p:cSld>
  <p:clrMapOvr>
    <a:masterClrMapping/>
  </p:clrMapOvr>
</p:sld>
</file>

<file path=ppt/slides/slide2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8245" name="Group 37"/>
          <p:cNvGraphicFramePr>
            <a:graphicFrameLocks noGrp="1"/>
          </p:cNvGraphicFramePr>
          <p:nvPr/>
        </p:nvGraphicFramePr>
        <p:xfrm>
          <a:off x="34925" y="44452"/>
          <a:ext cx="9145588" cy="6049963"/>
        </p:xfrm>
        <a:graphic>
          <a:graphicData uri="http://schemas.openxmlformats.org/drawingml/2006/table">
            <a:tbl>
              <a:tblPr rtl="1"/>
              <a:tblGrid>
                <a:gridCol w="5405885">
                  <a:extLst>
                    <a:ext uri="{9D8B030D-6E8A-4147-A177-3AD203B41FA5}">
                      <a16:colId xmlns:a16="http://schemas.microsoft.com/office/drawing/2014/main" val="20000"/>
                    </a:ext>
                  </a:extLst>
                </a:gridCol>
                <a:gridCol w="373970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أيضاً بأن يتُوبُوا ويرجعُوا إلى اللَّهِ عاملين أعمالاً تليقُ بالتَّوبة. ولذلك امسكني اليهودُ في الهيكل وحاولوا أن يضعوا أيديهم عليَّ.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vivant d'une manière qui réponde à cette conversion. 21 C'est la raison pour laquelle des Juifs m'ont appréhendé, alors que je me trouvais dans le temple, essayant d'en finir avec moi.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do works befitting repentance. 21 For these reasons the Jews seized me in the temple and tried to kill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1634" name="Group 18"/>
          <p:cNvGraphicFramePr>
            <a:graphicFrameLocks noGrp="1"/>
          </p:cNvGraphicFramePr>
          <p:nvPr/>
        </p:nvGraphicFramePr>
        <p:xfrm>
          <a:off x="34925" y="44452"/>
          <a:ext cx="9145588" cy="658558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لكني حصلتُ على عون مِن اللَّـهِ، وقفت إلى هذا اليوم، شاهداً للصَّغير والكبير. ولم أقُل شيئاً غير ما قالهُ الأنبياءُ ومُوسى أنَّهُ عتيدٌ أن يكُون: مِن أن المسيح سيتألم، ويكُون أوَّل قيامةِ الأموات،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Fort de la protection de Dieu, jusqu'à ce jour, je continue donc à rendre témoignage devant petits et grands; les prophètes et Moïse ont prédit ce qui devait arriver 23 et je ne dis rien de plus: le Christ a souffert et lui, le premier à ressusciter d'entre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Therefore, having obtained help from God, to this day I stand, witnessing both to small and great, saying no other things than those which the prophets and Moses said would come-- 23 that the Christ would suffer, that He would be the first to rise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19278" name="Group 46"/>
          <p:cNvGraphicFramePr>
            <a:graphicFrameLocks noGrp="1"/>
          </p:cNvGraphicFramePr>
          <p:nvPr/>
        </p:nvGraphicFramePr>
        <p:xfrm>
          <a:off x="34925" y="115890"/>
          <a:ext cx="9145588" cy="63398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مُزمعاً أن يُبشر بنُور للشَّعب وللأُمم.فلمَّا قال هذا، قال فستوسُ بصوت عظيم: " قد جُننت يا بولس! الكُتُبُ الكثيرةُ تُحوِّلُك إلى الجُنُون! ". فقال: " إنِّي لستُ بمجنون أيُّها العزيزُ فستوسُ،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doit annoncer la lumière au Peuple et aux nations païennes. 24 Paul en était là de sa défense quand Festus intervint en haussant la voix: "Tu es fou, Paul! Avec tout ton savoir tu tournes à la folie!" 25 Mais Paul reprit: "Je ne suis pas fou, excellent Festus,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would proclaim light to the Jewish people and to the Gentiles. 24 Now as he thus made his defense, Festus said with a loud voice, Paul, you are beside yourself! Much learning is driving you mad! 25 But he said, I am not mad, most noble Festus,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0281" name="Group 25"/>
          <p:cNvGraphicFramePr>
            <a:graphicFrameLocks noGrp="1"/>
          </p:cNvGraphicFramePr>
          <p:nvPr/>
        </p:nvGraphicFramePr>
        <p:xfrm>
          <a:off x="34925" y="115888"/>
          <a:ext cx="9145588" cy="644271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ولكني أنطق بأقوال الحقِّ والحكمة. والمَلك الذي أنا بين يديهِ أتكلم بجرأة هو عارف بهذه الأُمُور، ولا أظن أن يَخفي عليهِ شيءٌ مِنها، لأنَّ ذلك لم يحدث في زاويةٍ. هل تُؤمن بالأنبياء</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fais entendre le langage de la vérité et du bon sens. 26 Le roi, à qui je m'adresse en toute assurance, est assurément au courant de ces choses et j'ai toutes les raisons de le penser, rien ne lui en échappe; car ce n'est pas dans un coin perdu que ces événements se sont passés.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speak the words of truth and reason. 26 For the king, before whom I also speak freely, knows these things; for I am convinced that none of these things escapes his attention, since this thing was not done in a corner.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79362" name="Group 34"/>
          <p:cNvGraphicFramePr>
            <a:graphicFrameLocks noGrp="1"/>
          </p:cNvGraphicFramePr>
          <p:nvPr/>
        </p:nvGraphicFramePr>
        <p:xfrm>
          <a:off x="34925" y="115888"/>
          <a:ext cx="9145588" cy="5473700"/>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المَلك أغريباس؟ أنا أعلمُ أنَّك تُؤمنُ بهم ". فقال أغريباسُ لبولس: " إنك بقليل تُقنعُني أن أصيرَ مسيحياً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Tu crois aux prophètes, roi Agrippa? Je suis sûr que tu y crois." 28 Agrippa dit alors à Paul: "Il te faut peu, d'après ton raisonnement, pour faire de moi un chrétien!" - "Affaire de peu, oui, mais grande affaire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King Agrippa, do you believe the prophets? I know that you do believe. 28 Then Agrippa said to Paul, You almost persuade me to become a Christian.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2655" name="Group 15"/>
          <p:cNvGraphicFramePr>
            <a:graphicFrameLocks noGrp="1"/>
          </p:cNvGraphicFramePr>
          <p:nvPr/>
        </p:nvGraphicFramePr>
        <p:xfrm>
          <a:off x="34925" y="115888"/>
          <a:ext cx="9145588" cy="547370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بولسُ: " كُنتُ أُصلِّي للَّهِ أنَّهُ بقليل وبكثير، ليس أنت فقط، بل أيضاً جميعُ الذين يسمعُونني اليوم، يصيرُون هكذا كما أنا، ما خلا هذه القُيُود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reprit Paul, et plaise à Dieu que non seulement toi mais aussi tous ceux qui m'écoutent aujourd'hui, vous deveniez exactement ce que je suis... sans les chaînes que je porte!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Paul said, I would to God that not only you, but also all who hear me today, might become both almost and altogether such as I am, except for these chains.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0376" name="Group 24"/>
          <p:cNvGraphicFramePr>
            <a:graphicFrameLocks noGrp="1"/>
          </p:cNvGraphicFramePr>
          <p:nvPr/>
        </p:nvGraphicFramePr>
        <p:xfrm>
          <a:off x="34925" y="115890"/>
          <a:ext cx="9145588" cy="558927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فنهض المَلك والوالي وبَرنيكي والجالسُون معهُم، وفيما هُم مُنصرفون تحادثوا فيما بينهُم قائلين: " إنَّ هذا الرَّجُل لم يصنع شيئاً يستوجب الموت أو القُيُود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Le roi se leva, ainsi que le gouverneur, Bérénice et ceux qui siégeaient avec eux. En se retirant, ils eurent un entretien: "Cet homme, disaient-ils, ne fait rien qui mérite la mort ou les chaînes."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When he had said these things, the king stood up, as well as the governor and Bernice and those who sat with them; 31 and when they had gone aside, they talked among themselves, saying, This man is doing nothing deserving of death or chains.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1402" name="Group 26"/>
          <p:cNvGraphicFramePr>
            <a:graphicFrameLocks noGrp="1"/>
          </p:cNvGraphicFramePr>
          <p:nvPr/>
        </p:nvGraphicFramePr>
        <p:xfrm>
          <a:off x="34925" y="115890"/>
          <a:ext cx="9145588" cy="6528054"/>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أغريباسُ لفستُوس: " كان يُمكنُ أن يُطلق هذا الرَّجُل</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لو لم يكُن قد رفع دعواهُ إلى قيصر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ولمَّا حُكم أن نُقلع إلى إيطاليا، سلَّمُوا بولسَ وقوماً آخرين مُقيدين إلى قائد مئةٍ اسمهُ يوليوسُ مِن فرقةِ سبسطية.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Agrippa confia à Festus: "Cet homme aurait pu être relâché s'il n'en avait pas appelé à l'empereur. 1 Quand notre embarquement pour l'Italie a été décidé, on a remis Paul et d'autres prisonniers à un centurion nommé Julius, de la Cohorte Augusta.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Then Agrippa said to Festus, This man might have been set free if he had not appealed to Caesar.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27:1 And when it was decided that we should sail to Italy, they delivered Paul and some other prisoners to one named Julius, a centurion of the Augustan Regiment.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2430" name="Group 30"/>
          <p:cNvGraphicFramePr>
            <a:graphicFrameLocks noGrp="1"/>
          </p:cNvGraphicFramePr>
          <p:nvPr/>
        </p:nvGraphicFramePr>
        <p:xfrm>
          <a:off x="34925" y="115888"/>
          <a:ext cx="9145588" cy="5257800"/>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فركبنا سفينةٍ أدراميتينيَّةٍ، وأقلعنا مُزمعين أن نُسافر مارِّين بالمواضع التي في أسيَّا. وكان معنا أرسترخُسُ المكدوني مِن تسالُونيكي.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Nous sommes alors montés à bord d'un bateau d'Adramyttium en partance pour les côtes d'Asie et nous avons pris la mer. Il y avait avec nous Aristarque, un Macédonien de Thessalonique.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So, entering a ship of Adramyttium, we put to sea, meaning to sail along the coasts of Asia. Aristarchus, a Macedonian of Thessalonica, was with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3679" name="Group 15"/>
          <p:cNvGraphicFramePr>
            <a:graphicFrameLocks noGrp="1"/>
          </p:cNvGraphicFramePr>
          <p:nvPr/>
        </p:nvGraphicFramePr>
        <p:xfrm>
          <a:off x="34925" y="115888"/>
          <a:ext cx="9145588" cy="525780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اليوم الآخر وصلنا إلى صيدا، فعاملَ يوليوسُ بولسَ برِّفق، وأذن لهُ أن يذهب إلى أصدقائهِ ليحصُل على عنايةٍ منهُم.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Le lendemain, à l'occasion  d'une escale à Sidon, Julius, qui traitait Paul avec humanité, lui a permis d'aller trouver ses amis et de profiter de leur accueil.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the next day we landed at Sidon. And Julius treated Paul kindly and gave him liberty to go to his friends and receive care.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3448" name="Group 24"/>
          <p:cNvGraphicFramePr>
            <a:graphicFrameLocks noGrp="1"/>
          </p:cNvGraphicFramePr>
          <p:nvPr/>
        </p:nvGraphicFramePr>
        <p:xfrm>
          <a:off x="34925" y="115890"/>
          <a:ext cx="9145588" cy="558927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أقلعنا مِن هُناك سافرنا مِن جهة قُبرُس، لأنَّ الرِّياح كانت مُضادَّةً لنا. وإذ أقلعنا في اللجة التي قبالة كيليكيَّة وبمفيليَّة، أتينا إلى لسترة التي لكيليكيَّة.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De là, reprenant la mer, nous avons fait route sous Chypre, car les vents nous étaient contraires. 5 Ce fut alors la traversée de la mer qui borde la Cilicie et la Pamphylie et nous avons débarqué à Myre, en Lycie.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When we had put to sea from there, we sailed under the shelter of Cyprus, because the winds were contrary. 5 And when we had sailed over the sea which is off Cilicia and Pamphylia, we came to Myra, a city of Lycia.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4473" name="Group 25"/>
          <p:cNvGraphicFramePr>
            <a:graphicFrameLocks noGrp="1"/>
          </p:cNvGraphicFramePr>
          <p:nvPr/>
        </p:nvGraphicFramePr>
        <p:xfrm>
          <a:off x="34925" y="115888"/>
          <a:ext cx="9145588" cy="676656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وهناك وجَد قائدُ المئةِ سفينةً مِن الإسكندريَّة سائرة إلى إيطاليا فأصعدنا إليها. فسرنا سيراً بطيئاً أيَّاماً كثيرةً، وبالجهد بلغنا قبالة كنيدُس، لأنَّ الرِّيحُ كانت تمنعنا، فسرنا إلى كريت مُقابل سلمُونة.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Le centurion,  trouvant là un bateau d'Alexandrie en route vers l'Italie, nous y a fait embarquer. 7 Durant quelques jours notre navigation a été ralentie et c'est à grand-peine que nous sommes arrivés à la hauteur de Cnide. Comme le vent nous contrariait, nous sommes passés sous la Crète, vers le cap Salmonè</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There the centurion found an Alexandrian ship sailing to Italy, and he put us on board. 7 When we had sailed slowly many days, and arrived with difficulty off Cnidus, the wind not permitting us to proceed, we sailed under the shelter of Crete off Salmone.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5489" name="Group 17"/>
          <p:cNvGraphicFramePr>
            <a:graphicFrameLocks noGrp="1"/>
          </p:cNvGraphicFramePr>
          <p:nvPr/>
        </p:nvGraphicFramePr>
        <p:xfrm>
          <a:off x="34926" y="115888"/>
          <a:ext cx="9074150" cy="547370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تجاوزناها بالجهدِ جئنا إلى موضع يُسمى " المواني الحسنةُ " التي بقُربها لاسية.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et, après l'avoir doublé de justesse, nous sommes arrivés à un endroit appelé "Beaux Ports", près de la ville de Lasaïa.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Passing it with difficulty, we came to a place called Fair Havens, near the city of Lasea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282"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2306"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4322308" name="Picture 4" descr="pointing"/>
          <p:cNvPicPr>
            <a:picLocks noChangeAspect="1" noChangeArrowheads="1"/>
          </p:cNvPicPr>
          <p:nvPr/>
        </p:nvPicPr>
        <p:blipFill>
          <a:blip r:embed="rId2" cstate="print"/>
          <a:srcRect/>
          <a:stretch>
            <a:fillRect/>
          </a:stretch>
        </p:blipFill>
        <p:spPr bwMode="auto">
          <a:xfrm>
            <a:off x="2786050"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322308"/>
                                        </p:tgtEl>
                                        <p:attrNameLst>
                                          <p:attrName>style.visibility</p:attrName>
                                        </p:attrNameLst>
                                      </p:cBhvr>
                                      <p:to>
                                        <p:strVal val="visible"/>
                                      </p:to>
                                    </p:set>
                                    <p:anim calcmode="lin" valueType="num">
                                      <p:cBhvr additive="base">
                                        <p:cTn id="7" dur="500" fill="hold"/>
                                        <p:tgtEl>
                                          <p:spTgt spid="4322308"/>
                                        </p:tgtEl>
                                        <p:attrNameLst>
                                          <p:attrName>ppt_x</p:attrName>
                                        </p:attrNameLst>
                                      </p:cBhvr>
                                      <p:tavLst>
                                        <p:tav tm="0">
                                          <p:val>
                                            <p:strVal val="0-#ppt_w/2"/>
                                          </p:val>
                                        </p:tav>
                                        <p:tav tm="100000">
                                          <p:val>
                                            <p:strVal val="#ppt_x"/>
                                          </p:val>
                                        </p:tav>
                                      </p:tavLst>
                                    </p:anim>
                                    <p:anim calcmode="lin" valueType="num">
                                      <p:cBhvr additive="base">
                                        <p:cTn id="8" dur="500" fill="hold"/>
                                        <p:tgtEl>
                                          <p:spTgt spid="43223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3330"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4382" name="Group 30"/>
          <p:cNvGraphicFramePr>
            <a:graphicFrameLocks noGrp="1"/>
          </p:cNvGraphicFramePr>
          <p:nvPr/>
        </p:nvGraphicFramePr>
        <p:xfrm>
          <a:off x="34926" y="-26988"/>
          <a:ext cx="9074150" cy="6610414"/>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33:5-6</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يُحبُّ الرَّحمة والحُكم، امتلأَت الأرضُ مِن رَحمةِ الرَّبِّ. بكلمةِ الرَّبِّ تشددت السَّمَواتُ، وبرُّوح فيهِ كُلُّ قُواتها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33:5-6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 aime la justice et l'équité; la terre est remplie de la fidélité du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Par sa parole, le Seigneur a fait les cieux et toute leur armée, par le souffle de sa bouche,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33:5-6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He loves righteousness and justice; The earth is full of the goodness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By the word of the Lord the heavens were made, And all the host of them by the breath of His mouth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5404" name="Group 28"/>
          <p:cNvGraphicFramePr>
            <a:graphicFrameLocks noGrp="1"/>
          </p:cNvGraphicFramePr>
          <p:nvPr/>
        </p:nvGraphicFramePr>
        <p:xfrm>
          <a:off x="-36514" y="44450"/>
          <a:ext cx="9037670" cy="6328474"/>
        </p:xfrm>
        <a:graphic>
          <a:graphicData uri="http://schemas.openxmlformats.org/drawingml/2006/table">
            <a:tbl>
              <a:tblPr rtl="1"/>
              <a:tblGrid>
                <a:gridCol w="4448787">
                  <a:extLst>
                    <a:ext uri="{9D8B030D-6E8A-4147-A177-3AD203B41FA5}">
                      <a16:colId xmlns:a16="http://schemas.microsoft.com/office/drawing/2014/main" val="20000"/>
                    </a:ext>
                  </a:extLst>
                </a:gridCol>
                <a:gridCol w="458888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 يوحنا ( 5 : 1 ـ 18 )</a:t>
                      </a:r>
                      <a:endParaRPr kumimoji="0" lang="en-CA"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هذا كَانَ عيد اليهود، فصَعِدَ يسوعُ إلى أُورُشليمَ. وكان في أورشليمَ عندَ ( باب ) الضَّأنِ بِركَةٌ تُسمَّى بالعبرانيَّةِ " بيتُ صيدا " لها خمسةُ أروقةٍ.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Jean 5:1-18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Après cela et à l'occasion d'une fête juive, Jésus monta à Jérusalem. Or il existe à Jérusalem, 2 près de la porte des Brebis, une piscine qui s'appelle en hébreu </a:t>
                      </a:r>
                      <a:r>
                        <a:rPr kumimoji="0" lang="fr-FR" sz="2800" b="0" i="0" u="none" strike="noStrike" cap="none" normalizeH="0" baseline="0" dirty="0" err="1">
                          <a:ln>
                            <a:noFill/>
                          </a:ln>
                          <a:solidFill>
                            <a:schemeClr val="bg1"/>
                          </a:solidFill>
                          <a:effectLst/>
                          <a:latin typeface="Arial" charset="0"/>
                          <a:cs typeface="Arial" charset="0"/>
                        </a:rPr>
                        <a:t>Bethzatha</a:t>
                      </a:r>
                      <a:r>
                        <a:rPr kumimoji="0" lang="fr-FR" sz="28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John 5:1-18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5:1 After this there was a feast of the Jews, and Jesus went up to Jerusalem. 2 Now there is in Jerusalem by the Sheep Gate a pool, which is called in Hebrew, Bethesda, having five porches.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35g</a:t>
            </a:r>
          </a:p>
        </p:txBody>
      </p:sp>
    </p:spTree>
  </p:cSld>
  <p:clrMapOvr>
    <a:masterClrMapping/>
  </p:clrMapOvr>
</p:sld>
</file>

<file path=ppt/slides/slide2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6425" name="Group 25"/>
          <p:cNvGraphicFramePr>
            <a:graphicFrameLocks noGrp="1"/>
          </p:cNvGraphicFramePr>
          <p:nvPr/>
        </p:nvGraphicFramePr>
        <p:xfrm>
          <a:off x="34926" y="44450"/>
          <a:ext cx="9074150" cy="5804218"/>
        </p:xfrm>
        <a:graphic>
          <a:graphicData uri="http://schemas.openxmlformats.org/drawingml/2006/table">
            <a:tbl>
              <a:tblPr rtl="1"/>
              <a:tblGrid>
                <a:gridCol w="4492400">
                  <a:extLst>
                    <a:ext uri="{9D8B030D-6E8A-4147-A177-3AD203B41FA5}">
                      <a16:colId xmlns:a16="http://schemas.microsoft.com/office/drawing/2014/main" val="20000"/>
                    </a:ext>
                  </a:extLst>
                </a:gridCol>
                <a:gridCol w="4581750">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هذه كانَ مطروحاً جموع من المرضَى عُمي وعُرج ويابسون، وكانوا يتوقَّعونَ تحريك الماءِ. وكانَ ملاك ينزل كل أوان في البِركَةِ ويحرِّكُ الماءَ.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Elle possède cinq portiques, sous lesquels gisaient une foule de malades, aveugles, boiteux, impotents. 4 car un ange descendait périodiquement dans la piscine et agitait l’eau,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In these lay a great multitude of sick people, blind, lame, paralyzed, waiting for the moving of the water. 4 For an angel went down at a certain time into the pool and stirred up the water;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6425" name="Group 25"/>
          <p:cNvGraphicFramePr>
            <a:graphicFrameLocks noGrp="1"/>
          </p:cNvGraphicFramePr>
          <p:nvPr/>
        </p:nvGraphicFramePr>
        <p:xfrm>
          <a:off x="34926" y="44450"/>
          <a:ext cx="9074150" cy="5689601"/>
        </p:xfrm>
        <a:graphic>
          <a:graphicData uri="http://schemas.openxmlformats.org/drawingml/2006/table">
            <a:tbl>
              <a:tblPr rtl="1"/>
              <a:tblGrid>
                <a:gridCol w="4684486">
                  <a:extLst>
                    <a:ext uri="{9D8B030D-6E8A-4147-A177-3AD203B41FA5}">
                      <a16:colId xmlns:a16="http://schemas.microsoft.com/office/drawing/2014/main" val="20000"/>
                    </a:ext>
                  </a:extLst>
                </a:gridCol>
                <a:gridCol w="4389664">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وكلُّ مَن ينزلُ أولاً بعد تحريكِ الماءِ يبرأُ مِن كلِّ مرضٍ بهِ. وكانَ هُنَاكَ رجلٌ قد قضى ثمانٍ وثلاثينَ سنةً في مرضهِ.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celui qui y descendait le premier après que l’eau avait été agitée, était guéri, quelle qu’ait été sa maladie. 5 Il y avait là un homme infirme depuis trente-huit ans.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then whoever stepped in first, after the stirring of the water, was made well of whatever disease he had. 5 Now a certain man was there who had an infirmity thirty-eight years.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6533" name="Group 37"/>
          <p:cNvGraphicFramePr>
            <a:graphicFrameLocks noGrp="1"/>
          </p:cNvGraphicFramePr>
          <p:nvPr/>
        </p:nvGraphicFramePr>
        <p:xfrm>
          <a:off x="34926" y="44452"/>
          <a:ext cx="9074150" cy="6121401"/>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رآى يسوع هذا مُضطجعاً، وعَلِمَ أنَّهُ قضى زماناً كثيراً، قالَ لهُ: " أتُريدُ أنْ تبرأَ؟ " أجابهُ المريضُ وقال: " يا سيِّدُ، ليس لي إنسانٌ حتى إذا تحرَّكَ الماءُ يُلقيني في البِركَةِ.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Jésus le vit couché et, apprenant qu'il était dans cet état depuis longtemps déjà, lui dit: "Veux-tu guérir?" 7 L'infirme lui répondit: "Seigneur, je n'ai personne pour me plonger dans la piscine au moment où l'eau commence à s'agiter;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When Jesus saw him lying there, and knew that he already had been in that condition a long time, He said to him, Do you want to be made well? 7 The sick man answered Him, Sir, I have no man to put me into the pool when the water is stirred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7456" name="Group 32"/>
          <p:cNvGraphicFramePr>
            <a:graphicFrameLocks noGrp="1"/>
          </p:cNvGraphicFramePr>
          <p:nvPr/>
        </p:nvGraphicFramePr>
        <p:xfrm>
          <a:off x="34926" y="44452"/>
          <a:ext cx="9074150" cy="580421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فبينما أنا آتٍ، ينزلُ قُدَّامي آخَرُ ". قالَ لهُ يسـوعُ: " قُم. احمِلْ سريرَكَ وامشِ ". فللوقت برأ الإنسان وحملَ سريرهُ ومشَى وكان ذلكَ اليوم سبتاً.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temps d'y aller, un autre descend avant moi." 8 Jésus lui dit: "Lève-toi, prends ton grabat et marche." 9 Et aussitôt l'homme fut guéri; il prit son grabat, il marchait. Or, ce jour-là était un jour de sabbat. </a:t>
                      </a:r>
                      <a:endParaRPr kumimoji="0" lang="ar-EG" sz="20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while I am coming, another steps down before me. 8 Jesus said to him, Rise, take up your bed and walk. 9 And immediately the man was made well, took up his bed, and walked. And that day was the Sabbath.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8469" name="Group 21"/>
          <p:cNvGraphicFramePr>
            <a:graphicFrameLocks noGrp="1"/>
          </p:cNvGraphicFramePr>
          <p:nvPr/>
        </p:nvGraphicFramePr>
        <p:xfrm>
          <a:off x="34926" y="44452"/>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اليهودُ للذي شُفي: " إنَّهُ سبتٌ! لا يحلُّ لكَ أن تحمِلَ سريرَكَ ". فقال لهم: " إنَّ الذي أبرأني هو الذي قال لي: احمِل سريرَكَ وامشِ ". فسألوهُ: " مَن هو الإنسانُ الذي قال لكَ: احمِل سريرَكَ وامشِ؟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Aussi les Juifs dirent à celui qui venait d'être guéri: "C'est le sabbat, il ne t'est pas permis de porter ton grabat." 11 Mais il leur répliqua: "Celui qui m'a rendu la santé, c'est lui qui m'a dit: "Prends ton grabat et marche.12 Ils l'interrogèrent: "Qui est cet homme qui t'a dit: "Prends ton grabat et marche?"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 Jews therefore said to him who was cured, It is the Sabbath; it is not lawful for you to carry your bed. 11 He answered them, He who made me well said to me, `Take up your bed and walk.' 12 Then they asked him, Who is the Man who said to you, `Take up your bed and walk'?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7548" name="Group 28"/>
          <p:cNvGraphicFramePr>
            <a:graphicFrameLocks noGrp="1"/>
          </p:cNvGraphicFramePr>
          <p:nvPr/>
        </p:nvGraphicFramePr>
        <p:xfrm>
          <a:off x="34926" y="44452"/>
          <a:ext cx="9074150" cy="633984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الذي شُفيَ فلم يكن يعلمُ مَن هو، لأنَّ يسوع كان قد خرجَ، إذ كان في ذلكَ الموضِع جمعٌ. وبعدَ هذا وجدهُ يسوعُ في الهيكلِ فقال لهُ: " ها قد بَرِئْتَ، فلا تُخطئ بعد، لئلاَّ يكونَ لكَ شراً أكثر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Mais celui qui avait été guéri ne savait pas qui c'était, car Jésus s'était éloigné de la foule qui se trouvait en ce lieu. 14 Plus tard, Jésus le retrouve dans le temple et lui dit: "Te voilà bien portant: ne pèche plus de peur qu'il ne t'arrive pire encore!"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the one who was healed did not know who it was, for Jesus had withdrawn, a multitude being in that place. 14 Afterward Jesus found him in the temple, and said to him, See, you have been made well. Sin no more, lest a worse thing come upon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8568" name="Group 24"/>
          <p:cNvGraphicFramePr>
            <a:graphicFrameLocks noGrp="1"/>
          </p:cNvGraphicFramePr>
          <p:nvPr/>
        </p:nvGraphicFramePr>
        <p:xfrm>
          <a:off x="34926" y="44450"/>
          <a:ext cx="9074150" cy="5689601"/>
        </p:xfrm>
        <a:graphic>
          <a:graphicData uri="http://schemas.openxmlformats.org/drawingml/2006/table">
            <a:tbl>
              <a:tblPr rtl="1"/>
              <a:tblGrid>
                <a:gridCol w="3889375">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فذهب الإنسان وقالَ لليهودِ: أنَّ يسوعَ هو الذي أبرأني. فمِن أجل هذا كانَ اليهودُ يضطهدونَ يسوعَ، لأنَّهُ كان يصنع هذا في السبتِ.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L'homme alla raconter aux Juifs que c'était Jésus qui l'avait guéri. 16 Dès lors, les Juifs s'en prirent à Jésus qui avait fait cela un jour de sabbat.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 man departed and told the Jews that it was Jesus who had made him well. 16 For this reason the Jews persecuted Jesus, and sought to kill Him, because He had done these things on the Sabbath.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29505" name="Group 33"/>
          <p:cNvGraphicFramePr>
            <a:graphicFrameLocks noGrp="1"/>
          </p:cNvGraphicFramePr>
          <p:nvPr/>
        </p:nvGraphicFramePr>
        <p:xfrm>
          <a:off x="34926" y="44450"/>
          <a:ext cx="9074150" cy="6851904"/>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 أبي يعملُ حتَّى الآنَ وأنا أيضاً أعملُ ". فمِن أجلِ هذا كانَ اليهودُ يطلبونَ أنَّ يقتلوهُ، ليس لأنَّهُ يَنقُض السَّبتَ فقط، بلْ لأنَّهُ كانَ يقولُ إنَّ اللَّه أبي، مُساوياً نفسهُ باللَّه.</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Mais Jésus leur répondit: "Mon Père, jusqu'à présent, est à l'oeuvre et moi aussi je suis à l'oeuvre.18 Dès lors, les Juifs n'en cherchaient que davantage à le faire périr car, non seulement il violait le sabbat, mais encore il appelait Dieu son propre Père, se faisant ainsi l'égal de Dieu.</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Jesus answered them, My Father has been working until now, and I have been working. 18 Therefore the Jews sought all the more to kill Him, because He not only broke the Sabbath, but also said that God was His Father, making Himself equal with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35619" name="Picture 3" descr="pointing"/>
          <p:cNvPicPr>
            <a:picLocks noChangeAspect="1" noChangeArrowheads="1"/>
          </p:cNvPicPr>
          <p:nvPr/>
        </p:nvPicPr>
        <p:blipFill>
          <a:blip r:embed="rId2" cstate="print"/>
          <a:srcRect/>
          <a:stretch>
            <a:fillRect/>
          </a:stretch>
        </p:blipFill>
        <p:spPr bwMode="auto">
          <a:xfrm>
            <a:off x="1571604" y="4429132"/>
            <a:ext cx="1238250" cy="628650"/>
          </a:xfrm>
          <a:prstGeom prst="rect">
            <a:avLst/>
          </a:prstGeom>
          <a:noFill/>
        </p:spPr>
      </p:pic>
      <p:sp>
        <p:nvSpPr>
          <p:cNvPr id="4335620"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335619"/>
                                        </p:tgtEl>
                                        <p:attrNameLst>
                                          <p:attrName>style.visibility</p:attrName>
                                        </p:attrNameLst>
                                      </p:cBhvr>
                                      <p:to>
                                        <p:strVal val="visible"/>
                                      </p:to>
                                    </p:set>
                                    <p:anim calcmode="lin" valueType="num">
                                      <p:cBhvr additive="base">
                                        <p:cTn id="7" dur="500" fill="hold"/>
                                        <p:tgtEl>
                                          <p:spTgt spid="4335619"/>
                                        </p:tgtEl>
                                        <p:attrNameLst>
                                          <p:attrName>ppt_x</p:attrName>
                                        </p:attrNameLst>
                                      </p:cBhvr>
                                      <p:tavLst>
                                        <p:tav tm="0">
                                          <p:val>
                                            <p:strVal val="0-#ppt_w/2"/>
                                          </p:val>
                                        </p:tav>
                                        <p:tav tm="100000">
                                          <p:val>
                                            <p:strVal val="#ppt_x"/>
                                          </p:val>
                                        </p:tav>
                                      </p:tavLst>
                                    </p:anim>
                                    <p:anim calcmode="lin" valueType="num">
                                      <p:cBhvr additive="base">
                                        <p:cTn id="8" dur="500" fill="hold"/>
                                        <p:tgtEl>
                                          <p:spTgt spid="43356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0498" name="Rectangle 2"/>
          <p:cNvSpPr>
            <a:spLocks noChangeArrowheads="1"/>
          </p:cNvSpPr>
          <p:nvPr/>
        </p:nvSpPr>
        <p:spPr bwMode="auto">
          <a:xfrm>
            <a:off x="755651" y="1557338"/>
            <a:ext cx="7920038" cy="4832092"/>
          </a:xfrm>
          <a:prstGeom prst="rect">
            <a:avLst/>
          </a:prstGeom>
          <a:noFill/>
          <a:ln w="9525">
            <a:noFill/>
            <a:miter lim="800000"/>
            <a:headEnd/>
            <a:tailEnd/>
          </a:ln>
          <a:effectLst/>
        </p:spPr>
        <p:txBody>
          <a:bodyPr>
            <a:spAutoFit/>
          </a:bodyPr>
          <a:lstStyle/>
          <a:p>
            <a:pPr algn="ctr" rtl="0"/>
            <a:r>
              <a:rPr lang="en-US" sz="4400">
                <a:solidFill>
                  <a:srgbClr val="FF9933"/>
                </a:solidFill>
              </a:rPr>
              <a:t>Evening Psalm and Gospel</a:t>
            </a:r>
            <a:endParaRPr lang="en-CA" sz="4400">
              <a:solidFill>
                <a:srgbClr val="FF9933"/>
              </a:solidFill>
            </a:endParaRPr>
          </a:p>
          <a:p>
            <a:pPr algn="ctr" rtl="0"/>
            <a:endParaRPr lang="en-US" sz="4400">
              <a:solidFill>
                <a:srgbClr val="FF9933"/>
              </a:solidFill>
            </a:endParaRPr>
          </a:p>
          <a:p>
            <a:pPr algn="ctr"/>
            <a:r>
              <a:rPr lang="ar-SA" sz="4400">
                <a:solidFill>
                  <a:srgbClr val="FF9933"/>
                </a:solidFill>
              </a:rPr>
              <a:t>مزمور و أنجيل</a:t>
            </a:r>
            <a:endParaRPr lang="ar-EG" sz="4400">
              <a:solidFill>
                <a:srgbClr val="FF9933"/>
              </a:solidFill>
            </a:endParaRPr>
          </a:p>
          <a:p>
            <a:pPr algn="ctr"/>
            <a:r>
              <a:rPr lang="ar-EG" sz="4400">
                <a:solidFill>
                  <a:srgbClr val="FF9933"/>
                </a:solidFill>
              </a:rPr>
              <a:t>( </a:t>
            </a:r>
            <a:r>
              <a:rPr lang="ar-SA" sz="4400">
                <a:solidFill>
                  <a:srgbClr val="FF9933"/>
                </a:solidFill>
              </a:rPr>
              <a:t>صـلاة المسـاء</a:t>
            </a:r>
            <a:r>
              <a:rPr lang="ar-EG" sz="4400">
                <a:solidFill>
                  <a:srgbClr val="FF9933"/>
                </a:solidFill>
              </a:rPr>
              <a:t> )</a:t>
            </a:r>
          </a:p>
          <a:p>
            <a:pPr algn="ctr"/>
            <a:endParaRPr lang="en-CA" sz="4400">
              <a:solidFill>
                <a:srgbClr val="FF9933"/>
              </a:solidFill>
            </a:endParaRPr>
          </a:p>
          <a:p>
            <a:pPr algn="ctr" rtl="0"/>
            <a:r>
              <a:rPr lang="fr-FR" sz="4400">
                <a:solidFill>
                  <a:srgbClr val="FF9933"/>
                </a:solidFill>
              </a:rPr>
              <a:t>Vêpres </a:t>
            </a:r>
            <a:r>
              <a:rPr lang="fr-CA" sz="4400">
                <a:solidFill>
                  <a:srgbClr val="FF9933"/>
                </a:solidFill>
              </a:rPr>
              <a:t>Psaume et Évangile</a:t>
            </a:r>
          </a:p>
          <a:p>
            <a:pPr algn="ctr" rtl="0"/>
            <a:r>
              <a:rPr lang="fr-CA" sz="4400">
                <a:solidFill>
                  <a:srgbClr val="FF9933"/>
                </a:solidFill>
              </a:rPr>
              <a:t> </a:t>
            </a:r>
          </a:p>
        </p:txBody>
      </p:sp>
    </p:spTree>
  </p:cSld>
  <p:clrMapOvr>
    <a:masterClrMapping/>
  </p:clrMapOvr>
</p:sld>
</file>

<file path=ppt/slides/slide2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1545" name="Group 25"/>
          <p:cNvGraphicFramePr>
            <a:graphicFrameLocks noGrp="1"/>
          </p:cNvGraphicFramePr>
          <p:nvPr/>
        </p:nvGraphicFramePr>
        <p:xfrm>
          <a:off x="34925" y="44452"/>
          <a:ext cx="9145588" cy="6110097"/>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142:1-2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بصَوتي إلى الرَّبِّ هتفت، بِصَوتي إلى الرَّبِّ تَضَرَّعتُ. أسْكُبُ أمَامَهُ تَوَسُّلِي، وحزني قُدَّامهُ أُفرغُ.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142:1-2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 pleine voix, je crie vers le Seigneur, à pleine voix, je supplie le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Je répands devant lui ma plainte, devant lui j'expose ma détresse,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142:1-2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142:1 I cry out to the Lord with my voice; With my voice to the Lord I make my supplication.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 pour out my complaint before Him; I declare before Him my trouble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35ep</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2572" name="Group 28"/>
          <p:cNvGraphicFramePr>
            <a:graphicFrameLocks noGrp="1"/>
          </p:cNvGraphicFramePr>
          <p:nvPr/>
        </p:nvGraphicFramePr>
        <p:xfrm>
          <a:off x="34925" y="44450"/>
          <a:ext cx="9145588" cy="66446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متى (</a:t>
                      </a:r>
                      <a:r>
                        <a:rPr kumimoji="0" lang="en-US" sz="3200" b="0" i="0" u="sng" strike="noStrike" cap="none" normalizeH="0" baseline="0">
                          <a:ln>
                            <a:noFill/>
                          </a:ln>
                          <a:solidFill>
                            <a:srgbClr val="FF9933"/>
                          </a:solidFill>
                          <a:effectLst/>
                          <a:latin typeface="Arial" charset="0"/>
                          <a:cs typeface="Arial" charset="0"/>
                        </a:rPr>
                        <a:t>9:1-8</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فركب السَّفينةَ وجاء إلى العبر ودخل مدينتهِ. وإذا مخلعٌ قدموهُ إليه مطرُوحاً على سرير. فلمَّا رأى يسوعُ إيمانُهم قال للمخلع: " ثِقْ يا بُنيَّ. مغفُورةٌ لك خطاياكَ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Mathieu 9:1-8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Jésus monta donc dans la barque, retraversa la mer et vint dans sa ville. 2 Voici qu'on lui amenait un paralysé étendu sur une civière. Voyant leur foi, Jésus dit au paralysé: "Confiance, mon fils, tes péchés sont pardonnés."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9:1-8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So He got into a boat, crossed over, and came to His own city. 2 Then behold, they brought to Him a paralytic lying on a bed. When Jesus saw their faith, He said to the paralytic, Son, be of good cheer; your sins are forgiven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35e</a:t>
            </a:r>
          </a:p>
        </p:txBody>
      </p:sp>
    </p:spTree>
  </p:cSld>
  <p:clrMapOvr>
    <a:masterClrMapping/>
  </p:clrMapOvr>
</p:sld>
</file>

<file path=ppt/slides/slide2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3594" name="Group 26"/>
          <p:cNvGraphicFramePr>
            <a:graphicFrameLocks noGrp="1"/>
          </p:cNvGraphicFramePr>
          <p:nvPr/>
        </p:nvGraphicFramePr>
        <p:xfrm>
          <a:off x="34925" y="44450"/>
          <a:ext cx="9145588" cy="651414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وإذا بقومٌ مِن الكتبةِ قالوا في نفوسهم: " إن هذا يُجدِّفُ! ". فاستطلع يسوعُ أفكارهُم، وقال: " لماذا يُخامر الشر قُلُوبكُم؟ أيُّهما أيسرُ، أن يُقال: مغفُورةٌ لك خطاياكَ، أم أن يُقال: قُم وأمش؟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Or, quelques scribes se dirent en eux-mêmes: "Cet homme blasphème!" Voyant leurs réactions, 4 Jésus dit: "Pourquoi réagissez-vous mal en vos coeurs? 5 Qu'y a-t-il donc de plus facile, de dire: "Tes péchés sont pardonnés", ou bien de dire: "Lève-toi et marche"?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at once some of the scribes said within themselves, This Man blasphemes! 4 But Jesus, knowing their thoughts, said, Why do you think evil in your hearts? 5 For which is easier, to say, `Your sins are forgiven you,' or to say, `Arise and walk'?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89586" name="Group 18"/>
          <p:cNvGraphicFramePr>
            <a:graphicFrameLocks noGrp="1"/>
          </p:cNvGraphicFramePr>
          <p:nvPr/>
        </p:nvGraphicFramePr>
        <p:xfrm>
          <a:off x="34925" y="44452"/>
          <a:ext cx="9145588" cy="59785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ولكي تعلمُوا أنَّ لابن الإنسان سُلطان على الأرض أن يغفر الخطايا ". حينئذٍ قال للمخلع قُم فاحمل سريرك واذهب إلى بيتكَ! " فقامَ وذهب إلى بيتهِ.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Eh bien! afin que vous sachiez que le Fils de l'homme a sur la terre autorité pour pardonner les péchés, - il dit alors au paralysé: "Lève-toi, prends ta civière et va dans ta maison." 7 L'homme se leva et s'en alla dans sa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But that you may know that the Son of Man has power on earth to forgive sins--then He said to the paralytic, Arise, take up your bed, and go to your house. 7 And he arose and departed to his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4608" name="Group 16"/>
          <p:cNvGraphicFramePr>
            <a:graphicFrameLocks noGrp="1"/>
          </p:cNvGraphicFramePr>
          <p:nvPr/>
        </p:nvGraphicFramePr>
        <p:xfrm>
          <a:off x="34925" y="44450"/>
          <a:ext cx="9145588" cy="56896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الجُمُوعُ ذلك خافوا ومجَّدُوا اللَّهَ الذي أعطى النَّاس سُلطاناً مِثل هذا.</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Voyant cela, les foules furent saisies de crainte et rendirent gloire à Dieu qui a donné une telle autorité aux hommes.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Now when the multitudes saw it, they marveled and glorified God, who had given such power to men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97346" name="Group 2"/>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Monday of the Sixth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الأثنين من الإسبوع</a:t>
                      </a:r>
                      <a:r>
                        <a:rPr kumimoji="0" lang="en-CA" sz="4400" b="0" i="0" u="none" strike="noStrike" cap="none" normalizeH="0" baseline="0">
                          <a:ln>
                            <a:noFill/>
                          </a:ln>
                          <a:solidFill>
                            <a:srgbClr val="FF9900"/>
                          </a:solidFill>
                          <a:effectLst/>
                          <a:latin typeface="Arial" charset="0"/>
                          <a:cs typeface="Arial" charset="0"/>
                        </a:rPr>
                        <a:t> </a:t>
                      </a:r>
                      <a:r>
                        <a:rPr kumimoji="0" lang="ar-EG" sz="4400" b="0" i="0" u="none" strike="noStrike" cap="none" normalizeH="0" baseline="0">
                          <a:ln>
                            <a:noFill/>
                          </a:ln>
                          <a:solidFill>
                            <a:srgbClr val="FF9900"/>
                          </a:solidFill>
                          <a:effectLst/>
                          <a:latin typeface="Arial" charset="0"/>
                          <a:cs typeface="Arial" charset="0"/>
                        </a:rPr>
                        <a:t> السادس من الصوم المقدس</a:t>
                      </a:r>
                      <a:endParaRPr kumimoji="0" lang="en-CA"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Lundi de la Sixième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9837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09837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99419" name="Group 27"/>
          <p:cNvGraphicFramePr>
            <a:graphicFrameLocks noGrp="1"/>
          </p:cNvGraphicFramePr>
          <p:nvPr/>
        </p:nvGraphicFramePr>
        <p:xfrm>
          <a:off x="34925" y="115888"/>
          <a:ext cx="9074150" cy="674040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أمثال سليمان الحكيم (</a:t>
                      </a:r>
                      <a:r>
                        <a:rPr kumimoji="0" lang="en-US" sz="3200" b="0" i="0" u="sng" strike="noStrike" cap="none" normalizeH="0" baseline="0">
                          <a:ln>
                            <a:noFill/>
                          </a:ln>
                          <a:solidFill>
                            <a:srgbClr val="FF9900"/>
                          </a:solidFill>
                          <a:effectLst/>
                          <a:latin typeface="Arial" charset="0"/>
                          <a:cs typeface="Arial" charset="0"/>
                        </a:rPr>
                        <a:t>8:1-11</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إنك تُنادي بالحكمةِ لكي تسمع مِنك الفطنة، عند رُؤُوس المشارف تقف في وسط الطرق، بجانب الأبواب عند ثَغر المدينةِ في مدخَل المنافذ تُمدح نفسها،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Proverbs 8:1-11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1La Sagesse ne crie–t–elle pas ? L’intelligence n’élève–t–elle pas sa voix ?2 C’est au sommet des hauteurs près de la route, C’est à la croisée des chemins qu’elle se place ;3 A côté des portes, au seuil de la ville, A l’approche des entrées, elle fait entendre ses cris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8:1-11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Does not wisdom cry out, And understanding lift up her voice? 2 She takes her stand on the top of the high hill, Beside the way, where the paths meet. 3 She cries out by the gates, at the entry of the city, At the entrance of the doors: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36f</a:t>
            </a:r>
          </a:p>
        </p:txBody>
      </p:sp>
    </p:spTree>
  </p:cSld>
  <p:clrMapOvr>
    <a:masterClrMapping/>
  </p:clrMapOvr>
</p:sld>
</file>

<file path=ppt/slides/slide2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0441" name="Group 25"/>
          <p:cNvGraphicFramePr>
            <a:graphicFrameLocks noGrp="1"/>
          </p:cNvGraphicFramePr>
          <p:nvPr/>
        </p:nvGraphicFramePr>
        <p:xfrm>
          <a:off x="34925" y="115888"/>
          <a:ext cx="9001125" cy="6222862"/>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لكُم أيُّها النَّاسُ أُناديكُم وإلى بني البشر أعطي صوتي. تعلَّمُوا الذكاء أيُّها الحمقَى، افطنُوا أيُّها الجُهَّال في قلوبكم. اسمعُوني فإنِّي أتكلَّمُ بعظائم وافتتاحُ شفتيَّ استقامةٌ.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Hommes, c’est à vous que je crie, Et ma voix s’adresse aux humains. 5  Stupides, apprenez la prudence ; Insensés, apprenez l’intelligence. 6  Écoutez, car j’ai d’importantes choses à dire, Et mes lèvres s’ouvrent pour enseigner ce qui est droit.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To you, O men, I call, And my voice is to the sons of men. 5 O you simple ones, understand prudence, And you fools, be of an understanding heart. 6 Listen, for I will speak of excellent things, And from the opening of my lips will come right things;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6981" name="Group 21"/>
          <p:cNvGraphicFramePr>
            <a:graphicFrameLocks noGrp="1"/>
          </p:cNvGraphicFramePr>
          <p:nvPr/>
        </p:nvGraphicFramePr>
        <p:xfrm>
          <a:off x="34925" y="115888"/>
          <a:ext cx="9001125" cy="6570537"/>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771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حنكي يلهجُ بالحقِّ ومكرهةُ شفتيَّ الكذبُ. كُلُّ أقوال فمي عدلٌ، ليس فيها الْتِواءٌ ولا عوجٌ. كُلُّها واضحةٌ لدَى الفهماء ومُستقيمةٌ لدَى الذين يجدُون المعرفةَ.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Car ma bouche fait entendre la vérité, Et mes lèvres ont en horreur la méchanceté ;8 Toutes les paroles de ma bouche sont justes, Elles n’ont rien d’astucieux ni de pervers ; 9 Toutes sont claires pour celui qui est intelligent, Et droites pour ceux qui ont trouvé la connaissance.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my mouth will speak truth; Wickedness is an abomination to my lips. 8 All the words of my mouth are with righteousness; Nothing crooked or perverse is in them. 9 They are all plain to him who understands, And right to those who find knowledge.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1460" name="Group 20"/>
          <p:cNvGraphicFramePr>
            <a:graphicFrameLocks noGrp="1"/>
          </p:cNvGraphicFramePr>
          <p:nvPr/>
        </p:nvGraphicFramePr>
        <p:xfrm>
          <a:off x="34925" y="115888"/>
          <a:ext cx="9001125" cy="592829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خُذُوا تأديبي لا الفضَّة، والمعرفة أكثر مِن الذَّهب المُختار. لأنَّ الحكمةَ خيرٌ مِن اللآَّلئ الكريمة وكُلُّ النفائس لا تُساويها.</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Recevez mon instruction plutôt que de l’argent ; La connaissance est préférable à l’or affiné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Car la sagesse vaut mieux que les perles, Aucun objet précieux n’a sa valeur.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Receive my instruction, and not silver, And knowledge rather than choice gold; 11 For wisdom is better than rubies, And all the things one may desire cannot be compared with her.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r>
                        <a:rPr kumimoji="0" lang="en-US" sz="2800" b="0" i="0" u="none" strike="noStrike" cap="none" normalizeH="0" baseline="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2489" name="Group 25"/>
          <p:cNvGraphicFramePr>
            <a:graphicFrameLocks noGrp="1"/>
          </p:cNvGraphicFramePr>
          <p:nvPr/>
        </p:nvGraphicFramePr>
        <p:xfrm>
          <a:off x="34925" y="115888"/>
          <a:ext cx="9001125" cy="666261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en-US" sz="3200" b="0" i="0" u="sng" strike="noStrike" cap="none" normalizeH="0" baseline="0">
                          <a:ln>
                            <a:noFill/>
                          </a:ln>
                          <a:solidFill>
                            <a:srgbClr val="FF9900"/>
                          </a:solidFill>
                          <a:effectLst/>
                          <a:latin typeface="Arial" charset="0"/>
                          <a:cs typeface="Arial" charset="0"/>
                        </a:rPr>
                        <a:t>43:10-28</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أنتُم شُهُودي وأنا شاهد يقولُ الربُّ مع فتاي الذي اخترتهُ لكي تعلَّمُوا وتُؤمنُوا أنِّي أنا هو. لم يكُن إلهٌ قَبلي ولا يكُون بعدي أيضاً.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Essaie </a:t>
                      </a:r>
                      <a:r>
                        <a:rPr kumimoji="0" lang="fr-FR" sz="3200" b="0" i="0" u="sng" strike="noStrike" cap="none" normalizeH="0" baseline="0">
                          <a:ln>
                            <a:noFill/>
                          </a:ln>
                          <a:solidFill>
                            <a:srgbClr val="FF9933"/>
                          </a:solidFill>
                          <a:effectLst/>
                          <a:latin typeface="Arial" charset="0"/>
                          <a:cs typeface="Arial" charset="0"/>
                        </a:rPr>
                        <a:t>43:10-28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C’est vous qui êtes mes témoins,  Oracle de l’Éternel  (Vous), et mon serviteur que j’ai choisi, Afin que vous le reconnaissiez, Que vous me croyiez Et compreniez que c’est moi : Avant moi il n’a pas été formé de Dieu, Et après moi il n’y en aura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43:10-28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You are My witnesses, says the Lord, And My servant whom I have chosen, That you may know and believe Me, And understand that I am He. Before Me there was no God formed, Nor shall there be after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018150"/>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أنا الربُّ ولا مُخلِّصٌ غيري. إنِّي أخْبَرْتُ وخَلَّصْتُ وأسمعتُ وليس فيكُم غريبٌ، وأنتُم شُهُودي وأنا شاهد ومُنذ البدء قال الرب الإله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C’est moi, moi qui suis l’Éternel, Et hors de moi, il n’y a point de sauveur.12  C’est moi qui ai annoncé, sauvé, prédit, Ce n’est point parmi vous un (dieu) étranger ; Vous êtes donc mes témoins,  –– Oracle de l’Éternel : C’est moi qui suis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 even I, am the Lord, And besides Me there is no savior. 12 I have declared and saved, I have proclaimed, And there was no foreign god among you; Therefore you are My witnesses, Says the Lord, that I am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8012" name="Group 28"/>
          <p:cNvGraphicFramePr>
            <a:graphicFrameLocks noGrp="1"/>
          </p:cNvGraphicFramePr>
          <p:nvPr/>
        </p:nvGraphicFramePr>
        <p:xfrm>
          <a:off x="34925" y="115888"/>
          <a:ext cx="9001125" cy="61944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مُنقذ مِن يدي، أفعلُ أمراً فمَن يرُدُّهُ.هكذا يقولُ الربُّ الإله فاديكُم قدوس إسرائيل، إنِّي لأجلكُم أرسلتُ إلى بابل</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le suis dès avant que le jour fût, Et nul ne délivre de ma main ; J’agirai : qui s’y opposera ? 14 Ainsi parle l’Éternel, Celui qui vous rachète, le Saint d’Israël : C’est pour vous que j’ai envoyé quelqu’un contre Babylone.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Indeed before the day was, I am He; And there is no one who can deliver out of My hand; I work, and who will reverse it? 14 Thus says the Lord, your Redeemer, The Holy One of Israel: For your sake I will send to Babylon,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9040" name="Group 32"/>
          <p:cNvGraphicFramePr>
            <a:graphicFrameLocks noGrp="1"/>
          </p:cNvGraphicFramePr>
          <p:nvPr/>
        </p:nvGraphicFramePr>
        <p:xfrm>
          <a:off x="34925" y="115888"/>
          <a:ext cx="9001125" cy="601815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وألقيتُ المغاليق كُلَّها والكلدانيِّين في سُفُن هتافهم. أنا الرَّبّ الإلَه قُدُّوسكُمُ المُتجلي لإسرائيل مِلكُكُم. هكذا قال الربُّ الإله الجاعلُ في البحر طريقاً وفي المياه القويَّةِ مسلكاً.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Je les ferai couler, tous ces fuyards, Ces Chaldéens dans leurs bateaux de plaisance.15 Je suis l’Éternel, votre Saint, Le créateur d’Israël, votre roi.16 Ainsi parle l’Éternel, Qui trace une route dans la mer Et un sentier dans les eaux puissantes,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bring them all down as fugitives--The Chaldeans, who rejoice in their ships. 15 I am the Lord, your Holy One, The Creator of Israel, your King. 16 Thus says the Lord, who makes a way in the sea And a path through the mighty waters,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4630" name="Group 22"/>
          <p:cNvGraphicFramePr>
            <a:graphicFrameLocks noGrp="1"/>
          </p:cNvGraphicFramePr>
          <p:nvPr/>
        </p:nvGraphicFramePr>
        <p:xfrm>
          <a:off x="34925" y="115888"/>
          <a:ext cx="9001125" cy="59070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المُخرجُ المركبةَ والفرسَ ( العسكر ) وأولى البأس، فيضطجعُون جميعاً ولا يقُومُون، قد خمدُوا، وكفتيلةٍ انطفأوا.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Qui met en campagne des chars et des chevaux, Une armée et de vaillants guerriers. Ils se couchent, Ils ne se relèvent plus, Ils se sont éteints, Ils se sont consumés comme une mèche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Who brings forth the chariot and horse, The army and the power (They shall lie down together, they shall not rise; They are extinguished, they are quenched like a wick):</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0057" name="Group 25"/>
          <p:cNvGraphicFramePr>
            <a:graphicFrameLocks noGrp="1"/>
          </p:cNvGraphicFramePr>
          <p:nvPr/>
        </p:nvGraphicFramePr>
        <p:xfrm>
          <a:off x="34925" y="115888"/>
          <a:ext cx="9001125" cy="601815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تذكُرُوا الأوَّائل، والقديماتُ لا تُفكروا فيها. هأنذا صانعٌ أمراً جديداً، الآن ينبُتُ، ألا تعرِفُونهُ، أجعلُ في البرِّيَّة طريقاً وفي القفر أنهاراً.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Ne vous souvenez pas des premiers événements, Et ne considérez plus ce qui est ancien.19 Voici que je fais une chose nouvelle, Elle est maintenant en germe, Ne la reconnaîtrez–vous pas ? Je mettrai un chemin dans le désert Et des fleuves dans la terre aride.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Do not remember the former things, Nor consider the things of old. 19 Behold, I will do a new thing, Now it shall spring forth; Shall you not know it? I will even make a road in the wilderness And rivers in the desert.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1078" name="Group 22"/>
          <p:cNvGraphicFramePr>
            <a:graphicFrameLocks noGrp="1"/>
          </p:cNvGraphicFramePr>
          <p:nvPr/>
        </p:nvGraphicFramePr>
        <p:xfrm>
          <a:off x="34925" y="115888"/>
          <a:ext cx="9001125" cy="644487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يُمجِّدُني وحشُ الصَّحراء بنات آوى وبنات النَّعام لأنِّي أجعل مياهاً في البرِّيَّة وأنهاراً في القفر لأسقي شعبي المُختار، الشَّعب الذي جبلتهُ لي، فهُم يُحدِّثون بحمدي</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Les animaux des champs me glorifieront, Les chacals et les autruches, Car j’aurai mis des eaux dans le désert, Des fleuves dans la terre aride, Pour abreuver mon peuple, mon élu. 21 Le peuple que je me suis formé Publiera mes louanges.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The beast of the field will honor Me, The jackals and the ostriches, Because I give waters in the wilderness And rivers in the desert, To give drink to My people, My chosen. 21 This people I have formed for Myself; They shall declare My praise.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2099" name="Group 19"/>
          <p:cNvGraphicFramePr>
            <a:graphicFrameLocks noGrp="1"/>
          </p:cNvGraphicFramePr>
          <p:nvPr/>
        </p:nvGraphicFramePr>
        <p:xfrm>
          <a:off x="34925" y="115888"/>
          <a:ext cx="9001125" cy="644487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لكنك لم تدعُني يا يعقوبُ وسئمتني يا إسرائيل. لم تأتي بشاة مُحرقاتك ولم تُكرمني بذبائحك، وأنا لم أستعبدك بتقدمةٍ ولا أتعبتُك بِلُبانٍ، لم تَشتر لي بخوراً بفضَّة</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ce n’est pas moi que tu as invoqué, ô Jacob ! Car tu t’es lassé de moi, ô Israël !23 Tu ne m’as pas offert tes agneaux en holocauste. Tes sacrifices n’étaient pas à ma gloire ; Je ne t’ai pas astreint à un service d’offrandes, Et je ne t’ai pas lassé pour de l’encens.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you have not called upon Me, O Jacob; And you have been weary of Me, O Israel. 23 You have not brought Me the sheep for your burnt offerings, Nor have you honored Me with your sacrifices. I have not caused you to serve with grain offerings, Nor wearied you with incense.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3121" name="Group 17"/>
          <p:cNvGraphicFramePr>
            <a:graphicFrameLocks noGrp="1"/>
          </p:cNvGraphicFramePr>
          <p:nvPr/>
        </p:nvGraphicFramePr>
        <p:xfrm>
          <a:off x="34925" y="115888"/>
          <a:ext cx="9001125" cy="5907088"/>
        </p:xfrm>
        <a:graphic>
          <a:graphicData uri="http://schemas.openxmlformats.org/drawingml/2006/table">
            <a:tbl>
              <a:tblPr rtl="1"/>
              <a:tblGrid>
                <a:gridCol w="4553402">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وشحم ذبائحك لم أشته، لكن بخطاياك وآثامك قاومتني.</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Tu n’as pas acheté pour moi à prix d’argent du roseau aromatique Et tu ne m’as pas rassasié de la graisse de tes sacrifices ; Mais tu m’as astreint à la servitude par tes péchés, Tu m’as lassé par tes fautes.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You have bought Me no sweet cane with money, Nor have you satisfied Me with the fat of your sacrifices; But you have burdened Me with your sins, You have wearied Me with your iniquities.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4147" name="Group 19"/>
          <p:cNvGraphicFramePr>
            <a:graphicFrameLocks noGrp="1"/>
          </p:cNvGraphicFramePr>
          <p:nvPr/>
        </p:nvGraphicFramePr>
        <p:xfrm>
          <a:off x="34925" y="115888"/>
          <a:ext cx="9001125" cy="5907088"/>
        </p:xfrm>
        <a:graphic>
          <a:graphicData uri="http://schemas.openxmlformats.org/drawingml/2006/table">
            <a:tbl>
              <a:tblPr rtl="1"/>
              <a:tblGrid>
                <a:gridCol w="4184878">
                  <a:extLst>
                    <a:ext uri="{9D8B030D-6E8A-4147-A177-3AD203B41FA5}">
                      <a16:colId xmlns:a16="http://schemas.microsoft.com/office/drawing/2014/main" val="20000"/>
                    </a:ext>
                  </a:extLst>
                </a:gridCol>
                <a:gridCol w="4816247">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أنا أنا هو الماحي معاصيك وآثامك لا أذكُرُها.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ذكِّرني فنتحاكم معاً، قُل آثامك أولاً لكي تتبرر.</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25 C’est moi, moi qui efface tes crimes pour l’amour de moi, Et je ne me souviendrai plus de tes péchés.26 Rappelle mon souvenir, plaidons ensemble, Parle toi–même, pour te justifier.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25 I, even I, am He who blots out your transgressions for My own sake; And I will not remember your sins. 26 Put Me in remembrance; Let us contend together; State your case, that you may be acquitted.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4528" name="Group 16"/>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آباؤك الأوَّل ورؤساؤكَ عصوا عليَّ، دنَّسوا مقادسي فسلمت يعقوب للهوان وإسرائيل للخزي.</a:t>
                      </a:r>
                      <a:r>
                        <a:rPr kumimoji="0" lang="en-CA" sz="3200" b="0" i="0" u="none" strike="noStrike" cap="none" normalizeH="0" baseline="0">
                          <a:ln>
                            <a:noFill/>
                          </a:ln>
                          <a:solidFill>
                            <a:schemeClr val="bg1"/>
                          </a:solidFill>
                          <a:effectLst/>
                          <a:latin typeface="Arial" charset="0"/>
                          <a:cs typeface="Arial" charset="0"/>
                        </a:rPr>
                        <a:t>  </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Ton premier père a péché, Et tes interprètes se sont rebellés contre 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C’est pourquoi j’ai traité en profanes Les chefs du lieu saint, J’ai livré Jacob à l’interdit Et Israël aux outrages.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Your first father sinned, And your mediators have transgressed against Me. 28 Therefore I will profane the princes of the sanctuary; I will give Jacob to the curse, And Israel to reproaches.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5561" name="Group 25"/>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a:t>
                      </a:r>
                      <a:r>
                        <a:rPr kumimoji="0" lang="en-US" sz="3200" b="0" i="0" u="sng" strike="noStrike" cap="none" normalizeH="0" baseline="0">
                          <a:ln>
                            <a:noFill/>
                          </a:ln>
                          <a:solidFill>
                            <a:srgbClr val="FF9900"/>
                          </a:solidFill>
                          <a:effectLst/>
                          <a:latin typeface="Arial" charset="0"/>
                          <a:cs typeface="Arial" charset="0"/>
                        </a:rPr>
                        <a:t>32:6-16</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وأجابَ أليهو بن برخئيلَ البوزيُّ وقال أنا صغيرٌ في الأيَّام وأنتُم شُيُوخٌ، لذلك خفتُ وخشيتُ أن أُبديَ لكُم رأيي.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Job </a:t>
                      </a:r>
                      <a:r>
                        <a:rPr kumimoji="0" lang="en-US" sz="3200" b="0" i="0" u="sng" strike="noStrike" cap="none" normalizeH="0" baseline="0">
                          <a:ln>
                            <a:noFill/>
                          </a:ln>
                          <a:solidFill>
                            <a:srgbClr val="FF9933"/>
                          </a:solidFill>
                          <a:effectLst/>
                          <a:latin typeface="Arial" charset="0"/>
                          <a:cs typeface="Arial" charset="0"/>
                        </a:rPr>
                        <a:t>32:6-16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Élihou, fils de Barakeel de Bouz, prit la parole et dit : Je suis jeune, et vous êtes des vieillards ; C’est pourquoi j’ai tremblé et j’ai craint De vous expliquer mon savoir.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32:6-16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Elihu, the son of Barachel the Buzite, answered and said: I am young in years, and you are very old; Therefore I was afraid, And dared not declare my opinion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6589" name="Group 29"/>
          <p:cNvGraphicFramePr>
            <a:graphicFrameLocks noGrp="1"/>
          </p:cNvGraphicFramePr>
          <p:nvPr/>
        </p:nvGraphicFramePr>
        <p:xfrm>
          <a:off x="34925" y="115888"/>
          <a:ext cx="9001125" cy="6770880"/>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قُلتُ الأيَّام تنطق أليس في كثرة السِّنين معرفة الحكمة، لكنَّ في البشر رُوحاً ونسمة القدير تُعلمني. ليس الكثيرُو الأيَّام حُكماء ولا الشُّيوخُ يعرفون في القضاءِ.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Je me disais : L’âge avancé saura parler, Le grand nombre des années fera connaître la sagesse.8 Mais en réalité, dans un homme, c’est l’esprit, Le souffle du Tout–Puissant, qui lui donne l’intelligence ;9  Beaucoup (d’années) ne donnent pas la sagesse, Et ce ne sont pas les vieillards qui comprennent le droit.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 said, `Age should speak, And multitude of years should teach wisdom.' 8 But there is a spirit in man, And the breath of the Almighty gives him understanding. 9 Great men are not always wise, Nor do the aged always understand justice.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5179" name="Group 27"/>
          <p:cNvGraphicFramePr>
            <a:graphicFrameLocks noGrp="1"/>
          </p:cNvGraphicFramePr>
          <p:nvPr/>
        </p:nvGraphicFramePr>
        <p:xfrm>
          <a:off x="34925" y="115888"/>
          <a:ext cx="9001125" cy="6338888"/>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قُلتُ اسمعُوا لي فأُبدي أنا أيضاً علمي. أصغوا لكلامي الذي أقوله اسمعوا حتى تفحصوا حُججي. فتأمَّلتُ فيكُم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Voilà pourquoi je dis : Écoute–moi ! Moi aussi j’expliquerai mon savoir.11  J’ai attendu (la fin de) vos paroles, J’ai prêté l’oreille à vos raisonnements, Jusqu’à ce que vous ayez examiné à fond (ses) propos. 12 Je vous ai donné toute mon attention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Therefore I say, `Listen to me, I also will declare my opinion.' 11 Indeed I waited for your words, I listened to your reasonings, while you searched out what to say. 12 I paid close attention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6214" name="Group 38"/>
          <p:cNvGraphicFramePr>
            <a:graphicFrameLocks noGrp="1"/>
          </p:cNvGraphicFramePr>
          <p:nvPr/>
        </p:nvGraphicFramePr>
        <p:xfrm>
          <a:off x="34925" y="115888"/>
          <a:ext cx="9074150" cy="6344160"/>
        </p:xfrm>
        <a:graphic>
          <a:graphicData uri="http://schemas.openxmlformats.org/drawingml/2006/table">
            <a:tbl>
              <a:tblPr rtl="1"/>
              <a:tblGrid>
                <a:gridCol w="5257800">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ليس مَن حجَّ أيُّوب ولا جواب مِنكُم لكلامهِ، فلا تقُولُوا أننا قد وجدنا حكمة الرب، إنمَّا للَّـه ضاربه لا الإنسان. أمَّا أنا فلم يُوجِّه إليَّ كلام فلا أجيبه أجابتكُم.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voici qu’aucun de vous n’a convaincu Job, Aucun n’a répondu à ses discours.13 Ne dites pas cependant : (En lui) nous avons trouvé la sagesse ; C’est Dieu qui peut le confondre, et non pas un homme !14 Il ne m’a pas adressé (directement) ses propos : Aussi ne lui répondrai–je pas avec vos paroles.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surely not one of you convinced Job, Or answered his words-- 13 Lest you say, `We have found wisdom'; God will vanquish him, not man. 14 Now he has not directed his words against me; So I will not answer him with your words.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7605" name="Group 21"/>
          <p:cNvGraphicFramePr>
            <a:graphicFrameLocks noGrp="1"/>
          </p:cNvGraphicFramePr>
          <p:nvPr/>
        </p:nvGraphicFramePr>
        <p:xfrm>
          <a:off x="34925" y="115888"/>
          <a:ext cx="9074150" cy="55467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لقد تحيروا، ولم يُجيبُوا، وقد سلبوا النطق فتربصت حتى لم يتكلَّمُوا وتوقفوا فلم يُجيبُوا مِن بعد. </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Ils ont peur, ils ne répondent plus ! Les mots leur manquent !16  J’ai attendu : puisqu’ils ne parlent pas, Parce qu’ils s’arrêtent et ne répondent plus,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They are dismayed and answer no more; Words escape them. 16 And I have waited, because they did not speak, Because they stood still and answered no more.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0861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0861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9653" name="Group 21"/>
          <p:cNvGraphicFramePr>
            <a:graphicFrameLocks noGrp="1"/>
          </p:cNvGraphicFramePr>
          <p:nvPr/>
        </p:nvGraphicFramePr>
        <p:xfrm>
          <a:off x="34925" y="44450"/>
          <a:ext cx="9145588" cy="619442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en-US" sz="3600" b="0" i="0" u="sng" strike="noStrike" cap="none" normalizeH="0" baseline="0" dirty="0">
                          <a:ln>
                            <a:noFill/>
                          </a:ln>
                          <a:solidFill>
                            <a:srgbClr val="FF9933"/>
                          </a:solidFill>
                          <a:effectLst/>
                          <a:latin typeface="Arial" charset="0"/>
                          <a:cs typeface="Arial" charset="0"/>
                        </a:rPr>
                        <a:t>38:9</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أمامك هى كُلّ شهوتي، وتنهُّدي عنكَ لم يخفَ.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33"/>
                          </a:solidFill>
                          <a:effectLst/>
                          <a:latin typeface="Arial" charset="0"/>
                          <a:cs typeface="Times New Roman" pitchFamily="18" charset="0"/>
                        </a:rPr>
                        <a:t>Psaume </a:t>
                      </a:r>
                      <a:r>
                        <a:rPr kumimoji="0" lang="en-US" sz="2800" b="0" i="0" u="sng" strike="noStrike" cap="none" normalizeH="0" baseline="0" dirty="0">
                          <a:ln>
                            <a:noFill/>
                          </a:ln>
                          <a:solidFill>
                            <a:srgbClr val="FF9933"/>
                          </a:solidFill>
                          <a:effectLst/>
                          <a:latin typeface="Arial" charset="0"/>
                          <a:cs typeface="Times New Roman" pitchFamily="18" charset="0"/>
                        </a:rPr>
                        <a:t>38:9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9 </a:t>
                      </a:r>
                      <a:r>
                        <a:rPr kumimoji="0" lang="fr-FR" sz="2800" b="0" i="0" u="none" strike="noStrike" cap="none" normalizeH="0" baseline="0" dirty="0">
                          <a:ln>
                            <a:noFill/>
                          </a:ln>
                          <a:solidFill>
                            <a:schemeClr val="bg1"/>
                          </a:solidFill>
                          <a:effectLst/>
                          <a:latin typeface="Arial" charset="0"/>
                          <a:cs typeface="Arial" charset="0"/>
                        </a:rPr>
                        <a:t>Seigneur ! tout mon désir est devant toi, Et mon soupir ne t’est pas caché.</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38:9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all my desire is before You; And my sighing is not hidden from You.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36pm</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2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0699" name="Group 43"/>
          <p:cNvGraphicFramePr>
            <a:graphicFrameLocks noGrp="1"/>
          </p:cNvGraphicFramePr>
          <p:nvPr/>
        </p:nvGraphicFramePr>
        <p:xfrm>
          <a:off x="34925" y="44450"/>
          <a:ext cx="9145588" cy="669766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مرقس ( 12 : 1 ـ 12 )</a:t>
                      </a:r>
                      <a:endParaRPr kumimoji="0" lang="ar-EG"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وبدأ يقُولُ لهُم بأمثال: " إنسانٌ غرسَ كرماً وشاد له جداراً، وحفرَ معصرة، وبنى فيه بُرجاً، وسلَّمهُ إلى فلاحين كرَّامين وسافر.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Marc 12:1-12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Jésus se mit ensuite à leur parler en paraboles : Un homme planta une vigne. Il l’entoura d’une haie, creusa un pressoir et bâtit une tour ; puis il la loua à des vignerons et partit en voyage.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12:1-12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12:1 Then He began to speak to them in parables: A man planted a vineyard and set a hedge around it, dug a place for the wine vat and built a tower. And he leased it to vinedressers and went into a far country.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36m</a:t>
            </a:r>
          </a:p>
        </p:txBody>
      </p:sp>
    </p:spTree>
  </p:cSld>
  <p:clrMapOvr>
    <a:masterClrMapping/>
  </p:clrMapOvr>
</p:sld>
</file>

<file path=ppt/slides/slide2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7227" name="Group 27"/>
          <p:cNvGraphicFramePr>
            <a:graphicFrameLocks noGrp="1"/>
          </p:cNvGraphicFramePr>
          <p:nvPr/>
        </p:nvGraphicFramePr>
        <p:xfrm>
          <a:off x="34925" y="44450"/>
          <a:ext cx="8894793" cy="6135675"/>
        </p:xfrm>
        <a:graphic>
          <a:graphicData uri="http://schemas.openxmlformats.org/drawingml/2006/table">
            <a:tbl>
              <a:tblPr rtl="1"/>
              <a:tblGrid>
                <a:gridCol w="4047250">
                  <a:extLst>
                    <a:ext uri="{9D8B030D-6E8A-4147-A177-3AD203B41FA5}">
                      <a16:colId xmlns:a16="http://schemas.microsoft.com/office/drawing/2014/main" val="20000"/>
                    </a:ext>
                  </a:extLst>
                </a:gridCol>
                <a:gridCol w="484754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أرسل إلى الكرَّامين عند الأوان عبداً ليأخُذ مِن الكرَّامين مِن ثمر الكرم، فأخذُوهُ وضربوهُ وأرسلُوهُ فارغاً.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La saison venue, il envoya un serviteur vers les vignerons pour recevoir de leur part des fruits de la vigne. 3 Ils le prirent, le frappèrent et le renvoyèrent les mains vides.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Now at vintage-time he sent a servant to the vinedressers, that he might receive some of the fruit of the vineyard from the vinedressers. 3 And they took him and beat him and sent him away empty-handed.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8248" name="Group 24"/>
          <p:cNvGraphicFramePr>
            <a:graphicFrameLocks noGrp="1"/>
          </p:cNvGraphicFramePr>
          <p:nvPr/>
        </p:nvGraphicFramePr>
        <p:xfrm>
          <a:off x="0" y="142852"/>
          <a:ext cx="9145588" cy="6421427"/>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فأرسلَ إليهم أيضاً عبداً آخرَ، فرجمُوا الآخر وأهانوهُ. ثُمَّ أرسل آخر فقتلُوهُ. فأرسل كثيرين آخرين فرجمُوا بعضاً وقتلُوا بعضاً.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Il envoya de nouveau vers eux un autre serviteur ; ils le frappèrent à la tête et l’outragèrent. 5 Il en envoya un troisième qu’ils tuèrent ; puis plusieurs autres qu’ils battirent ou tuèrent.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Again he sent them another servant, and at him they threw stones, wounded him in the head, and sent him away shamefully treated. 5 And again he sent another, and him they killed; and many others, beating some and killing some.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9272" name="Group 24"/>
          <p:cNvGraphicFramePr>
            <a:graphicFrameLocks noGrp="1"/>
          </p:cNvGraphicFramePr>
          <p:nvPr/>
        </p:nvGraphicFramePr>
        <p:xfrm>
          <a:off x="34925" y="44450"/>
          <a:ext cx="9109075" cy="6697663"/>
        </p:xfrm>
        <a:graphic>
          <a:graphicData uri="http://schemas.openxmlformats.org/drawingml/2006/table">
            <a:tbl>
              <a:tblPr rtl="1"/>
              <a:tblGrid>
                <a:gridCol w="4303923">
                  <a:extLst>
                    <a:ext uri="{9D8B030D-6E8A-4147-A177-3AD203B41FA5}">
                      <a16:colId xmlns:a16="http://schemas.microsoft.com/office/drawing/2014/main" val="20000"/>
                    </a:ext>
                  </a:extLst>
                </a:gridCol>
                <a:gridCol w="4805152">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وإذا كان لهُ ابنٌ حبيبٌ أرسلهُ إليهم أخيراً، قائلاً: إنَّهُم يخجلُون مِن ابني! أمَّا أُولئك الكرَّامين فقال بعضهم لبعض: هذا هو الوارثُ! تعالوا فنقتلهُ فيصير لنا الميراثُ!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Seul son fils bien–aimé lui restait ; il l’envoya vers eux le dernier en disant : Ils respecteront mon fils. 7 Mais ces vignerons se dirent entre eux : C’est lui l’héritier, venez, tuons–le, et l’héritage sera à nous.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Therefore still having one son, his beloved, he also sent him to them last, saying, `They will respect my son.' 7 But those vinedressers said among themselves, `This is the heir. Come, let us kill him, and the inheritance will be ours.'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0295" name="Group 23"/>
          <p:cNvGraphicFramePr>
            <a:graphicFrameLocks noGrp="1"/>
          </p:cNvGraphicFramePr>
          <p:nvPr/>
        </p:nvGraphicFramePr>
        <p:xfrm>
          <a:off x="34925" y="44450"/>
          <a:ext cx="9145588" cy="6042025"/>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فأخذُوهُ وقتلُوهُ وطرحُوهُ خارج الكرم. فماذا يفعلُ رب الكرم؟ يأتي ويُهلكُ الكرَّامين، ويُعطي الكرم لآخرين.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952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Ils le prirent, le tuèrent et le jetèrent hors de la vigne. 9 Que fera le maître de la vigne ? Il viendra, fera périr les vignerons et donnera la vigne à d’autres.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they took him and killed him and cast him out of the vineyard. 9 Therefore what will the owner of the vineyard do? He will come and destroy the vinedressers, and give the vineyard to others.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1324" name="Group 28"/>
          <p:cNvGraphicFramePr>
            <a:graphicFrameLocks noGrp="1"/>
          </p:cNvGraphicFramePr>
          <p:nvPr/>
        </p:nvGraphicFramePr>
        <p:xfrm>
          <a:off x="34925" y="44450"/>
          <a:ext cx="9145588" cy="648017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قرأتُم هذا مكتُوب: إن الحجر الذي رفضهُ البناؤُون، هذا صار رأس الزَّاوية؟ كان هذا مِن قبل الربِّ، وهو عجيب في أعيُننا!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N’avez vous pas lu cette (parole de l’)Écriture : La pierre qu’ont rejetée ceux qui bâtissaient Est devenue la principale, celle de l’angle ; 11 C’est du Seigneur que cela est venu, Et c’est une merveille à nos yeux.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Have you not even read this Scripture: `The stone which the builders rejected Has become the chief cornerstone. 11 This was the Lord's doing, And it is marvelous in our eyes'?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1699" name="Group 19"/>
          <p:cNvGraphicFramePr>
            <a:graphicFrameLocks noGrp="1"/>
          </p:cNvGraphicFramePr>
          <p:nvPr/>
        </p:nvGraphicFramePr>
        <p:xfrm>
          <a:off x="34925" y="115888"/>
          <a:ext cx="9074150" cy="55467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فطلبوا ان يمسكوه ولكنهم خافوا من الجمع.لانهم عرفوا انه قال المثل عليهم.فتركوه ومضوا</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Ils cherchaient à se saisir de lui, mais ils craignaient la foule. Ils avaient compris que c’était pour eux que Jésus avait dit cette parabole. Ils le quittèrent et s’en allèrent.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they sought to lay hands on Him, but feared the multitude, for they knew He had spoken the parable against them. So they left Him and went away.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270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11270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1127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11270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4787" name="Group 35"/>
          <p:cNvGraphicFramePr>
            <a:graphicFrameLocks noGrp="1"/>
          </p:cNvGraphicFramePr>
          <p:nvPr/>
        </p:nvGraphicFramePr>
        <p:xfrm>
          <a:off x="34925" y="44450"/>
          <a:ext cx="9074150" cy="6289675"/>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a:t>
                      </a:r>
                      <a:r>
                        <a:rPr kumimoji="0" lang="ar-EG" sz="3200" b="0" i="0" u="sng" strike="noStrike" cap="none" normalizeH="0" baseline="0" dirty="0">
                          <a:ln>
                            <a:noFill/>
                          </a:ln>
                          <a:solidFill>
                            <a:srgbClr val="FF9933"/>
                          </a:solidFill>
                          <a:effectLst/>
                          <a:latin typeface="Arial" charset="0"/>
                          <a:cs typeface="Arial" charset="0"/>
                        </a:rPr>
                        <a:t>ا</a:t>
                      </a:r>
                      <a:r>
                        <a:rPr kumimoji="0" lang="ar-SA" sz="3200" b="0" i="0" u="sng" strike="noStrike" cap="none" normalizeH="0" baseline="0" dirty="0">
                          <a:ln>
                            <a:noFill/>
                          </a:ln>
                          <a:solidFill>
                            <a:srgbClr val="FF9933"/>
                          </a:solidFill>
                          <a:effectLst/>
                          <a:latin typeface="Arial" charset="0"/>
                          <a:cs typeface="Arial" charset="0"/>
                        </a:rPr>
                        <a:t>لأولى إلى أهل تسالونيكي</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4 : 1 ـ 18 )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فإنَّنا نسألكُم أيُّها الإخوة ونطلُبُ إليكُم في الربِّ يسوع، أنَّكُم كما تسلَّمتُم مِنَّا كيف ينبغي لكُم أن تسلُكُوا وتُرضُوا اللَّهَ،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1 Thessalonians 4:1-18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Au reste, frères, nous vous le demandons et nous vous y exhortons dans le Seigneur Jésus : vous avez appris de nous comment vous devez marcher et plaire à Dieu, d’ailleurs vous le faites. Eh bien ! progressez encore.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1 Thessalonians 4:1-18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4:1 Finally then, brethren, we urge and exhort in the Lord Jesus that you should abound more and more, just as you received from us how you ought to walk and to please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36p</a:t>
            </a:r>
          </a:p>
        </p:txBody>
      </p:sp>
    </p:spTree>
  </p:cSld>
  <p:clrMapOvr>
    <a:masterClrMapping/>
  </p:clrMapOvr>
</p:sld>
</file>

<file path=ppt/slides/slide2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289675"/>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كذلك تسلُكُون حتى تزدادُوا أكثر فأكثر. فإنَّكُم تعلمُون أيَّة وصايا سلمناكُم بالربِّ يسوع.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Vous savez, en effet, quelles recommandations nous vous avons données de la part du Seigneur Jésus.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for you know what commandments we gave you through the Lord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5803" name="Group 27"/>
          <p:cNvGraphicFramePr>
            <a:graphicFrameLocks noGrp="1"/>
          </p:cNvGraphicFramePr>
          <p:nvPr/>
        </p:nvGraphicFramePr>
        <p:xfrm>
          <a:off x="34925" y="44450"/>
          <a:ext cx="9001125" cy="651414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هذه هي إرادةُ اللَّه: قداستُكُم. بأن تحفظوا أنفسكُم مِن الزِّنى، وأن يعرف كُلُّ واحدٍ مِنكُم أن يقتني إناءهُ في القداسة والكرامة، لا في هوى شهوة كالأُمم الذين لا يعرفُون اللَّهَ.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Ce que Dieu veut, c’est votre sanctification ; c’est que vous vous absteniez de l’inconduite ; 4 c’est que chacun de vous sache tenir son corps dans la sainteté et l’honnêteté,5 sans se livrer à une convoitise passionnée comme font les païens qui ne connaissent pas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this is the will of God, your sanctification: that you should abstain from sexual immorality; 4 that each of you should know how to possess his own vessel in sanctification and honor, 5 not in passion of lust, like the Gentiles who do not know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3368" name="Group 24"/>
          <p:cNvGraphicFramePr>
            <a:graphicFrameLocks noGrp="1"/>
          </p:cNvGraphicFramePr>
          <p:nvPr/>
        </p:nvGraphicFramePr>
        <p:xfrm>
          <a:off x="34925" y="44450"/>
          <a:ext cx="9001125" cy="653161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 لا يتطاولَ أحدٌ ويطمعَ على أخيهِ في هذا الأمر، لأنَّ الربَّ مُنتقمٌ عن هذه الأشياء كُلِّها كما قُلنا لكُم مِن قبل وشهدنا. لأنَّ اللَّهَ لم يدعُنا للنَّجاسةِ بل في القداسةِ. إذن مَن يحتقر فلا يحتقر إنساناً، بل اللَّهَ الذي أعطانا أيضاً رُوحهُ القُدُّوسَ.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que personne, en affaires, n’use envers son frère de fraude ou de cupidité : le Seigneur fait justice de tout cela, nous vous l’avons déjà dit et attesté.7 Car Dieu ne nous a pas appelés à l’impureté, mais à la sanctification.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that no one should take advantage of and defraud his brother in this matter, because the Lord is the avenger of all such, as we also forewarned you and testified. 7 For God did not call us to uncleanness, but in holiness.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4406" name="Group 38"/>
          <p:cNvGraphicFramePr>
            <a:graphicFrameLocks noGrp="1"/>
          </p:cNvGraphicFramePr>
          <p:nvPr/>
        </p:nvGraphicFramePr>
        <p:xfrm>
          <a:off x="34925" y="44450"/>
          <a:ext cx="9074150" cy="622522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المحبَّةُ الأخويَّةُ فلا حاجةَ لكُم أن أكتُب إليكُم عنها، لأنَّكُم أنفُسكُم مُتعلِّمُون مِن اللَّهِ أن يُحبَّ بعضُكُم بعضاً. </a:t>
                      </a:r>
                      <a:endParaRPr kumimoji="0" lang="en-US" sz="3200" b="0" i="0" u="sng"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Ainsi celui qui rejette (ces préceptes) ne rejette pas un homme, mais Dieu qui vous a aussi donné son Saint–Esprit. 9 Pour ce qui est de l’amour fraternel, vous n’avez pas besoin qu’on vous en écrive, car vous êtes vous–mêmes instruits par Dieu en vue de l’amour réciproque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Therefore he who rejects this does not reject man, but God, who has also given us His Holy Spirit. 9 But concerning brotherly love you have no need that I should write to you, for you yourselves are taught by God to love one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6670" name="Group 14"/>
          <p:cNvGraphicFramePr>
            <a:graphicFrameLocks noGrp="1"/>
          </p:cNvGraphicFramePr>
          <p:nvPr/>
        </p:nvGraphicFramePr>
        <p:xfrm>
          <a:off x="34925" y="44450"/>
          <a:ext cx="9074150" cy="5929313"/>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فإنَّكُم تفعلُون ذلك أيضاً لجميع الإخوة الذين في مكدُونيَّةَ كُلِّها. وإنَّما نسألكُم أيُّها الإخوة أن تزدادُوا أكثر فأكثر،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c’est aussi ce que vous faites envers tous les frères dans la Macédoine entière. Mais nous vous exhortons, frères, à progresser encore,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indeed you do so toward all the brethren who are in all Macedonia. But we urge you, brethren, that you increase more and more;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5424" name="Group 32"/>
          <p:cNvGraphicFramePr>
            <a:graphicFrameLocks noGrp="1"/>
          </p:cNvGraphicFramePr>
          <p:nvPr/>
        </p:nvGraphicFramePr>
        <p:xfrm>
          <a:off x="34925" y="44450"/>
          <a:ext cx="9001125" cy="651414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تحبوا الكرامة وتكُونُوا هادئين، وتُمارسُوا أمُوركُمُ الخاصَّةَ، عاملين بأيديكُم كما أوصيناكُم، لكي تسلُكُوا بلياقةٍ لدى الذين مِن الخارج، ولا تكُون لكُم حاجةٌ إلى أحدٍ.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à mettre votre honneur à vivre en paix, à vous occuper de vos propres affaires et à travailler de vos mains, comme nous vous l’avons recommandé ;12  (cela) pour que vous vous conduisiez honnêtement envers ceux du dehors, et que vous n’ayez besoin de personne.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that you also aspire to lead a quiet life, to mind your own business, and to work with your own hands, as we commanded you, 12 that you may walk properly toward those who are outside, and that you may lack nothing.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6453" name="Group 37"/>
          <p:cNvGraphicFramePr>
            <a:graphicFrameLocks noGrp="1"/>
          </p:cNvGraphicFramePr>
          <p:nvPr/>
        </p:nvGraphicFramePr>
        <p:xfrm>
          <a:off x="34925" y="44450"/>
          <a:ext cx="9074150" cy="6540373"/>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نُريد أيُّها الإخوة أن تجهلُوا مِن جهةِ الرَّاقدينَ، لكي لا تحزنُوا كالباقين الذين لا رجاء لهُم. لأنَّهُ إن كُنَّا نُؤمنُ أنَّ يسوع مات وقام،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أيضاً الرَّاقدين بيسوع،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Nous ne voulons pas, frères, que vous soyez dans l’ignorance au sujet de ceux qui dorment, afin que vous ne vous attristiez pas comme les autres qui n’ont pas </a:t>
                      </a:r>
                      <a:r>
                        <a:rPr kumimoji="0" lang="fr-FR" sz="2300" b="0" i="0" u="none" strike="noStrike" cap="none" normalizeH="0" baseline="0">
                          <a:ln>
                            <a:noFill/>
                          </a:ln>
                          <a:solidFill>
                            <a:schemeClr val="bg1"/>
                          </a:solidFill>
                          <a:effectLst/>
                          <a:latin typeface="Arial" charset="0"/>
                          <a:cs typeface="Arial" charset="0"/>
                        </a:rPr>
                        <a:t>d’espérance.</a:t>
                      </a:r>
                      <a:r>
                        <a:rPr kumimoji="0" lang="fr-FR" sz="2800" b="0" i="0" u="none" strike="noStrike" cap="none" normalizeH="0" baseline="0">
                          <a:ln>
                            <a:noFill/>
                          </a:ln>
                          <a:solidFill>
                            <a:schemeClr val="bg1"/>
                          </a:solidFill>
                          <a:effectLst/>
                          <a:latin typeface="Arial" charset="0"/>
                          <a:cs typeface="Arial" charset="0"/>
                        </a:rPr>
                        <a:t> 14 En effet, si nous croyons que Jésus est mort et qu’il est ressuscité, (nous croyons aussi que) Dieu ramènera aussi par Jésus, et avec lui, ceux qui se sont endormis.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I do not want you to be ignorant, brethren, concerning those who have fallen asleep, lest you sorrow as others who have no hope. 14 For if we believe that Jesus died and rose again, even so God will bring with Him those who sleep in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7471" name="Group 31"/>
          <p:cNvGraphicFramePr>
            <a:graphicFrameLocks noGrp="1"/>
          </p:cNvGraphicFramePr>
          <p:nvPr/>
        </p:nvGraphicFramePr>
        <p:xfrm>
          <a:off x="34925" y="44450"/>
          <a:ext cx="9001125" cy="6361113"/>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سيُحضرُهُمُ اللَّهُ أيضاً معهُ. فإنَّنا نقُولُ لكُم هذا بكلمةِ الـربِّ: إنَّنا نحنُ الأحياء الباقين إلى مجيء الـربِّ، لا نبلغُ الرَّاقـدين.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Voici, en effet, ce que nous vous déclarons, d’après une parole du Seigneur : nous les vivants, restés pour l’avènement du Seigneur, nous ne devancerons pas ceux qui se sont endormis.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For this we say to you by the word of the Lord, that we who are alive and remain until the coming of the Lord will by no means precede those who are asleep.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9509" name="Group 21"/>
          <p:cNvGraphicFramePr>
            <a:graphicFrameLocks noGrp="1"/>
          </p:cNvGraphicFramePr>
          <p:nvPr/>
        </p:nvGraphicFramePr>
        <p:xfrm>
          <a:off x="34925" y="44450"/>
          <a:ext cx="9001125" cy="636111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الربِّ نفسهُ يأمر بصوت رئيس الملائكة وبُوق اللَّهِ، سينزل مِنَ السَّماء والأمواتُ في المسيح سيقُومُون أوَّلاً. </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Car le Seigneur lui–même, à un signal donné, à la voix d’un archange, au son de la trompette de Dieu, descendra du ciel, et les morts en Christ ressusciteront en premier lieu.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the Lord Himself will descend from heaven with a shout, with the voice of an archangel, and with the trumpet of God. And the dead in Christ will rise first.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58485" name="Group 21"/>
          <p:cNvGraphicFramePr>
            <a:graphicFrameLocks noGrp="1"/>
          </p:cNvGraphicFramePr>
          <p:nvPr/>
        </p:nvGraphicFramePr>
        <p:xfrm>
          <a:off x="34925" y="44450"/>
          <a:ext cx="9001125" cy="6361113"/>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نحنُ الأحياء الباقين نُختطف جميعاً معهُم في السُّحُب لنلاقي الربِّ في الهواء، وهكذا نكُونُ مع الربِّ كُلّ حين. لذلك عزُّوا بعضكُم بعضاً بهذا الكلام.</a:t>
                      </a:r>
                      <a:endParaRPr kumimoji="0" lang="en-US"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Ensuite, nous les vivants, qui serons restés, nous serons enlevés ensemble avec eux dans les nuées, à la rencontre du Seigneur dans les airs, et ainsi nous serons toujours avec le Seigneur. 18 Consolez–vous donc les uns les autres par ces paroles.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we who are alive and remain shall be caught up together with them in the clouds to meet the Lord in the air. And thus we shall always be with the Lord. 18 Therefore comfort one another with these words.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680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782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1178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11782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9902" name="Group 30"/>
          <p:cNvGraphicFramePr>
            <a:graphicFrameLocks noGrp="1"/>
          </p:cNvGraphicFramePr>
          <p:nvPr/>
        </p:nvGraphicFramePr>
        <p:xfrm>
          <a:off x="34925" y="44450"/>
          <a:ext cx="9074150" cy="633888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يعقوب الرسول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4 : 7 ـ 12 )</a:t>
                      </a:r>
                      <a:endParaRPr kumimoji="0" lang="ar-EG"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فاخضعُوا إذاً للَّهِ. وقاوِمُوا إبلِيسَ فيَهرُبَ مِنكُمْ. اقتربُوا إلى اللَّهِ فيَقترِبَ إليكُمْ. طَهِّرُوا أيدِيكُمْ أيُّها الخُطاةُ، ونَقُّوا قُلوبَكُم يا ذَوي الرَّأيَينِ.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James 4:7-12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Soumettez–vous donc à Dieu ; résistez au diable, et il fuira loin de vous. 8 Approchez–vous de Dieu, et il s’approchera de vous. Purifiez vos mains, pécheurs, et nettoyez vos coeurs, âmes partagées.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4:7-12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submit to God. Resist the devil and he will flee from you. 8 Draw near to God and He will draw near to you. Cleanse your hands, you sinners; and purify your hearts, you double-minded.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36c</a:t>
            </a:r>
          </a:p>
        </p:txBody>
      </p:sp>
    </p:spTree>
  </p:cSld>
  <p:clrMapOvr>
    <a:masterClrMapping/>
  </p:clrMapOvr>
</p:sld>
</file>

<file path=ppt/slides/slide2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0920" name="Group 24"/>
          <p:cNvGraphicFramePr>
            <a:graphicFrameLocks noGrp="1"/>
          </p:cNvGraphicFramePr>
          <p:nvPr/>
        </p:nvGraphicFramePr>
        <p:xfrm>
          <a:off x="34925" y="115888"/>
          <a:ext cx="9074150" cy="580421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اشقوا ونُوحُوا وابْكُوا. لِيَتَحوَّلْ ضَحِكُكُمْ إلى نوحٍ، وسرُوركُمْ إلى كآبةٍ. تواضعوا أمام الربِّ فَيَرفَعَكُم. لا يغتاب بَعضُكُمْ بعضاً أيُّها الإخوَةُ فإن الذي يغتاب أخَاهُ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Reconnaissez votre misère, menez deuil, pleurez ; que votre rire se change en deuil, et votre joie en tristesse. 10 Humiliez–vous devant le Seigneur, et il vous élèvera. 11 Ne médisez pas les uns des autres, frères.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Lament and mourn and weep! Let your laughter be turned to mourning and your joy to gloom. 10 Humble yourselves in the sight of the Lord, and He will lift you up. 11 Do not speak evil of one another, brethren.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0540" name="Group 28"/>
          <p:cNvGraphicFramePr>
            <a:graphicFrameLocks noGrp="1"/>
          </p:cNvGraphicFramePr>
          <p:nvPr/>
        </p:nvGraphicFramePr>
        <p:xfrm>
          <a:off x="34925" y="115888"/>
          <a:ext cx="9074150" cy="591312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ويُدينُ أخاهُ يغتاب النَّاموسَ ويُدينُ النَّاموسَ. فإنْ كُنتَ تَدينُ النَّاموسَ، فَلستَ عَامِلاً بالنَّاموسِ، بلْ دَيَّاناً لهُ. واحدٌ هو واضِعُ النَّاموسِ، والدَّيان القادرُ أن يُخَلِّصَ وأن يُهلِكَ. فمَن أنتَ يا مَن تَدينُ قريبُك؟</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Celui qui médit d’un frère ou qui juge son frère, médit de la loi et juge la loi. Or, si tu juges la loi, tu n’en es pas l’observateur, mais le juge.12 Un seul est législateur et juge, celui qui peut sauver et perdre ; mais toi, qui es–tu, qui juges le prochain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who speaks evil of a brother and judges his brother, speaks evil of the law and judges the law. But if you judge the law, you are not a doer of the law but a judge. 12 There is one Lawgiver, who is able to save and to destroy. Who are you to judge another?.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192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121924"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21924"/>
                                        </p:tgtEl>
                                        <p:attrNameLst>
                                          <p:attrName>style.visibility</p:attrName>
                                        </p:attrNameLst>
                                      </p:cBhvr>
                                      <p:to>
                                        <p:strVal val="visible"/>
                                      </p:to>
                                    </p:set>
                                    <p:anim calcmode="lin" valueType="num">
                                      <p:cBhvr additive="base">
                                        <p:cTn id="7" dur="500" fill="hold"/>
                                        <p:tgtEl>
                                          <p:spTgt spid="7121924"/>
                                        </p:tgtEl>
                                        <p:attrNameLst>
                                          <p:attrName>ppt_x</p:attrName>
                                        </p:attrNameLst>
                                      </p:cBhvr>
                                      <p:tavLst>
                                        <p:tav tm="0">
                                          <p:val>
                                            <p:strVal val="0-#ppt_w/2"/>
                                          </p:val>
                                        </p:tav>
                                        <p:tav tm="100000">
                                          <p:val>
                                            <p:strVal val="#ppt_x"/>
                                          </p:val>
                                        </p:tav>
                                      </p:tavLst>
                                    </p:anim>
                                    <p:anim calcmode="lin" valueType="num">
                                      <p:cBhvr additive="base">
                                        <p:cTn id="8" dur="500" fill="hold"/>
                                        <p:tgtEl>
                                          <p:spTgt spid="71219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294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1229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12294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12294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5021" name="Group 29"/>
          <p:cNvGraphicFramePr>
            <a:graphicFrameLocks noGrp="1"/>
          </p:cNvGraphicFramePr>
          <p:nvPr/>
        </p:nvGraphicFramePr>
        <p:xfrm>
          <a:off x="107950" y="115888"/>
          <a:ext cx="9036050" cy="6771386"/>
        </p:xfrm>
        <a:graphic>
          <a:graphicData uri="http://schemas.openxmlformats.org/drawingml/2006/table">
            <a:tbl>
              <a:tblPr rtl="1"/>
              <a:tblGrid>
                <a:gridCol w="4716462">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18:9-18</a:t>
                      </a:r>
                      <a:r>
                        <a:rPr kumimoji="0" lang="ar-SA" sz="2800" b="0" i="0" u="sng" strike="noStrike" cap="none" normalizeH="0" baseline="0">
                          <a:ln>
                            <a:noFill/>
                          </a:ln>
                          <a:solidFill>
                            <a:srgbClr val="FF9900"/>
                          </a:solidFill>
                          <a:effectLst/>
                          <a:latin typeface="Arial" charset="0"/>
                          <a:cs typeface="Arial" charset="0"/>
                        </a:rPr>
                        <a:t> )</a:t>
                      </a:r>
                      <a:endParaRPr kumimoji="0" lang="en-CA" sz="28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لبولسَ برُؤيا في اللَّيل: " لا تخفْ، بل تكلَّم ولا تسكُت، لأنِّي أنا مَعكَ، ولا يقوم عليك أحدٌ ليُؤذيك، لأنَّ لي في هذه المدينةِ شعباً كثيراً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18:9-18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 Seigneur dit à Paul en vision pendant la nuit : Sois sans crainte, mais parle et ne te tais pas,10 car moi, je suis avec toi, et personne ne mettra la main sur toi pour te faire du mal : parce que j’ai un peuple nombreux dans cette ville.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18:9-18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Now the Lord spoke to Paul in the night by a vision, Do not be afraid, but speak, and do not keep silent; 10 for I am with you, and no one will attack you to hurt you; for I have many people in this city.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36a</a:t>
            </a:r>
          </a:p>
        </p:txBody>
      </p:sp>
    </p:spTree>
  </p:cSld>
  <p:clrMapOvr>
    <a:masterClrMapping/>
  </p:clrMapOvr>
</p:sld>
</file>

<file path=ppt/slides/slide2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6044" name="Group 28"/>
          <p:cNvGraphicFramePr>
            <a:graphicFrameLocks noGrp="1"/>
          </p:cNvGraphicFramePr>
          <p:nvPr/>
        </p:nvGraphicFramePr>
        <p:xfrm>
          <a:off x="34925" y="44450"/>
          <a:ext cx="9074150" cy="56181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فأقام سنةً وستَّةَ أشهُرٍ، يُعلِّم بينهُم بكلمةِ اللَّهِ. ولمَّا كانَ غاليونُ يَتولَّى أخائية، جاء اليهودُ معاً على بولُس، وأتوا بهِ إلى كُرسيِّ الولايَةِ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demeura un an et six mois à enseigner parmi eux la parole de Dieu.12  Alors que Gallion était proconsul de l’Achaïe, les Juifs se soulevèrent d’un commun accord contre Paul et le menèrent devant le tribunal,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he continued there a year and six months, teaching the word of God among them. 12 When Gallio was proconsul of Achaia, the Jews with one accord rose up against Paul and brought him to the judgment seat,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1563" name="Group 27"/>
          <p:cNvGraphicFramePr>
            <a:graphicFrameLocks noGrp="1"/>
          </p:cNvGraphicFramePr>
          <p:nvPr/>
        </p:nvGraphicFramePr>
        <p:xfrm>
          <a:off x="34925" y="44450"/>
          <a:ext cx="9074150" cy="686409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قائلينَ: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 هذا يَستَميلُ النَّاسَ إلى عبادة اللَّه بخلافِ النَّاموسِ ". </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همَّ بولُسُ أن يَفتَحَ فاهُ قال غَالِيُونُ لليهودِ: " لو كان ظُلماً أو أمراً رَدياً قبيحاً أيُّها اليَهودُ لكُنتُ بالحقِّ قد أحتملَتكُم.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en disant : Cet homme persuade les gens de rendre un culte à Dieu d’une manière contraire à la loi.14 Paul allait ouvrir la bouche, lorsque Gallion dit aux Juifs : S’il s’agissait de quelque injustice ou de quelque délit, je vous écouterais patiemment vous, Juifs, comme de raison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saying, This fellow persuades men to worship God contrary to the law. 14 And when Paul was about to open his mouth, Gallio said to the Jews, If it were a matter of wrongdoing or wicked crimes, O Jews, there would be reason why I should bear with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2580" name="Group 20"/>
          <p:cNvGraphicFramePr>
            <a:graphicFrameLocks noGrp="1"/>
          </p:cNvGraphicFramePr>
          <p:nvPr/>
        </p:nvGraphicFramePr>
        <p:xfrm>
          <a:off x="34925" y="44450"/>
          <a:ext cx="9074150" cy="580421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إذ كانت مشاجرة مِن أجل كلام، وأسماءٍ، وناموسِكُم، فتُبصِرونَ أنتُم. لأنِّي لا أريدُ أن أكونَ قاضِياً لهذِهِ الأُمورِ ". وطرَدَهُم مِن الكُرسيِّ.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mais, s’il s’agit de discussions sur les mots, sur des noms et sur votre propre loi, cela vous regarde ; je ne veux pas moi–même en être juge.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il les renvoya du tribunal.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if it is a question of words and names and your own law, look to it yourselves; for I do not want to be a judge of such matters. 16 And he drove them from the judgment seat.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3610" name="Group 26"/>
          <p:cNvGraphicFramePr>
            <a:graphicFrameLocks noGrp="1"/>
          </p:cNvGraphicFramePr>
          <p:nvPr/>
        </p:nvGraphicFramePr>
        <p:xfrm>
          <a:off x="34925" y="44450"/>
          <a:ext cx="9074150" cy="673004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 الجميع سوستانيسَ رئيسَ المجمع، وضَرَبوهُ قُدَّامَ الكُرسيِّ، ولم يَهتمَّ غاليون بشيءٌ مِن ذلكَ.أمَّا بولُس فلبثَ أيضاً أيَّاماً كثيرةً عند الإخوة، ثمَّ ودَّعهُم وأقلعَ إلى سوريَّة.</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Alors tous prirent Sosthène, le chef de la synagogue, et se mirent à le battre devant le tribunal, sans que Gallion s’en mette en peine.18 Paul demeura là encore assez longtemps. Ensuite il prit congé des frères et s’embarqua pour la Syrie,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Then all the Greeks took Sosthenes, the ruler of the synagogue, and beat him before the judgment seat. But Gallio took no notice of these things. 18 So Paul still remained a good while. Then he took leave of the brethren and sailed for Syria.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704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8066"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128068"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28068"/>
                                        </p:tgtEl>
                                        <p:attrNameLst>
                                          <p:attrName>style.visibility</p:attrName>
                                        </p:attrNameLst>
                                      </p:cBhvr>
                                      <p:to>
                                        <p:strVal val="visible"/>
                                      </p:to>
                                    </p:set>
                                    <p:anim calcmode="lin" valueType="num">
                                      <p:cBhvr additive="base">
                                        <p:cTn id="7" dur="500" fill="hold"/>
                                        <p:tgtEl>
                                          <p:spTgt spid="7128068"/>
                                        </p:tgtEl>
                                        <p:attrNameLst>
                                          <p:attrName>ppt_x</p:attrName>
                                        </p:attrNameLst>
                                      </p:cBhvr>
                                      <p:tavLst>
                                        <p:tav tm="0">
                                          <p:val>
                                            <p:strVal val="0-#ppt_w/2"/>
                                          </p:val>
                                        </p:tav>
                                        <p:tav tm="100000">
                                          <p:val>
                                            <p:strVal val="#ppt_x"/>
                                          </p:val>
                                        </p:tav>
                                      </p:tavLst>
                                    </p:anim>
                                    <p:anim calcmode="lin" valueType="num">
                                      <p:cBhvr additive="base">
                                        <p:cTn id="8" dur="500" fill="hold"/>
                                        <p:tgtEl>
                                          <p:spTgt spid="71280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909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0134" name="Group 22"/>
          <p:cNvGraphicFramePr>
            <a:graphicFrameLocks noGrp="1"/>
          </p:cNvGraphicFramePr>
          <p:nvPr/>
        </p:nvGraphicFramePr>
        <p:xfrm>
          <a:off x="107950" y="44450"/>
          <a:ext cx="9072563" cy="6254560"/>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35:1-2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ياربُّ الذين يظلمُونني، وقَاتل الذين يقاتلُونني. خُذ سلاحاً وتُرساً، وانهضْ إلى معُونتي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Arial" charset="0"/>
                        </a:rPr>
                        <a:t>Psaume </a:t>
                      </a:r>
                      <a:r>
                        <a:rPr kumimoji="0" lang="en-US" sz="3600" b="0" i="0" u="sng" strike="noStrike" cap="none" normalizeH="0" baseline="0">
                          <a:ln>
                            <a:noFill/>
                          </a:ln>
                          <a:solidFill>
                            <a:srgbClr val="FF9933"/>
                          </a:solidFill>
                          <a:effectLst/>
                          <a:latin typeface="Arial" charset="0"/>
                          <a:cs typeface="Arial" charset="0"/>
                        </a:rPr>
                        <a:t>35:1-2</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De David. Éternel ! attaque ceux qui m’attaquent, Combats ceux qui me combattent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Saisis le petit et le grand bouclier, Et lève–toi pour me secourir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Arial" charset="0"/>
                        </a:rPr>
                        <a:t>Psalms 35:1-2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35:1 Plead my cause, O Lord, with those who strive with me; Fight against those who fight against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Take hold of shield and buckler, And stand up for my help.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36pg</a:t>
            </a:r>
          </a:p>
        </p:txBody>
      </p:sp>
    </p:spTree>
  </p:cSld>
  <p:clrMapOvr>
    <a:masterClrMapping/>
  </p:clrMapOvr>
</p:sld>
</file>

<file path=ppt/slides/slide2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1157" name="Group 21"/>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000" b="0" i="0" u="sng" strike="noStrike" cap="none" normalizeH="0" baseline="0">
                          <a:ln>
                            <a:noFill/>
                          </a:ln>
                          <a:solidFill>
                            <a:srgbClr val="FF9933"/>
                          </a:solidFill>
                          <a:effectLst/>
                          <a:latin typeface="Arial" charset="0"/>
                          <a:cs typeface="Arial" charset="0"/>
                        </a:rPr>
                        <a:t>لوقا (</a:t>
                      </a:r>
                      <a:r>
                        <a:rPr kumimoji="0" lang="en-US" sz="4000" b="0" i="0" u="sng" strike="noStrike" cap="none" normalizeH="0" baseline="0">
                          <a:ln>
                            <a:noFill/>
                          </a:ln>
                          <a:solidFill>
                            <a:srgbClr val="FF9933"/>
                          </a:solidFill>
                          <a:effectLst/>
                          <a:latin typeface="Arial" charset="0"/>
                          <a:cs typeface="Arial" charset="0"/>
                        </a:rPr>
                        <a:t>13:1-5</a:t>
                      </a:r>
                      <a:r>
                        <a:rPr kumimoji="0" lang="ar-SA" sz="4000" b="0" i="0" u="sng" strike="noStrike" cap="none" normalizeH="0" baseline="0">
                          <a:ln>
                            <a:noFill/>
                          </a:ln>
                          <a:solidFill>
                            <a:srgbClr val="FF9933"/>
                          </a:solidFill>
                          <a:effectLst/>
                          <a:latin typeface="Arial" charset="0"/>
                          <a:cs typeface="Arial" charset="0"/>
                        </a:rPr>
                        <a:t>)</a:t>
                      </a:r>
                      <a:endParaRPr kumimoji="0" lang="en-CA" sz="40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قد أتى إليهِ في ذلك الزمان قومٌ يُخبرونهُ عن الجليليِّين الذين خلطَ بيلاطُس دماءهم بذبائحهم.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13:1-5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En ce temps–là, quelques personnes vinrent lui raconter ce qui était arrivé à des Galiléens dont Pilate avait mêlé le sang avec celui de leurs sacrifices.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13:1-5</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13:1 There were present at that season some who told Him about the Galileans whose blood Pilate had mingled with their sacrifices.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36g</a:t>
            </a:r>
          </a:p>
        </p:txBody>
      </p:sp>
    </p:spTree>
  </p:cSld>
  <p:clrMapOvr>
    <a:masterClrMapping/>
  </p:clrMapOvr>
</p:sld>
</file>

<file path=ppt/slides/slide2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2185" name="Group 25"/>
          <p:cNvGraphicFramePr>
            <a:graphicFrameLocks noGrp="1"/>
          </p:cNvGraphicFramePr>
          <p:nvPr/>
        </p:nvGraphicFramePr>
        <p:xfrm>
          <a:off x="34925" y="115888"/>
          <a:ext cx="9074150" cy="594296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يسوعُ وقال لهُم: " أتظُنُّون أنَّ هؤُلاء الجليليِّين كانُوا خُطاةً أكثر من سائر الجليليِّين إذ كابدُوا هذه الآلام؟ أقولُ لكُم: لا! بل إن لم تتُوبُوا فجميعُكُم كذلك تهلكُون.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Il leur répondit : Pensez–vous que ces Galiléens aient été de plus grands pécheurs que tous les autres Galiléens, parce qu’ils ont souffert de la sorte ? 3 Non, vous dis–je. Mais si vous ne vous repentez pas, vous périrez tous de même.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Jesus answered and said to them, Do you suppose that these Galileans were worse sinners than all other Galileans, because they suffered such things? 3 I tell you, no; but unless you repent you will all likewise perish.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3204" name="Group 20"/>
          <p:cNvGraphicFramePr>
            <a:graphicFrameLocks noGrp="1"/>
          </p:cNvGraphicFramePr>
          <p:nvPr/>
        </p:nvGraphicFramePr>
        <p:xfrm>
          <a:off x="34925" y="44450"/>
          <a:ext cx="9145588" cy="6864096"/>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 تظُنُّون أن الثَّمانيةَ عشرَ إنساناً الذين سقطَ عليهمُ البُرجُ في سلوام فقتلهُم هؤُلاء كانُوا مُدانين أكثر من سائر النَّاس السَّاكنين في أُورُشليم؟ أقولُ لكُم: لا! بل إن لم تتُوبُوا فجميعُكُم كذلك تهلكُون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rgbClr val="FF9933"/>
                          </a:solidFill>
                          <a:effectLst/>
                          <a:latin typeface="Arial" charset="0"/>
                          <a:cs typeface="Arial" charset="0"/>
                        </a:rPr>
                        <a:t>(والمجد للـه دائماً)</a:t>
                      </a:r>
                      <a:endParaRPr kumimoji="0" lang="en-CA" sz="28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Ou bien, ces dix–huit sur qui est tombée la tour de Siloé et qu’elle a tués, pensez–vous qu’ils aient été plus coupables que tous les autres habitants de Jérusalem ? 5 Non, vous dis–je. Mais si vous ne vous repentez pas, vous périrez tous pareillement.</a:t>
                      </a:r>
                      <a:endParaRPr kumimoji="0" lang="fr-CA" sz="2400" b="1" i="0" u="none" strike="noStrike" cap="none" normalizeH="0" baseline="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Or those eighteen on whom the tower in Siloam fell and killed them, do you think that they were worse sinners than all other men who dwelt in Jerusalem? 5 I tell you, no; but unless you repent you will all likewise perish.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34211" name="Picture 3" descr="pointing"/>
          <p:cNvPicPr>
            <a:picLocks noChangeAspect="1" noChangeArrowheads="1"/>
          </p:cNvPicPr>
          <p:nvPr/>
        </p:nvPicPr>
        <p:blipFill>
          <a:blip r:embed="rId2" cstate="print"/>
          <a:srcRect/>
          <a:stretch>
            <a:fillRect/>
          </a:stretch>
        </p:blipFill>
        <p:spPr bwMode="auto">
          <a:xfrm>
            <a:off x="2857488" y="5786454"/>
            <a:ext cx="1238250" cy="628650"/>
          </a:xfrm>
          <a:prstGeom prst="rect">
            <a:avLst/>
          </a:prstGeom>
          <a:noFill/>
        </p:spPr>
      </p:pic>
      <p:sp>
        <p:nvSpPr>
          <p:cNvPr id="713421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34211"/>
                                        </p:tgtEl>
                                        <p:attrNameLst>
                                          <p:attrName>style.visibility</p:attrName>
                                        </p:attrNameLst>
                                      </p:cBhvr>
                                      <p:to>
                                        <p:strVal val="visible"/>
                                      </p:to>
                                    </p:set>
                                    <p:anim calcmode="lin" valueType="num">
                                      <p:cBhvr additive="base">
                                        <p:cTn id="7" dur="500" fill="hold"/>
                                        <p:tgtEl>
                                          <p:spTgt spid="7134211"/>
                                        </p:tgtEl>
                                        <p:attrNameLst>
                                          <p:attrName>ppt_x</p:attrName>
                                        </p:attrNameLst>
                                      </p:cBhvr>
                                      <p:tavLst>
                                        <p:tav tm="0">
                                          <p:val>
                                            <p:strVal val="0-#ppt_w/2"/>
                                          </p:val>
                                        </p:tav>
                                        <p:tav tm="100000">
                                          <p:val>
                                            <p:strVal val="#ppt_x"/>
                                          </p:val>
                                        </p:tav>
                                      </p:tavLst>
                                    </p:anim>
                                    <p:anim calcmode="lin" valueType="num">
                                      <p:cBhvr additive="base">
                                        <p:cTn id="8" dur="500" fill="hold"/>
                                        <p:tgtEl>
                                          <p:spTgt spid="71342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5241"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Tuesday of the Sixth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الثلاثاء من الإسبوع السادس من الصوم المقدس</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Mardi de la Sixième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3625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3625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7313" name="Group 33"/>
          <p:cNvGraphicFramePr>
            <a:graphicFrameLocks noGrp="1"/>
          </p:cNvGraphicFramePr>
          <p:nvPr/>
        </p:nvGraphicFramePr>
        <p:xfrm>
          <a:off x="34924" y="115888"/>
          <a:ext cx="9109076" cy="6235892"/>
        </p:xfrm>
        <a:graphic>
          <a:graphicData uri="http://schemas.openxmlformats.org/drawingml/2006/table">
            <a:tbl>
              <a:tblPr rtl="1"/>
              <a:tblGrid>
                <a:gridCol w="4998582">
                  <a:extLst>
                    <a:ext uri="{9D8B030D-6E8A-4147-A177-3AD203B41FA5}">
                      <a16:colId xmlns:a16="http://schemas.microsoft.com/office/drawing/2014/main" val="20000"/>
                    </a:ext>
                  </a:extLst>
                </a:gridCol>
                <a:gridCol w="4110494">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من أمثال سليمان الحكيم ( 8 : 12 ـ 21 )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الحكمةُ بالمشورة ظهرت طالبة المعرفة والفهم. مخافةُ الربِّ بُغضُ الشَّرِّ، والكبرياء والتَّعظُّم وطرق الشَّرِّ أبغضتُ.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8:12-21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Moi, la sagesse, j’ai pour demeure la prudence, Et je sais trouver la connaissance de la réflexion. 13 La crainte de l’Éternel, c’est la haine du mal ; L’arrogance et l’orgueil, la voie du mal, Et la bouche perverse, voilà ce que je hais.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8:12-21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I, wisdom, dwell with prudence, And find out knowledge and discretion. 13 The fear of the Lord is to hate evil; Pride and arrogance and the evil way And the perverse mouth I hate.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37f</a:t>
            </a:r>
          </a:p>
        </p:txBody>
      </p:sp>
    </p:spTree>
  </p:cSld>
  <p:clrMapOvr>
    <a:masterClrMapping/>
  </p:clrMapOvr>
</p:sld>
</file>

<file path=ppt/slides/slide2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8338" name="Group 34"/>
          <p:cNvGraphicFramePr>
            <a:graphicFrameLocks noGrp="1"/>
          </p:cNvGraphicFramePr>
          <p:nvPr/>
        </p:nvGraphicFramePr>
        <p:xfrm>
          <a:off x="34925" y="115888"/>
          <a:ext cx="9074150" cy="672712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 المشُورةُ والرَّأيُ، لي الحكمةُ والقوةُ. بي المُلُوك يملكُون والعُظماء يشترعون ما هو عدل. بي الرُّؤساء يرأسُون، والزُعماء وجميع قُضاة الأرض. أنا أُحبُّ الذين يُحبُّونني ووُجدت مِن الذين يطلبُونني.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Le conseil et la raison m’appartiennent ; Je suis l’intelligence, la force est à moi. 15 Par moi les rois règnent, Et les princes ordonnent ce qui est juste ;16 Par moi gouvernent les chefs, Les notables, tous les juges de la terre.17 Moi j’aime ceux qui m’aiment, Et ceux qui me recherchent me trouvent.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Counsel is mine, and sound wisdom; I am understanding, I have strength. 15 By me kings reign, And rulers decree justice. 16 By me princes rule, and nobles, All the judges of the earth. 17 I love those who love me, And those who seek me diligently will find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7702" name="Group 22"/>
          <p:cNvGraphicFramePr>
            <a:graphicFrameLocks noGrp="1"/>
          </p:cNvGraphicFramePr>
          <p:nvPr/>
        </p:nvGraphicFramePr>
        <p:xfrm>
          <a:off x="34925" y="115888"/>
          <a:ext cx="9074150" cy="576262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معي الغنَى والمجدُ، القنية الفاخرة والبر إقتنائي أفضل مِن الذَّهب والحجر الكريم ثماري أفضل من الحجر المُختار.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Avec moi sont la richesse et la gloire, Les biens durables et la justice. 19  Mon fruit est meilleur que l’or, que l’or pur, Et ce que je rapporte (est meilleur) que l’argent de choix.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Riches and honor are with me, Enduring riches and righteousness. 19 My fruit is better than gold, yes, than fine gold, And my revenue than choice silver.</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9354" name="Group 26"/>
          <p:cNvGraphicFramePr>
            <a:graphicFrameLocks noGrp="1"/>
          </p:cNvGraphicFramePr>
          <p:nvPr/>
        </p:nvGraphicFramePr>
        <p:xfrm>
          <a:off x="34925" y="115888"/>
          <a:ext cx="9001125" cy="59070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أسير في سبيل البر في وسط مسالك العدل أُورِّثُ الذين يُحبُّونني الخير الراهن وأملأ خزائنهُم.</a:t>
                      </a:r>
                      <a:r>
                        <a:rPr kumimoji="0" lang="en-CA" sz="3200" b="0" i="0" u="none" strike="noStrike" cap="none" normalizeH="0" baseline="0">
                          <a:ln>
                            <a:noFill/>
                          </a:ln>
                          <a:solidFill>
                            <a:schemeClr val="bg1"/>
                          </a:solidFill>
                          <a:effectLst/>
                          <a:latin typeface="Arial" charset="0"/>
                          <a:cs typeface="Arial" charset="0"/>
                        </a:rPr>
                        <a:t>  </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Je marche dans le chemin de la justice, Au milieu des sentiers de la droiture,21 Pour donner des biens en héritage à ceux qui m’aiment, Et pour remplir leurs trésors.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I traverse the way of righteousness, In the midst of the paths of justice, 21 That I may cause those who love me to inherit wealth, That I may fill their treasuries.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r>
                        <a:rPr kumimoji="0" lang="en-US" sz="2400" b="1" i="0" u="none" strike="noStrike" cap="none" normalizeH="0" baseline="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0391" name="Group 39"/>
          <p:cNvGraphicFramePr>
            <a:graphicFrameLocks noGrp="1"/>
          </p:cNvGraphicFramePr>
          <p:nvPr/>
        </p:nvGraphicFramePr>
        <p:xfrm>
          <a:off x="34925" y="115888"/>
          <a:ext cx="9001125" cy="660412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( 44 : 1 ـ 8 )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اسْمَعْ يا يعقوبُ فتاي ويا إسرائيلُ الذي اخترتُهُ، هكذا يقولُ الربُّ صانعُك وجابلُكَ الذي أعانُك مِن البطن، لا تخفْ يا يعقوبُ فتاي الذي أحببتهُ ويا إسرائيلُ الذي اخترتهُ.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44:1-8</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Écoute maintenant, Jacob, mon serviteur ! Israël, que j’ai choisi !</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Ainsi parle l’Éternel, qui t’a fait Et qui t’a façonné dès ta naissance, Celui qui est ton soutien : Sois sans crainte, Mon serviteur Jacob, Yechouroun, que j’ai choisi.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44:1-8</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44:1 Yet hear now, O Jacob My servant, And Israel whom I have chosen. 2 Thus says the Lord who made you And formed you from the womb, who will help you: `Fear not, O Jacob My servant; And you, Jeshurun, whom I have chosen.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1400" name="Group 24"/>
          <p:cNvGraphicFramePr>
            <a:graphicFrameLocks noGrp="1"/>
          </p:cNvGraphicFramePr>
          <p:nvPr/>
        </p:nvGraphicFramePr>
        <p:xfrm>
          <a:off x="34925" y="115888"/>
          <a:ext cx="9001125" cy="6516308"/>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فإنِّي أفيضُ المياه على العطشى السالكين في القفر، أفيضُ رُوحي على ذُرِّيَّتك وبَركتي على أعقابك، فينبُتُون مثل العُشب في وسط المياه، وكالصَّفصاف على مجاري المياه.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je répandrai des eaux sur le (sol) altéré Et des ruisseaux sur la terre desséchée ; Je répandrai mon Esprit sur ta descendance Et ma bénédiction sur ta progéniture.4 Ils germeront au beau milieu de l’herbe, Comme les saules près des courants d’eau.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I will pour water on him who is thirsty, And floods on the dry ground; I will pour My Spirit on your descendants, And My blessing on your offspring; 4 They will spring up among the grass Like willows by the watercourses.'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8726" name="Group 22"/>
          <p:cNvGraphicFramePr>
            <a:graphicFrameLocks noGrp="1"/>
          </p:cNvGraphicFramePr>
          <p:nvPr/>
        </p:nvGraphicFramePr>
        <p:xfrm>
          <a:off x="34925" y="115888"/>
          <a:ext cx="9001125"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يقولُ أنا للربِّ وهذا يُسمي نفسه بِاسم إله يعقوب وهذا يكتُبُ نفسه مِن خاصة الربِّ ويُكنِّي بِاسم إسرائيل.</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Celui–ci dira : Je suis à l’Éternel ; Celui–là se réclamera du nom de Jacob ; Cet autre écrira sur sa main : à l’Éternel ! Et se parera du nom d’Israël.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One will say, `I am the Lord's'; Another will call himself by the name of Jacob; Another will write with his hand, `The Lord's,' And name himself by the name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9753" name="Group 25"/>
          <p:cNvGraphicFramePr>
            <a:graphicFrameLocks noGrp="1"/>
          </p:cNvGraphicFramePr>
          <p:nvPr/>
        </p:nvGraphicFramePr>
        <p:xfrm>
          <a:off x="34925" y="115888"/>
          <a:ext cx="9001125" cy="65163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قال الربُّ ملكُ إسرائيل وفاديهِ ربُّ الجُنُود: أنا الأوَّلُ وأنا الآخِرُ ولا إلهَ غَيري. ومَن مِثلي يقف ليُنادي ويخبر بهذا ويرتب لي مُنذُ أنشأت شعباً أبدياً</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Ainsi parle l’Éternel, le roi d’Israël, Celui qui le rachète, L’Éternel des armées : Je suis le premier et je suis le dernier, En dehors de moi il n’y a point de Dieu.7 Qui peut se prononcer comme moi ? Qu’il l’annonce et me l’expose ! Depuis que j’ai fondé le peuple d’éternité,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Thus says the Lord, the King of Israel, And his Redeemer, the Lord of hosts: `I am the First and I am the Last; Besides Me there is no God. 7 And who can proclaim as I do? Then let him declare it and set it in order for Me, Since I appointed the ancient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2420" name="Group 20"/>
          <p:cNvGraphicFramePr>
            <a:graphicFrameLocks noGrp="1"/>
          </p:cNvGraphicFramePr>
          <p:nvPr/>
        </p:nvGraphicFramePr>
        <p:xfrm>
          <a:off x="34925" y="115888"/>
          <a:ext cx="9001125" cy="6528500"/>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ليُخبرهُم بالمستقبل وبما سَيأتي. لا ترتاعُوا ولا تضطربُوا، ألم أسمعكُم مِن ذلك الوقت وأخبركُم أنتُم شُهُودي. هل مِن إلهٌ غيري</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Qu’ils annoncent donc les événements, Et aussi ce qui doit arriver !8 N’ayez pas peur et ne tremblez pas ; Ne te l’ai–je pas depuis toujours fait entendre et annoncé ? Vous êtes mes témoins : Y a–t–il un autre Dieu en dehors de moi ? Il n’y a point d’autre rocher, Je n’en connais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things that are coming and shall come, Let them show these to them. 8 Do not fear, nor be afraid; Have I not told you from that time, and declared it? You are My witnesses. Is there a God besides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3460" name="Group 36"/>
          <p:cNvGraphicFramePr>
            <a:graphicFrameLocks noGrp="1"/>
          </p:cNvGraphicFramePr>
          <p:nvPr/>
        </p:nvGraphicFramePr>
        <p:xfrm>
          <a:off x="34925" y="115888"/>
          <a:ext cx="9074150" cy="6585840"/>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a:t>
                      </a:r>
                      <a:r>
                        <a:rPr kumimoji="0" lang="ar-EG"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32 : 17 ـ 33 : 1 ـ </a:t>
                      </a:r>
                      <a:r>
                        <a:rPr kumimoji="0" lang="ar-EG" sz="3200" b="0" i="0" u="sng" strike="noStrike" cap="none" normalizeH="0" baseline="0">
                          <a:ln>
                            <a:noFill/>
                          </a:ln>
                          <a:solidFill>
                            <a:srgbClr val="FF9900"/>
                          </a:solidFill>
                          <a:effectLst/>
                          <a:latin typeface="Arial" charset="0"/>
                          <a:cs typeface="Arial" charset="0"/>
                        </a:rPr>
                        <a:t>33</a:t>
                      </a:r>
                      <a:r>
                        <a:rPr kumimoji="0" lang="ar-SA" sz="3200" b="0" i="0" u="sng" strike="noStrike" cap="none" normalizeH="0" baseline="0">
                          <a:ln>
                            <a:noFill/>
                          </a:ln>
                          <a:solidFill>
                            <a:srgbClr val="FF9900"/>
                          </a:solidFill>
                          <a:effectLst/>
                          <a:latin typeface="Arial" charset="0"/>
                          <a:cs typeface="Arial" charset="0"/>
                        </a:rPr>
                        <a:t>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 أليهو ) وقال أتكلَّم أنا أيضاً. لأنِّي ملآنٌ أقوالاً، ورُوحُ باطني يُضايقني. إن جوفي كخمر لم يُبزل كزقاق جديدة تكاد تنشقُّ.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Job 32:17-33:33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A mon tour, je veux répondre moi aussi, Je veux expliquer, moi aussi, mon savoir.18 Car je suis tout plein de propos, L’esprit me presse au–dedans de moi ;19 Voici qu’au–dedans de moi, c’est comme du vin sous pression Comme des outres neuves qui vont éclater.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32:17-33:33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I also will answer my part, I too will declare my opinion. 18 For I am full of words; The spirit within me compels me. 19 Indeed my belly is like wine that has no vent; It is ready to burst like new wineskins.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49656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أتكلَّمُ فأُفرجُ، أفتحُ شفتيَّ وأُجيبُ. لا أُحابي إنساناً ولا أخجل مِن مولود امرأة، لأنِّي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أعرف الإطراء. لأنَّهُ عن قليل يأخُذُني صانعي.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لكن اسْمَع يا أيُّوب أقوالي واصْغَ إلى كلامي كُله.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Je parlerai pour respirer à l’aise, J’ouvrirai mes lèvres et je répondrai.21  Je ne ferai pas de considération de personne Et je ne flatterai pas un être humain 22 Car je ne sais pas flatter : Mon créateur m’enlèverait bien vite.1 Maintenant donc, Job, écoute mes propos, Prête l’oreille à toutes mes paroles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I will speak, that I may find relief; I must open my lips and answer. 21 Let me not, I pray, show partiality to anyone; Nor let me flatter any man. 22 For I do not know how to flatter, Else my Maker would soon take me away. </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33:1 But please, Job, hear my speech, And listen to all my words.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0784" name="Group 32"/>
          <p:cNvGraphicFramePr>
            <a:graphicFrameLocks noGrp="1"/>
          </p:cNvGraphicFramePr>
          <p:nvPr/>
        </p:nvGraphicFramePr>
        <p:xfrm>
          <a:off x="34925" y="115888"/>
          <a:ext cx="9074150" cy="6049963"/>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فتحت فَمي، ولساني نطقَ ( في حَنكي ). إنما كلامي مِن قلب مُستقيم وعلم شفتيَّ الذي تنطقان به مخلص.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Voici que j’ouvre la bouche ; Ma langue va parler dans mon palais.3  C’est la droiture de mon coeur (qu’exprimeront) mes discours, Et c’est une science pure que proposeront mes lèvres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Now, I open my mouth; My tongue speaks in my mouth. 3 My words come from my upright heart; My lips utter pure knowledge.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8656" name="Group 16"/>
          <p:cNvGraphicFramePr>
            <a:graphicFrameLocks noGrp="1"/>
          </p:cNvGraphicFramePr>
          <p:nvPr/>
        </p:nvGraphicFramePr>
        <p:xfrm>
          <a:off x="34925" y="115888"/>
          <a:ext cx="9074150"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رُوحُ اللَّهِ الذي هو صنعني ونسمةُ القدير أحيتني. أجبني إن استطَعت، وأحسن الدَّعوى، كُن راسخاً أمامي.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L’Esprit de Dieu m’a formé, Et le souffle du Tout–Puissant me fait vivre.5 Si tu le peux, réponds–moi, Prends tes dispositions, présente–toi devant moi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 Spirit of God has made me, And the breath of the Almighty gives me life. 5 If you can answer me, Set your words in order before me; Take your stand.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1799" name="Group 23"/>
          <p:cNvGraphicFramePr>
            <a:graphicFrameLocks noGrp="1"/>
          </p:cNvGraphicFramePr>
          <p:nvPr/>
        </p:nvGraphicFramePr>
        <p:xfrm>
          <a:off x="34925" y="115888"/>
          <a:ext cx="9074150" cy="594512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نظيرك ( لدى اللَّه ) مِن طين أُخذت أنا أيضاً، هوذا هيبَتي لا تُرهبُك وجلالي لا يثقُلُ عليكَ.</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إنَّكَ قد قُلتَ في مسامعي وصوتَ أقوالكَ سمعتُ، قُلتَ إني أنا بريءٌّ بلا معصيةٍ،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Devant Dieu, je suis comme toi, Moi aussi, j’ai été tiré de l’argile ; 7 Ainsi la terreur que j’inspire ne t’alarmera pas, Et mon autorité ne saurait t’accabler.8 Mais tu as dit à mes oreilles,  –– Et j’ai entendu le son de tes propos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Truly I am as your spokesman before God; I also have been formed out of clay. 7 Surely no fear of me will terrify you, Nor will my hand be heavy on you. 8 Surely you have spoken in my hearing, And I have heard the sound of your words, saying,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2830" name="Group 30"/>
          <p:cNvGraphicFramePr>
            <a:graphicFrameLocks noGrp="1"/>
          </p:cNvGraphicFramePr>
          <p:nvPr/>
        </p:nvGraphicFramePr>
        <p:xfrm>
          <a:off x="34925" y="115888"/>
          <a:ext cx="9074150" cy="649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نقيّ ولا إثم لي، وإنَّما هو يتطلب عللاً عليَّ، ويحسبنُي عدوَّاً لهُ، يجعل رجْلَيَّ في مقطرة، ويرصد جميع سُبلي.</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فكيف قُلت إنِّي بار ولم يسمع لي، إنه أبدي وأعظم مِن البشر،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Je suis sans reproche, sans péché, Je suis net, il n’y a pas de faute en moi. 10  Et (Dieu) trouve contre moi de l’hostilité, Il me considère comme son ennemi ;11 Il met mes pieds dans les entraves, Il surveille tous mes mouvements.12  Je te répondrai qu’en cela tu n’as pas raison, Car Dieu est plus grand qu’un homme.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`I am pure, without transgression; I am innocent, and there is no iniquity in me. 10 Yet He finds occasions against me, He counts me as His enemy; 11 He puts my feet in the stocks, He watches all my paths.' 12 Look, in this you are not righteous. I will answer you, For God is greater than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3856" name="Group 32"/>
          <p:cNvGraphicFramePr>
            <a:graphicFrameLocks noGrp="1"/>
          </p:cNvGraphicFramePr>
          <p:nvPr/>
        </p:nvGraphicFramePr>
        <p:xfrm>
          <a:off x="34925" y="44450"/>
          <a:ext cx="9074150" cy="684708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فيقول لماذا لم يسمع لكل كلام قضائي؟ لكنَّ اللَّهَ يتكلَّمُ مرَّةً وباثنتين لا يُلاحظُ الإنسانُ. في حُلمٍ في رُؤيا اللَّيل حين يقع السبات على النَّاس وهُم نائمون على مضاجعهُم</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Pourquoi veux–tu disputer avec lui ? Car on ne peut répondre à toutes ses paroles.14 Dieu parle cependant, tantôt d’une manière, Tantôt d’une autre, et l’on n’y fait pas attention.15 (Il parle) en songe, en vision nocturne, Quand un profond sommeil tombe sur les hommes, Quand ils sont endormis sur leur couche.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Why do you contend with Him? For He does not give an accounting of any of His words. 14 For God may speak in one way, or in another, Yet man does not perceive it. 15 In a dream, in a vision of the night, When deep sleep falls upon men, While slumbering on their beds,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4879" name="Group 31"/>
          <p:cNvGraphicFramePr>
            <a:graphicFrameLocks noGrp="1"/>
          </p:cNvGraphicFramePr>
          <p:nvPr/>
        </p:nvGraphicFramePr>
        <p:xfrm>
          <a:off x="34925" y="115888"/>
          <a:ext cx="9074150" cy="56911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يفتح آذانَ النَّاس ويختمُ على إنذارهم، ليتحوَّل الإنسان عن شره ويمحو الكبرياء عن الرَّجُل</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Alors il fait des révélations aux hommes Et met le sceau à leur instruction,17 Afin d’écarter l’être humain de ses oeuvres Et de préserver de l’orgueil l’homme fort,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Then He opens the ears of men, And seals their instruction. 17 In order to turn man from his deed, And conceal pride from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9678" name="Group 14"/>
          <p:cNvGraphicFramePr>
            <a:graphicFrameLocks noGrp="1"/>
          </p:cNvGraphicFramePr>
          <p:nvPr/>
        </p:nvGraphicFramePr>
        <p:xfrm>
          <a:off x="34925" y="115888"/>
          <a:ext cx="9074150" cy="5691188"/>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فيقي نفسهُ مِن الفساد وحياتهُ مِن الزَّوال بحـربةِ الموت. يُؤدَّب بالألم على مضجعهِ ولعظامه</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Afin de garantir son âme du gouffre Et (d’empêcher) sa vie de périr par le javelot.19 Par la douleur aussi l’homme reçoit un avertissement sur sa couche, Quand une lutte continue (vient agiter) ses os.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He keeps back his soul from the Pit, And his life from perishing by the sword. 19 Man is also chastened with pain on his bed, And with strong pain in many of his bones,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5899" name="Group 27"/>
          <p:cNvGraphicFramePr>
            <a:graphicFrameLocks noGrp="1"/>
          </p:cNvGraphicFramePr>
          <p:nvPr/>
        </p:nvGraphicFramePr>
        <p:xfrm>
          <a:off x="34925" y="115888"/>
          <a:ext cx="9074150" cy="5945125"/>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نزاع شديـدٌ عاف حياتهُ الخُبز ونفسهُ الطَّعام الشَّهيَّ، يذوب لحمهُ عن العَيان وتنبَري عظامهُ فلا تُرى وقد دنت نفسهُ إلى الموت وحياتهُ إلى الجحيم.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Alors il prend en dégoût le pain, Même les aliments les plus désirables.21 Sa chair se consume et disparaît au regard, Ses os qu’on ne voyait pas sont mis à nu ; 22 Son âme s’approche du gouffre, Et sa vie de ceux qui donnent la mort.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So that his life abhors bread, And his soul succulent food. 21 His flesh wastes away from sight, And his bones stick out which once were not seen. 22 Yes, his soul draws near the Pit, And his life to the executioners.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6928" name="Group 32"/>
          <p:cNvGraphicFramePr>
            <a:graphicFrameLocks noGrp="1"/>
          </p:cNvGraphicFramePr>
          <p:nvPr/>
        </p:nvGraphicFramePr>
        <p:xfrm>
          <a:off x="34925" y="115888"/>
          <a:ext cx="9074150" cy="629405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كان ألف مِن الملائكة مُحيطين بهم فلا يضرهم واحد، فإن كان هُم تفكروا في قلوبهُم أن يرجعوا إلى الربِّ ويقروا بذنوبهم أمام النَّاس فنسمة حياتهم</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تقع، اللُّهم افتده مِن الهُبُوط إلى الموت ويتجدد جسدهم وتمتلئ عظامهم نخاعاً،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Mais s’il se trouve pour lui un ange intercesseur, Un seul entre mille, Qui annonce à l’homme son devoir, 24 Alors il lui fera grâce et dira : Délivre–le, afin qu’il ne descende pas dans le gouffre ; J’ai trouvé une rançon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If there is a messenger for him, A mediator, one among a thousand, To show man His uprightness, 24 Then He is gracious to him, and says, `Deliver him from going down to the Pit; I have found a ransom';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0702" name="Group 14"/>
          <p:cNvGraphicFramePr>
            <a:graphicFrameLocks noGrp="1"/>
          </p:cNvGraphicFramePr>
          <p:nvPr/>
        </p:nvGraphicFramePr>
        <p:xfrm>
          <a:off x="34925" y="115888"/>
          <a:ext cx="9074150" cy="58340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ويلين لحمهُ كالطفل ويقف مُعزياً للبشر.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Et sa chair retrouve la fraîcheur de la jeunesse, Il revient aux jours de son adolescence.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His flesh shall be young like a child's, He shall return to the days of his youth.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7946" name="Group 26"/>
          <p:cNvGraphicFramePr>
            <a:graphicFrameLocks noGrp="1"/>
          </p:cNvGraphicFramePr>
          <p:nvPr/>
        </p:nvGraphicFramePr>
        <p:xfrm>
          <a:off x="34925" y="115888"/>
          <a:ext cx="9074150" cy="630548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يُصلِّي إلى اللَّهِ فيرضَى عنهُ حينئذٍ يُعاين وجههُ بالهتاف فيرُدُّ على الإنسان برَّهُ، فيُرنم بين النَّاس ويقولُ قد خطئتُ وزغتُ عن الاستقامة ولم يُجزني،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Il adresse sa prière à Dieu qui lui est favorable, Il voit sa face avec des cris de joie. (Dieu) rend à l’homme sa justice.27 Il chante devant les hommes et dit : J’ai péché, j’ai perverti ce qui est droit, Et je n’ai pas été traité comme je le méritais.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He shall pray to God, and He will delight in him, He shall see His face with joy, For He restores to man His righteousness. 27 Then he looks at men and says, `I have sinned, and perverted what was right, And it did not profit me.'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8966" name="Group 22"/>
          <p:cNvGraphicFramePr>
            <a:graphicFrameLocks noGrp="1"/>
          </p:cNvGraphicFramePr>
          <p:nvPr/>
        </p:nvGraphicFramePr>
        <p:xfrm>
          <a:off x="34925" y="115888"/>
          <a:ext cx="9074150" cy="6137149"/>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افتدى نفسي مِن الهبوط إلى الفساد وحياتي تبصر النُّور.هذا كُلُّه يفعلهُ اللَّهُ بالإنسان مرَّتين وثلاثاً، ليُعيد نفسهُ مِن الفساد وينورها بنُور الأحياء.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Dieu a libéré mon âme pour qu’elle ne passe pas dans le gouffre, Et ma vie verra (encore) la lumière.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Voilà tout ce que Dieu fait, Deux fois, trois fois, avec l’homme.30 Pour détourner son âme du gouffre, Pour l’éclairer de la lumière des vivants.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He will redeem his soul from going down to the Pit, And his life shall see the light. 29 Behold, God works all these things, Twice, in fact, three times with a man, 30 To bring back his soul from the Pit, That he may be enlightened with the light of life.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5501" name="Group 29"/>
          <p:cNvGraphicFramePr>
            <a:graphicFrameLocks noGrp="1"/>
          </p:cNvGraphicFramePr>
          <p:nvPr/>
        </p:nvGraphicFramePr>
        <p:xfrm>
          <a:off x="34925" y="115888"/>
          <a:ext cx="9001125" cy="610178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فاصْغَ يا أيُّوب واستمع لي، وانصُت فأتكلَّمُ. إن كان عندك بيانٌ فأجبني، تكلَّم، فإنِّي أحبُ تَبريركَ. وإلاَّ فاسمع أنت وانصُت فأُعلِّمك الحكمةَ.</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Sois attentif, Job, écoute–moi ! Tais–toi, et c’est moi qui parlerai ! 32 Si tu as quelque propos (à formuler), réponds–moi ! Parle, car je voudrais te rendre justice. 33 Sinon, toi, écoute–moi ! Tais–toi, et je t’enseignerai la sagesse.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Give ear, Job, listen to me; Hold your peace, and I will speak. 32 If you have anything to say, answer me; Speak, for I desire to justify you. 33 If not, listen to me; Hold your peace, and I will teach you wisdom.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6515" name="Group 19"/>
          <p:cNvGraphicFramePr>
            <a:graphicFrameLocks noGrp="1"/>
          </p:cNvGraphicFramePr>
          <p:nvPr/>
        </p:nvGraphicFramePr>
        <p:xfrm>
          <a:off x="34925" y="115888"/>
          <a:ext cx="9145588" cy="6307329"/>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a:t>
                      </a:r>
                      <a:endParaRPr kumimoji="0" lang="en-CA" sz="3200" b="0" i="0" u="sng" strike="noStrike" cap="none" normalizeH="0" baseline="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2 Kings 5:1-27</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2 Kings 5:1-27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Now Naaman, commander of the army of the king of Syria, was a great and honorable man in the eyes of his master, because by him the Lord had given victory to Syria. He was also a mighty man of valor, but a leper.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79984" name="Group 16"/>
          <p:cNvGraphicFramePr>
            <a:graphicFrameLocks noGrp="1"/>
          </p:cNvGraphicFramePr>
          <p:nvPr/>
        </p:nvGraphicFramePr>
        <p:xfrm>
          <a:off x="34925" y="115888"/>
          <a:ext cx="9145588" cy="658774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the Syrians had gone out on raids, and had brought back captive a young girl from the land of Israel. She waited on Naaman's wife. 3 Then she said to her mistress, If only my master were with the prophet who is in Samaria! For he would heal him of his leprosy.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1007" name="Group 15"/>
          <p:cNvGraphicFramePr>
            <a:graphicFrameLocks noGrp="1"/>
          </p:cNvGraphicFramePr>
          <p:nvPr/>
        </p:nvGraphicFramePr>
        <p:xfrm>
          <a:off x="34925" y="115888"/>
          <a:ext cx="9145588" cy="604996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Naaman went in and told his master, saying, Thus and thus said the girl who is from the land of Israel. 5 Then the king of Syria said, Go now, and I will send a letter to the king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2033" name="Group 17"/>
          <p:cNvGraphicFramePr>
            <a:graphicFrameLocks noGrp="1"/>
          </p:cNvGraphicFramePr>
          <p:nvPr/>
        </p:nvGraphicFramePr>
        <p:xfrm>
          <a:off x="34925" y="115888"/>
          <a:ext cx="9145588" cy="658266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he departed and took with him ten talents of silver, six thousand shekels of gold, and ten changes of clothing. 6 Then he brought the letter to the king of Israel, which said, Now be advised, when this letter comes to you, that I have sent Naaman my servant to you, that you may heal him of his leprosy.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3055" name="Group 15"/>
          <p:cNvGraphicFramePr>
            <a:graphicFrameLocks noGrp="1"/>
          </p:cNvGraphicFramePr>
          <p:nvPr/>
        </p:nvGraphicFramePr>
        <p:xfrm>
          <a:off x="34925" y="115888"/>
          <a:ext cx="9145588" cy="608958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it happened, when the king of Israel read the letter, that he tore his clothes and said, Am I God, to kill and make alive, that this man sends a man to me to heal him of his leprosy? Therefore please consider, and see how he seeks a quarrel with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4079" name="Group 15"/>
          <p:cNvGraphicFramePr>
            <a:graphicFrameLocks noGrp="1"/>
          </p:cNvGraphicFramePr>
          <p:nvPr/>
        </p:nvGraphicFramePr>
        <p:xfrm>
          <a:off x="34925" y="115888"/>
          <a:ext cx="9145588"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 it was, when Elisha the man of God heard that the king of Israel had torn his clothes, that he sent to the king, saying, Why have you torn your clothes? Please let him come to me, and he shall know that there is a prophet in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5103" name="Group 15"/>
          <p:cNvGraphicFramePr>
            <a:graphicFrameLocks noGrp="1"/>
          </p:cNvGraphicFramePr>
          <p:nvPr/>
        </p:nvGraphicFramePr>
        <p:xfrm>
          <a:off x="34925" y="115888"/>
          <a:ext cx="9145588" cy="6089588"/>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Naaman went with his horses and chariot, and he stood at the door of Elisha's house. 10 And Elisha sent a messenger to him, saying, Go and wash in the Jordan seven times, and your flesh shall be restored to you, and you shall be clean.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6126" name="Group 14"/>
          <p:cNvGraphicFramePr>
            <a:graphicFrameLocks noGrp="1"/>
          </p:cNvGraphicFramePr>
          <p:nvPr/>
        </p:nvGraphicFramePr>
        <p:xfrm>
          <a:off x="34925" y="115888"/>
          <a:ext cx="9145588"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Naaman became furious, and went away and said, Indeed, I said to myself, `He will surely come out to me, and stand and call on the name of the Lord his God, and wave his hand over the place, and heal the leprosy.'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7150" name="Group 14"/>
          <p:cNvGraphicFramePr>
            <a:graphicFrameLocks noGrp="1"/>
          </p:cNvGraphicFramePr>
          <p:nvPr/>
        </p:nvGraphicFramePr>
        <p:xfrm>
          <a:off x="34925" y="115888"/>
          <a:ext cx="9145588" cy="59785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Are not the Abanah and the Pharpar, the rivers of Damascus, better than all the waters of Israel? Could I not wash in them and be clean? So he turned and went away in a rage. 13 And his servants came near and spoke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8175" name="Group 15"/>
          <p:cNvGraphicFramePr>
            <a:graphicFrameLocks noGrp="1"/>
          </p:cNvGraphicFramePr>
          <p:nvPr/>
        </p:nvGraphicFramePr>
        <p:xfrm>
          <a:off x="34925" y="115888"/>
          <a:ext cx="9145588" cy="6089588"/>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said, My father, if the prophet had told you to do something great, would you not have done it? How much more then, when he says to you, `Wash, and be clean'? 14 So he went down and dipped seven times in the Jordan, according to the saying of the man of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89199" name="Group 15"/>
          <p:cNvGraphicFramePr>
            <a:graphicFrameLocks noGrp="1"/>
          </p:cNvGraphicFramePr>
          <p:nvPr/>
        </p:nvGraphicFramePr>
        <p:xfrm>
          <a:off x="34925" y="115888"/>
          <a:ext cx="9145588" cy="6516308"/>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his flesh was restored like the flesh of a little child, and he was clean. 15 And he returned to the man of God, he and all his aides, and came and stood before him; and he said, Indeed, now I know that there is no God in all the earth, except in Israel; now therefore, please take a gift from your servant.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0224" name="Group 16"/>
          <p:cNvGraphicFramePr>
            <a:graphicFrameLocks noGrp="1"/>
          </p:cNvGraphicFramePr>
          <p:nvPr/>
        </p:nvGraphicFramePr>
        <p:xfrm>
          <a:off x="34925" y="115888"/>
          <a:ext cx="9145588" cy="6371845"/>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But he said, As the Lord lives, before whom I stand, I will receive nothing. And he urged him to take it, but he refused. 17 So Naaman said, Then, if not, please let your servant be given two mule-loads of earth; for your servant will no longer offer either burnt offering or sacrifice to other gods, but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1247" name="Group 15"/>
          <p:cNvGraphicFramePr>
            <a:graphicFrameLocks noGrp="1"/>
          </p:cNvGraphicFramePr>
          <p:nvPr/>
        </p:nvGraphicFramePr>
        <p:xfrm>
          <a:off x="34925" y="115888"/>
          <a:ext cx="9145588" cy="6371845"/>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Yet in this thing may the Lord pardon your servant: when my master goes into the temple of Rimmon to worship there, and he leans on my hand, and I bow down in the temple of Rimmon--when I bow down in the temple of Rimmon, may the Lord please pardon your servant in this 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2270" name="Group 14"/>
          <p:cNvGraphicFramePr>
            <a:graphicFrameLocks noGrp="1"/>
          </p:cNvGraphicFramePr>
          <p:nvPr/>
        </p:nvGraphicFramePr>
        <p:xfrm>
          <a:off x="34925" y="115888"/>
          <a:ext cx="9145588" cy="6371845"/>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Then he said to him, Go in peace. So he departed from him a short distance. 20 But Gehazi, the servant of Elisha the man of God, said, Look, my master has spared Naaman this Syrian, while not receiving from his hands what he brought; but as the Lord lives, I will run after him and take something from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3295" name="Group 15"/>
          <p:cNvGraphicFramePr>
            <a:graphicFrameLocks noGrp="1"/>
          </p:cNvGraphicFramePr>
          <p:nvPr/>
        </p:nvGraphicFramePr>
        <p:xfrm>
          <a:off x="34925" y="115888"/>
          <a:ext cx="9145588" cy="5945125"/>
        </p:xfrm>
        <a:graphic>
          <a:graphicData uri="http://schemas.openxmlformats.org/drawingml/2006/table">
            <a:tbl>
              <a:tblPr rtl="1"/>
              <a:tblGrid>
                <a:gridCol w="3671888">
                  <a:extLst>
                    <a:ext uri="{9D8B030D-6E8A-4147-A177-3AD203B41FA5}">
                      <a16:colId xmlns:a16="http://schemas.microsoft.com/office/drawing/2014/main" val="20000"/>
                    </a:ext>
                  </a:extLst>
                </a:gridCol>
                <a:gridCol w="547370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So Gehazi pursued Naaman. When Naaman saw him running after him, he got down from the chariot to meet him, and said, Is all well? 22 And he said, All is well. My master has sent me, saying, `Indeed, just now two young men of the sons of the prophets have come to me from the mountains of Ephraim.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4318" name="Group 14"/>
          <p:cNvGraphicFramePr>
            <a:graphicFrameLocks noGrp="1"/>
          </p:cNvGraphicFramePr>
          <p:nvPr/>
        </p:nvGraphicFramePr>
        <p:xfrm>
          <a:off x="34925" y="115888"/>
          <a:ext cx="9145588" cy="5945125"/>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Please give them a talent of silver and two changes of garments.' 23 So Naaman said, Please, take two talents. And he urged him, and bound two talents of silver in two bags, with two changes of garments, and handed them to two of his servants; and they carried them on ahead of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5343" name="Group 15"/>
          <p:cNvGraphicFramePr>
            <a:graphicFrameLocks noGrp="1"/>
          </p:cNvGraphicFramePr>
          <p:nvPr/>
        </p:nvGraphicFramePr>
        <p:xfrm>
          <a:off x="34925" y="115888"/>
          <a:ext cx="9145588" cy="637184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When he came to the citadel, he took them from their hand, and stored them away in the house; then he let the men go, and they departed. 25 Now he went in and stood before his master. Elisha said to him, Where did you go, Gehazi? And he said, Your servant did not go anywhere.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6367" name="Group 15"/>
          <p:cNvGraphicFramePr>
            <a:graphicFrameLocks noGrp="1"/>
          </p:cNvGraphicFramePr>
          <p:nvPr/>
        </p:nvGraphicFramePr>
        <p:xfrm>
          <a:off x="34925" y="115888"/>
          <a:ext cx="9145588" cy="594512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he said to him, Did not my heart go with you when the man turned back from his chariot to meet you? Is it time to receive money and to receive clothing, olive groves and vineyards, sheep and oxen, male and female servants?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7534" name="Group 14"/>
          <p:cNvGraphicFramePr>
            <a:graphicFrameLocks noGrp="1"/>
          </p:cNvGraphicFramePr>
          <p:nvPr/>
        </p:nvGraphicFramePr>
        <p:xfrm>
          <a:off x="34925" y="115888"/>
          <a:ext cx="9074150" cy="56911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a:t>
                      </a:r>
                      <a:r>
                        <a:rPr kumimoji="0" lang="ar-EG" sz="2800" b="1" i="0" u="none" strike="noStrike" cap="none" normalizeH="0" baseline="0">
                          <a:ln>
                            <a:noFill/>
                          </a:ln>
                          <a:solidFill>
                            <a:srgbClr val="FF9900"/>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مجداً للثالوث القدوس )</a:t>
                      </a:r>
                      <a:endParaRPr kumimoji="0" lang="en-CA" sz="2800" b="1" i="0" u="none" strike="noStrike" cap="none" normalizeH="0" baseline="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Therefore the leprosy of Naaman shall cling to you and your descendants forever. And he went out from his presence leprous, as white as snow.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161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5161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2664" name="Group 24"/>
          <p:cNvGraphicFramePr>
            <a:graphicFrameLocks noGrp="1"/>
          </p:cNvGraphicFramePr>
          <p:nvPr/>
        </p:nvGraphicFramePr>
        <p:xfrm>
          <a:off x="34925" y="44450"/>
          <a:ext cx="9145588" cy="6194426"/>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Arial" charset="0"/>
                        </a:rPr>
                        <a:t>35:13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لبست مِسحاً وواضعتُ بالصَّوم نَفْسي، وصَلاتي إلى حِضْنِي تَرجعُ</a:t>
                      </a:r>
                      <a:r>
                        <a:rPr kumimoji="0" lang="en-CA" sz="3600" b="1"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35:13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revêtais un sac, J’humiliais mon âme par le jeûne, Ma prière revenait sans cesse.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35:13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My clothing was sackcloth; I humbled myself with fasting; And my prayer would return to my own heart.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37pm</a:t>
            </a:r>
          </a:p>
        </p:txBody>
      </p:sp>
    </p:spTree>
  </p:cSld>
  <p:clrMapOvr>
    <a:masterClrMapping/>
  </p:clrMapOvr>
</p:sld>
</file>

<file path=ppt/slides/slide2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3694" name="Group 30"/>
          <p:cNvGraphicFramePr>
            <a:graphicFrameLocks noGrp="1"/>
          </p:cNvGraphicFramePr>
          <p:nvPr/>
        </p:nvGraphicFramePr>
        <p:xfrm>
          <a:off x="34925" y="44450"/>
          <a:ext cx="9074150" cy="669766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لوقا ( 4 : 22 ـ 30 )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فكانوا يشهدُون لهُ جميعاً ويتعجَّبُون مِن أقوال النِّعمةِ التي كانت تخرُج مِن فيهِ، ويقولُون: " أليسَ هذا هو ابنَ يُوسُف؟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Luc 4:22-30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Et tous lui rendaient témoignage, admiraient les paroles de grâce qui sortaient de sa bouche et disaient : N’est–ce pas le fils de Joseph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4:22-30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So all bore witness to Him, and marveled at the gracious words which proceeded out of His mouth. And they said, Is this not Joseph's son?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37m</a:t>
            </a:r>
          </a:p>
        </p:txBody>
      </p:sp>
    </p:spTree>
  </p:cSld>
  <p:clrMapOvr>
    <a:masterClrMapping/>
  </p:clrMapOvr>
</p:sld>
</file>

<file path=ppt/slides/slide2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4713" name="Group 25"/>
          <p:cNvGraphicFramePr>
            <a:graphicFrameLocks noGrp="1"/>
          </p:cNvGraphicFramePr>
          <p:nvPr/>
        </p:nvGraphicFramePr>
        <p:xfrm>
          <a:off x="34925" y="44450"/>
          <a:ext cx="9074150"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 لعلكُم تقولون لي هذا المثل: أيُّها الطَّبيبُ اشفِ نفسكَ وحدك! وما سمعناه أنَّهُ قد جرَى في كفرناحُومَ، فافعلهُ أيضاً ههُنا في مدينتك ". فقال لهُم: " الحقَّ أقولُ لكُم: إنَّهُ ما نبيٌّ مقبُولاً في مدينته.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Jésus leur dit : Certainement, vous me citerez ce proverbe : Médecin, guéris–toi toi–même ; tout ce qui s’est produit à Capernaüm et que nous avons appris, fais–le ici dans ta patrie. 24 Il leur dit encore : En vérité, je vous le dis, aucun prophète n’est bien reçu dans sa patrie.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He said to them, You will surely say this proverb to Me, `Physician, heal yourself! Whatever we have heard done in Capernaum, do also here in Your country.' 24 Then He said, Assuredly, I say to you, no prophet is accepted in his own country.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7405" name="Group 29"/>
          <p:cNvGraphicFramePr>
            <a:graphicFrameLocks noGrp="1"/>
          </p:cNvGraphicFramePr>
          <p:nvPr/>
        </p:nvGraphicFramePr>
        <p:xfrm>
          <a:off x="34925" y="44450"/>
          <a:ext cx="9074150" cy="616299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وحقاً أقولُ لكُم: إنَّ أرامل كثيرات كُنَّ في إسرائيل أيَّام إيليَّا حِينَ أُغلقت السَّماءُ ثلاث سنين وستَّة أشهُر، حتى صار جُوعٌ عظيمٌ في الأرض كُلِّها،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C’est la vérité que je vous dis : Il y avait beaucoup de veuves en Israël aux jours d’Élie, lorsque le ciel fut fermé trois ans et six mois et qu’il y eut une grande famine sur tout le pays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But I tell you truly, many widows were in Israel in the days of Elijah, when the heaven was shut up three years and six months, and there was a great famine throughout all the land;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1729" name="Group 17"/>
          <p:cNvGraphicFramePr>
            <a:graphicFrameLocks noGrp="1"/>
          </p:cNvGraphicFramePr>
          <p:nvPr/>
        </p:nvGraphicFramePr>
        <p:xfrm>
          <a:off x="34925" y="44450"/>
          <a:ext cx="9074150" cy="604837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يُرسل إيليَّا إلى واحدةٍ منهن، إلاَّ إلى امرأة أرملة كانت في صرفةِ صيدا.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et cependant Élie ne fut envoyé vers aucune d’elles, si ce n’est vers une femme veuve, à Sarepta, dans le pays de Sidon.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but to none of them was Elijah sent except to Zarephath, in the region of Sidon, to a woman who was a widow.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8422" name="Group 22"/>
          <p:cNvGraphicFramePr>
            <a:graphicFrameLocks noGrp="1"/>
          </p:cNvGraphicFramePr>
          <p:nvPr/>
        </p:nvGraphicFramePr>
        <p:xfrm>
          <a:off x="34925" y="44450"/>
          <a:ext cx="9074150" cy="558038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بُرصاً كثيرين كانُوا في إسرائيل في عهد أليشعَ النَّبيِّ، ولم يُطهَّر أحدٌ مِنهُم إلاَّ نُعمانُ السُّريانيُّ ". فاستشاطوا جميعاً غضباً عندما سمعُوا هذا،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259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Il y avait aussi beaucoup de lépreux en Israël au temps du prophète Élisée ; et cependant aucun d’eux ne fut purifié, si ce n’est Naaman le Syrien. 28 Ils furent tous remplis de fureur dans la synagogue, lorsqu’ils entendirent cela.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And many lepers were in Israel in the time of Elisha the prophet, and none of them was cleansed except Naaman the Syrian. 28 So all those in the synagogue, when they heard these things, were filled with wrath,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5733" name="Group 21"/>
          <p:cNvGraphicFramePr>
            <a:graphicFrameLocks noGrp="1"/>
          </p:cNvGraphicFramePr>
          <p:nvPr/>
        </p:nvGraphicFramePr>
        <p:xfrm>
          <a:off x="34925" y="115888"/>
          <a:ext cx="9001125" cy="602818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وقامُوا فأخرجُوهُ خارج المدينةِ، ومضوا بهِ إلى أعلى الجبل الذي كانت مَدينتُهُم مبنيةً عليهِ ليطرحوهُ إلى أسفل. أمَّا هو فجازَ في وسطهم ومضَى.</a:t>
                      </a:r>
                      <a:r>
                        <a:rPr kumimoji="0" lang="en-CA" sz="3200" b="0" i="0" u="none" strike="noStrike" cap="none" normalizeH="0" baseline="0" dirty="0">
                          <a:ln>
                            <a:noFill/>
                          </a:ln>
                          <a:solidFill>
                            <a:schemeClr val="bg1"/>
                          </a:solidFill>
                          <a:effectLst/>
                          <a:latin typeface="Arial" charset="0"/>
                          <a:cs typeface="Arial" charset="0"/>
                        </a:rPr>
                        <a:t> </a:t>
                      </a: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Ils se levèrent, le poussèrent hors de la ville et le menèrent jusqu’à un escarpement de la montagne sur laquelle leur ville était bâtie afin de le précipiter en bas. 30 Mais lui, passant au milieu d’eux, s’en alla.</a:t>
                      </a:r>
                      <a:endParaRPr kumimoji="0" lang="fr-CA" sz="2400" b="1" i="0" u="none"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rose up and thrust Him out of the city; and they led Him to the brow of the hill on which their city was built, that they might throw Him down over the cliff. 30 Then passing through the midst of them, He went His way.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673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15673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15674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15674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8815" name="Group 31"/>
          <p:cNvGraphicFramePr>
            <a:graphicFrameLocks noGrp="1"/>
          </p:cNvGraphicFramePr>
          <p:nvPr/>
        </p:nvGraphicFramePr>
        <p:xfrm>
          <a:off x="34925" y="44450"/>
          <a:ext cx="9074150" cy="6669024"/>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الأولى إلى أهل كورنثوس</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14 : 18 ـ 28 )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أشكُرُ اللَّه أنِّي أتكلَّمُ بالألسنة أكثر مِن جميعكُم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ولكن، أُريدُ أن أتكلَّمَ خمسَ كلمات في الكنيسةِ بذهني لكي أُعلِّمَ بها آخرينَ، أكثرَ مِن عشرة آلاف كلمةٍ بلسانٍ.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14:18-28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Je rends grâces à Dieu de ce que je parle en langues plus que vous tous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mais, dans l’Église, je préfère dire cinq paroles avec mon intelligence, afin d’instruire les autres, plutôt que dix mille paroles en langue.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14:18-28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 thank my God I speak with tongues more than you all; 19 yet in the church I would rather speak five words with my understanding, that I may teach others also, than ten thousand words in a tongue.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37p</a:t>
            </a:r>
          </a:p>
        </p:txBody>
      </p:sp>
    </p:spTree>
  </p:cSld>
  <p:clrMapOvr>
    <a:masterClrMapping/>
  </p:clrMapOvr>
</p:sld>
</file>

<file path=ppt/slides/slide2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547104"/>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الإخوةُ لا تكُونُوا أولاداً في أذهانكُم، بل كُونُوا أولاداً في الشَّرِّ، وأمَّا في أذهانكُم فكُونُوا كاملينَ. مكتُوبٌ في النَّامُوس:</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إنِّي بألسنةٍ أُخرى وشفاء أُخرى سأُكلِّمُ هذا الشَّعبَ، ولا هكذا يسمعُون لي، يقولُ الربُّ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Frères, ne soyez pas des enfants au point de vue du jugement, mais pour le mal soyez de petits enfants, et pour le jugement, soyez des hommes faits.21 Il est écrit dans la loi : C’est par des hommes d’une autre langue Et par des lèvres d’étrangers Que je parlerai à ce peuple, Et ils ne m’écouteront pas même ainsi, dit le Seigneur.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Brethren, do not be children in understanding; however, in malice be babes, but in understanding be mature. 21 In the law it is written: With men of other tongues and other lips I will speak to this people; And yet, for all that, they will not hear Me, says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99452" name="Group 28"/>
          <p:cNvGraphicFramePr>
            <a:graphicFrameLocks noGrp="1"/>
          </p:cNvGraphicFramePr>
          <p:nvPr/>
        </p:nvGraphicFramePr>
        <p:xfrm>
          <a:off x="34925" y="44450"/>
          <a:ext cx="9145588" cy="68743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إذاً الألسنةُ ليست آيةٌ للمُؤمنين بل لغير المُؤمنينَ. وأمَّا النُّبُوَّةُ فليست لغير المُؤمنين، بل للمُؤمنين. فإن اجتمعتِ الكنيسةُ كُلُّها معاً، وكان الجميع يتكلَّمُون بألسنةٍ، فدخلَ عامِّيُّونَ أو غيرُ مُؤمنينَ،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Par conséquent, les langues sont un signe, non pour les croyants, mais pour les non–croyants ; la prophétie, au contraire, est un signe, non pour les non–croyants, mais pour les croyants. 23 Si donc l’Église entière se rassemble, que tous parlent en langues, et qu’il survienne de simples auditeurs ou des non–croyants,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Therefore tongues are for a sign, not to those who believe but to unbelievers; but prophesying is not for unbelievers but for those who believe. 23 Therefore if the whole church comes together in one place, and all speak with tongues, and there come in those who are uninformed or unbelievers,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0475" name="Group 27"/>
          <p:cNvGraphicFramePr>
            <a:graphicFrameLocks noGrp="1"/>
          </p:cNvGraphicFramePr>
          <p:nvPr/>
        </p:nvGraphicFramePr>
        <p:xfrm>
          <a:off x="34925" y="44450"/>
          <a:ext cx="9145588" cy="68743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أفلا يقُولونَ إنَّكُم قد جُننتُم؟ أمَّا إذا تنبَّأ الجميع، فدخل أحدٌ غيرُ مُؤمن أو أمي، فإنَّهُ يُوبخ مِن الجميع. وتُفحص مِن الكُلِّ. ويظهر خَفايا قلبهِ. فحينئذٍ يخرُّ على وجههِ ويسجُدُ للَّهِ، مُعترفاً: أنَّ اللَّهَ حقاً فيكُم.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ne diront–ils pas que vous êtes fous ?24 Mais si tous prophétisent, et qu’il survienne quelque non–croyant ou un simple auditeur, il est convaincu par tous, il est jugé par tous ; 25  les secrets de son coeur sont dévoilés. Alors, tombant sur la face, il adorera Dieu, et publiera que Dieu est réellement au milieu de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they not say that you are out of your mind? 24 But if all prophesy, and an unbeliever or an uninformed person comes in, he is convinced by all, he is convicted by all. 25 And thus the secrets of his heart are revealed; and so, falling down on his face, he will worship God and report that God is truly among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1494" name="Group 22"/>
          <p:cNvGraphicFramePr>
            <a:graphicFrameLocks noGrp="1"/>
          </p:cNvGraphicFramePr>
          <p:nvPr/>
        </p:nvGraphicFramePr>
        <p:xfrm>
          <a:off x="34925" y="44450"/>
          <a:ext cx="9145588" cy="543661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فَما هو إذاً أيُّها الإخوةُ؟ متى اجتمعتُم فكُلُّ واحدٍ مِنكُم لهُ مزمُورٌ، لهُ تعليمٌ، لهُ إعلانٌ، لهُ لسانٌ، لهُ ترجمةٌ. فليكُن كُلُّ شيء للبُنيان.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784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Que faire donc, frères ? Lorsque vous vous assemblez, chacun a–t–il un cantique, une instruction, une révélation, une langue, une interprétation, que tout se fasse pour l’édification.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How is it then, brethren? Whenever you come together, each of you has a psalm, has a teaching, has a tongue, has a revelation, has an interpretation. Let all things be done for edification.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2513" name="Group 17"/>
          <p:cNvGraphicFramePr>
            <a:graphicFrameLocks noGrp="1"/>
          </p:cNvGraphicFramePr>
          <p:nvPr/>
        </p:nvGraphicFramePr>
        <p:xfrm>
          <a:off x="34925" y="44450"/>
          <a:ext cx="9145588" cy="650557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كان أحدٌ يتكلَّمُ بلسان، فاثنان اثنان، أو على الأكثر ثلاثةً، وبترتيبٍ وليُترجم واحدٌ. فإن لم يكُن مُترجمٌ فليصمُت في الكنيسةِ، وليُكلِّم نفسهُ واللَّهَ.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Si l’un parle en langues, tout au plus deux ou trois, et encore chacun à son tour, qu’il y en ait un aussi qui interprète.28 S’il n’y a pas d’interprète, qu’on se taise dans l’Église, qu’on parle à soi–même et à Dieu.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If anyone speaks in a tongue, let there be two or at the most three, each in turn, and let one interpret. 28 But if there is no interpreter, let him keep silent in church, and let him speak to himself and to God.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083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185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1618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16186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3932" name="Group 28"/>
          <p:cNvGraphicFramePr>
            <a:graphicFrameLocks noGrp="1"/>
          </p:cNvGraphicFramePr>
          <p:nvPr/>
        </p:nvGraphicFramePr>
        <p:xfrm>
          <a:off x="34925" y="44450"/>
          <a:ext cx="9074150" cy="6655054"/>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يعقوب الرسول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 : 22 ـ 2 : </a:t>
                      </a:r>
                      <a:r>
                        <a:rPr kumimoji="0" lang="ar-EG" sz="3200" b="0" i="0" u="sng" strike="noStrike" cap="none" normalizeH="0" baseline="0">
                          <a:ln>
                            <a:noFill/>
                          </a:ln>
                          <a:solidFill>
                            <a:srgbClr val="FF9933"/>
                          </a:solidFill>
                          <a:effectLst/>
                          <a:latin typeface="Arial" charset="0"/>
                          <a:cs typeface="Arial" charset="0"/>
                        </a:rPr>
                        <a:t>1 )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وكُونُوا عَامِلِينَ بالكلمةِ، لا سَامِعِينَ فقطْ خادِعِينَ نُفوسكُمْ. فإنَّ مَنْ يَسمعُ الكلمةَ ولا يَعملُ بها، يُشبِهُ رَجُلاً ينظُر وَجهَ خلقتهِ في مِرآةٍ،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1:22-2:1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Pratiquez la parole et ne l’écoutez pas seulement, en vous abusant par de faux raisonnements. 23 Car si quelqu’un écoute la parole et ne la pratique pas, il est semblable à un homme qui regarde dans un miroir son visage naturel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1:22-2:1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But be doers of the word, and not hearers only, deceiving yourselves. 23 For if anyone is a hearer of the word and not a doer, he is like a man observing his natural face in a mirror;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37c</a:t>
            </a:r>
          </a:p>
        </p:txBody>
      </p:sp>
    </p:spTree>
  </p:cSld>
  <p:clrMapOvr>
    <a:masterClrMapping/>
  </p:clrMapOvr>
</p:sld>
</file>

<file path=ppt/slides/slide2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4952" name="Group 24"/>
          <p:cNvGraphicFramePr>
            <a:graphicFrameLocks noGrp="1"/>
          </p:cNvGraphicFramePr>
          <p:nvPr/>
        </p:nvGraphicFramePr>
        <p:xfrm>
          <a:off x="34925" y="44450"/>
          <a:ext cx="9074150" cy="644112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 نَظرَ ذاتَهُ ومَضى، وللوقتِ نَسِيَ ما هُو. فأمَّا مَنْ يتَطَّلعَ في النَّامُوسِ الكامِلِ ـ نامُوس الحُرِّيَّةِ ـ وثَبَتَ فيه، وصَارَ ليس سامِعاً نَاسِياً بل عامِلاً بالكلمةِ، فهذا يَكُونُ مَغبُوطاً في عَملهِ.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et qui, après s’être regardé, s’en va et oublie aussitôt comment il est. 25 Mais celui qui a plongé les regards dans la loi parfaite, la loi de la liberté, et qui persévère, non pas en l’écoutant pour l’oublier, mais en la pratiquant activement, celui–là sera heureux dans son action même.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for he observes himself, goes away, and immediately forgets what kind of man he was. 25 But he who looks into the perfect law of liberty and continues in it, and is not a forgetful hearer but a doer of the work, this one will be blessed in what he does.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3541" name="Group 21"/>
          <p:cNvGraphicFramePr>
            <a:graphicFrameLocks noGrp="1"/>
          </p:cNvGraphicFramePr>
          <p:nvPr/>
        </p:nvGraphicFramePr>
        <p:xfrm>
          <a:off x="34925" y="44450"/>
          <a:ext cx="9074150" cy="590550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كانَ أحدٌ فيكُم يَظُنُّ أنَّهُ دَيِّنٌ، وهُو لا يُلجِمُ لِسَانَهُ، بل يَخدَعُ قَلبَهُ، فديانةُ هذا بَاطِلةٌ.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Si quelqu’un pense être religieux, sans tenir sa langue en bride, mais en trompant son coeur, la religion de cet homme est vaine.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If anyone among you thinks he is religious, and does not bridle his tongue but deceives his own heart, this one's religion is useless.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4564" name="Group 20"/>
          <p:cNvGraphicFramePr>
            <a:graphicFrameLocks noGrp="1"/>
          </p:cNvGraphicFramePr>
          <p:nvPr/>
        </p:nvGraphicFramePr>
        <p:xfrm>
          <a:off x="34925" y="44450"/>
          <a:ext cx="9074150" cy="644112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الدِّيانةُ الطَّاهِرَةُ النَّقيَّةُ عِندَ اللَّهِ الآبِ هيَ هذه: افتِقادُ اليَتامَى والأرَامِلِ في ضِيقَتِهِم، وحفظَ الإنسانُ نَفسَهُ بلا دَنَسٍ مِنَ العالمِ. يا إخوَتي لا يكُن لكُم إيمانُ ربِّنا يسوعَ المَسيح، ربِّ المَجدِ، بمُحاباة الوجوه.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La religion pure et sans tache, devant Dieu le Père, consiste à visiter les orphelins et les veuves dans leurs afflictions, et à se garder des souillures du monde. 1 Mes frères, ne mêlez pas à des considérations de personnes votre foi en notre Seigneur de gloire, Jésus–Christ.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Pure and undefiled religion before God and the Father is this: to visit orphans and widows in their trouble, and to keep oneself unspotted from the world. 2:1 My brethren, do not hold the faith of our Lord Jesus Christ, the Lord of glory, with partiality.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595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165956" name="Picture 4" descr="pointing"/>
          <p:cNvPicPr>
            <a:picLocks noChangeAspect="1" noChangeArrowheads="1"/>
          </p:cNvPicPr>
          <p:nvPr/>
        </p:nvPicPr>
        <p:blipFill>
          <a:blip r:embed="rId2" cstate="print"/>
          <a:srcRect/>
          <a:stretch>
            <a:fillRect/>
          </a:stretch>
        </p:blipFill>
        <p:spPr bwMode="auto">
          <a:xfrm>
            <a:off x="4143372" y="5929330"/>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65956"/>
                                        </p:tgtEl>
                                        <p:attrNameLst>
                                          <p:attrName>style.visibility</p:attrName>
                                        </p:attrNameLst>
                                      </p:cBhvr>
                                      <p:to>
                                        <p:strVal val="visible"/>
                                      </p:to>
                                    </p:set>
                                    <p:anim calcmode="lin" valueType="num">
                                      <p:cBhvr additive="base">
                                        <p:cTn id="7" dur="500" fill="hold"/>
                                        <p:tgtEl>
                                          <p:spTgt spid="7165956"/>
                                        </p:tgtEl>
                                        <p:attrNameLst>
                                          <p:attrName>ppt_x</p:attrName>
                                        </p:attrNameLst>
                                      </p:cBhvr>
                                      <p:tavLst>
                                        <p:tav tm="0">
                                          <p:val>
                                            <p:strVal val="0-#ppt_w/2"/>
                                          </p:val>
                                        </p:tav>
                                        <p:tav tm="100000">
                                          <p:val>
                                            <p:strVal val="#ppt_x"/>
                                          </p:val>
                                        </p:tav>
                                      </p:tavLst>
                                    </p:anim>
                                    <p:anim calcmode="lin" valueType="num">
                                      <p:cBhvr additive="base">
                                        <p:cTn id="8" dur="500" fill="hold"/>
                                        <p:tgtEl>
                                          <p:spTgt spid="71659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697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1669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16698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16698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9049" name="Group 25"/>
          <p:cNvGraphicFramePr>
            <a:graphicFrameLocks noGrp="1"/>
          </p:cNvGraphicFramePr>
          <p:nvPr/>
        </p:nvGraphicFramePr>
        <p:xfrm>
          <a:off x="107950" y="115888"/>
          <a:ext cx="9036050" cy="6771386"/>
        </p:xfrm>
        <a:graphic>
          <a:graphicData uri="http://schemas.openxmlformats.org/drawingml/2006/table">
            <a:tbl>
              <a:tblPr rtl="1"/>
              <a:tblGrid>
                <a:gridCol w="48593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ar-EG"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00"/>
                          </a:solidFill>
                          <a:effectLst/>
                          <a:latin typeface="Arial" charset="0"/>
                          <a:cs typeface="Arial" charset="0"/>
                        </a:rPr>
                        <a:t>19:11-20</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اللَّهُ يُجري على يَدي بولس قُوَّاتٍ ليست قليلة، حتَّى أنهُم كانوا يأخُذُون عن جسمهِ مناديل ومآزر إلى المَرضى، فتفارقهم الأمراض، وتخرُجُ منهُم الأرواحُ الشِّرِّيرةُ.</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19:11-20</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Et Dieu faisait des miracles extraordinaires par les mains de Paul,12  au point qu’on appliquait sur les malades des linges ou des étoffes qui avaient touché son corps ; alors les maladies les quittaient, et les esprits mauvais sortaient.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19:11-20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Now God worked unusual miracles by the hands of Paul, 12 so that even handkerchiefs or aprons were brought from his body to the sick, and the diseases left them and the evil spirits went out of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37a</a:t>
            </a:r>
          </a:p>
        </p:txBody>
      </p:sp>
    </p:spTree>
  </p:cSld>
  <p:clrMapOvr>
    <a:masterClrMapping/>
  </p:clrMapOvr>
</p:sld>
</file>

<file path=ppt/slides/slide2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0074" name="Group 26"/>
          <p:cNvGraphicFramePr>
            <a:graphicFrameLocks noGrp="1"/>
          </p:cNvGraphicFramePr>
          <p:nvPr/>
        </p:nvGraphicFramePr>
        <p:xfrm>
          <a:off x="34925" y="44450"/>
          <a:ext cx="9074150" cy="690067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فشرعَ قومٌ مِن اليهُود الطَّوَّافين المُعَزِّمِينَ أن يُسمُّوا بِاسم الربِّ يسوعَ على الذين بهم الأرواحُ الشِّرِّيرةُ قائلين: " نُقسمُ عليكُم بيسوع الذي يَكرزُ بهِ بولسُ! " وكانَ سبعةُ بنينَ لواحد اسمه سكاوا، يهُوديٍّ رئيس كهنةٍ، الذين فعلُوا هذا.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Quelques exorcistes juifs ambulants entreprirent d’invoquer sur ceux qui avaient des esprits mauvais le nom du Seigneur Jésus, en disant : Je vous adjure par Jésus, celui que Paul prêche ! 14 Ceux qui agissaient ainsi étaient sept fils d’un certain Scéva, un des principaux sacrificateurs juifs.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some of the itinerant Jewish exorcists took it upon themselves to call the name of the Lord Jesus over those who had evil spirits, saying, We exorcise you by the Jesus whom Paul preaches. 14 Also there were seven sons of Sceva, a Jewish chief priest, who did 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5591" name="Group 23"/>
          <p:cNvGraphicFramePr>
            <a:graphicFrameLocks noGrp="1"/>
          </p:cNvGraphicFramePr>
          <p:nvPr/>
        </p:nvGraphicFramePr>
        <p:xfrm>
          <a:off x="34925" y="44450"/>
          <a:ext cx="9074150" cy="658063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الرُّوحُ الشِّرِّيرُ وقال لهُم: " أمَّا يسوعُ فأنا أعرفهُ، وبولسُ فأنا أَعْلَمُهُ، أمَّا أنتُم فمَن أنتُم؟ " ثُمَّ وثب عليهُم الرَّجُل الذي كان فيهِ الرُّوحُ الشِّرِّيرُ، وغلبهُم وقوي عليهم، حتى هربُوا مِن ذلك البيتِ عُراةً مشدوخي الرؤوس.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L’esprit mauvais leur répondit : Je connais Jésus et je sais qui est Paul ; mais vous, qui êtes–vous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l’homme dans lequel était l’esprit mauvais s’élança sur eux, les maîtrisa les uns et les autres, avec une telle force qu’ils s’enfuirent de cette maison, nus et blessés.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the evil spirit answered and said, Jesus I know, and Paul I know; but who are you? 16 Then the man in whom the evil spirit was leaped on them, overpowered them, and prevailed against them, so that they fled out of that house naked and wounded.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6617" name="Group 25"/>
          <p:cNvGraphicFramePr>
            <a:graphicFrameLocks noGrp="1"/>
          </p:cNvGraphicFramePr>
          <p:nvPr/>
        </p:nvGraphicFramePr>
        <p:xfrm>
          <a:off x="34925" y="44450"/>
          <a:ext cx="9074150" cy="591312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وصار هذا معلُوماً لجميع اليهُود واليُونانيِّين القاطنين في أفسُس. فوقعَ الخوف على جميعهم، وكان اسمُ الربِّ يسوعَ يتعظَّمُ. وكان كثيرُون مِن الذين آمنُوا يأتُون مُعترفين ومُخبرين بأعمالهم،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Cela fut connu de tous, Juifs et Grecs, qui habitaient Éphèse ; la crainte s’empara d’eux tous, et le nom du Seigneur Jésus fut exalté.18  Beaucoup de ceux qui avaient cru venaient confesser et déclarer ce qu’ils avaient fait.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This became known both to all Jews and Greeks dwelling in Ephesus; and fear fell on them all, and the name of the Lord Jesus was magnified. 18 And many who had believed came confessing and telling their deeds.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7636" name="Group 20"/>
          <p:cNvGraphicFramePr>
            <a:graphicFrameLocks noGrp="1"/>
          </p:cNvGraphicFramePr>
          <p:nvPr/>
        </p:nvGraphicFramePr>
        <p:xfrm>
          <a:off x="34925" y="44450"/>
          <a:ext cx="9074150"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وكثيرُون مِن الذين يستعملُون السِّحر أتوا بكتبهم وأحرقُوها أمام الجميع. وحسبُوا أثمانَها فوجدُوها خمس ربوات ( خَمسين ألفاً ) مِن الفضَّةِ. وهكذا كانت كلمةُ الربِّ تنمُو وتقوَى جداً.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Un assez grand nombre de ceux qui avaient pratiqué la sorcellerie apportèrent leurs livres et les brûlèrent devant tous. On en calcula la valeur et l’on en trouva pour cinquante mille pièces d’argent. 20 C’est ainsi que, par la force du Seigneur, la parole se répandait efficacement.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Also, many of those who had practiced magic brought their books together and burned them in the sight of all. And they counted up the value of them, and it totaled fifty thousand pieces of silver. 20 So the word of the Lord grew mightily and prevailed.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07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2098"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172100" name="Picture 4" descr="pointing"/>
          <p:cNvPicPr>
            <a:picLocks noChangeAspect="1" noChangeArrowheads="1"/>
          </p:cNvPicPr>
          <p:nvPr/>
        </p:nvPicPr>
        <p:blipFill>
          <a:blip r:embed="rId2" cstate="print"/>
          <a:srcRect/>
          <a:stretch>
            <a:fillRect/>
          </a:stretch>
        </p:blipFill>
        <p:spPr bwMode="auto">
          <a:xfrm>
            <a:off x="3000364"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72100"/>
                                        </p:tgtEl>
                                        <p:attrNameLst>
                                          <p:attrName>style.visibility</p:attrName>
                                        </p:attrNameLst>
                                      </p:cBhvr>
                                      <p:to>
                                        <p:strVal val="visible"/>
                                      </p:to>
                                    </p:set>
                                    <p:anim calcmode="lin" valueType="num">
                                      <p:cBhvr additive="base">
                                        <p:cTn id="7" dur="500" fill="hold"/>
                                        <p:tgtEl>
                                          <p:spTgt spid="7172100"/>
                                        </p:tgtEl>
                                        <p:attrNameLst>
                                          <p:attrName>ppt_x</p:attrName>
                                        </p:attrNameLst>
                                      </p:cBhvr>
                                      <p:tavLst>
                                        <p:tav tm="0">
                                          <p:val>
                                            <p:strVal val="0-#ppt_w/2"/>
                                          </p:val>
                                        </p:tav>
                                        <p:tav tm="100000">
                                          <p:val>
                                            <p:strVal val="#ppt_x"/>
                                          </p:val>
                                        </p:tav>
                                      </p:tavLst>
                                    </p:anim>
                                    <p:anim calcmode="lin" valueType="num">
                                      <p:cBhvr additive="base">
                                        <p:cTn id="8" dur="500" fill="hold"/>
                                        <p:tgtEl>
                                          <p:spTgt spid="71721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312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4164" name="Group 20"/>
          <p:cNvGraphicFramePr>
            <a:graphicFrameLocks noGrp="1"/>
          </p:cNvGraphicFramePr>
          <p:nvPr/>
        </p:nvGraphicFramePr>
        <p:xfrm>
          <a:off x="107950" y="44450"/>
          <a:ext cx="9072563" cy="6194426"/>
        </p:xfrm>
        <a:graphic>
          <a:graphicData uri="http://schemas.openxmlformats.org/drawingml/2006/table">
            <a:tbl>
              <a:tblPr rtl="1"/>
              <a:tblGrid>
                <a:gridCol w="5256213">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42:1</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كَما يَشتاقُ الأيَّلُ إلى ينابيع المياه، كذلك تاقت نَفسي أن تأتي إليك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اللَّه</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Comme une biche soupire après des courants d’eau, Ainsi mon âme soupire après toi, ô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42:1 As the deer pants for the water brooks, So pants my soul for You, O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37pg</a:t>
            </a:r>
          </a:p>
        </p:txBody>
      </p:sp>
    </p:spTree>
  </p:cSld>
  <p:clrMapOvr>
    <a:masterClrMapping/>
  </p:clrMapOvr>
</p:sld>
</file>

<file path=ppt/slides/slide2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5200" name="Group 32"/>
          <p:cNvGraphicFramePr>
            <a:graphicFrameLocks noGrp="1"/>
          </p:cNvGraphicFramePr>
          <p:nvPr/>
        </p:nvGraphicFramePr>
        <p:xfrm>
          <a:off x="34925" y="44450"/>
          <a:ext cx="9074150" cy="6194426"/>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لوقا ( 9 : 18 ـ 22 )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يُصلِّي على انفرادٍ كانَ معهُ تلاميذهُ. فسألهُم قائلاً: " مَن تقُولُ الجُمُوعُ أنِّي أنا؟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9:18-22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Un jour que Jésus priait à l’écart et que ses disciples étaient avec lui, il leur posa cette question : Les foules, qui disent–elles que je suis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9:18-22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it happened, as He was alone praying, that His disciples joined Him, and He asked them, saying, Who do the crowds say that I am?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37g</a:t>
            </a:r>
          </a:p>
        </p:txBody>
      </p:sp>
    </p:spTree>
  </p:cSld>
  <p:clrMapOvr>
    <a:masterClrMapping/>
  </p:clrMapOvr>
</p:sld>
</file>

<file path=ppt/slides/slide2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6214" name="Group 22"/>
          <p:cNvGraphicFramePr>
            <a:graphicFrameLocks noGrp="1"/>
          </p:cNvGraphicFramePr>
          <p:nvPr/>
        </p:nvGraphicFramePr>
        <p:xfrm>
          <a:off x="34925" y="44450"/>
          <a:ext cx="9145588" cy="6121401"/>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فأجابُوا وقالوا: " يقُولُون يُوحنَّا المعمدانُ. وآخرُون يقُولُون: إيليَّا. وآخرُون يقُولُون: نبيًّ مِن الأولين قام ". فقال لهُم: " أنتُم مَن تقُولُون أنِّي أنا؟ " فأجاب بطرسُ وقال: " أنت المسيح اللَّـه!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Ils répondirent : Jean–Baptiste ; d’autres, Élie ; d’autres un des anciens prophètes ressuscité. 20 Mais vous, leur dit–il, qui dites–vous que je suis ? Pierre répondit : Le Christ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So they answered and said, John the Baptist, but some say Elijah; and others say that one of the old prophets has risen again. 20 He said to them, But who do you say that I am? Peter answered and said, The Christ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7238" name="Group 22"/>
          <p:cNvGraphicFramePr>
            <a:graphicFrameLocks noGrp="1"/>
          </p:cNvGraphicFramePr>
          <p:nvPr/>
        </p:nvGraphicFramePr>
        <p:xfrm>
          <a:off x="34925" y="44450"/>
          <a:ext cx="9145588" cy="645331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فانتهرهُم وأوصاهُم ألاَّ يقُولُوا هذا لأحدٍ، وقال: " أنَّهُ ينبغي لابن الإنسان أن يتألَّم كثيراً، ويرذلهُ الشُّيُوخ ورُؤساء الكهنةِ والكتبةِ، ويُقتلونهُ، وفي اليوم الثَّالث يقُومُ.</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Jésus leur recommanda sévèrement de ne le dire à personne. 22 Il ajouta qu’il fallait que le Fils de l’homme souffre beaucoup, qu’il soit rejeté par les anciens, par les principaux sacrificateurs et par les scribes, qu’il soit mis à mort et qu’il ressuscite le troisième jour.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He strictly warned and commanded them to tell this to no one, 22 saying, The Son of Man must suffer many things, and be rejected by the elders and chief priests and scribes, and be killed, and be raised the third day.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8243" name="Picture 3" descr="pointing"/>
          <p:cNvPicPr>
            <a:picLocks noChangeAspect="1" noChangeArrowheads="1"/>
          </p:cNvPicPr>
          <p:nvPr/>
        </p:nvPicPr>
        <p:blipFill>
          <a:blip r:embed="rId2" cstate="print"/>
          <a:srcRect/>
          <a:stretch>
            <a:fillRect/>
          </a:stretch>
        </p:blipFill>
        <p:spPr bwMode="auto">
          <a:xfrm>
            <a:off x="3000364" y="5929330"/>
            <a:ext cx="1238250" cy="628650"/>
          </a:xfrm>
          <a:prstGeom prst="rect">
            <a:avLst/>
          </a:prstGeom>
          <a:noFill/>
        </p:spPr>
      </p:pic>
      <p:sp>
        <p:nvSpPr>
          <p:cNvPr id="717824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78243"/>
                                        </p:tgtEl>
                                        <p:attrNameLst>
                                          <p:attrName>style.visibility</p:attrName>
                                        </p:attrNameLst>
                                      </p:cBhvr>
                                      <p:to>
                                        <p:strVal val="visible"/>
                                      </p:to>
                                    </p:set>
                                    <p:anim calcmode="lin" valueType="num">
                                      <p:cBhvr additive="base">
                                        <p:cTn id="7" dur="500" fill="hold"/>
                                        <p:tgtEl>
                                          <p:spTgt spid="7178243"/>
                                        </p:tgtEl>
                                        <p:attrNameLst>
                                          <p:attrName>ppt_x</p:attrName>
                                        </p:attrNameLst>
                                      </p:cBhvr>
                                      <p:tavLst>
                                        <p:tav tm="0">
                                          <p:val>
                                            <p:strVal val="0-#ppt_w/2"/>
                                          </p:val>
                                        </p:tav>
                                        <p:tav tm="100000">
                                          <p:val>
                                            <p:strVal val="#ppt_x"/>
                                          </p:val>
                                        </p:tav>
                                      </p:tavLst>
                                    </p:anim>
                                    <p:anim calcmode="lin" valueType="num">
                                      <p:cBhvr additive="base">
                                        <p:cTn id="8" dur="500" fill="hold"/>
                                        <p:tgtEl>
                                          <p:spTgt spid="71782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9272" name="Group 8"/>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 Wednesday of the Sixth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الأربعاء من الإسبوع السادس من الصوم المقدس</a:t>
                      </a:r>
                      <a:endParaRPr kumimoji="0" lang="en-CA"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Mercredi de la Sixième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029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802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1339" name="Group 27"/>
          <p:cNvGraphicFramePr>
            <a:graphicFrameLocks noGrp="1"/>
          </p:cNvGraphicFramePr>
          <p:nvPr/>
        </p:nvGraphicFramePr>
        <p:xfrm>
          <a:off x="34925" y="115888"/>
          <a:ext cx="9074150"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الخروج لموسى النبي (</a:t>
                      </a:r>
                      <a:r>
                        <a:rPr kumimoji="0" lang="en-US" sz="3600" b="0" i="0" u="sng" strike="noStrike" cap="none" normalizeH="0" baseline="0">
                          <a:ln>
                            <a:noFill/>
                          </a:ln>
                          <a:solidFill>
                            <a:srgbClr val="FF9933"/>
                          </a:solidFill>
                          <a:effectLst/>
                          <a:latin typeface="Arial" charset="0"/>
                          <a:cs typeface="Arial" charset="0"/>
                        </a:rPr>
                        <a:t>10:1-11:10</a:t>
                      </a:r>
                      <a:r>
                        <a:rPr kumimoji="0" lang="ar-SA"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وكلَّم الرَّبُّ موسى قائلاً ادْخُلْ إلى فرعونَ، فإنِّي قد قسيت قلبه وقُلُوب عبيده لكي تأتي عليهم آياتي واحدة بعد الأخرى</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Exodus </a:t>
                      </a:r>
                      <a:r>
                        <a:rPr kumimoji="0" lang="en-US" sz="3200" b="0" i="0" u="sng" strike="noStrike" cap="none" normalizeH="0" baseline="0">
                          <a:ln>
                            <a:noFill/>
                          </a:ln>
                          <a:solidFill>
                            <a:srgbClr val="FF9933"/>
                          </a:solidFill>
                          <a:effectLst/>
                          <a:latin typeface="Arial" charset="0"/>
                          <a:cs typeface="Times New Roman" pitchFamily="18" charset="0"/>
                        </a:rPr>
                        <a:t>10:1-11:10</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L’Éternel dit à Moïse : Va vers le Pharaon, car c’est moi qui ai endurci son coeur et le coeur de ses serviteurs, pour faire éclater mes signes au milieu d’eux.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Exodus 10:1-11:10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Now the Lord said to Moses, Go in to Pharaoh; for I have hardened his heart and the hearts of his servants, that I may show these signs of Mine before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38f</a:t>
            </a:r>
          </a:p>
        </p:txBody>
      </p:sp>
    </p:spTree>
  </p:cSld>
  <p:clrMapOvr>
    <a:masterClrMapping/>
  </p:clrMapOvr>
</p:sld>
</file>

<file path=ppt/slides/slide2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لكي تُخبروا في مَسامع أبنائكم وأبناء أبنائكُم بكُلِّ ما ضربت به المصريِّين وآياتي التي صنعتُها بهم، فَتعلمُون أنِّي أنا الرَّبُّ. فدخلَ موسى وهرونُ إلى فرعونَ وقالاَ لهُ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C’est aussi pour que tu racontes à ton fils et au fils de ton fils comment j’ai traité les Égyptiens, et quels signes j’ai fait apparaître chez eux. Et vous reconnaîtrez que je suis l’Éternel. 3 Moïse et Aaron allèrent vers le Pharaon et lui dirent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and that you may tell in the hearing of your son and your son's son the mighty things I have done in Egypt, and My signs which I have done among them, that you may know that I am the Lord. 3 So Moses and Aaron came in to Pharaoh and said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2770" name="Group 34"/>
          <p:cNvGraphicFramePr>
            <a:graphicFrameLocks noGrp="1"/>
          </p:cNvGraphicFramePr>
          <p:nvPr/>
        </p:nvGraphicFramePr>
        <p:xfrm>
          <a:off x="34925" y="44450"/>
          <a:ext cx="9001125" cy="665918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هذا ما يقولهُ الرَّبُّ إلهُ العبرانيِّين إلى متى تأبَى أن تستحي مِني، أَطلق شَعبي ليعبدني. فإنْ أبيت أن تُطلق شعبي فها أنا أجيءُ في هذا الوقت غداً بجرادٍ كثيرٍ على جميع تُخُومِكَ.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Ainsi parle l’Éternel, le Dieu des Hébreux : Jusqu’à quand </a:t>
                      </a:r>
                      <a:r>
                        <a:rPr kumimoji="0" lang="fr-FR" sz="2800" b="0" i="0" u="none" strike="noStrike" cap="none" normalizeH="0" baseline="0" dirty="0" err="1">
                          <a:ln>
                            <a:noFill/>
                          </a:ln>
                          <a:solidFill>
                            <a:schemeClr val="bg1"/>
                          </a:solidFill>
                          <a:effectLst/>
                          <a:latin typeface="Arial" charset="0"/>
                          <a:cs typeface="Arial" charset="0"/>
                        </a:rPr>
                        <a:t>refuseras–tu</a:t>
                      </a:r>
                      <a:r>
                        <a:rPr kumimoji="0" lang="fr-FR" sz="2800" b="0" i="0" u="none" strike="noStrike" cap="none" normalizeH="0" baseline="0" dirty="0">
                          <a:ln>
                            <a:noFill/>
                          </a:ln>
                          <a:solidFill>
                            <a:schemeClr val="bg1"/>
                          </a:solidFill>
                          <a:effectLst/>
                          <a:latin typeface="Arial" charset="0"/>
                          <a:cs typeface="Arial" charset="0"/>
                        </a:rPr>
                        <a:t> de t’humilier devant moi ? Laisse partir mon peuple, afin qu’il me serve. 4 Car si tu refuses de laisser partir mon peuple, demain je ferai venir des sauterelles sur ton territoire.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Thus says the Lord God of the Hebrews: `How long will you refuse to humble yourself before Me? Let My people go, that they may serve Me. 4 `Or else, if you refuse to let My people go, behold, tomorrow I will bring locusts into your territory.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3784" name="Group 24"/>
          <p:cNvGraphicFramePr>
            <a:graphicFrameLocks noGrp="1"/>
          </p:cNvGraphicFramePr>
          <p:nvPr/>
        </p:nvGraphicFramePr>
        <p:xfrm>
          <a:off x="34925" y="115888"/>
          <a:ext cx="9001125" cy="591528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فيُغطِّي وجهَ الأرض ولا تستطيع أن ترى الأرض، ويأكُلُ الفضلةَ الباقيةَ التي أبقاها لكُم البرَد، ويأكُلُ جميع الشَّجر النَّابتِ لكُم في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Elles couvriront la surface de la terre, et l’on ne pourra plus voir la terre ; elles dévoreront le reste de ce qui subsiste, ce que vous a laissé la grêle ; elles dévoreront tous les arbres qui poussent pour vous dans la campagne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they shall cover the face of the earth, so that no one will be able to see the earth; and they shall eat the residue of what is left, which remains to you from the hail, and they shall eat every tree which grows up for you out of the field.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4807" name="Group 23"/>
          <p:cNvGraphicFramePr>
            <a:graphicFrameLocks noGrp="1"/>
          </p:cNvGraphicFramePr>
          <p:nvPr/>
        </p:nvGraphicFramePr>
        <p:xfrm>
          <a:off x="34925" y="115888"/>
          <a:ext cx="9001125" cy="634200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فيملأُ بُيُوتك وبُيُوت عبيدكَ وجميع البيُوت التي في كُلِّ أرض مِصر، ذاك الذي لم ير آباؤُك مثلهُ قط ولا آباء آبائهم مُنذُ يومَ أن سكنوا في الأرض إلى هذا اليوم، ثُمَّ تحوَّلَ وخرجَ مِن لدُن فرعونَ.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elles rempliront tes maisons, les maisons de tous tes serviteurs et les maisons de tous les Égyptiens. Tes pères et les pères de tes pères n’auront rien vu de pareil depuis qu’ils ont existé sur ce territoire jusqu’à ce jour. (Moïse) se retira et sortit de chez le Pharaon.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`They shall fill your houses, the houses of all your servants, and the houses of all the Egyptians--which neither your fathers nor your fathers' fathers have seen, since the day that they were on the earth to this day.'  And he turned and went out from Pharaoh.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5842" name="Group 34"/>
          <p:cNvGraphicFramePr>
            <a:graphicFrameLocks noGrp="1"/>
          </p:cNvGraphicFramePr>
          <p:nvPr/>
        </p:nvGraphicFramePr>
        <p:xfrm>
          <a:off x="34925" y="44450"/>
          <a:ext cx="8823355" cy="6342000"/>
        </p:xfrm>
        <a:graphic>
          <a:graphicData uri="http://schemas.openxmlformats.org/drawingml/2006/table">
            <a:tbl>
              <a:tblPr rtl="1"/>
              <a:tblGrid>
                <a:gridCol w="4478366">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عبيدُ فرعونَ لهُ إلى متى تكُون لنا عثرةً، أطلق الرِّجال ليعبُدُوا الرَّبَّ إلههُم، أما تعلَم أنَّ مِصر قَد خَرِبَت. فرجع موسى وهرونُ إلى فرعـون، فقالَ لهُما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Les serviteurs du Pharaon lui dirent : Jusqu’à quand cet homme sera–</a:t>
                      </a:r>
                      <a:r>
                        <a:rPr kumimoji="0" lang="fr-FR" sz="2800" b="0" i="0" u="none" strike="noStrike" cap="none" normalizeH="0" baseline="0" dirty="0" err="1">
                          <a:ln>
                            <a:noFill/>
                          </a:ln>
                          <a:solidFill>
                            <a:schemeClr val="bg1"/>
                          </a:solidFill>
                          <a:effectLst/>
                          <a:latin typeface="Arial" charset="0"/>
                          <a:cs typeface="Arial" charset="0"/>
                        </a:rPr>
                        <a:t>t–il</a:t>
                      </a:r>
                      <a:r>
                        <a:rPr kumimoji="0" lang="fr-FR" sz="2800" b="0" i="0" u="none" strike="noStrike" cap="none" normalizeH="0" baseline="0" dirty="0">
                          <a:ln>
                            <a:noFill/>
                          </a:ln>
                          <a:solidFill>
                            <a:schemeClr val="bg1"/>
                          </a:solidFill>
                          <a:effectLst/>
                          <a:latin typeface="Arial" charset="0"/>
                          <a:cs typeface="Arial" charset="0"/>
                        </a:rPr>
                        <a:t> pour nous un piège ? Laisse partir ces gens, et qu’ils servent l’Éternel, leur Dieu. Ne </a:t>
                      </a:r>
                      <a:r>
                        <a:rPr kumimoji="0" lang="fr-FR" sz="2800" b="0" i="0" u="none" strike="noStrike" cap="none" normalizeH="0" baseline="0" dirty="0" err="1">
                          <a:ln>
                            <a:noFill/>
                          </a:ln>
                          <a:solidFill>
                            <a:schemeClr val="bg1"/>
                          </a:solidFill>
                          <a:effectLst/>
                          <a:latin typeface="Arial" charset="0"/>
                          <a:cs typeface="Arial" charset="0"/>
                        </a:rPr>
                        <a:t>reconnais–tu</a:t>
                      </a:r>
                      <a:r>
                        <a:rPr kumimoji="0" lang="fr-FR" sz="2800" b="0" i="0" u="none" strike="noStrike" cap="none" normalizeH="0" baseline="0" dirty="0">
                          <a:ln>
                            <a:noFill/>
                          </a:ln>
                          <a:solidFill>
                            <a:schemeClr val="bg1"/>
                          </a:solidFill>
                          <a:effectLst/>
                          <a:latin typeface="Arial" charset="0"/>
                          <a:cs typeface="Arial" charset="0"/>
                        </a:rPr>
                        <a:t> pas encore que l’Égypte périt ? 8 On fit revenir Moïse et Aaron vers le Pharaon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Then Pharaoh's servants said to him, How long shall this man be a snare to us? Let the men go, that they may serve the Lord their God. Do you not yet know that Egypt is destroyed? 8 So Moses and Aaron were brought again to Pharaoh, and he said to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6862" name="Group 30"/>
          <p:cNvGraphicFramePr>
            <a:graphicFrameLocks noGrp="1"/>
          </p:cNvGraphicFramePr>
          <p:nvPr/>
        </p:nvGraphicFramePr>
        <p:xfrm>
          <a:off x="34925" y="115888"/>
          <a:ext cx="9001125" cy="591528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اذهبُوا اعبُدُوا الرَّبَّ إلهكُم، ولكن مَن ومَن هُمُ الذين يذهبُون. فقال موسى نذهبُ نحن وشبابنا وشُيُوخنا وأبناؤنا وبناتنا وغنمنا وبقرنا، لأنَّهُ عيد الرَّبّ إلهنا.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Allez, leur </a:t>
                      </a:r>
                      <a:r>
                        <a:rPr kumimoji="0" lang="fr-FR" sz="2800" b="0" i="0" u="none" strike="noStrike" cap="none" normalizeH="0" baseline="0" dirty="0" err="1">
                          <a:ln>
                            <a:noFill/>
                          </a:ln>
                          <a:solidFill>
                            <a:schemeClr val="bg1"/>
                          </a:solidFill>
                          <a:effectLst/>
                          <a:latin typeface="Arial" charset="0"/>
                          <a:cs typeface="Arial" charset="0"/>
                        </a:rPr>
                        <a:t>dit–il</a:t>
                      </a:r>
                      <a:r>
                        <a:rPr kumimoji="0" lang="fr-FR" sz="2800" b="0" i="0" u="none" strike="noStrike" cap="none" normalizeH="0" baseline="0" dirty="0">
                          <a:ln>
                            <a:noFill/>
                          </a:ln>
                          <a:solidFill>
                            <a:schemeClr val="bg1"/>
                          </a:solidFill>
                          <a:effectLst/>
                          <a:latin typeface="Arial" charset="0"/>
                          <a:cs typeface="Arial" charset="0"/>
                        </a:rPr>
                        <a:t>, servez l’Éternel, votre Dieu. Quels sont ceux qui iront ? 9 Moïse répondit : Nous irons avec nos jeunes gens et nos vieillards, nous irons avec nos fils et nos filles, avec notre petit et notre gros bétail ; car c’est pour nous une fête de l’Éternel.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Go, serve the Lord your God. Who are the ones that are going? 9 And Moses said, We will go with our young and our old; with our sons and our daughters, with our flocks and our herds we will go, for we must hold a feast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8914" name="Group 34"/>
          <p:cNvGraphicFramePr>
            <a:graphicFrameLocks noGrp="1"/>
          </p:cNvGraphicFramePr>
          <p:nvPr/>
        </p:nvGraphicFramePr>
        <p:xfrm>
          <a:off x="34925" y="-26988"/>
          <a:ext cx="9001125" cy="6768720"/>
        </p:xfrm>
        <a:graphic>
          <a:graphicData uri="http://schemas.openxmlformats.org/drawingml/2006/table">
            <a:tbl>
              <a:tblPr rtl="1"/>
              <a:tblGrid>
                <a:gridCol w="4774518">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5113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فقال لهُما فليكُن هذا الرَّبُّ معكُم وكما أرسلكُم ومقتنياتكُم، انظُرُوا إنَّ قُدامكُم شراً. ليس هكذا، فليذهب الرِّجال ويعبدوا اللَّه، لأنَّ هذا هو الذي تطلبُونهُ. فَطُرِدا مِن أمام وجه فرعون.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(Le Pharaon) leur dit : Que l’Éternel soit donc avec vous, car je vais vous laisser partir, vous et vos enfants ! Prenez garde, vous allez au devant d’un malheur !11 Mais non, pas cela ! Allez, vous les hommes, et servez l’Éternel, car c’est là ce que vous aviez demandé ; et on les chassa de la présence du Pharaon.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10 Then he said to them, The Lord had better be with you when I let you and your little ones go! Beware, for evil is ahead of you. 11 Not so! Go now, you who are men, and serve the Lord, for that is what you desired. And they were driven out from Pharaoh's presence.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84433" name="Group 17"/>
          <p:cNvGraphicFramePr>
            <a:graphicFrameLocks noGrp="1"/>
          </p:cNvGraphicFramePr>
          <p:nvPr/>
        </p:nvGraphicFramePr>
        <p:xfrm>
          <a:off x="34925" y="-26988"/>
          <a:ext cx="9001125" cy="580421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13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الرَّبُّ لموسى مُدَّ يدكَ على أرض مِصر فيصعد جراد على الأرض ويأكُل كُلَّ عُشب الأرض وكُلَّ ثمر الشجر الذي بقي في البرد.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L’Éternel dit à Moïse : Étends ta main sur le pays d’Égypte pour (faire venir) les sauterelles et qu’elles montent sur le pays d’Égypte ; qu’elles dévorent toute l’herbe de la terre, tout ce que la grêle a laissé.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the Lord said to Moses, Stretch out your hand over the land of Egypt for the locusts, that they may come upon the land of Egypt, and eat every herb of the land--all that the hail has left.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9932" name="Group 28"/>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فرفع موسى عصاهُ نحو السَّماء، فجلبَ الرَّبُّ ريحاً جنوبيةً على الأرض كُلَّ ذلك النَّهار وكُلَّ ذلك اللَّيل، ولمَّا كان الصَّباحُ حملَت الرِّيحُ الجنوبيَّة الجرادَ. وأصعدته على كُلِّ أرض مِصرَ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Moïse étendit son bâton sur le pays d’Égypte ; et l’Éternel fit souffler un vent d’est sur le pays toute cette journée et toute la nuit. Au matin, le vent d’est avait amené les sauterelles. 14 Les sauterelles montèrent sur tout le pays d’Égypte et se posèrent dans tout le territoire de l’Égypte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So Moses stretched out his rod over the land of Egypt, and the Lord brought an east wind on the land all that day and all that night. When it was morning, the east wind brought the locusts. 14 And the locusts went up over all the land of Egypt and rested on all the territory of Egypt.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0957" name="Group 29"/>
          <p:cNvGraphicFramePr>
            <a:graphicFrameLocks noGrp="1"/>
          </p:cNvGraphicFramePr>
          <p:nvPr/>
        </p:nvGraphicFramePr>
        <p:xfrm>
          <a:off x="34925" y="115888"/>
          <a:ext cx="9145588" cy="676872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وحلَّ على جميع تُخُوم مِصر كثيراً جداً لم يكُن مثلهُ مِن قبل ولا يكُون مثلهُ مِن بعد. وغطَّى وجه الأرض وأتلف الأرض، وأكلَ جميع عُشب الأرض وجميع ثمَر الشَّجر الذي بقي مِن البرد،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c’était si grave qu’auparavant il n’y avait jamais eu tant de sauterelles et qu’il n’y en aura jamais plus autant par la suite. 15 Elles couvrirent la surface de toute la terre, et la terre fut obscurcie ; elles dévorèrent toute l’herbe de la terre et tout le fruit des arbres, tout ce qui était resté après la grêle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were very severe; previously there had been no such locusts as they, nor shall there be such after them. 15 For they covered the face of the whole earth, so that the land was darkened; and they ate every herb of the land and all the fruit of the trees which the hail had left.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1981" name="Group 29"/>
          <p:cNvGraphicFramePr>
            <a:graphicFrameLocks noGrp="1"/>
          </p:cNvGraphicFramePr>
          <p:nvPr/>
        </p:nvGraphicFramePr>
        <p:xfrm>
          <a:off x="34925" y="115888"/>
          <a:ext cx="9001125" cy="676872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لم يبقَ شيءٌ أخضرُ في الشَّجر وفي كُلِّ عُشب الحقل في كُلِّ أرض مصرَ.</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فبادر فرعون واستدعى موسى وهرون قائلاً أخطأتُ إلى الرَّبِّ الإله وإليكُما. فالآن اصفحا عن خطيئتي هذه المرَّة أيضاً،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il ne resta aucune verdure aux arbres ni à l’herbe des champs, dans tout le pays d’Égypte. 16  Le Pharaon se hâta d’appeler Moïse et Aaron. Il dit : J’ai péché contre l’Éternel, votre Dieu, et contre vous. 17 Mais pardonne mon péché pour cette fois seulement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So there remained nothing green on the trees or on the plants of the field throughout all the land of Egypt. 16 Then Pharaoh called for Moses and Aaron in haste, and said, I have sinned against the Lord your God and against you. 17 Now therefore, please forgive my sin only this once,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85454" name="Group 14"/>
          <p:cNvGraphicFramePr>
            <a:graphicFrameLocks noGrp="1"/>
          </p:cNvGraphicFramePr>
          <p:nvPr/>
        </p:nvGraphicFramePr>
        <p:xfrm>
          <a:off x="34925" y="44450"/>
          <a:ext cx="9001125" cy="6601652"/>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وصلِّيا إلى الرَّبِّ إلهكُم وليرفعَ هذا الموت عنا. فخرجَ موسى مِن لدُن فرعونَ وصلَّى إلى الرَّبِّ. فنقل الرَّبُّ ريحاً شديدةً مِن البحر، وحملَت الجرادَ وطرحتهُ في البحر الأحمر،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intercédez auprès de l’Éternel, votre Dieu, afin qu’au moins il écarte de moi cette plaie mortelle. 18 Moïse sortit de chez le Pharaon et il intercéda auprès de l’Éternel.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L’Éternel fit souffler un vent d’ouest très fort qui emporta les sauterelles et les précipita dans la mer des Joncs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and entreat the Lord your God, that He may take away from me this death only. 18 So he went out from Pharaoh and entreated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And the Lord turned a very strong west wind, which took the locusts away and blew them into the Red Sea.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4039" name="Group 39"/>
          <p:cNvGraphicFramePr>
            <a:graphicFrameLocks noGrp="1"/>
          </p:cNvGraphicFramePr>
          <p:nvPr/>
        </p:nvGraphicFramePr>
        <p:xfrm>
          <a:off x="34925" y="115888"/>
          <a:ext cx="9074150" cy="643953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 تَبق جرادةٌ واحدةٌ في كُلِّ أرض مِصر. وقسَّى الرَّبُّ قلب فرعون فلم يُطلق بني إسرائيل. ثُمَّ قال الرَّبُّ لموسى مُدَّ يداك نحو السَّماء فيكُون ظلامٌ على أرض مِصر، ظلام يُلمس.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ne resta pas une seule sauterelle dans tout le territoire de l’Égypte. 20  L’Éternel endurcit le coeur du Pharaon, et le Pharaon ne laissa point partir les Israélites. 21  L’Éternel dit à Moïse : Étends ta main vers le ciel, et qu’il y ait des ténèbres sur le pays d’Égypte, des ténèbres palpables.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There remained not one locust in all the territory of Egypt. 20 But the Lord hardened Pharaoh's heart, and he did not let the children of Israel go. 21 Then the Lord said to Moses, Stretch out your hand toward heaven, that there may be darkness over the land of Egypt, darkness which may even be felt.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5049" name="Group 25"/>
          <p:cNvGraphicFramePr>
            <a:graphicFrameLocks noGrp="1"/>
          </p:cNvGraphicFramePr>
          <p:nvPr/>
        </p:nvGraphicFramePr>
        <p:xfrm>
          <a:off x="34925" y="115888"/>
          <a:ext cx="9001125" cy="6371845"/>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فمدَّ موسى يدهُ نحو السَّماء فصار ظلامٌ يُلمس في كُلِّ أرض مِصر ثلاثة أيَّام. فلم يُبصر أحدٌ أخاهُ ولا قام أحدٌ مِن مضجعه ثلاثة أيَّام، أما بنو إسرائيل فكان لهُم النور في كُلِّ مكان سكنه بنو إسرائيل.</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Moïse étendit sa main vers le ciel ; et il y eut d’épaisses ténèbres dans tout le pays d’Égypte, pendant trois jours. 23 On ne se voyait pas l’un l’autre, et personne ne se leva de sa place pendant trois jours. Mais tous les Israélites avaient de la lumière là où ils habitaient.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So Moses stretched out his hand toward heaven, and there was thick darkness in all the land of Egypt three days. 23 They did not see one another; nor did anyone rise from his place for three days. But all the children of Israel had light in their dwellings.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6075" name="Group 27"/>
          <p:cNvGraphicFramePr>
            <a:graphicFrameLocks noGrp="1"/>
          </p:cNvGraphicFramePr>
          <p:nvPr/>
        </p:nvGraphicFramePr>
        <p:xfrm>
          <a:off x="34925" y="115888"/>
          <a:ext cx="9001125" cy="676872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فَدعى فرعونُ موسى وهرون قائلاً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اذهبُوا اعبُدُوا الرَّبَّ إلهكُم، غيرَ أنَّ غنمكُم وبقركُم استبقوها، ومقتنياتكُم فلتُنقل معكُم. فقال موسى لا بل وأنت تُعطينا ذبائح ومُحرقات نصنعها للربِّ إلهنا.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Le Pharaon appela Moïse et dit : Allez, servez l’Éternel. Vous ne laisserez sur place que votre petit et votre gros bétail, et vos enfants pourront aller avec vous. 25 Moïse répondit : Tu mettras toi–même entre nos mains de quoi faire les sacrifices et les holocaustes que nous offrirons à l’Éternel, notre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Then Pharaoh called to Moses and said, Go, serve the Lord; only let your flocks and your herds be kept back. Let your little ones also go with you. 25 But Moses said, You must also give us sacrifices and burnt offerings, that we may sacrifice to the Lord our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7105" name="Group 33"/>
          <p:cNvGraphicFramePr>
            <a:graphicFrameLocks noGrp="1"/>
          </p:cNvGraphicFramePr>
          <p:nvPr/>
        </p:nvGraphicFramePr>
        <p:xfrm>
          <a:off x="34925" y="115888"/>
          <a:ext cx="9074150" cy="6844920"/>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وتذهبُ مواشينا معنا، لا نُبقي مِنها حملاً، لأنَّنا مِنها نأخُذُ لعبادة الرَّبِّ إلهنا، ونحنُ لا نعرفُ بماذا نعبُدُ الرَّبَّ إلهنا حتى ندخُل إلى هُناك. وقسَّى الرَّبُّ قلبَ فرعونَ فلم يشأ أن يطلقهُم.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Nos troupeaux iront avec nous, et il n’en restera pas un sabot ; car nous en prendrons pour servir l’Éternel, notre Dieu ; et jusqu’à ce que nous soyons arrivés là–bas, nous ne savons pas ce que nous offrirons pour le culte de l’Éternel. 27 L’Éternel endurcit le coeur du Pharaon, et le Pharaon ne voulut pas les laisser partir.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Our livestock also shall go with us; not a hoof shall be left behind. For we must take some of them to serve the Lord our God, and even we do not know with what we must serve the Lord until we arrive there. 27 But the Lord hardened Pharaoh's heart, and he would not let them go.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8123" name="Group 27"/>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فرعونُ اذهب عنِّي، واحذر، فلن تعُود بعد ترى وجهي، إنَّك يوم تراني تمُوت. فقال موسى إنَّك قُلت، أنِّي لا أعُود أيضاً آتي أمامك.</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Le Pharaon dit à Moïse : Sors de chez moi ! Garde–toi de revoir ma face, car le jour où tu verras ma face, tu mourras. 29 Tu l’as dit ! répliqua Moïse, je ne reverrai plus ta face.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Then Pharaoh said to him, Get away from me! Take heed to yourself and see my face no more! For in the day you see my face you shall die! 29 And Moses said, You have spoken well. I will never see your face again.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29142" name="Group 22"/>
          <p:cNvGraphicFramePr>
            <a:graphicFrameLocks noGrp="1"/>
          </p:cNvGraphicFramePr>
          <p:nvPr/>
        </p:nvGraphicFramePr>
        <p:xfrm>
          <a:off x="34925" y="115888"/>
          <a:ext cx="9001125" cy="5945125"/>
        </p:xfrm>
        <a:graphic>
          <a:graphicData uri="http://schemas.openxmlformats.org/drawingml/2006/table">
            <a:tbl>
              <a:tblPr rtl="1"/>
              <a:tblGrid>
                <a:gridCol w="437469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 الرَّبُّ لموسى ضربةً واحدةً أيضاً أجلُب على فرعون وعلى مِصر، وبعد ذلك يُطلقُكُم مِن هُنا، وعندما يُطلقُكُم يطرُدُكُم طرداً وكُل شيء معكُم. فتكلَّم سراً في مسامع الشَّعب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L’Éternel dit à Moïse : Je vais envoyer une dernière plaie au Pharaon et à l’Égypte. Après quoi, il vous laissera partir d’ici. Quand enfin il vous laissera partir, il ira jusqu’à vous chasser d’ici. 2 Parle au peuple,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11:1 And the Lord said to Moses, I will bring yet one more plague on Pharaoh and on Egypt. Afterward he will let you go from here. When he lets you go, he will surely drive you out of here altogether. 2 Speak now in the hearing of the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88526" name="Group 14"/>
          <p:cNvGraphicFramePr>
            <a:graphicFrameLocks noGrp="1"/>
          </p:cNvGraphicFramePr>
          <p:nvPr/>
        </p:nvGraphicFramePr>
        <p:xfrm>
          <a:off x="34925" y="44450"/>
          <a:ext cx="9001125" cy="689064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أن يطلُب كُلُّ واحدٍ مِن صاحبهِ وكُلُّ امرأةٍ مِن صاحبتها أمتعة فضَّةٍ وأمتعةَ ذهبٍ وثياباً.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وأعطي الرَّبُّ نعمةً لشعبه أمام المصريِّين فأتمنوهُم، أما الرَّجُل موسى فصار عظيماً جداً أمام المصريِّين وأمام فرعون وأمام عبيده.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pour que chaque homme demande à son voisin et chaque femme à sa voisine des objets d’argent et des objets d’or.  3 L’Éternel avait fait en sorte que le peuple obtienne la faveur des Égyptiens au point que Moïse était très respecté dans le pays d’Égypte par les serviteurs du Pharaon et par le peuple.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a:ln>
                            <a:noFill/>
                          </a:ln>
                          <a:solidFill>
                            <a:schemeClr val="bg1"/>
                          </a:solidFill>
                          <a:effectLst/>
                          <a:latin typeface="Arial" charset="0"/>
                          <a:cs typeface="Arial" charset="0"/>
                        </a:rPr>
                        <a:t>and let every man ask from his neighbor and every woman from her neighbor, articles of silver and articles of gold. 3 And the Lord gave the people favor in the sight of the Egyptians. Moreover the man Moses was very great in the land of Egypt, in the sight of Pharaoh's servants and in the sight of the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1205" name="Group 37"/>
          <p:cNvGraphicFramePr>
            <a:graphicFrameLocks noGrp="1"/>
          </p:cNvGraphicFramePr>
          <p:nvPr/>
        </p:nvGraphicFramePr>
        <p:xfrm>
          <a:off x="34925" y="115888"/>
          <a:ext cx="9001125" cy="569118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موسى هذا ما يقولهُ الرَّبُّ إنِّي في نُصف اللَّيل أدخل في وسط مِصر. فيمُوتُ كُلُّ بكرٍ في أرض مِصر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Moïse dit : Voici ce qu’a dit L’Éternel : Vers le milieu de la nuit, je m’avancerai dans l’intérieur de l’Égypte ; 5 et tous les premiers–nés vont mourir dans le pays d’Égypte,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Then Moses said, Thus says the Lord: `About midnight I will go out into the midst of Egypt; 5 `and all the firstborn in the land of Egypt shall die,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2227" name="Group 35"/>
          <p:cNvGraphicFramePr>
            <a:graphicFrameLocks noGrp="1"/>
          </p:cNvGraphicFramePr>
          <p:nvPr/>
        </p:nvGraphicFramePr>
        <p:xfrm>
          <a:off x="34925" y="44450"/>
          <a:ext cx="9001125" cy="6457189"/>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بكر فرعونَ الجالس على العرش إلى بكر الجاريةِ الجالسة عند الرَّحى إلى بكر كُل بهيمةٍ. ويكُونُ صُراخٌ عظيمٌ في كُلِّ أرض مِصر لم يكُن مثلُه ولا يكُونُ مثلُهُ أيضاً.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depuis le premier–né du Pharaon assis sur son trône jusqu’au premier–né de la servante qui travaille aux meules, et tous les premiers–nés du bétail. 6 Il y aura de grands cris dans tout le pays d’Égypte, tels qu’il n’y en a jamais eu et qu’il n’y en aura jamais.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from the firstborn of Pharaoh who sits on his throne, even to the firstborn of the female servant who is behind the handmill, and all the firstborn of the animals.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there shall be a great cry throughout all the land of Egypt, such as was not like it before, nor shall be like it again.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87503" name="Group 15"/>
          <p:cNvGraphicFramePr>
            <a:graphicFrameLocks noGrp="1"/>
          </p:cNvGraphicFramePr>
          <p:nvPr/>
        </p:nvGraphicFramePr>
        <p:xfrm>
          <a:off x="34925" y="44450"/>
          <a:ext cx="9001125" cy="5834063"/>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في بني إسرائيل فلا يعوي كلبٌ بلسانهِ على إنسان ولا بهيمة، لكي تعلم بكُلِّ شيء يتمجد به الرَّبّ بين المصريِّين وبين إسرائيل.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Mais chez les Israélites, pas même un chien n’aboiera, ni contre un homme, ni contre une bête, afin que vous reconnaissiez la différence que Dieu fait entre l’Égypte et 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against none of the children of Israel shall a dog move its tongue, against man or beast, that you may know that the Lord does make a difference between the Egyptians and Israel.'</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7886" name="Group 30"/>
          <p:cNvGraphicFramePr>
            <a:graphicFrameLocks noGrp="1"/>
          </p:cNvGraphicFramePr>
          <p:nvPr/>
        </p:nvGraphicFramePr>
        <p:xfrm>
          <a:off x="34925" y="44450"/>
          <a:ext cx="9001125" cy="6245152"/>
        </p:xfrm>
        <a:graphic>
          <a:graphicData uri="http://schemas.openxmlformats.org/drawingml/2006/table">
            <a:tbl>
              <a:tblPr rtl="1"/>
              <a:tblGrid>
                <a:gridCol w="4522108">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فينزلُ إليَّ جميعُ عبيدكَ هؤُلاء ويسجُدُون لي قائلين امض أنت وشعبك هذا الذي أنت تسير أمامه، وبعد هذا امض. فخرج موسى مِن لدُن فرعون بغضب. وقال الرَّبُّ لموسى أن فرعون لا يسمعُ لكُما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Alors tous tes serviteurs viendront se prosterner devant moi, en disant : Sors, toi et tout le peuple qui te suit. Après cela, je sortirai. (Moïse) quitta le Pharaon dans une ardente colère. 9 L’Éternel dit à Moïse : Le Pharaon ne vous écoutera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And all these your servants shall come down to me and bow down to me, saying, `Get out, and all the people who follow you!' After that I will go out. Then he went out from Pharaoh in great anger. 9 But the Lord said to Moses,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3379" name="Group 19"/>
          <p:cNvGraphicFramePr>
            <a:graphicFrameLocks noGrp="1"/>
          </p:cNvGraphicFramePr>
          <p:nvPr/>
        </p:nvGraphicFramePr>
        <p:xfrm>
          <a:off x="34925" y="115888"/>
          <a:ext cx="9074150" cy="6528500"/>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حتى أكثر آياتي وعجائبي في أرض مصر. وصنع موسى وهرون هذه الآيات والعجائب أمام فرعون، وقسَّى الرَّبُّ قلبَ فرعون فلم يشأ أن يُطلق بني إسرائيل مِن أرض مصر.</a:t>
                      </a:r>
                      <a:r>
                        <a:rPr kumimoji="0" lang="en-CA" sz="3200" b="0" i="0" u="none" strike="noStrike" cap="none" normalizeH="0" baseline="0" dirty="0">
                          <a:ln>
                            <a:noFill/>
                          </a:ln>
                          <a:solidFill>
                            <a:schemeClr val="bg1"/>
                          </a:solidFill>
                          <a:effectLst/>
                          <a:latin typeface="Arial" charset="0"/>
                          <a:cs typeface="Arial" charset="0"/>
                        </a:rPr>
                        <a:t> </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afin que mes prodiges se multiplient dans le pays d’Égypte. 10 Moïse et Aaron firent tous ces prodiges devant le Pharaon ; l’Éternel endurcit le </a:t>
                      </a:r>
                      <a:r>
                        <a:rPr kumimoji="0" lang="fr-FR" sz="2800" b="0" i="0" u="none" strike="noStrike" cap="none" normalizeH="0" baseline="0" dirty="0" err="1">
                          <a:ln>
                            <a:noFill/>
                          </a:ln>
                          <a:solidFill>
                            <a:schemeClr val="bg1"/>
                          </a:solidFill>
                          <a:effectLst/>
                          <a:latin typeface="Arial" charset="0"/>
                          <a:cs typeface="Arial" charset="0"/>
                        </a:rPr>
                        <a:t>coeur</a:t>
                      </a:r>
                      <a:r>
                        <a:rPr kumimoji="0" lang="fr-FR" sz="2800" b="0" i="0" u="none" strike="noStrike" cap="none" normalizeH="0" baseline="0" dirty="0">
                          <a:ln>
                            <a:noFill/>
                          </a:ln>
                          <a:solidFill>
                            <a:schemeClr val="bg1"/>
                          </a:solidFill>
                          <a:effectLst/>
                          <a:latin typeface="Arial" charset="0"/>
                          <a:cs typeface="Arial" charset="0"/>
                        </a:rPr>
                        <a:t> du Pharaon, qui ne laissa point partir les Israélites hors de son pays.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Pharaoh will not heed you, so that My wonders may be multiplied in the land of Egypt. 10 So Moses and Aaron did all these wonders before Pharaoh; and the Lord hardened Pharaoh's heart, and he did not let the children of Israel go out of his land.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4408" name="Group 24"/>
          <p:cNvGraphicFramePr>
            <a:graphicFrameLocks noGrp="1"/>
          </p:cNvGraphicFramePr>
          <p:nvPr/>
        </p:nvGraphicFramePr>
        <p:xfrm>
          <a:off x="34925" y="115888"/>
          <a:ext cx="9074150" cy="633888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إشعياء النبي (</a:t>
                      </a:r>
                      <a:r>
                        <a:rPr kumimoji="0" lang="en-US" sz="3200" b="0" i="0" u="sng" strike="noStrike" cap="none" normalizeH="0" baseline="0">
                          <a:ln>
                            <a:noFill/>
                          </a:ln>
                          <a:solidFill>
                            <a:srgbClr val="FF9900"/>
                          </a:solidFill>
                          <a:effectLst/>
                          <a:latin typeface="Arial" charset="0"/>
                          <a:cs typeface="Arial" charset="0"/>
                        </a:rPr>
                        <a:t>44:21-28</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اُذكُر هذه يا يعقوبُ، ويا إسرائيلُ فإنَّك أنت عبدي، قد جبلتُك، عبداً لي. وأنت يا إسرائيلُ لا تنساني.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Esaïe 44:21-28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Souviens–toi de cela, Jacob ! Israël ! car tu es mon serviteur ; Je t’ai façonné pour que tu sois un serviteur pour moi ; Israël, je ne t’oublierai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44:21-28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Remember these, O Jacob, And Israel, for you are My servant; I have formed you, you are My servant; O Israel, you will not be forgotten by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76872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قد محوتُ آثامك مثل سحابةٍ وكالغمام خطاياك، ارجع إليَّ لأنِّي فديتُك. ترنَّمي أيَّتُها السَّمَواتُ لأنَّ الرَّبَّ قد رحم إسرائيل، اهتفي يا أعماق الأرض أشيدي بالترانيم أيَّتُها الجبالُ والآكام والغابات التي فيها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J’ai effacé tes crimes comme un nuage Et tes péchés comme une nuée. Reviens à moi, Car je t’ai racheté.23 Cieux, lancez des acclamations ! Car l’Éternel a agi ; Profondeurs de la terre, poussez des clameurs ! Montagnes, éclatez en acclamations ! Vous aussi, forêts, avec tous vos arbres !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I have blotted out, like a thick cloud, your transgressions, And like a cloud, your sins. Return to Me, for I have redeemed you. 23 Sing, O heavens, for the Lord has done it! Shout, you lower parts of the earth; Break forth into singing, you mountains, O forest, and every tree in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3243" name="Group 27"/>
          <p:cNvGraphicFramePr>
            <a:graphicFrameLocks noGrp="1"/>
          </p:cNvGraphicFramePr>
          <p:nvPr/>
        </p:nvGraphicFramePr>
        <p:xfrm>
          <a:off x="34925" y="115888"/>
          <a:ext cx="9074150" cy="658774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اللَّه قد افتدى يعقوب وفي إسرائيل تمجَّد.هكذا يقولُ الرَّبُّ الإله فاديك وجابلُك مِن البطن، أنا هو الرَّبُّ صانعٌ كُلَّ شيء ناشرٌ السَّمَوات وحدي وباسطٌ الأرض، مَن مَعي.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l’Éternel a racheté Jacob, Il manifeste sa gloire en Israël.24 Ainsi parle l’Éternel qui te rachète, Celui qui t’a façonné dès ta naissance : Moi, l’Éternel, je fais toutes choses, Seul je déploie les cieux, De moi–même j’étends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the Lord has redeemed Jacob, And glorified Himself in Israel. 24 Thus says the Lord, your Redeemer, And He who formed you from the womb: I am the Lord, who makes all things, Who stretches out the heavens all alone, Who spreads abroad the earth by Myself;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4262" name="Group 22"/>
          <p:cNvGraphicFramePr>
            <a:graphicFrameLocks noGrp="1"/>
          </p:cNvGraphicFramePr>
          <p:nvPr/>
        </p:nvGraphicFramePr>
        <p:xfrm>
          <a:off x="34925" y="115888"/>
          <a:ext cx="9074150" cy="6161025"/>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مبطِّلٌ آيات الكذبة ومُحمِّقٌ العرَّافين، ومُرجِّعٌ الحُكماء إلى الوراء ومُجهِّلٌ مشورتهُم، مُقيمٌ كلام عبده وجاعل مشورة رُسُله براً، القائلُ لأُورُشليم</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Il anéantit les signes mensongers Et il affole les devins ; Il fait reculer les sages Et il tourne leur science en déraison. 26 Il confirme la parole de son serviteur Et il accomplit ce que prédisent ses envoyés. Il dit de Jérusalem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Who frustrates the signs of the babblers, And drives diviners mad; Who turns wise men backward, And makes their knowledge foolishness; 26 Who confirms the word of His servant, And performs the counsel of His messengers; Who says to Jerusalem,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5289" name="Group 25"/>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ستُعمرين ولمُدن يهُوذا ستُبنين ولبراريها ستُزهرين، القائل لِلُّجَّة انشفي وأنهارك أُجفِّفُ</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Elle sera habitée, Et des villes de Juda : Elles seront rebâties, Et je relèverai leurs ruines. 27 Je dis à l’eau profonde : Dessèche–toi, Je tarirai tes fleuves.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You shall be inhabited,' To the cities of Judah, `You shall be built,' And I will raise up her waste places; 27 Who says to the deep, `Be dry! And I will dry up your rivers';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6459" name="Group 27"/>
          <p:cNvGraphicFramePr>
            <a:graphicFrameLocks noGrp="1"/>
          </p:cNvGraphicFramePr>
          <p:nvPr/>
        </p:nvGraphicFramePr>
        <p:xfrm>
          <a:off x="34925" y="115888"/>
          <a:ext cx="9001125" cy="5546726"/>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القائلُ لكُورُش إنَّك تصير حليماً وتصنع كل مسرَّتي، والقائل لأورشليم ستُبنين وبيتي المقدس أؤسسهُ.</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Je dis à Cyrus : Mon berger ! Il accomplira tous mes désirs, Il dira de Jérusalem : Qu’elle soit rebâtie ! Et du temple : Qu’il soit fondé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Who says of Cyrus, `He is My shepherd, And he shall perform all My pleasure, Saying to Jerusalem, You shall be built, And to the temple, Your foundation shall be laid. '.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115888"/>
          <a:ext cx="9001125" cy="6748209"/>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أمثال سليمان الحكيم ( 8 : 22 ـ 36 )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إذ كُنت أذكُر دواماً للساكنين تحت السحاب وأتكلَّم بهذه، الرَّبَّ قناني مُنذُ الدهر مِن البدء أعماله، قبل أن يصنع شيئاً مُنذُ الدهر أسسني، مِن البدء قبل أن يخلق الأرض.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Proverbs 8:22-36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L’Éternel me possédait au commencement de son activité, Avant ses oeuvres les plus anciennes. 23 J’ai été établie depuis l’éternité, Dès le commencement, avant l’origine de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8:22-36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 Lord possessed me at the beginning of His way, Before His works of old. 23 I have been established from everlasting, From the beginning, before there was ever an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8506" name="Group 26"/>
          <p:cNvGraphicFramePr>
            <a:graphicFrameLocks noGrp="1"/>
          </p:cNvGraphicFramePr>
          <p:nvPr/>
        </p:nvGraphicFramePr>
        <p:xfrm>
          <a:off x="34925" y="115888"/>
          <a:ext cx="9074150" cy="651630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 لم يكُن غمرٌ وإذ لم تكُن ينابيعُ المياه. قبل أن تقرَّرت الجبالُ وقبل جميع التِّلال أُبدِئت، الرَّبُّ صنع الأرض ولم يكُن فيها للسكن ولا الزوايا التي تحت السَّماء لم تسكُن،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J’ai été enfantée quand il n’y avait point d’abîmes, Point de sources chargées d’eaux ;25 Avant que les montagnes soient établies, Avant les collines j’ai été enfantée ;26 Il n’avait encore fait ni la terre, ni les campagnes, Ni le premier grain de la poussière du monde.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When there were no depths I was brought forth, When there were no fountains abounding with water. 25 Before the mountains were settled, Before the hills, I was brought forth; 26 While as yet He had not made the earth or the fields, Or the primeval dust of the world.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6311" name="Group 23"/>
          <p:cNvGraphicFramePr>
            <a:graphicFrameLocks noGrp="1"/>
          </p:cNvGraphicFramePr>
          <p:nvPr/>
        </p:nvGraphicFramePr>
        <p:xfrm>
          <a:off x="34925" y="115888"/>
          <a:ext cx="9074150" cy="5978526"/>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 ثَبَّت السَّمَوات كُنت معهُ ولمَّا رسم عرشهِ على الرياح لمَّا ثبت السُّحب مِن فوقُ ولمَّا جعل الينابيعُ التي تحت السَّماء ثابتة،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Lorsqu’il disposa les cieux, j’étais là ; Lorsqu’il traça un cercle à la surface de l’abîme, 28 Lorsqu’il fixa les nuages en haut, Et que les sources de l’abîme jaillirent avec force,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When He prepared the heavens, I was there, When He drew a circle on the face of the deep, 28 When He established the clouds above, When He strengthened the fountains of the deep,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7334" name="Group 22"/>
          <p:cNvGraphicFramePr>
            <a:graphicFrameLocks noGrp="1"/>
          </p:cNvGraphicFramePr>
          <p:nvPr/>
        </p:nvGraphicFramePr>
        <p:xfrm>
          <a:off x="34925" y="115888"/>
          <a:ext cx="9074150" cy="608958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عندما وضع للبحر حدَّه فلا تتعدَّى المياهُ كلمة فمه ولمَّا ثَبَّت أُسُس الأرض كُنتُ معهُ هُناك صانعاً وكُنتُ كُلَّ يوم لذَّتهُ وفرحه دائماً قُدَّامهُ،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Lorsqu’il donna une limite à la mer, Pour que les eaux n’en franchissent pas les bords, Lorsqu’il traça les fondements de la terre, 30 J’étais à l’oeuvre auprès de lui, Et je faisais de jour en jour ses délices, Jouant devant lui tout le temps,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When He assigned to the sea its limit, So that the waters would not transgress His command, When He marked out the foundations of the earth, 30 Then I was beside Him as a master craftsman; And I was daily His delight, Rejoicing always before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8360" name="Group 24"/>
          <p:cNvGraphicFramePr>
            <a:graphicFrameLocks noGrp="1"/>
          </p:cNvGraphicFramePr>
          <p:nvPr/>
        </p:nvGraphicFramePr>
        <p:xfrm>
          <a:off x="34925" y="115888"/>
          <a:ext cx="9074150" cy="6089588"/>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يفرح لمَّا أكمل وكان يفرح ببني البشر.الآن يا ابني اسمع لي، فطُوبى للذين يحفظُون طُرُقي. اسمعُوا الحكمة وكُونُوا حُكماء ولا ترفُضُونها.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Jouant sur la surface de sa terre, Et trouvant mes délices parmi les êtres humains. 32 Et maintenant, mes fils, écoutez–moi ; Heureux ceux qui observent mes voies ! 33 Écoutez l’instruction, et devenez sages, Ne la négligez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Rejoicing in His inhabited world, And my delight was with the sons of men. 32 Now therefore, listen to me, my children, For blessed are those who keep my ways. 33 Hear instruction and be wise, And do not disdain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9381" name="Group 21"/>
          <p:cNvGraphicFramePr>
            <a:graphicFrameLocks noGrp="1"/>
          </p:cNvGraphicFramePr>
          <p:nvPr/>
        </p:nvGraphicFramePr>
        <p:xfrm>
          <a:off x="34925" y="115888"/>
          <a:ext cx="9074150" cy="5978526"/>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طُوبى للإنسان الذي يسمعُ لي وللرَّجُل والحافظ طرقي الساهر عند أبوابي كُل يوم حافظاً قوائم أبوابي. لأنَّ طرقي طرق حياة ورضى مُعد مِن قبل الرَّبِّ. </a:t>
                      </a:r>
                      <a:endParaRPr kumimoji="0" lang="en-CA" sz="3200" b="1"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Heureux l’homme qui m’écoute, Qui veille de jour en jour à mon seuil, Qui monte la garde près des montants de mes portes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Car celui qui me trouve a trouvé la vie Et obtient la faveur de l’Éternel.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Blessed is the man who listens to me, Watching daily at my gates, Waiting at the posts of my doors. 35 For whoever finds me finds life, And obtains favor from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12298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والذين يخطئُون إليَّ يؤثمون إلى أنفسهمُ وحدهُم، ومُبغضيَّ يُجنُّون الموتَ.</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Mais celui qui pèche contre moi nuit à son âme ; Tous ceux qui me haïssent aiment la mort.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But he who sins against me wrongs his own soul; All those who hate me love death.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0558" name="Group 30"/>
          <p:cNvGraphicFramePr>
            <a:graphicFrameLocks noGrp="1"/>
          </p:cNvGraphicFramePr>
          <p:nvPr/>
        </p:nvGraphicFramePr>
        <p:xfrm>
          <a:off x="34925" y="115888"/>
          <a:ext cx="9001125" cy="64817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a:t>
                      </a:r>
                      <a:r>
                        <a:rPr kumimoji="0" lang="en-US" sz="3200" b="0" i="0" u="sng" strike="noStrike" cap="none" normalizeH="0" baseline="0">
                          <a:ln>
                            <a:noFill/>
                          </a:ln>
                          <a:solidFill>
                            <a:srgbClr val="FF9900"/>
                          </a:solidFill>
                          <a:effectLst/>
                          <a:latin typeface="Arial" charset="0"/>
                          <a:cs typeface="Arial" charset="0"/>
                        </a:rPr>
                        <a:t>34:1-37</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 أليهُو ) وقال اسمعُوا أيُّها الحُكماء والذين تعرفون أن تنصتوا للخير. فإنَّ العقل ( الأذُن ) يختبر الأقوال كما يذُوق الحنَك الطعام.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34:1-37</a:t>
                      </a:r>
                      <a:endParaRPr kumimoji="0" lang="fr-FR" sz="32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Élihou reprit et dit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Sages, écoutez mes propos ! Vous qui avez de la connaissance, prêtez–moi l’oreille ! 3 Car l’oreille discerne les propos, Comme le palais goûte la nourriture.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34:1-37</a:t>
                      </a:r>
                      <a:r>
                        <a:rPr kumimoji="0" lang="en-US"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34:1 Elihu further answered and said: 2 Hear my words, you wise men; Give ear to me, you who have knowledge. 3 For the ear tests words As the palate tastes food.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1577" name="Group 25"/>
          <p:cNvGraphicFramePr>
            <a:graphicFrameLocks noGrp="1"/>
          </p:cNvGraphicFramePr>
          <p:nvPr/>
        </p:nvGraphicFramePr>
        <p:xfrm>
          <a:off x="34925" y="115888"/>
          <a:ext cx="9001125" cy="60895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لنبحث الدعوة فيما بيننا ونَعرف بين أنفُسنا ما هُو طيِّبٌ.لأنَّ أيُّوب قالَ إنِّي بار لكن قد رفض حقِّي، وكذب دعواي، جُرحي عديمُ الشِّفاء مِن دُون ذَنبٍ،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Choisissons donc le droit pour nous, Reconnaissons entre nous ce qui est bon. 5 Job dit : Je suis juste, Et Dieu a écarté mon droit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Malgré mon droit, je passe pour menteur ; Ma blessure est incurable sans que j’aie péché.</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Let us choose justice for ourselves; Let us know among ourselves what is good. 5 For Job has said, `I am righteous, But God has taken away my justice; 6 Should I lie concerning my right? My wound is incurable, though I am without transgression.'</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0405" name="Group 21"/>
          <p:cNvGraphicFramePr>
            <a:graphicFrameLocks noGrp="1"/>
          </p:cNvGraphicFramePr>
          <p:nvPr/>
        </p:nvGraphicFramePr>
        <p:xfrm>
          <a:off x="34925" y="115888"/>
          <a:ext cx="9001125" cy="608958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 رجُل كأيُّوب يشربُ الهُزءَ كالماءِ ويمشي مع فاعلي الإثم ويسلك مع ذوي النفاق. فقد  قال أنَّهُ لا ينفعُ الرَّجُل كونه مَرضياً لدى اللَّهِ.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Y a–t–il un homme semblable à Job, Buvant la raillerie comme l’eau, 8 Marchant dans la société de ceux qui commettent l’injustice, Cheminant de pair avec les méchants ? 9 Car il a dit : Il est inutile à l’homme De mettre son plaisir en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What man is like Job, Who drinks scorn like water, 8 Who goes in company with the workers of iniquity, And walks with wicked men? 9 For he has said, `It profits a man nothing That he should delight in God.'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1432" name="Group 24"/>
          <p:cNvGraphicFramePr>
            <a:graphicFrameLocks noGrp="1"/>
          </p:cNvGraphicFramePr>
          <p:nvPr/>
        </p:nvGraphicFramePr>
        <p:xfrm>
          <a:off x="34925" y="115888"/>
          <a:ext cx="9001125" cy="5978526"/>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لذلك اسمعُوا لي يا أُولى الألباب، حاشا للَّهِ مِن النفاق وللقَدير مِن الجور، فإنَّهُ يُجازي البشر على حسب أفعالهم ويُنيلُ الإنسان على حسب سبيله.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Écoutez–moi donc, hommes de bon sens ! Loin de Dieu la méchanceté, Loin du Tout–Puissant l’injustice ! 11 Il rend à l’être humain selon ses actions, Il rétribue chacun selon ses voies.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Therefore listen to me, you men of understanding: Far be it from God to do wickedness, And from the Almighty to commit iniquity. 11 For He repays man according to his work, And makes man to find a reward according to his way.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2458" name="Group 26"/>
          <p:cNvGraphicFramePr>
            <a:graphicFrameLocks noGrp="1"/>
          </p:cNvGraphicFramePr>
          <p:nvPr/>
        </p:nvGraphicFramePr>
        <p:xfrm>
          <a:off x="34925" y="115888"/>
          <a:ext cx="9001125" cy="651630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أتظن إنَّ اللَّهَ يصنع جوراً والقدير يُعوِّجُ القضاء. الذي صنع الأرض مَن الذي أسس ما تحت السَّمَوات وكُلَّ ما فيها. إنه لو استرجع إليه حكمته واستضم إليهِ روحهُ ونسمتهُ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Non certes, Dieu ne commet pas de méchanceté ; Le Tout–Puissant ne fait pas fléchir le droit. 13 Qui l’a chargé de (gouverner) la terre ? Qui (lui) a confié le monde entier ? 14 S’il ne pensait qu’à lui–même, S’il ramenait à lui son Esprit et son souffle,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Surely God will never do wickedly, Nor will the Almighty pervert justice. 13 Who gave Him charge over the earth? Or who appointed Him over the whole world? 14 If He should set His heart on it, If He should gather to Himself His Spirit and His breath,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3484" name="Group 28"/>
          <p:cNvGraphicFramePr>
            <a:graphicFrameLocks noGrp="1"/>
          </p:cNvGraphicFramePr>
          <p:nvPr/>
        </p:nvGraphicFramePr>
        <p:xfrm>
          <a:off x="34925" y="115888"/>
          <a:ext cx="9001125" cy="6300408"/>
        </p:xfrm>
        <a:graphic>
          <a:graphicData uri="http://schemas.openxmlformats.org/drawingml/2006/table">
            <a:tbl>
              <a:tblPr rtl="1"/>
              <a:tblGrid>
                <a:gridCol w="5040312">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لفاضت رُوح كُلُّ جسد في الحال</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وعاد الإنسانُ إلى التُّراب حيث جُبل. فإن كُنت لم تتعلم فاسْمَعْ هذا واصْغَ لصوت أقوالي. ألعلَّ مَن يُبغض الحقَّ يتسلَّطُ أَمِ البارَّ العظيم تستَذنبُ.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Toute chair périrait en même temps, Et l’homme retournerait dans la poussière. 16 Si tu as de l’intelligence, écoute ceci, Prête l’oreille au son de mes propos !17 Est–ce que vraiment celui qui a de la haine pour le droit pourrait gouverner ? Et condamnerais–tu le juste, le puissant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All flesh would perish together, And man would return to dust. 16 If you have understanding, hear this; listen to the sound of my words: 17 Should one who hates justice govern? Will you condemn Him who is most just?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4513" name="Group 33"/>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أيقال للملك يا لئيم وللندباء يا اشرار.  الذي لا يحابي بوجوه الرؤساء ولا يعتبر موسعا دون فقير.لانهم جميعهم عمل يديه.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Dira–t–on à un roi : Vaurien, Et à des nobles : Méchant ? 19 (Dieu) n’a pas égard à l’apparence des princes Et ne distingue pas le riche du pauvre, Parce que tous sont l’ouvrage de ses mains.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Is it fitting to say to a king, `You are worthless,' And to nobles, `You are wicked'? 19 Yet He is not partial to princes, Nor does He regard the rich more than the poor; For they are all the work of His hands.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5529" name="Group 25"/>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بغتة يموتون وفي نصف الليل.يرتج الشعب ويزولون وينزع الاعزاء لا بيد.لان عينيه على طرق الانسان وهو يرى كل خطواته.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En un instant, ils meurent ; Au milieu de la nuit, un peuple est ébranlé et périt ; L’on écarte le puissant sans effort. 21 Car (Dieu) porte les yeux sur les voies de l’homme Et il regarde tous ses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In a moment they die, in the middle of the night; The people are shaken and pass away; The mighty are taken away without a hand. 21 For His eyes are on the ways of man, And He sees all his steps.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6557" name="Group 29"/>
          <p:cNvGraphicFramePr>
            <a:graphicFrameLocks noGrp="1"/>
          </p:cNvGraphicFramePr>
          <p:nvPr/>
        </p:nvGraphicFramePr>
        <p:xfrm>
          <a:off x="34925" y="115888"/>
          <a:ext cx="9001125" cy="669772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ظلام ولا ظل موت حيث تختفي عمّال الاثم. لانه لا يلاحظ الانسان زمانا للدخول في المحاكمة مع الله. يحطم الاعزاء من دون فحص ويقيم آخرين مكانهم.</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n’y a ni ténèbres ni ombre de la mort, Où puissent se cacher ceux qui commettent l’injustice.</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Il n’est pas besoin de prêter attention longtemps à un homme, Pour qu’il entre en jugement avec Dieu ; 24 Il brise les puissants sans faire d’enquête Et il en établit d’autres à leur place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There is no darkness nor shadow of death Where the workers of iniquity may hide themselves. 23 For He need not further consider a man, That he should go before God in judgment. 24 He breaks in pieces mighty men without inquiry, And sets others in their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7576" name="Group 24"/>
          <p:cNvGraphicFramePr>
            <a:graphicFrameLocks noGrp="1"/>
          </p:cNvGraphicFramePr>
          <p:nvPr/>
        </p:nvGraphicFramePr>
        <p:xfrm>
          <a:off x="34925" y="115888"/>
          <a:ext cx="9001125" cy="651630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الخبير بأعمالهم يُقلِّبهُمُ ليلاً فينسحقُون. يضرب المُنافقين في مكان النَّاظرين. فإنَّهُم أدبروا عن ناموس اللَّه وبره لم يعرفوه،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Car il distingue leurs oeuvres. Il les renverse de nuit, et ils sont écrasés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Il les frappe comme des méchants, Dans l’endroit où l’on peut (les) voir. 27 C’est parce qu’ils se sont écartés de lui Et qu’ils n’ont pas su discerner toutes ses voies.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Therefore he knows their works; He overthrows them in the night, And they are crushed. 26 He strikes them as wicked men In the open sight of others, 27 Because they turned back from Him, And would not consider any of His ways,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8601" name="Group 25"/>
          <p:cNvGraphicFramePr>
            <a:graphicFrameLocks noGrp="1"/>
          </p:cNvGraphicFramePr>
          <p:nvPr/>
        </p:nvGraphicFramePr>
        <p:xfrm>
          <a:off x="34925" y="115888"/>
          <a:ext cx="9074150" cy="60895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يُبلِّغُوا إليهِ صراخ المسكين وهو يسمع صراخ البائسين.فإن كان هو أراح فمَن يقاصص وإن ستر وجهه فمَن ينظره وهو على الأُمم وعلى جميع البشر</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Ils ont fait monter vers lui le cri de l’indigent, Et il entendra le cri des malheureux. 29 S’il donne le repos, qui prononcera une condamnation ? S’il cache sa face, qui pourra le regarder ? (Cela est vrai) aussi bien pour une nation que pour un homme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So that they caused the cry of the poor to come to Him; For He hears the cry of the afflicted. 29 When He gives quietness, who then can make trouble? And when He hides His face, who then can see Him, Whether it is against a nation or a man alone?--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9625" name="Group 25"/>
          <p:cNvGraphicFramePr>
            <a:graphicFrameLocks noGrp="1"/>
          </p:cNvGraphicFramePr>
          <p:nvPr/>
        </p:nvGraphicFramePr>
        <p:xfrm>
          <a:off x="34925" y="115888"/>
          <a:ext cx="9001125" cy="5729225"/>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لا يملك الفاجر ولا يكُون شركاً للشَّعب.القائل للقوي هل احتملت، ما لم أُبصرهُ فأرنيهِ أنت، إن كنتُ قد فعلتُ إثماً فلا أعُودُ أفعلهُ.</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C’est pour qu’un homme impie ne règne pas, Et ne soit plus un piège pour le peuple ; 31 Car a–t–il jamais dit à Dieu : J’ai supporté (ma peine), je n’agirai plus mal ; 32 Ce que je ne vois pas encore, montre–le moi ; Si j’ai commis des injustices, je ne recommencerai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That the hypocrite should not reign, Lest the people be ensnared. 31 For has anyone said to God, `I have borne chastening; I will offend no more; 32 Teach me what I do not see; If I have done iniquity, I will do no more'?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0655" name="Group 31"/>
          <p:cNvGraphicFramePr>
            <a:graphicFrameLocks noGrp="1"/>
          </p:cNvGraphicFramePr>
          <p:nvPr/>
        </p:nvGraphicFramePr>
        <p:xfrm>
          <a:off x="34925" y="115888"/>
          <a:ext cx="9145588" cy="644169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هل كرأيكَ يُجازيه لأنَّك رفضتَ فأنت تختارُ لا أنا، وبما تعرفهُ تكلَّم. ذَوُو الألباب يقُولُون لي والرَّجُل الحكيم الذي يسمعُني يقولُ فإنَّ أيُّوب يتكلَّمُ بلا معرفةٍ وكلامهُ ليس بتعقُّل. </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Est–ce d’après tes idées que Dieu doit rétribuer ? Car tu réprouves ; c’est toi qui choisis, mais non pas moi. Ce que tu connais, dis–le donc ! 34 Les hommes de sens me diront, Ainsi que l’homme sage qui m’écoute :35  Job parle sans la connaissance, Et ses paroles manquent de discernement.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Should He repay it according to your terms, Just because you disavow it? You must choose, and not I; Therefore speak what you know. 34 Men of understanding say to me, Wise men who listen to me: 35 `Job speaks without knowledge, His words are without wisdom.'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2597" name="Group 21"/>
          <p:cNvGraphicFramePr>
            <a:graphicFrameLocks noGrp="1"/>
          </p:cNvGraphicFramePr>
          <p:nvPr/>
        </p:nvGraphicFramePr>
        <p:xfrm>
          <a:off x="34925" y="115888"/>
          <a:ext cx="9001125" cy="6030342"/>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فليتَ أيُّوب كان يُمتحن إلى الغايةِ مِن أجل أجوبتهِ كأهل الإثم. لكنَّهُ أضاف إلى خطيئته معصيةً، يُصفِّقُ بيننا ويكثرُ كلامهُ أمام الرَّبِّ.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Que Job continue donc à être éprouvé, Puisqu’il répond comme font les hommes injustes ! 37 Car il ajoute à son péché une faute grave : Il bat des mains au milieu de nous, Il multiplie ses discours contre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Oh, that Job were tried to the utmost, Because his answers are like those of wicked men! 37 For he adds rebellion to his sin; He claps his hands among us, And multiplies his words against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3619" name="Group 19"/>
          <p:cNvGraphicFramePr>
            <a:graphicFrameLocks noGrp="1"/>
          </p:cNvGraphicFramePr>
          <p:nvPr/>
        </p:nvGraphicFramePr>
        <p:xfrm>
          <a:off x="34925" y="115888"/>
          <a:ext cx="9001125" cy="64817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10:1-31</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10:1-31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A wise magistrate educates his people, and the rule of an intelligent person is well ordered. 2 As the people's judge is, so are his officials; as the ruler of the city is, so are all its inhabitants.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4640" name="Group 16"/>
          <p:cNvGraphicFramePr>
            <a:graphicFrameLocks noGrp="1"/>
          </p:cNvGraphicFramePr>
          <p:nvPr/>
        </p:nvGraphicFramePr>
        <p:xfrm>
          <a:off x="34925" y="115888"/>
          <a:ext cx="9001125" cy="630040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 undisciplined king ruins his people, but a city becomes fit to live in through the understanding of its rulers. 4 The government of the earth is in the hand of the Lord, and over it he will raise up the right leader for the time.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1662" name="Group 14"/>
          <p:cNvGraphicFramePr>
            <a:graphicFrameLocks noGrp="1"/>
          </p:cNvGraphicFramePr>
          <p:nvPr/>
        </p:nvGraphicFramePr>
        <p:xfrm>
          <a:off x="34925" y="115888"/>
          <a:ext cx="9001125" cy="672712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Human success is in the hand of the Lord, and it is he who confers honor upon the lawgiver. 6  Do not get angry with your neighbor for every injury, and do not resort to acts of insolence. 7 Arrogance is hateful to the Lord and to mortals, and injustice is outrageous to both.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2686" name="Group 14"/>
          <p:cNvGraphicFramePr>
            <a:graphicFrameLocks noGrp="1"/>
          </p:cNvGraphicFramePr>
          <p:nvPr/>
        </p:nvGraphicFramePr>
        <p:xfrm>
          <a:off x="34925" y="115888"/>
          <a:ext cx="9001125" cy="630040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Sovereignty passes from nation to nation on account of injustice and insolence and wealth. 9 How can dust and ashes be proud? Even in life the human body decays. 10 A long illness baffles the physician;  the king of today will die tomorrow.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3711" name="Group 15"/>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when one is dead he inherits maggots and vermin  and worms. 12 The beginning of human pride is to forsake the Lord; the heart has withdrawn from its Maker. 13 For the beginning of pride is sin, and the one who clings to it pours out abominations.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4734" name="Group 14"/>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Therefore the Lord brings upon them unheard-of calamities, and destroys them completely. 14 The Lord overthrows the thrones of rulers, and enthrones the lowly in their place. 15 The Lord plucks up the roots of the nations,  and plants the humble in their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5759" name="Group 15"/>
          <p:cNvGraphicFramePr>
            <a:graphicFrameLocks noGrp="1"/>
          </p:cNvGraphicFramePr>
          <p:nvPr/>
        </p:nvGraphicFramePr>
        <p:xfrm>
          <a:off x="34925" y="115888"/>
          <a:ext cx="9001125" cy="672712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 Lord lays waste the lands of the nations, and destroys them to the foundations of the earth. 17 He removes some of them and destroys them, and erases the memory of them from the earth. 18 Pride was not created for human beings, or violent anger for those born of women.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6783" name="Group 15"/>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Whose offspring are worthy of honor? Human offspring. Whose offspring are worthy of honor? Those who fear the Lord. Whose offspring are unworthy of honor? Human offspring. Whose offspring are unworthy of honor? Those who break the commandments.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7806" name="Group 14"/>
          <p:cNvGraphicFramePr>
            <a:graphicFrameLocks noGrp="1"/>
          </p:cNvGraphicFramePr>
          <p:nvPr/>
        </p:nvGraphicFramePr>
        <p:xfrm>
          <a:off x="34925" y="115888"/>
          <a:ext cx="9001125" cy="672712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Among family members their leader is worthy of honor, but those who fear the Lord are worthy of honor in his eyes. 21  22 The rich, and the eminent, and the poor- their glory is the fear of the Lord. 23 It is not right to despise one who is intelligent but poor, and it is not proper to honor one who is sinful.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8832" name="Group 16"/>
          <p:cNvGraphicFramePr>
            <a:graphicFrameLocks noGrp="1"/>
          </p:cNvGraphicFramePr>
          <p:nvPr/>
        </p:nvGraphicFramePr>
        <p:xfrm>
          <a:off x="34925" y="115888"/>
          <a:ext cx="9001125" cy="630040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 prince and the judge and the ruler are honored, but none of them is greater than the one who fears the Lord. 25 Free citizens will serve a wise servant, and an intelligent person will not complain. 26  Do not make a display of your wisdom when you do your work, and do not boast when you are in need.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9854" name="Group 14"/>
          <p:cNvGraphicFramePr>
            <a:graphicFrameLocks noGrp="1"/>
          </p:cNvGraphicFramePr>
          <p:nvPr/>
        </p:nvGraphicFramePr>
        <p:xfrm>
          <a:off x="34925" y="115888"/>
          <a:ext cx="9001125" cy="630040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Better is the worker who has goods in plenty than the boaster who lacks bread. 28 My child, honor yourself with humility, and give yourself the esteem you deserve. 29 Who will acquit those who condemn  themselves? And who will honor those who dishonor themselves?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5661" name="Group 13"/>
          <p:cNvGraphicFramePr>
            <a:graphicFrameLocks noGrp="1"/>
          </p:cNvGraphicFramePr>
          <p:nvPr/>
        </p:nvGraphicFramePr>
        <p:xfrm>
          <a:off x="34925" y="115888"/>
          <a:ext cx="9001125" cy="601205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The poor are honored for their knowledge, while the rich are honored for their wealth. 31 One who is honored in poverty, how much more in wealth! And one dishonored in wealth, how much more in poverty!.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2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97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2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8748" name="Group 28"/>
          <p:cNvGraphicFramePr>
            <a:graphicFrameLocks noGrp="1"/>
          </p:cNvGraphicFramePr>
          <p:nvPr/>
        </p:nvGraphicFramePr>
        <p:xfrm>
          <a:off x="34925" y="44450"/>
          <a:ext cx="9001125" cy="637648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ar-EG" sz="3600" b="0" i="0" u="sng" strike="noStrike" cap="none" normalizeH="0" baseline="0">
                          <a:ln>
                            <a:noFill/>
                          </a:ln>
                          <a:solidFill>
                            <a:srgbClr val="FF9933"/>
                          </a:solidFill>
                          <a:effectLst/>
                          <a:latin typeface="Arial" charset="0"/>
                          <a:cs typeface="Arial" charset="0"/>
                        </a:rPr>
                        <a:t>(</a:t>
                      </a:r>
                      <a:r>
                        <a:rPr kumimoji="0" lang="en-US" sz="3600" b="0" i="0" u="sng" strike="noStrike" cap="none" normalizeH="0" baseline="0">
                          <a:ln>
                            <a:noFill/>
                          </a:ln>
                          <a:solidFill>
                            <a:srgbClr val="FF9933"/>
                          </a:solidFill>
                          <a:effectLst/>
                          <a:latin typeface="Arial" charset="0"/>
                          <a:cs typeface="Times New Roman" pitchFamily="18" charset="0"/>
                        </a:rPr>
                        <a:t>102:17, 21</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نظر إلى صلاة المساكين، ولمْ يَرذُل طلبتهُم. ليخبروا في صهيونَ بِاسم الرَّبِّ، وبتسبحتهِ في أُروُشليم. </a:t>
                      </a:r>
                      <a:r>
                        <a:rPr kumimoji="0" lang="ar-SA" sz="3600" b="0" i="0" u="none" strike="noStrike" cap="none" normalizeH="0" baseline="0">
                          <a:ln>
                            <a:noFill/>
                          </a:ln>
                          <a:solidFill>
                            <a:schemeClr val="bg1"/>
                          </a:solidFill>
                          <a:effectLst/>
                          <a:latin typeface="Arial" charset="0"/>
                          <a:cs typeface="Arial" charset="0"/>
                        </a:rPr>
                        <a:t>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102:17,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Il tourne la face vers la prière du misérable, Il ne dédaigne pas sa prière.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Afin qu’ils publient dans Sion le nom de l’Éternel Et sa louange dans Jérusalem,</a:t>
                      </a:r>
                      <a:r>
                        <a:rPr kumimoji="0" lang="fr-FR" sz="36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102:17,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He shall regard the prayer of the destitute, And shall not despise their prayer.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To declare the name of the Lord in Zion, And His praise in Jerusalem,.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38pm</a:t>
            </a:r>
          </a:p>
        </p:txBody>
      </p:sp>
    </p:spTree>
  </p:cSld>
  <p:clrMapOvr>
    <a:masterClrMapping/>
  </p:clrMapOvr>
</p:sld>
</file>

<file path=ppt/slides/slide2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9769" name="Group 25"/>
          <p:cNvGraphicFramePr>
            <a:graphicFrameLocks noGrp="1"/>
          </p:cNvGraphicFramePr>
          <p:nvPr/>
        </p:nvGraphicFramePr>
        <p:xfrm>
          <a:off x="34925" y="44450"/>
          <a:ext cx="9145588" cy="65532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مرقس (</a:t>
                      </a:r>
                      <a:r>
                        <a:rPr kumimoji="0" lang="en-US" sz="3600" b="0" i="0" u="sng" strike="noStrike" cap="none" normalizeH="0" baseline="0">
                          <a:ln>
                            <a:noFill/>
                          </a:ln>
                          <a:solidFill>
                            <a:srgbClr val="FF9933"/>
                          </a:solidFill>
                          <a:effectLst/>
                          <a:latin typeface="Arial" charset="0"/>
                          <a:cs typeface="Arial" charset="0"/>
                        </a:rPr>
                        <a:t>7:1-20</a:t>
                      </a:r>
                      <a:r>
                        <a:rPr kumimoji="0" lang="ar-SA" sz="3600" b="0" i="0" u="sng" strike="noStrike" cap="none" normalizeH="0" baseline="0">
                          <a:ln>
                            <a:noFill/>
                          </a:ln>
                          <a:solidFill>
                            <a:srgbClr val="FF9933"/>
                          </a:solidFill>
                          <a:effectLst/>
                          <a:latin typeface="Arial" charset="0"/>
                          <a:cs typeface="Arial" charset="0"/>
                        </a:rPr>
                        <a:t>)</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واجتمعَ إليهِ الفرِّيسيُّونَ وقومٌ مِن الكتبةِ الذين جاءوا مِن أُورُشليم. فرأوا بعض تلاميذه يأكُلُون الخُبز بأيدٍ دنسةٍ، أي غَير مغسُولةٍ،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Marc 7:1-20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Les Pharisiens et quelques scribes venus de Jérusalem s’assemblèrent autour de Jésus. 2 Ils virent quelques–uns de ses disciples prendre leur pain avec des mains impures, c’est–à–dire non lavées.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Mark 7:1-20</a:t>
                      </a: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Then the Pharisees and some of the scribes came together to Him, having come from Jerusalem. 2 Now when they saw some of His disciples eat bread with defiled, that is, with unwashed hands, they found fault.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38m</a:t>
            </a:r>
          </a:p>
        </p:txBody>
      </p:sp>
    </p:spTree>
  </p:cSld>
  <p:clrMapOvr>
    <a:masterClrMapping/>
  </p:clrMapOvr>
</p:sld>
</file>

<file path=ppt/slides/slide2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16299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الفرِّيسيِّين وسائر اليهُود لا يأكُلُون ما لم يغسلُوا أيديهُم مراراً كثيرة، مُتمسِّكين بتقليد الشُّيُوخ. وإذا جاءوا مِن السُّوق لا يأكُلُون إن لم يغسلُوها.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Or les Pharisiens et tous les Juifs ne mangent pas sans s’être soigneusement lavé les mains, parce qu’ils tiennent à la tradition des anciens. 4 Et, quand ils reviennent de la place publique, ils ne mangent qu’après avoir fait les aspersions (rituelles).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the Pharisees and all the Jews do not eat unless they wash their hands in a special way, holding the tradition of the elders. 4 When they come from the marketplace, they do not eat unless they wash.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0889" name="Group 25"/>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وأشياءُ أُخرى كثيرةٌ تسلَّمُوها مُتمسِّكين بها، مِن غَسل كُؤُوس وأباريقَ وقدور. ثُمَّ سألهُ الفرِّيسيُّون والكتبةُ: " لماذا لا يسلُكُ تلاميذُك حسبَ سُنة الشُّيُوخ، بل بأيدٍ دنسةٍ يأكُلُون الخُبز؟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ont encore beaucoup d’autres observances traditionnelles, comme le lavage des coupes, des cruches et des vases de bronze.5 Les Pharisiens et les scribes lui </a:t>
                      </a:r>
                      <a:r>
                        <a:rPr kumimoji="0" lang="fr-FR" sz="2400" b="0" i="0" u="none" strike="noStrike" cap="none" normalizeH="0" baseline="0">
                          <a:ln>
                            <a:noFill/>
                          </a:ln>
                          <a:solidFill>
                            <a:schemeClr val="bg1"/>
                          </a:solidFill>
                          <a:effectLst/>
                          <a:latin typeface="Arial" charset="0"/>
                          <a:cs typeface="Arial" charset="0"/>
                        </a:rPr>
                        <a:t>demandèrent :</a:t>
                      </a:r>
                      <a:r>
                        <a:rPr kumimoji="0" lang="fr-FR" sz="2800" b="0" i="0" u="none" strike="noStrike" cap="none" normalizeH="0" baseline="0">
                          <a:ln>
                            <a:noFill/>
                          </a:ln>
                          <a:solidFill>
                            <a:schemeClr val="bg1"/>
                          </a:solidFill>
                          <a:effectLst/>
                          <a:latin typeface="Arial" charset="0"/>
                          <a:cs typeface="Arial" charset="0"/>
                        </a:rPr>
                        <a:t> Pourquoi tes disciples ne marchent–ils pas selon la tradition des anciens, mais prennent–ils leur pain avec des mains impures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there are many other things which they have received and hold, like the washing of cups, pitchers, copper vessels, and couches. 5 Then the Pharisees and scribes asked Him, Why do Your disciples not walk according to the tradition of the elders, but eat bread with unwashed hands?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1911" name="Group 23"/>
          <p:cNvGraphicFramePr>
            <a:graphicFrameLocks noGrp="1"/>
          </p:cNvGraphicFramePr>
          <p:nvPr/>
        </p:nvGraphicFramePr>
        <p:xfrm>
          <a:off x="34925" y="44450"/>
          <a:ext cx="9074150" cy="63398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فأجابهم قائلاً: " حسناً تنبَّأ عنكُم إشعياء أيُّها المراءون! كما هو مكتُوبٌ: هذا الشَّعبُ يُكرمُني بشفتيهِ، وأمَّا قلوبهُم فبعيدة عنِّي، فهُم باطلاً يعبُدُونني إذ يُعلِّمُون تعاليم ( هي ) وصايا النَّاس.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Jésus leur répondit : Ésaïe a bien prophétisé sur vous, hypocrites, ainsi qu’il est écrit : Ce peuple m’honore des lèvres, Mais son coeur est très éloigné de moi ; 7 C’est en vain qu’ils me rendent un culte ; En enseignant des doctrines Qui ne sont que préceptes humains.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He answered and said to them, Well did Isaiah prophesy of you hypocrites, as it is written: `This people honors Me with their lips, But their heart is far from Me. 7 And in vain they worship Me, Teaching as doctrines the commandments of 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2937" name="Group 25"/>
          <p:cNvGraphicFramePr>
            <a:graphicFrameLocks noGrp="1"/>
          </p:cNvGraphicFramePr>
          <p:nvPr/>
        </p:nvGraphicFramePr>
        <p:xfrm>
          <a:off x="34925" y="44450"/>
          <a:ext cx="9074150" cy="6162993"/>
        </p:xfrm>
        <a:graphic>
          <a:graphicData uri="http://schemas.openxmlformats.org/drawingml/2006/table">
            <a:tbl>
              <a:tblPr rtl="1"/>
              <a:tblGrid>
                <a:gridCol w="4032250">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لأنَّكُم تركتُم وصيَّة اللَّهِ وتمسكتُم بسُنة النَّاس: مِن غسل أباريق وكُؤُوس، وأشياء أُخرى كثيرةً ". ثُمَّ قال لهُم: " أجيد! أن ترفضُوا وصيَّة اللَّهِ لتحفظُوا سُننكم!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Vous abandonnez le commandement de Dieu, et vous tenez à la tradition des hommes. 9 Il poursuivit : Vous rejetez bel et bien le commandement de Dieu pour garder votre tradition.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For laying aside the commandment of God, you hold the tradition of men--the washing of pitchers and cups, and many other such things you do. 9 He said to them, All too well you reject the commandment of God, that you may keep your tradition.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3960" name="Group 24"/>
          <p:cNvGraphicFramePr>
            <a:graphicFrameLocks noGrp="1"/>
          </p:cNvGraphicFramePr>
          <p:nvPr/>
        </p:nvGraphicFramePr>
        <p:xfrm>
          <a:off x="34925" y="44450"/>
          <a:ext cx="9074150" cy="6437376"/>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موسى قد قال: أكرم أباك وأُمَّك، وكذا مَن لعن أباه أو أُمهُ فليُقتل قتلاً. وأمَّا أنتُم فتقُولُون: إن قال إنسانٌ لأبيهِ أو أُمِّهِ: قُربانٌ أي هديَّةٌ،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 الذي تنتفعُ بهِ منِّي</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Car Moïse a dit : Honore ton père et ta mère, et : Celui qui maudira son père ou sa mère sera puni de mort. 11 Mais vous, vous dites : Si un homme dit à son père ou sa mère : Ce dont j’aurais pu t’assister est qorbân, c’est–à–dire une oblation (à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For Moses said, `Honor your father and your mother'; and, `He who curses father or mother, let him be put to death.' 11 But you say, `If a man says to his father or mother, Whatever profit you might have received from me is Corban--' (that is, a gift to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4985" name="Group 25"/>
          <p:cNvGraphicFramePr>
            <a:graphicFrameLocks noGrp="1"/>
          </p:cNvGraphicFramePr>
          <p:nvPr/>
        </p:nvGraphicFramePr>
        <p:xfrm>
          <a:off x="34925" y="44450"/>
          <a:ext cx="9074150" cy="676656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فلا تدعُونهُ يصنع لأبيهِ أو أُمِّهِ شيئاً البتة.مُبطلين كلامَ اللَّهِ بسُنتكُم التي تسلمتمُوها. وأشياء أُخرى كثيرةً أمثال</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هذه تفعلُونها </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ثُمَّ دعا الجمع أيضاً وقال لهُمُ: " اسمعُوا لي وأفهمُوا.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vous ne le laissez plus rien faire pour son père ou pour sa mère ; 13 vous annulez ainsi la parole de Dieu par votre tradition que vous vous êtes donnée. Et vous faites bien d’autres choses semblables. 14 Il appela de nouveau la foule et lui dit : Écoutez–moi tous et comprenez.</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then you no longer let him do anything for his father or his mother, 13 making the word of God of no effect through your tradition which you have handed down. And many such things you do. 14 When He had called all the multitude to Himself, He said to them, Hear Me, everyone, and understand: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6014" name="Group 30"/>
          <p:cNvGraphicFramePr>
            <a:graphicFrameLocks noGrp="1"/>
          </p:cNvGraphicFramePr>
          <p:nvPr/>
        </p:nvGraphicFramePr>
        <p:xfrm>
          <a:off x="34925" y="44450"/>
          <a:ext cx="9074150" cy="616299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ما مِن شيءٌ خارج الإنسان إذا ما دخل فاه يقدر أن يُنجِّسه، بل ما يُخرُج مِن فم الإنسان هو الذي يُنجِّس الإنسان. مَن لهُ أُذنان للسَّمع، فليسمَعْ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Il n’est rien qui du dehors entre dans l’homme qui puisse le rendre impur ; mais ce qui sort de l’homme, voilà ce qui le rend impur. 16 Si quelqu’un a des oreilles pour entendre, qu’il entende.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There is nothing that enters a man from outside which can defile him; but the things which come out of him, those are the things that defile a man. 16 If anyone has ears to hear, let him hear!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7036" name="Group 28"/>
          <p:cNvGraphicFramePr>
            <a:graphicFrameLocks noGrp="1"/>
          </p:cNvGraphicFramePr>
          <p:nvPr/>
        </p:nvGraphicFramePr>
        <p:xfrm>
          <a:off x="34925" y="44450"/>
          <a:ext cx="9074150" cy="642518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دخل مِن عند الجمع إلى البيتِ، سألهُ تلاميذُهُ عن المثل. فقال لهُم: " أفأنتُم أيضاً هكذا غيرُ فاهمين؟ أما تفهمُون أنَّ كُلَّ ما يدخُلُ فم الإنسان مِن الخارج لا يمكن أن يُنجِّسهُ،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005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Lorsqu’il fut entré dans la maison, loin de la foule, ses disciples l’interrogèrent sur cette parabole.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Il leur dit : Vous aussi, êtes–vous donc sans intelligence ? Ne saisissez–vous pas que rien de ce qui, du dehors, entre dans l’homme ne peut le rendre impur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When He had entered a house away from the crowd, His disciples asked Him concerning the parable. 18 So He said to them, Are you thus without understanding also? Do you not perceive that whatever enters a man from outside cannot defile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812" name="Group 20"/>
          <p:cNvGraphicFramePr>
            <a:graphicFrameLocks noGrp="1"/>
          </p:cNvGraphicFramePr>
          <p:nvPr/>
        </p:nvGraphicFramePr>
        <p:xfrm>
          <a:off x="34925" y="115888"/>
          <a:ext cx="9001125" cy="580421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لا يدخُلُ إلى قلبهِ بل إلى بطنهِ، ثُمَّ يذهب إلى المخارج،</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وذلك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يُنقي جميع الأطعمةِ ". ثُمَّ قال: " إنَّ الذي يخرُجُ مِن الإنسان هو الذي يُنجِّسُ الإنسان.</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Car cela n’entre pas dans son coeur, mais dans son ventre, puis est évacué à l’écart. Il déclarait purs tous les aliments. 20 Il disait : Ce qui sort de l’homme, voilà ce qui le rend impur.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because it does not enter his heart but his stomach, and is eliminated, thus purifying all foods? 20 And He said, What comes out of a man, that defiles a man.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2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28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20281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2028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2028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2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4890" name="Group 26"/>
          <p:cNvGraphicFramePr>
            <a:graphicFrameLocks noGrp="1"/>
          </p:cNvGraphicFramePr>
          <p:nvPr/>
        </p:nvGraphicFramePr>
        <p:xfrm>
          <a:off x="34925" y="44450"/>
          <a:ext cx="9145588" cy="667816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رومية</a:t>
                      </a:r>
                      <a:r>
                        <a:rPr kumimoji="0" lang="en-CA" sz="3200" b="0" i="0" u="sng" strike="noStrike" cap="none" normalizeH="0" baseline="0">
                          <a:ln>
                            <a:noFill/>
                          </a:ln>
                          <a:solidFill>
                            <a:srgbClr val="FF9933"/>
                          </a:solidFill>
                          <a:effectLst/>
                          <a:latin typeface="Arial" charset="0"/>
                          <a:cs typeface="Arial" charset="0"/>
                        </a:rPr>
                        <a:t> </a:t>
                      </a:r>
                      <a:r>
                        <a:rPr kumimoji="0" lang="ar-EG" sz="3200" b="0" i="0" u="sng" strike="noStrike" cap="none" normalizeH="0" baseline="0">
                          <a:ln>
                            <a:noFill/>
                          </a:ln>
                          <a:solidFill>
                            <a:srgbClr val="FF9933"/>
                          </a:solidFill>
                          <a:effectLst/>
                          <a:latin typeface="Arial" charset="0"/>
                          <a:cs typeface="Arial" charset="0"/>
                        </a:rPr>
                        <a:t>(</a:t>
                      </a:r>
                      <a:r>
                        <a:rPr kumimoji="0" lang="en-US" sz="3200" b="0" i="0" u="sng" strike="noStrike" cap="none" normalizeH="0" baseline="0">
                          <a:ln>
                            <a:noFill/>
                          </a:ln>
                          <a:solidFill>
                            <a:srgbClr val="FF9933"/>
                          </a:solidFill>
                          <a:effectLst/>
                          <a:latin typeface="Arial" charset="0"/>
                          <a:cs typeface="Arial" charset="0"/>
                        </a:rPr>
                        <a:t>2:12-24</a:t>
                      </a:r>
                      <a:r>
                        <a:rPr kumimoji="0" lang="ar-SA" sz="3200" b="0" i="0" u="sng" strike="noStrike" cap="none" normalizeH="0" baseline="0">
                          <a:ln>
                            <a:noFill/>
                          </a:ln>
                          <a:solidFill>
                            <a:srgbClr val="FF9933"/>
                          </a:solidFill>
                          <a:effectLst/>
                          <a:latin typeface="Arial" charset="0"/>
                          <a:cs typeface="Arial" charset="0"/>
                        </a:rPr>
                        <a:t>)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الذين أخطأوا بدُون النَّامُوس فبدُون النَّامُوس يهلكون. والذين خطئوا في النَّامُوس فبالنَّامُوس يُدانُون. لأنه ليس السامعُون للنَّامُوس هُم أبرارٌ عند اللَّهِ، بل العاملُون بالنَّامُوس هُم يُبرَّرُون.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Romains 2:12-24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Tous ceux qui ont péché sans la loi périront aussi sans la loi, et tous ceux qui ont péché sous la loi seront jugés par la loi. 13 Ce ne sont pas, en effet, ceux qui écoutent la loi qui sont justes devant Dieu ; mais ceux qui pratiquent la loi seront justifiés.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Romans 2:12-24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For as many as have sinned without law will also perish without law, and as many as have sinned in the law will be judged by the law 13 (for not the hearers of the law are just in the sight of God, but the doers of the law will be justified;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38p</a:t>
            </a:r>
          </a:p>
        </p:txBody>
      </p:sp>
    </p:spTree>
  </p:cSld>
  <p:clrMapOvr>
    <a:masterClrMapping/>
  </p:clrMapOvr>
</p:sld>
</file>

<file path=ppt/slides/slide2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00233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الأُممُ الذين ليس عندهُمُ النَّامُوسُ، متى فعلُوا بالطَّبيعةِ ما هو في النَّامُوس، فهؤُلاء إذ ليسَ لهُمُ النَّامُوس هُم ( كانُوا ) نامُوسٌ لأنفُسهم،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Quand les païens, qui n’ont pas la loi, font naturellement ce que prescrit la loi –– eux qui n’ont pas la loi –– ils sont une loi pour eux–mêmes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when Gentiles, who do not have the law, by nature do the things in the law, these, although not having the law, are a law to themselves,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0575" name="Group 15"/>
          <p:cNvGraphicFramePr>
            <a:graphicFrameLocks noGrp="1"/>
          </p:cNvGraphicFramePr>
          <p:nvPr/>
        </p:nvGraphicFramePr>
        <p:xfrm>
          <a:off x="34925" y="44450"/>
          <a:ext cx="9145588" cy="600233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يُظهرُون عملَ النَّامُوس مكتُوباً في قُلُوبهم، شاهداً أيضاً ضميرُهُم وأفكارُهُم فيما بينهم مُشتكيةً أو مُحتجَّةً،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ils montrent que l’oeuvre de la loi est écrite dans leurs coeurs ; leur conscience en rend témoignage, et leurs raisonnements les accusent ou les défendent tour à tour.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who show the work of the law written in their hearts, their conscience also bearing witness, and between themselves their thoughts accusing or else excusing them)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8059" name="Group 27"/>
          <p:cNvGraphicFramePr>
            <a:graphicFrameLocks noGrp="1"/>
          </p:cNvGraphicFramePr>
          <p:nvPr/>
        </p:nvGraphicFramePr>
        <p:xfrm>
          <a:off x="34925" y="44450"/>
          <a:ext cx="9145588" cy="676656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 اليوم الذي فيهِ يدينُ اللَّهُ سرائر النَّاس حسب إنجيلي بيسوعَ المسيح.</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فإنْ كُنت تُسمَّى يهُودياً، وتعتمد على النَّامُوس، وتفتخرُ باللَّهِ، وتعرفُ مشيئةُ، وتُميِّزُ الأُمُور المُتخالفةَ، مُتعلِّماً مِن النَّامُوس.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(C’est ce qui paraîtra) au jour où, selon mon Évangile, Dieu jugera par le Christ–Jésus les (actions) secrètes des hommes. 17 Toi qui te donnes le nom de Juif, qui te reposes sur la loi, qui te glorifies de Dieu,18 qui connais sa volonté, qui, instruit par la loi, sais discerner ce qui est important,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in the day when God will judge the secrets of men by Jesus Christ, according to my gospel. 17 Indeed you are called a Jew, and rest on the law, and make your boast in God, 18 and know His will, and approve the things that are excellent, being instructed out of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69083" name="Group 27"/>
          <p:cNvGraphicFramePr>
            <a:graphicFrameLocks noGrp="1"/>
          </p:cNvGraphicFramePr>
          <p:nvPr/>
        </p:nvGraphicFramePr>
        <p:xfrm>
          <a:off x="34925" y="44450"/>
          <a:ext cx="9145588" cy="600233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وتثقُ أنَّك قائدٌ للعُميان، ونُور الذين في الظُّلمةِ، ومُهذِّبٌ للأغبياء، ومُعلِّمٌ للأطفال، ولك صُورةُ العلم والحقِّ في النَّامُوس. </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toi qui te persuades d’être le conducteur des aveugles, la lumière de ceux qui sont dans les ténèbres,20 l’éducateur des insensés, le maître des enfants, parce que tu as dans la loi la formule de la connaissance et de la vérité ;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are confident that you yourself are a guide to the blind, a light to those who are in darkness, 20 an instructor of the foolish, a teacher of babes, having the form of knowledge and truth in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1600" name="Group 16"/>
          <p:cNvGraphicFramePr>
            <a:graphicFrameLocks noGrp="1"/>
          </p:cNvGraphicFramePr>
          <p:nvPr/>
        </p:nvGraphicFramePr>
        <p:xfrm>
          <a:off x="34925" y="44450"/>
          <a:ext cx="9145588" cy="6002338"/>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فأنت الذي تُعلِّم غيرك، ألستَ تُعلِّمُ نفسكَ؟ الذي تكرزُ: أن لا يُسرق أتسرقُ؟ الذي تقولُ: أن لا يُزني أتزني؟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toi donc, qui enseignes les autres, tu ne t’enseignes pas toi–même ! 22 Toi qui prêches de ne pas dérober, tu dérobes !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You, therefore, who teach another, do you not teach yourself? You who preach that a man should not steal, do you steal? 22 You who say, Do not commit adultery,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0113" name="Group 33"/>
          <p:cNvGraphicFramePr>
            <a:graphicFrameLocks noGrp="1"/>
          </p:cNvGraphicFramePr>
          <p:nvPr/>
        </p:nvGraphicFramePr>
        <p:xfrm>
          <a:off x="34925" y="44450"/>
          <a:ext cx="9074150" cy="6580505"/>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تمقتُ الأوثان، أتسرقُ الهياكل؟ الذي تفتخرُ بالنَّامُوس، أتهين اللَّه بتعدِّي النَّامُوس؟ لأنَّ اسم اللَّهِ يُجدَّفُ عليهِ في الأُمم بسببكُم، كما كُتب.</a:t>
                      </a:r>
                      <a:endParaRPr kumimoji="0" lang="ar-EG" sz="3200" b="0" i="0" u="sng"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Toi qui dis de ne pas commettre adultère, tu commets adultère ! Toi qui as horreur des idoles, tu commets des sacrilèges ! 23 Toi qui te fais une gloire de la loi, tu déshonores Dieu par la transgression de la loi ! 24 Car le nom de Dieu est à cause de vous blasphémé parmi les païens, ainsi qu’il est écrit.</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do you commit adultery? You who abhor idols, do you rob temples? 23 You who make your boast in the law, do you dishonor God through breaking the law? 24 For the name of God is blasphemed among the Gentiles because of you, as it is written.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691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2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793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079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2079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2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0021" name="Group 37"/>
          <p:cNvGraphicFramePr>
            <a:graphicFrameLocks noGrp="1"/>
          </p:cNvGraphicFramePr>
          <p:nvPr/>
        </p:nvGraphicFramePr>
        <p:xfrm>
          <a:off x="34925" y="44450"/>
          <a:ext cx="9074150" cy="6736080"/>
        </p:xfrm>
        <a:graphic>
          <a:graphicData uri="http://schemas.openxmlformats.org/drawingml/2006/table">
            <a:tbl>
              <a:tblPr rtl="1"/>
              <a:tblGrid>
                <a:gridCol w="5400675">
                  <a:extLst>
                    <a:ext uri="{9D8B030D-6E8A-4147-A177-3AD203B41FA5}">
                      <a16:colId xmlns:a16="http://schemas.microsoft.com/office/drawing/2014/main" val="20000"/>
                    </a:ext>
                  </a:extLst>
                </a:gridCol>
                <a:gridCol w="36734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a:t>
                      </a:r>
                      <a:r>
                        <a:rPr kumimoji="0" lang="en-CA"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رسالة بطرس الرسول الثانية</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1 : 20 ـ 2 : </a:t>
                      </a:r>
                      <a:r>
                        <a:rPr kumimoji="0" lang="ar-EG" sz="3200" b="0" i="0" u="sng" strike="noStrike" cap="none" normalizeH="0" baseline="0">
                          <a:ln>
                            <a:noFill/>
                          </a:ln>
                          <a:solidFill>
                            <a:srgbClr val="FF9933"/>
                          </a:solidFill>
                          <a:effectLst/>
                          <a:latin typeface="Arial" charset="0"/>
                          <a:cs typeface="Arial" charset="0"/>
                        </a:rPr>
                        <a:t>1</a:t>
                      </a:r>
                      <a:r>
                        <a:rPr kumimoji="0" lang="ar-SA" sz="3200" b="0" i="0" u="sng" strike="noStrike" cap="none" normalizeH="0" baseline="0">
                          <a:ln>
                            <a:noFill/>
                          </a:ln>
                          <a:solidFill>
                            <a:srgbClr val="FF9933"/>
                          </a:solidFill>
                          <a:effectLst/>
                          <a:latin typeface="Arial" charset="0"/>
                          <a:cs typeface="Arial" charset="0"/>
                        </a:rPr>
                        <a:t> ـ 6 )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عالمينَ هذا أوَّلاً: أنَّ كُلَّ نبوَّاتِ الكُتبِ ليست مِن تفسيرٍ خاصٍّ. لأنَّهُ لم تأتِ نُبُوَّة قطُّ بمشيئةِ إنسان، بل تكلَّم أُناس اللَّهِ القدِّيسُون مسُوقين مِن الرُّوحِ القُدُسِ.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2 Peter 1:20-2:6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Avant tout, sachez qu’aucune prophétie de l’Écriture ne peut être l’objet d’interprétation particulière, 21 car ce n’est nullement par une volonté humaine qu’une prophétie a jamais été présentée, mais c’est poussés par le Saint–Esprit que des hommes ont parlé de la part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2 Peter 1:20-2:6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knowing this first, that no prophecy of Scripture is of any private interpretation, 21 for prophecy never came by the will of man, but holy men of God spoke as they were moved by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38c</a:t>
            </a:r>
          </a:p>
        </p:txBody>
      </p:sp>
    </p:spTree>
  </p:cSld>
  <p:clrMapOvr>
    <a:masterClrMapping/>
  </p:clrMapOvr>
</p:sld>
</file>

<file path=ppt/slides/slide2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44779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كان أيضاً في الشَّعبِ أنبياءُ كذبةٌ ، كما إنه سيكُون فيكُم أيضاً مُعلِّمونَ كذبةٌ، الذين يدُسُّون بدع هلاكٍ. وإذ هُم يُنكرُون الرَّبَّ الذي اشتراهُم، يَجلِبُونَ على أنفُسِهِمْ هلاكاً سريعاً.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Il y a eu de faux prophètes parmi le peuple ; de même il y a parmi vous de faux docteurs qui introduiront insidieusement des hérésies de perdition et qui, reniant le Maître qui les a rachetés, attireront sur eux une perdition soudaine.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there were also false prophets among the people, even as there will be false teachers among you, who will secretly bring in destructive heresies, even denying the Lord who bought them, and bring on themselves swift destruction.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2158" name="Group 30"/>
          <p:cNvGraphicFramePr>
            <a:graphicFrameLocks noGrp="1"/>
          </p:cNvGraphicFramePr>
          <p:nvPr/>
        </p:nvGraphicFramePr>
        <p:xfrm>
          <a:off x="34925" y="44450"/>
          <a:ext cx="9074150" cy="6425184"/>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وسيتبعُ كثيرُونَ نجاساتِهِمْ. الذين بسَببهمْ يُجدَّفُ على طَريق الحقِّ. وهُم في الطَّمع وزخرف الكلام  يَتَّجرُون بكُم، الذين دَيْنُونَتُهُمْ مُنذُ القَديم لا تْبطُلُ، وهلاكُهُمْ لا يَنعَسُ.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Beaucoup les suivront dans leurs dérèglements et, à cause d’eux, la voie de la vérité sera calomniée.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Par cupidité, ils vous exploiteront au moyen de paroles trompeuses, mais depuis longtemps leur condamnation est en marche et leur perdition n’est pas en sommeil.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many will follow their destructive ways, because of whom the way of truth will be blasphemed. 3 By covetousness they will exploit you with deceptive words; for a long time their judgment has not been idle, and their destruction does not slumber.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3184" name="Group 32"/>
          <p:cNvGraphicFramePr>
            <a:graphicFrameLocks noGrp="1"/>
          </p:cNvGraphicFramePr>
          <p:nvPr/>
        </p:nvGraphicFramePr>
        <p:xfrm>
          <a:off x="34925" y="44450"/>
          <a:ext cx="9074150" cy="644779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إن كانَ اللَّهُ لم يُشفِقْ على الملائكةِ الذين أَخطئوا، بل في سلاسِل الظَّلام طرحهُم في جهنَّم، وسلَّمهُم محرُوسين للقضاء، ولم يُشـفِـقْ على العـالم القديم، إنَّما حفظَ نُوحاً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Car, si Dieu n’a pas épargné les anges qui avaient péché, mais les a livrés et précipités dans des abîmes de ténèbres où ils sont retenus en vue du jugement ; 5 s’il n’a pas épargné le monde ancien, mais s’il a préservé huit personnes, dont Noé,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if God did not spare the angels who sinned, but cast them down to hell and delivered them into chains of darkness, to be reserved for judgment; 5 and did not spare the ancient world, but saved Noah, one of eight people,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4199" name="Group 23"/>
          <p:cNvGraphicFramePr>
            <a:graphicFrameLocks noGrp="1"/>
          </p:cNvGraphicFramePr>
          <p:nvPr/>
        </p:nvGraphicFramePr>
        <p:xfrm>
          <a:off x="34925" y="44450"/>
          <a:ext cx="9074150" cy="6087428"/>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ثامِناً كارزاً للبرِّ، إذ جلبَ الطُّوفانِ على عالمِ المُنافقين. وجعل مَدِينتي سدُومَ وعمُورةَ رماداً، وقضى عليهما بالانقلاب، عِبرةً للعتيدينَ أن ينافقُوا.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prédicateur de la justice, lorsqu’il fit venir le déluge sur un monde d’impies ; 6 s’il a condamné à la destruction et réduit en cendres les villes de Sodome et Gomorrhe, les donnant comme exemple aux impies à venir,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 preacher of righteousness, bringing in the flood on the world of the ungodly; 6 and turning the cities of Sodom and Gomorrah into ashes, condemned them to destruction, making them an example to those who afterward would live ungodly;.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203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1203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12036"/>
                                        </p:tgtEl>
                                        <p:attrNameLst>
                                          <p:attrName>style.visibility</p:attrName>
                                        </p:attrNameLst>
                                      </p:cBhvr>
                                      <p:to>
                                        <p:strVal val="visible"/>
                                      </p:to>
                                    </p:set>
                                    <p:anim calcmode="lin" valueType="num">
                                      <p:cBhvr additive="base">
                                        <p:cTn id="7" dur="500" fill="hold"/>
                                        <p:tgtEl>
                                          <p:spTgt spid="7212036"/>
                                        </p:tgtEl>
                                        <p:attrNameLst>
                                          <p:attrName>ppt_x</p:attrName>
                                        </p:attrNameLst>
                                      </p:cBhvr>
                                      <p:tavLst>
                                        <p:tav tm="0">
                                          <p:val>
                                            <p:strVal val="0-#ppt_w/2"/>
                                          </p:val>
                                        </p:tav>
                                        <p:tav tm="100000">
                                          <p:val>
                                            <p:strVal val="#ppt_x"/>
                                          </p:val>
                                        </p:tav>
                                      </p:tavLst>
                                    </p:anim>
                                    <p:anim calcmode="lin" valueType="num">
                                      <p:cBhvr additive="base">
                                        <p:cTn id="8" dur="500" fill="hold"/>
                                        <p:tgtEl>
                                          <p:spTgt spid="7212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305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213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213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213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2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5140" name="Group 36"/>
          <p:cNvGraphicFramePr>
            <a:graphicFrameLocks noGrp="1"/>
          </p:cNvGraphicFramePr>
          <p:nvPr/>
        </p:nvGraphicFramePr>
        <p:xfrm>
          <a:off x="107950" y="115888"/>
          <a:ext cx="9001125" cy="6492875"/>
        </p:xfrm>
        <a:graphic>
          <a:graphicData uri="http://schemas.openxmlformats.org/drawingml/2006/table">
            <a:tbl>
              <a:tblPr rtl="1"/>
              <a:tblGrid>
                <a:gridCol w="4465637">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a:ln>
                            <a:noFill/>
                          </a:ln>
                          <a:solidFill>
                            <a:srgbClr val="FF9900"/>
                          </a:solidFill>
                          <a:effectLst/>
                          <a:latin typeface="Arial" charset="0"/>
                          <a:cs typeface="Arial" charset="0"/>
                        </a:rPr>
                        <a:t>الأطهار</a:t>
                      </a:r>
                      <a:r>
                        <a:rPr kumimoji="0" lang="en-CA" sz="2800" b="0" i="0" u="sng" strike="noStrike" cap="none" normalizeH="0" baseline="0">
                          <a:ln>
                            <a:noFill/>
                          </a:ln>
                          <a:solidFill>
                            <a:srgbClr val="FF9900"/>
                          </a:solidFill>
                          <a:effectLst/>
                          <a:latin typeface="Arial" charset="0"/>
                          <a:cs typeface="Arial" charset="0"/>
                        </a:rPr>
                        <a:t>)</a:t>
                      </a:r>
                      <a:r>
                        <a:rPr kumimoji="0" lang="ar-SA" sz="2800" b="0" i="0" u="sng" strike="noStrike" cap="none" normalizeH="0" baseline="0">
                          <a:ln>
                            <a:noFill/>
                          </a:ln>
                          <a:solidFill>
                            <a:srgbClr val="FF9900"/>
                          </a:solidFill>
                          <a:effectLst/>
                          <a:latin typeface="Arial" charset="0"/>
                          <a:cs typeface="Arial" charset="0"/>
                        </a:rPr>
                        <a:t> </a:t>
                      </a:r>
                      <a:r>
                        <a:rPr kumimoji="0" lang="en-US" sz="2800" b="0" i="0" u="sng" strike="noStrike" cap="none" normalizeH="0" baseline="0">
                          <a:ln>
                            <a:noFill/>
                          </a:ln>
                          <a:solidFill>
                            <a:srgbClr val="FF9933"/>
                          </a:solidFill>
                          <a:effectLst/>
                          <a:latin typeface="Arial" charset="0"/>
                          <a:cs typeface="Arial" charset="0"/>
                        </a:rPr>
                        <a:t>26:1-8</a:t>
                      </a:r>
                      <a:r>
                        <a:rPr kumimoji="0" lang="ar-SA" sz="2800" b="0" i="0" u="sng" strike="noStrike" cap="none" normalizeH="0" baseline="0">
                          <a:ln>
                            <a:noFill/>
                          </a:ln>
                          <a:solidFill>
                            <a:srgbClr val="FF9933"/>
                          </a:solidFill>
                          <a:effectLst/>
                          <a:latin typeface="Arial" charset="0"/>
                          <a:cs typeface="Arial" charset="0"/>
                        </a:rPr>
                        <a:t>)</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أغريباسُ لبولسَ: " مأذُونٌ لك أن تتكلَّم عن نفسكَ ". فحينئذٍ بسطَ بولس يدهُ وطفق يحتجُّ:</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26:1-8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Agrippa dit à Paul : Il t’est permis de parler pour ta cause. Alors Paul étendit la main et présenta sa défense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26:1-8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26:1 Then Agrippa said to Paul, You are permitted to speak for yourself. So Paul stretched out his hand and answered for himself:</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38a</a:t>
            </a:r>
          </a:p>
        </p:txBody>
      </p:sp>
    </p:spTree>
  </p:cSld>
  <p:clrMapOvr>
    <a:masterClrMapping/>
  </p:clrMapOvr>
</p:sld>
</file>

<file path=ppt/slides/slide2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465637">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أحسبُ نفسي سعيداً أيُّها الملكُ أغريباسُ، إذ أنا مُزمعٌ أن أحتجُّ اليوم لديكَ عن كُلِّ ما يشكوني بهِ اليهودُ.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Je m’estime heureux, roi Agrippa, d’avoir aujourd’hui à présenter ma défense devant toi au sujet de toutes les accusations des Juifs contre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 think myself happy, King Agrippa, because today I shall answer for myself before you concerning all the things of which I am accused by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6151" name="Group 23"/>
          <p:cNvGraphicFramePr>
            <a:graphicFrameLocks noGrp="1"/>
          </p:cNvGraphicFramePr>
          <p:nvPr/>
        </p:nvGraphicFramePr>
        <p:xfrm>
          <a:off x="34925" y="44450"/>
          <a:ext cx="9074150" cy="708374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سِيَّما وأنت عالمٌ بجميع العَوائدِ والمسائل التي بينَ اليهُود. لذلكَ أطلبُ إليك أن تسمعني بطُول الأناة. إن سيرتي مُنذُ صبائي التي مِن البدء كانت لي بين أُمَّتي بأُورُشليم يعرفُها جميعُ اليهُود،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tu connais parfaitement toutes les coutumes des Juifs et leurs discussions. Je te prie donc de m’écouter patiemment. 4 Ma vie, dès ma jeunesse et depuis le commencement, s’est passée à Jérusalem, au milieu de ma nation : tous les Juifs le savent.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especially because you are expert in all customs and questions which have to do with the Jews. Therefore I beg you to hear me patiently. 4 My manner of life from my youth, which was spent from the beginning among my own nation at Jerusalem, all the Jews know.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5223" name="Group 23"/>
          <p:cNvGraphicFramePr>
            <a:graphicFrameLocks noGrp="1"/>
          </p:cNvGraphicFramePr>
          <p:nvPr/>
        </p:nvGraphicFramePr>
        <p:xfrm>
          <a:off x="34925" y="44450"/>
          <a:ext cx="9074150" cy="6480176"/>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وهُم يعرفونني مِن قبل، لو أرادُوا أن يشهدُوا، أنِّي قد عشت فرِّيسياً على مذهَب ديننا الأقوم. والآن أنا واقفٌ أُحاكمُ على رجاء الوعد الذي صارَ مِن اللَّهِ لآبائنا،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Ils me connaissent depuis longtemps, s’ils veulent en témoigner ; j’ai vécu en Pharisien, selon le parti le plus rigide de notre religion. 6 Et maintenant, je suis mis en jugement à cause de l’espérance en la promesse faite par Dieu à nos pères,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They knew me from the first, if they were willing to testify, that according to the strictest sect of our religion I lived a Pharisee. 6 And now I stand and am judged for the hope of the promise made by God to our fathers.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6243" name="Group 19"/>
          <p:cNvGraphicFramePr>
            <a:graphicFrameLocks noGrp="1"/>
          </p:cNvGraphicFramePr>
          <p:nvPr/>
        </p:nvGraphicFramePr>
        <p:xfrm>
          <a:off x="34925" y="44450"/>
          <a:ext cx="9074150" cy="6742367"/>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يؤمل أسباطُنا الاثنا عَشرَ نوالهُ، عابدينَ بالجهدِ ليلاً ونهاراً. مِن أجل هذا الرَّجاء أنا أُحاكمُ مِن اليهُود أيُّها الملكُ. أهو غير مُصدق عندكُم إن اللَّه يُقيم الأموات.</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et dont nos douze tribus, qui rendent un culte à Dieu sans relâche nuit et jour, espèrent atteindre l’accomplissement. C’est pour cette espérance, ô roi, que je suis accusé par des Juifs ! 8 Quoi ! jugez–vous incroyable que Dieu ressuscite les morts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To this promise our twelve tribes, earnestly serving God night and day, hope to attain. For this hope's sake, King Agrippa, I am accused by the Jews. 8 Why should it be thought incredible by you that God raises the dead?.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715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2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817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2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9224" name="Group 24"/>
          <p:cNvGraphicFramePr>
            <a:graphicFrameLocks noGrp="1"/>
          </p:cNvGraphicFramePr>
          <p:nvPr/>
        </p:nvGraphicFramePr>
        <p:xfrm>
          <a:off x="107950" y="44450"/>
          <a:ext cx="9072563" cy="6254560"/>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Times New Roman" pitchFamily="18" charset="0"/>
                        </a:rPr>
                        <a:t>9:11-12</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رتلوا للربِّ السَّاكن في صهيونَ، واخبرُوا في الأُمم بأعمالهِ. لأنَّهُ طلب الدِّماء وتذكرها.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9:11-12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Psalmodiez (en l’honneur) de l’Éternel, qui réside en Sion, Proclamez parmi les peuples ses hauts faits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Car il venge le sang versé ; il s’en souvient,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9:11-12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Sing praises to the Lord, who dwells in Zion! Declare His deeds among the people.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12 When He avenges blood, He remembers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38pg</a:t>
            </a:r>
          </a:p>
        </p:txBody>
      </p:sp>
    </p:spTree>
  </p:cSld>
  <p:clrMapOvr>
    <a:masterClrMapping/>
  </p:clrMapOvr>
</p:sld>
</file>

<file path=ppt/slides/slide2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0265" name="Group 41"/>
          <p:cNvGraphicFramePr>
            <a:graphicFrameLocks noGrp="1"/>
          </p:cNvGraphicFramePr>
          <p:nvPr/>
        </p:nvGraphicFramePr>
        <p:xfrm>
          <a:off x="34925" y="44450"/>
          <a:ext cx="9145588" cy="61214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en-US" sz="3200" b="0" i="0" u="sng" strike="noStrike" cap="none" normalizeH="0" baseline="0">
                          <a:ln>
                            <a:noFill/>
                          </a:ln>
                          <a:solidFill>
                            <a:srgbClr val="FF9933"/>
                          </a:solidFill>
                          <a:effectLst/>
                          <a:latin typeface="Arial" charset="0"/>
                          <a:cs typeface="Arial" charset="0"/>
                        </a:rPr>
                        <a:t>11:45-52</a:t>
                      </a:r>
                      <a:r>
                        <a:rPr kumimoji="0" lang="ar-SA" sz="3200" b="0" i="0" u="sng" strike="noStrike" cap="none" normalizeH="0" baseline="0">
                          <a:ln>
                            <a:noFill/>
                          </a:ln>
                          <a:solidFill>
                            <a:srgbClr val="FF9933"/>
                          </a:solidFill>
                          <a:effectLst/>
                          <a:latin typeface="Arial" charset="0"/>
                          <a:cs typeface="Arial" charset="0"/>
                        </a:rPr>
                        <a:t>)</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واحدٌ مِن النَّاموسيِّين وقال لهُ: " يا مُعلِّمُ، إذ تقولُ هذه تشتمنا نحنُ أيضاً ". فقال: " وأنتُم أيضاً أيُّها الناموسـيُّون ويلٌ لكُم،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11:45-52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45 Un des docteurs de la loi prit la parole et lui dit : Maître, en disant cela, tu nous outrages, nous aussi. 46 Et Jésus répondit : Malheur à vous aussi, docteurs de la loi ! </a:t>
                      </a: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11:45-52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 Then one of the lawyers answered and said to Him, Teacher, by saying these things You reproach us also. 46 And He said, Woe to you also, lawyers!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38g</a:t>
            </a:r>
          </a:p>
        </p:txBody>
      </p:sp>
    </p:spTree>
  </p:cSld>
  <p:clrMapOvr>
    <a:masterClrMapping/>
  </p:clrMapOvr>
</p:sld>
</file>

<file path=ppt/slides/slide2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121401"/>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لأنكُم تُحمِّلون النَّاس أحمالاً عَسِرةَ الحمل وأنتُم لا تمسُّون الأحمال بإحدى أصابعكُم. ويلٌ لكم! لأنَّكُم تبنُون قُبُور الأنبياء، وقد قتلهُم آباؤكُم.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parce que vous chargez les hommes de fardeaux difficiles à porter, et que vous n’y touchez pas vous–mêmes du bout du doigt. 47 Malheur à vous ! parce que vous bâtissez les tombeaux des prophètes, et ce sont vos pères qui les ont tués.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you load men with burdens hard to bear, and you yourselves do not touch the burdens with one of your fingers. 47 Woe to you! For you build the tombs of the prophets, and your fathers killed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9322" name="Group 26"/>
          <p:cNvGraphicFramePr>
            <a:graphicFrameLocks noGrp="1"/>
          </p:cNvGraphicFramePr>
          <p:nvPr/>
        </p:nvGraphicFramePr>
        <p:xfrm>
          <a:off x="34925" y="44450"/>
          <a:ext cx="9145588" cy="665702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إذن تشهدُون وتُسرون بأعمال آبائكُم، لأنَّهُم هُم قتلُوهُم وأنتُم تبنُون قُبورهُم. مِن أجل هذا قالت أيضاً حِكمةُ اللَّهِ: إنِّي أُرسِلُ إليهم أنبياء ورُسُلاً، فتقتلُون مِنهُم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48 Vous êtes donc témoins et vous approuvez les oeuvres de vos pères, car eux, ils ont tué les prophètes, et vous, vous bâtissez (leurs tombeaux)! 49 C’est pourquoi la sagesse de Dieu a dit : Je leur enverrai des prophètes et des apôtres ; ils en tueront et en persécuteront,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48 In fact, you bear witness that you approve the deeds of your fathers; for they indeed killed them, and you build their tombs. 49 Therefore the wisdom of God also said, `I will send them prophets and apostles, and some of them they will kill and persecute,'</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80347" name="Group 27"/>
          <p:cNvGraphicFramePr>
            <a:graphicFrameLocks noGrp="1"/>
          </p:cNvGraphicFramePr>
          <p:nvPr/>
        </p:nvGraphicFramePr>
        <p:xfrm>
          <a:off x="34925" y="44450"/>
          <a:ext cx="9145588" cy="633984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وتطردُون كيما يُنتَقم مِن هذا الجيل لدم جميع الأنبياء الذي أُريق مُنذُ إنشاء العالم، مِن دم هابيلَ إلى دم زكريَّا بن براشيا الذي أهلكُوهُ بين المذبح والبيت. نَعم، أقُولُ لكُم: إنَّهُ يُطلب مِن هذا الجيل!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50 afin qu’il soit demandé compte à cette génération du sang de tous les prophètes qui a été répandu depuis la fondation du monde, 51 depuis le sang d’Abel, jusqu’au sang de Zacharie, tué entre l’autel et le temple ; oui, je vous le dis, il en sera demandé compte à cette génération.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50 that the blood of all the prophets which was shed from the foundation of the world may be required of this generation, 51 from the blood of Abel to the blood of Zechariah who perished between the altar and the temple. Yes, I say to you, it shall be required of this generation.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1266" name="Group 18"/>
          <p:cNvGraphicFramePr>
            <a:graphicFrameLocks noGrp="1"/>
          </p:cNvGraphicFramePr>
          <p:nvPr/>
        </p:nvGraphicFramePr>
        <p:xfrm>
          <a:off x="34925" y="44450"/>
          <a:ext cx="9001125" cy="57626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أيُّها النَّامُوسيُّون! لأنَّكُم أخذتُم مفاتيح المعرفة. فلم تدخلُوا أنتُم، والدَّاخلُون منعتُموهُم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52 Malheur à vous, docteurs de la loi parce que vous avez enlevé la clef de la connaissance ; vous n’êtes pas entrés vous–mêmes, et vous avez empêché d’entrer ceux qui le voulaient.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52 Woe to you lawyers! For you have taken away the key of knowledge. You did not enter in yourselves, and those who were entering in you hindered.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22275"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7222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22275"/>
                                        </p:tgtEl>
                                        <p:attrNameLst>
                                          <p:attrName>style.visibility</p:attrName>
                                        </p:attrNameLst>
                                      </p:cBhvr>
                                      <p:to>
                                        <p:strVal val="visible"/>
                                      </p:to>
                                    </p:set>
                                    <p:anim calcmode="lin" valueType="num">
                                      <p:cBhvr additive="base">
                                        <p:cTn id="7" dur="500" fill="hold"/>
                                        <p:tgtEl>
                                          <p:spTgt spid="7222275"/>
                                        </p:tgtEl>
                                        <p:attrNameLst>
                                          <p:attrName>ppt_x</p:attrName>
                                        </p:attrNameLst>
                                      </p:cBhvr>
                                      <p:tavLst>
                                        <p:tav tm="0">
                                          <p:val>
                                            <p:strVal val="0-#ppt_w/2"/>
                                          </p:val>
                                        </p:tav>
                                        <p:tav tm="100000">
                                          <p:val>
                                            <p:strVal val="#ppt_x"/>
                                          </p:val>
                                        </p:tav>
                                      </p:tavLst>
                                    </p:anim>
                                    <p:anim calcmode="lin" valueType="num">
                                      <p:cBhvr additive="base">
                                        <p:cTn id="8" dur="500" fill="hold"/>
                                        <p:tgtEl>
                                          <p:spTgt spid="7222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3305" name="Group 9"/>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Thursday of the Sixth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الخميس من الإسبوع السادس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Jeudi de la Sixième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2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24322"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22432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2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5373" name="Group 29"/>
          <p:cNvGraphicFramePr>
            <a:graphicFrameLocks noGrp="1"/>
          </p:cNvGraphicFramePr>
          <p:nvPr/>
        </p:nvGraphicFramePr>
        <p:xfrm>
          <a:off x="34925" y="115888"/>
          <a:ext cx="9074150" cy="61944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من سفر الملوك الثاني ( 4 : 8 ـ 37 )</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ذات يوم عبرَ أليشعُ إلى شُونمَ، وكانت هُناكَ امرأةٌ عظيمةٌ فأمسكتهُ ليأكُل خُبزاً، وكان كُلَّما مر يميلُ إلى هُناك ليأكُل خُبزاً.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kern="1200" cap="none" normalizeH="0" baseline="0" dirty="0">
                          <a:ln>
                            <a:noFill/>
                          </a:ln>
                          <a:solidFill>
                            <a:srgbClr val="FF9933"/>
                          </a:solidFill>
                          <a:effectLst/>
                          <a:latin typeface="Arial" charset="0"/>
                          <a:ea typeface="+mn-ea"/>
                          <a:cs typeface="Times New Roman" pitchFamily="18" charset="0"/>
                        </a:rPr>
                        <a:t>2 Rois 4:8-41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Un jour Élisée passait par </a:t>
                      </a:r>
                      <a:r>
                        <a:rPr kumimoji="0" lang="fr-FR" sz="2800" b="0" i="0" u="none" strike="noStrike" cap="none" normalizeH="0" baseline="0" dirty="0" err="1">
                          <a:ln>
                            <a:noFill/>
                          </a:ln>
                          <a:solidFill>
                            <a:schemeClr val="bg1"/>
                          </a:solidFill>
                          <a:effectLst/>
                          <a:latin typeface="Arial" charset="0"/>
                          <a:cs typeface="Arial" charset="0"/>
                        </a:rPr>
                        <a:t>Sunem</a:t>
                      </a:r>
                      <a:r>
                        <a:rPr kumimoji="0" lang="fr-FR" sz="2800" b="0" i="0" u="none" strike="noStrike" cap="none" normalizeH="0" baseline="0" dirty="0">
                          <a:ln>
                            <a:noFill/>
                          </a:ln>
                          <a:solidFill>
                            <a:schemeClr val="bg1"/>
                          </a:solidFill>
                          <a:effectLst/>
                          <a:latin typeface="Arial" charset="0"/>
                          <a:cs typeface="Arial" charset="0"/>
                        </a:rPr>
                        <a:t>. Il y avait là une femme de haut rang, qui le pressa d’accepter à manger. Dès lors, toutes les fois qu’il passait, il se retirait chez elle pour manger.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2 Kings 4:8-41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Now it happened one day that Elisha went to </a:t>
                      </a:r>
                      <a:r>
                        <a:rPr kumimoji="0" lang="en-US" sz="2800" b="0" i="0" u="none" strike="noStrike" cap="none" normalizeH="0" baseline="0" dirty="0" err="1">
                          <a:ln>
                            <a:noFill/>
                          </a:ln>
                          <a:solidFill>
                            <a:schemeClr val="bg1"/>
                          </a:solidFill>
                          <a:effectLst/>
                          <a:latin typeface="Arial" charset="0"/>
                          <a:cs typeface="Arial" charset="0"/>
                        </a:rPr>
                        <a:t>Shunem</a:t>
                      </a:r>
                      <a:r>
                        <a:rPr kumimoji="0" lang="en-US" sz="2800" b="0" i="0" u="none" strike="noStrike" cap="none" normalizeH="0" baseline="0" dirty="0">
                          <a:ln>
                            <a:noFill/>
                          </a:ln>
                          <a:solidFill>
                            <a:schemeClr val="bg1"/>
                          </a:solidFill>
                          <a:effectLst/>
                          <a:latin typeface="Arial" charset="0"/>
                          <a:cs typeface="Arial" charset="0"/>
                        </a:rPr>
                        <a:t>, where there was a notable woman, and she persuaded him to eat some food. So it was, as often as he passed by, he would turn in there to eat some food.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39f</a:t>
            </a:r>
          </a:p>
        </p:txBody>
      </p:sp>
    </p:spTree>
  </p:cSld>
  <p:clrMapOvr>
    <a:masterClrMapping/>
  </p:clrMapOvr>
</p:sld>
</file>

<file path=ppt/slides/slide2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6398" name="Group 30"/>
          <p:cNvGraphicFramePr>
            <a:graphicFrameLocks noGrp="1"/>
          </p:cNvGraphicFramePr>
          <p:nvPr/>
        </p:nvGraphicFramePr>
        <p:xfrm>
          <a:off x="34925" y="115888"/>
          <a:ext cx="9145588"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المرأة لبعلها قد علمتُ أنَّهُ رجُل اللَّهِ هذا القديس الذي يمُرُّ علينا دائماً، فلنعمَل لهُ عُلِّيَّةً صغيرةً ونصنع لهُ هُناك سريراً ومائدةً وكرسياً ومنارةً حتى إذا جاء إلينا يميلُ إليها.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Elle dit à son mari : Voici : je sais que cet homme qui passe toujours chez nous est un saint homme de Dieu. 10 Faisons une petite chambre haute en dur, et mettons–y pour lui un lit, une table, un siège et un chandelier, afin qu’il s’y retire quand il viendra chez nous.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she said to her husband, Look now, I know that this is a holy man of God, who passes by us regularly. 10 Please, let us make a small upper room on the wall; and let us put a bed for him there, and a table and a chair and a lampstand; so it will be, whenever he comes to us, he can turn in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2640" name="Group 32"/>
          <p:cNvGraphicFramePr>
            <a:graphicFrameLocks noGrp="1"/>
          </p:cNvGraphicFramePr>
          <p:nvPr/>
        </p:nvGraphicFramePr>
        <p:xfrm>
          <a:off x="34925" y="115888"/>
          <a:ext cx="9145588" cy="641032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فجاء في بعض الأيَّام ومال إلى هُناك إلى العُلِّيَّةِ واضطجعَ فيها. فقالَ لجيحزي غُلامهِ ادعُ لي هذه الشُّونميَّةَ، فدَعاها فَوقَفت أمامهُ.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Un jour Élisée arriva là, il se retira dans la chambre haute et y coucha. 12 Il dit à son jeune serviteur Guéhazi : Appelle cette Sunamite. Guéhazi l’appela, et elle se tint devant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it happened one day that he came there, and he turned in to the upper room and lay down there. 12 Then he said to Gehazi his servant, Call this Shunammite woman. When he had called her, she stood before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3653" name="Group 21"/>
          <p:cNvGraphicFramePr>
            <a:graphicFrameLocks noGrp="1"/>
          </p:cNvGraphicFramePr>
          <p:nvPr/>
        </p:nvGraphicFramePr>
        <p:xfrm>
          <a:off x="34925" y="115888"/>
          <a:ext cx="9145588" cy="6410325"/>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 قُل لها إنكِ قد تكلفتِ بهذا العمل العظيم مِن أجلنا فماذا يُصنع لكِ؟، هل لك ما يتكلَّمُ بهِ عند الملكِ أو إلى رئيس الجيش. فقالت لا إنَّما أنا ساكنةٌ فيما بين قومي.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Élisée dit à Guéhazi : Dis–lui : Tu nous a montré tout cet empressement ; que peut–on faire pour toi ? Faut–il parler pour toi au roi ou au chef de l’armée ? Elle répondit : J’habite au milieu de mon peuple.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he said to him, Say now to her, `Look, you have been concerned for us with all this care. What can I do for you? Do you want me to speak on your behalf to the king or to the commander of the army?'  She answered, I dwell among my own people.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4691" name="Group 35"/>
          <p:cNvGraphicFramePr>
            <a:graphicFrameLocks noGrp="1"/>
          </p:cNvGraphicFramePr>
          <p:nvPr/>
        </p:nvGraphicFramePr>
        <p:xfrm>
          <a:off x="34925" y="44450"/>
          <a:ext cx="9074150" cy="6265863"/>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لجيحزي تلميذه: ماذا يُصنع لها؟ فقالَ جيحزي إنَّه ليس لها ابنٌ ورجُلُها قَد شاخَ. فقالَ ادعُها، فوقفت بالباب.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Il dit alors : Que faire pour elle ? Guéhazi répondit : Mais, elle n’a point de fils, et son mari est vieux. 15 Élisée dit : Appelle–la. Guéhazi l’appela, et elle se tint à la porte.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So he said, What then is to be done for her? And Gehazi answered, Actually, she has no son, and her husband is old. 15 So he said, Call her. When he had called her, she stood in the doorway.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7923" name="Group 19"/>
          <p:cNvGraphicFramePr>
            <a:graphicFrameLocks noGrp="1"/>
          </p:cNvGraphicFramePr>
          <p:nvPr/>
        </p:nvGraphicFramePr>
        <p:xfrm>
          <a:off x="34925" y="44450"/>
          <a:ext cx="9074150" cy="6342000"/>
        </p:xfrm>
        <a:graphic>
          <a:graphicData uri="http://schemas.openxmlformats.org/drawingml/2006/table">
            <a:tbl>
              <a:tblPr rtl="1"/>
              <a:tblGrid>
                <a:gridCol w="4833213">
                  <a:extLst>
                    <a:ext uri="{9D8B030D-6E8A-4147-A177-3AD203B41FA5}">
                      <a16:colId xmlns:a16="http://schemas.microsoft.com/office/drawing/2014/main" val="20000"/>
                    </a:ext>
                  </a:extLst>
                </a:gridCol>
                <a:gridCol w="424093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لها أليشع: في هذا الميعاد نَحو زمان الحياة تحبلين بابن، فقالت لا يا سيِّدي لا تضحك على أمتك. فحبلت المرأةُ وولدت ابناً في ذلك الميعاد نحو زمان الحياة كما تكلَّم معها أليشع.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16  Élisée lui dit : A cette même époque, l’année prochaine, tu embrasseras un fils. Elle dit alors : Non ! mon seigneur, homme de Dieu, ne déçois pas ta servante ! 17 Cette femme devint enceinte. Elle enfanta un fils à la même époque, l’année suivante, comme Élisée le lui avait dit.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Then he said, About this time next year you shall embrace a son. And she said, No, my lord. Man of God, do not lie to your maidservant! 17 But the woman conceived, and bore a son when the appointed time had come, of which Elisha had told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8944" name="Group 16"/>
          <p:cNvGraphicFramePr>
            <a:graphicFrameLocks noGrp="1"/>
          </p:cNvGraphicFramePr>
          <p:nvPr/>
        </p:nvGraphicFramePr>
        <p:xfrm>
          <a:off x="34925" y="-26988"/>
          <a:ext cx="9145588" cy="655320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وكبُر الولدُ، وحدث أن خرج الولد إلى أبيهِ إلى الحصَّاديـن. وقـال لأبيهِ رأسي رأسي، فقـالَ للغُلام احمـلهُ وأعطه إلى أمِّه.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18 L’enfant grandit. Un jour qu’il était sorti vers son père, auprès des moissonneurs,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il dit à son père : Ma tête ! ma tête ! Le père dit à son jeune serviteur : Porte le à sa mère.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18 And the child grew. Now it happened one day that he went out to his father, to the reapers.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19 And he said to his father, My head, my head! So he said to a servant, Carry him to his mother.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6729" name="Group 25"/>
          <p:cNvGraphicFramePr>
            <a:graphicFrameLocks noGrp="1"/>
          </p:cNvGraphicFramePr>
          <p:nvPr/>
        </p:nvGraphicFramePr>
        <p:xfrm>
          <a:off x="34925" y="115888"/>
          <a:ext cx="9145588" cy="641032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فحملهُ وأتَى بهِ إلى أُمِّهِ ) فاضطجع على رُكبَتيها إلى الظُّهر وماتَ. فأصعدتهُ وأضجعتهُ على سرير رجُل اللَّهِ وأغلقت عليهِ وخرجت.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 serviteur) l’emporta et l’amena à sa mère ; l’enfant resta sur les genoux de sa mère jusqu’à midi, puis il mourut. 21 Elle monta, le coucha sur le lit de l’homme de Dieu, ferma (la porte) sur lui et sortit.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When he had taken him and brought him to his mother, he sat on her knees till noon, and then died. 21 And she went up and laid him on the bed of the man of God, shut the door upon him, and went out.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7751" name="Group 23"/>
          <p:cNvGraphicFramePr>
            <a:graphicFrameLocks noGrp="1"/>
          </p:cNvGraphicFramePr>
          <p:nvPr/>
        </p:nvGraphicFramePr>
        <p:xfrm>
          <a:off x="34925" y="115888"/>
          <a:ext cx="9145588" cy="644487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ونادت بعلها وقالت لهُ أرسل أحد الغُلمان معي بأتانٌ فاذهب إلى رجُل اللَّهِ وأرجعَ. فقالَ ما الخبر، لماذا تَمضين إليهِ اليومَ وليس رأس الشهر ولا سبتٌ؟، فقالت سلامٌ.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Elle appela son mari et dit : Envoie–moi, je te prie, un des jeunes serviteurs et une des ânesses ; je cours chez l’homme de Dieu et je reviens. 23 Il dit : Pourquoi vas–tu aujourd’hui chez lui ? Ce n’est ni nouvelle lune ni sabbat. Elle répondit : Tout va bien.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she called to her husband, and said, Please send me one of the young men and one of the donkeys, that I may run to the man of God and come back. 23 So he said, Why are you going to him today? It is neither the New Moon nor the Sabbath. And she said, It is well.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8775" name="Group 23"/>
          <p:cNvGraphicFramePr>
            <a:graphicFrameLocks noGrp="1"/>
          </p:cNvGraphicFramePr>
          <p:nvPr/>
        </p:nvGraphicFramePr>
        <p:xfrm>
          <a:off x="34925" y="115888"/>
          <a:ext cx="9145588" cy="641032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شدَّت على الأتان وقالت لغُلامِها سُقْ وأمضِ ولا تعقني في المسير حتى أقُول لك. فمضت حتى جاءت إلى رجُل اللَّهِ ( في جَبل الكرمل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Puis elle fit seller l’ânesse et dit à son jeune serviteur : Conduis–la et marche, ne m’arrête pas en route sans que je te le dise. 25 Elle partit donc et se rendit vers l’homme de Dieu sur le mont Carmel.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Then she saddled a donkey, and said to her servant, Drive, and go forward; do not slacken the pace for me unless I tell you. 25 And so she departed, and went to the man of God at Mount Carmel.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99806" name="Group 30"/>
          <p:cNvGraphicFramePr>
            <a:graphicFrameLocks noGrp="1"/>
          </p:cNvGraphicFramePr>
          <p:nvPr/>
        </p:nvGraphicFramePr>
        <p:xfrm>
          <a:off x="34925" y="115888"/>
          <a:ext cx="9074150" cy="6444870"/>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رآها أليشع قال لجيحزي غُلامه هوذا تلك الشُّونميَّةُ مُقبلة. الآن فبادر للقائها وقُل لها أسلامٌ لكِ، أسلامٌ لزوجكِ، أسلامٌ للصبي، فقالت سلامٌ.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l’homme de Dieu l’aperçut de loin, il dit à son jeune serviteur Guéhazi : Voici cette Sunamite ! 26 Maintenant, cours donc à sa rencontre et dis–lui : Vas–tu bien ? Ton mari va–t–il bien ? L’enfant va–t–il bien ? Elle répondit : Bien.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it was, when the man of God saw her afar off, that he said to his servant Gehazi, Look, the Shunammite woman!. 26 Please run now to meet her, and say to her, `Is it well with you? Is it well with your husband? Is it well with the child?'  And she answered, It is well.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0829" name="Group 29"/>
          <p:cNvGraphicFramePr>
            <a:graphicFrameLocks noGrp="1"/>
          </p:cNvGraphicFramePr>
          <p:nvPr/>
        </p:nvGraphicFramePr>
        <p:xfrm>
          <a:off x="34925" y="115888"/>
          <a:ext cx="9145588" cy="644487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جاءت إلى رجُل اللَّهِ إلى الجبل أمسكَت رجليهِ، فتقدَّمَ جيحزي ليبعدها، فقال أليشع دَعها لأنَّ نَفسها مُكتئبةٌ والرَّبُّ قد كتمَ الأمر عنِّي ولم يُخبرني.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Dès qu’elle fut arrivée auprès de l’homme de Dieu sur la montagne, elle étreignit ses pieds. Guéhazi s’approcha pour la repousser. Mais l’homme de Dieu dit : Laisse–la, car son âme est dans l’amertume ; or l’Éternel me l’a caché et ne m’en a pas averti.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Now when she came to the man of God at the hill, she caught him by the feet, but Gehazi came near to push her away. But the man of God said, Let her alone; for her soul is in deep distress, and the Lord has hidden it from me, and has not told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1851" name="Group 27"/>
          <p:cNvGraphicFramePr>
            <a:graphicFrameLocks noGrp="1"/>
          </p:cNvGraphicFramePr>
          <p:nvPr/>
        </p:nvGraphicFramePr>
        <p:xfrm>
          <a:off x="34925" y="115888"/>
          <a:ext cx="9074150" cy="642734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هل طلبتُ ابناً مِن سيِّدي، ألم أقُل لا تخدَعني. فقالَ لجيحزي اُشدُد حقويكَ وخُذ العُكَّاز في يدك وأمض إذا صادفتَ أحدٌ فلا تُباركهُ وإن بارككَ أحدٌ فلا تُجبهُ،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Alors elle dit : Ai–je demandé un fils à mon seigneur ? N’ai–je pas dit : Ne me trompe pas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Élisée dit à Guéhazi : Mets une ceinture à tes reins, prends mon bâton dans ta main et pars. Si tu rencontres quelqu’un, ne le salue pas ; et si quelqu’un te salue, ne lui réponds pas.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So she said, Did I ask a son of my lord? Did I not say, `Do not deceive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Then he said to Gehazi, Get yourself ready, and take my staff in your hand, and be on your way. If you meet anyone, do not greet him; and if anyone greets you, do not answer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2877" name="Group 29"/>
          <p:cNvGraphicFramePr>
            <a:graphicFrameLocks noGrp="1"/>
          </p:cNvGraphicFramePr>
          <p:nvPr/>
        </p:nvGraphicFramePr>
        <p:xfrm>
          <a:off x="34925" y="115888"/>
          <a:ext cx="9145588" cy="652488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وضَعْ عُكَّازي على وجهِ الصَّبيِّ. فقالت أُمُّ الصَّبيِّ حيٌّ هو الرَّبُّ وحيَّةٌ هي نفسُك إنَّي لا أترُكُك، فقام أليشع وتبعها. وجازَ جيحزي قُدَّامها ووضعَ العُكَّاز على وجهِ الصَّبيِّ فلم يكُن صوتُ ولا إحساس.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Tu mettras mon bâton sur le visage de petit garçon.</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La mère du petit garçon dit : L’Éternel est vivant et ton âme est vivante ! je ne te quitterai pas ! Alors il se leva et la suivit. 31 Guéhazi les avait devancés et il avait mis le bâton sur le visage du petit garçon ; mais il n’y eut ni voix ni signe d’attention.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lay my staff on the face of the child. 30 And the mother of the child said, As the Lord lives, and as your soul lives, I will not leave you. So he arose and followed her. 31 Now Gehazi went on ahead of them, and laid the staff on the face of the child; but there was neither voice nor hearing.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3896" name="Group 24"/>
          <p:cNvGraphicFramePr>
            <a:graphicFrameLocks noGrp="1"/>
          </p:cNvGraphicFramePr>
          <p:nvPr/>
        </p:nvGraphicFramePr>
        <p:xfrm>
          <a:off x="34925" y="115888"/>
          <a:ext cx="9074150" cy="644487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فعاد وأخبرهُ قائلاً لم يقم الصَّبيِّ. وجاء أليشعُ إلى البيت فإذا بالصَّبيِّ ميتٌ راقداً على مضجعهُ. ولمَّا دخل أليشع البيت أغلق الباب عليهُما وصلَّى إلى الرَّبِّ.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revient à la rencontre d’Élisée et le mit au courant en disant : Le petit garçon ne s’est pas réveillé. 32 Lorsque Élisée entra dans la maison, voici que le petit garçon était mort, couché sur son lit. 33  Élisée entra et ferma la porte sur eux deux pour prier l’Éternel.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Therefore he went back to meet him, and told him, saying, The child has not awakened. 32 When Elisha came into the house, there was the child, lying dead on his bed. 33 He went in therefore, shut the door behind the two of them, and prayed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4916" name="Group 20"/>
          <p:cNvGraphicFramePr>
            <a:graphicFrameLocks noGrp="1"/>
          </p:cNvGraphicFramePr>
          <p:nvPr/>
        </p:nvGraphicFramePr>
        <p:xfrm>
          <a:off x="34925" y="115888"/>
          <a:ext cx="9145588" cy="641032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صعدَ واضطجعَ على الصَّبيِّ ووضعَ فمهُ على فمهِ وعينيهِ على عينيهِ ويديهِ على يديهِ وقدميهِ على قدميهِ وتمدَّد عليهِ فسخن جسدُ الصَّبيِّ.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Il monta et se coucha sur l’enfant ; il mit sa bouche sur sa bouche, ses yeux sur ses yeux, ses mains sur ses mains. Il resta courbé sur lui, et le corps de l’enfant se réchauffa.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he went up and lay on the child, and put his mouth on his mouth, his eyes on his eyes, and his hands on his hands; and he stretched himself out on the child, and the flesh of the child became warm.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5938" name="Group 18"/>
          <p:cNvGraphicFramePr>
            <a:graphicFrameLocks noGrp="1"/>
          </p:cNvGraphicFramePr>
          <p:nvPr/>
        </p:nvGraphicFramePr>
        <p:xfrm>
          <a:off x="34925" y="115888"/>
          <a:ext cx="9145588" cy="6410325"/>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قام أليشع ورجع وتمشَّى في البيت تارةً إلى هُنا وتارةً إلى هُناك وصعد وتمدَّد عليهِ فعطسَ الصَّبيُّ سبعَ مرَّاتٍ ثُمَّ فتحَ الصَّبيُّ عينيهِ. فدعا جيحزي وقال ادعُ لي هذه الشُّونميَّةَ،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Élisée revint pour aller çà et là par la maison, puis remonta et se courba sur (l’enfant); alors le petit garçon éternua sept fois et ouvrit les yeux.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Élisée appela Guéhazi et dit : Appelle cette Sunamite.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He returned and walked back and forth in the house, and again went up and stretched himself out on him; then the child sneezed seven times, and the child opened his eyes. 36 And he called Gehazi and said, Call this Shunammite woman.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6966" name="Group 22"/>
          <p:cNvGraphicFramePr>
            <a:graphicFrameLocks noGrp="1"/>
          </p:cNvGraphicFramePr>
          <p:nvPr/>
        </p:nvGraphicFramePr>
        <p:xfrm>
          <a:off x="34925" y="115888"/>
          <a:ext cx="9145588" cy="6410325"/>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فدعاها فدخلت إليهِ فقال أليشع لها خُذي ابنكِ. فأقبلت المرأة وخرَّت على رجليهِ وسجدت إلى الأرض وأخذت ابنها وخرجت</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ورجع اليشع الى الجلجال.وكان جوع في الارض</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Guéhazi l’appela, et elle vint vers Élisée qui dit : Prends ton fils ! 37 Elle alla se jeter à ses pieds, se prosterna contre terre, prit son fils et sortit. 38 Élisée revint à Guilgal. Or il y avait une famine dans le pays.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he called her. And when she came in to him, he said, Pick up your son. 37 So she went in, fell at his feet, and bowed to the ground; then she picked up her son and went out. 38 And Elisha returned to Gilgal, and there was a famine in the land.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7999" name="Group 31"/>
          <p:cNvGraphicFramePr>
            <a:graphicFrameLocks noGrp="1"/>
          </p:cNvGraphicFramePr>
          <p:nvPr/>
        </p:nvGraphicFramePr>
        <p:xfrm>
          <a:off x="34925" y="115888"/>
          <a:ext cx="9145588" cy="676872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بنو الانبياء جلوسا امامه.فقال لغلامه ضع القدر الكبيرة واسلق سليقة لبني الانبياء. وخرج واحد الى الحقل ليلتقط بقولا فوجد يقطينا بريا فالتقط منه قثاء بريا ملء ثوبه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les fils des prophètes étaient assis devant lui, il dit à son jeune serviteur : Prépare la grande marmite et fais cuire un potage pour les fils des prophètes. 39 L’un d’eux sortit dans la campagne pour ramasser des légumes ; il trouva une vigne sauvage et il y ramassa des coloquintes sauvages, plein son vêtement.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Now the sons of the prophets were sitting before him; and he said to his servant, Put on the large pot, and boil stew for the sons of the prophets. 39 So one went out into the field to gather herbs, and found a wild vine, and gathered from it a lapful of wild gourds,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09018" name="Group 26"/>
          <p:cNvGraphicFramePr>
            <a:graphicFrameLocks noGrp="1"/>
          </p:cNvGraphicFramePr>
          <p:nvPr/>
        </p:nvGraphicFramePr>
        <p:xfrm>
          <a:off x="34925" y="115888"/>
          <a:ext cx="9145588" cy="6444870"/>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وأتى وقطعه في قدر السليقة.لانهم لم يعرفوا. وصبوا للقوم ليأكلوا.وفيما هم يأكلون من السليقة صرخوا وقالوا في القدر موت يا رجل الله.ولم يستطيعوا ان ياكلوا</a:t>
                      </a:r>
                      <a:r>
                        <a:rPr kumimoji="0" lang="ar-EG" sz="3200" b="0" i="0" u="none" strike="noStrike" cap="none" normalizeH="0" baseline="0">
                          <a:ln>
                            <a:noFill/>
                          </a:ln>
                          <a:solidFill>
                            <a:schemeClr val="bg1"/>
                          </a:solidFill>
                          <a:effectLst/>
                          <a:latin typeface="Arial" charset="0"/>
                          <a:cs typeface="Arial" charset="0"/>
                        </a:rPr>
                        <a:t>.</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529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il rentra, il les coupa en morceaux dans la marmite du potage, car on ne savait pas (ce que c’était).40 On servit à manger à ces hommes ; mais dès qu’ils eurent mangé du potage, ils s’écrièrent : La mort est dans la marmite, homme de Dieu ! Et ils ne purent manger.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came and sliced them into the pot of stew, though they did not know what they were. 40 Then they served it to the men to eat. Now it happened, as they were eating the stew, that they cried out and said, Man of God, there is death in the pot! And they could not eat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7412" name="Group 20"/>
          <p:cNvGraphicFramePr>
            <a:graphicFrameLocks noGrp="1"/>
          </p:cNvGraphicFramePr>
          <p:nvPr/>
        </p:nvGraphicFramePr>
        <p:xfrm>
          <a:off x="34925" y="115888"/>
          <a:ext cx="9074150" cy="5978526"/>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هاتوا دقيقا.فالقاه في القدر وقال صبّ للقوم فيأكلوا.فكانه لم يكن شيء رديء في القدر.</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Élisée dit : Prenez de la farine. Il en jeta dans la marmite et dit : Sers ces gens et qu’ils mangent. Et il n’y avait plus rien de mauvais dans la marmite.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So he said, Then bring some flour. And he put it into the pot, and said, Serve it to the people, that they may eat. And there was nothing harmful in the pot.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r>
                        <a:rPr kumimoji="0" lang="en-US" sz="2400" b="1" i="0" u="none" strike="noStrike" cap="none" normalizeH="0" baseline="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8444" name="Group 28"/>
          <p:cNvGraphicFramePr>
            <a:graphicFrameLocks noGrp="1"/>
          </p:cNvGraphicFramePr>
          <p:nvPr/>
        </p:nvGraphicFramePr>
        <p:xfrm>
          <a:off x="34925" y="115888"/>
          <a:ext cx="9001125" cy="664680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سفر إشعياء النبي ( 45 : 1 ـ 10 )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ما يقولهُ الرَّبُّ الإله لمسيحه لكُورُش الذي أمسكته بيمينه لأخضع أمامهُ أُمماً وأمزق قوى المُلُوك لأفتح أمامهُ المصاريع ولا تُغلق أبواب المدن،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Isaiah 45:1-10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Ainsi parle l’Éternel à son messie, à Cyrus, Qu’il saisit par la main droite, Pour terrasser les nations devant lui Et pour déboucler la ceinture des rois, Pour ouvrir devant lui les deux battants, Et que les portes ne soient plus fermées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45:1-10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45:1 Thus says the Lord to His anointed, To Cyrus, whose right hand I have held--To subdue nations before him And loose the armor of kings, To open before him the double doors, So that the gates will not be shut:</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9466" name="Group 26"/>
          <p:cNvGraphicFramePr>
            <a:graphicFrameLocks noGrp="1"/>
          </p:cNvGraphicFramePr>
          <p:nvPr/>
        </p:nvGraphicFramePr>
        <p:xfrm>
          <a:off x="34925" y="115888"/>
          <a:ext cx="9001125" cy="654253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أسيرُ قُدَّامه والهضابَ أُمهِّدُ، وأُحطم مصاريع النُّحاس وأُكسِّرُ مَغاليقَ الحديدِ. وأُعطيكَ كُنُوز الظُّلمة وذخائر المخابئ أفتحها لك لكي تعلم أنِّي أنا الرَّبُّ الإله الذي دعاك بِاسمك إلهُ إسرائيل.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Je marcherai devant toi, J’aplanirai les pentes, Je briserai les portes de bronze Et je mettrai en pièces les verrous de fer. 3 Je te donnerai des trésors enfouis, Des richesses dissimulées, Afin que tu reconnaisses Que je suis l’Éternel qui t’appelle par ton nom, Le Dieu d’Israël.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 will go before you And make the crooked places straight; I will break in pieces the gates of bronze And cut the bars of iron. 3 I will give you the treasures of darkness And hidden riches of secret places, That you may know that I, the Lord, Who call you by your name, Am the God of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0039" name="Group 23"/>
          <p:cNvGraphicFramePr>
            <a:graphicFrameLocks noGrp="1"/>
          </p:cNvGraphicFramePr>
          <p:nvPr/>
        </p:nvGraphicFramePr>
        <p:xfrm>
          <a:off x="34925" y="115888"/>
          <a:ext cx="9001125" cy="6281612"/>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لأجل عبدي يعقوبَ وإسرائيل مُختاري دعوتُك بِاسمي، نصرتُك وأنت لا تعرفُني. أنا الرَّبُّ الإله وليس إلهُ آخر غيري، ولم تكُن تعرفُني،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 cause de mon serviteur Jacob Et d’Israël, mon élu, Je t’ai appelé par ton nom, Je t’ai paré d’un titre, Sans que tu me connaisses. 5  Je suis l’Éternel, Et il n’y en a point d’autre, A part moi il n’y a point de Dieu ; Je t’ai pourvu d’une ceinture, Sans que tu me connaisses.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Jacob My servant's sake, And Israel My elect, I have even called you by your name; I have named you, though you have not known Me. 5 I am the Lord, and there is no other; There is no God besides Me. I will gird you, though you have not known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1064" name="Group 24"/>
          <p:cNvGraphicFramePr>
            <a:graphicFrameLocks noGrp="1"/>
          </p:cNvGraphicFramePr>
          <p:nvPr/>
        </p:nvGraphicFramePr>
        <p:xfrm>
          <a:off x="34925" y="115888"/>
          <a:ext cx="9001125" cy="6516308"/>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ليعلمُوا الذين هُم مِن مَشرق الشَّمس والذين هُم مِن المغرب أنَّهُ ليس غيري، أنا الرَّبُّ الإله وليس آخرُ بعد، أنا مُبدع النُّور وخالقُ الظُّلمةِ ومُجري السَّلام وخالقُ الشَّرِّ، أنا الرَّبُّ صانعُ هذه كُلِّها.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afin que l’on reconnaisse, Du soleil levant au couchant, Qu’en dehors de moi il n’y a que néant : Je suis l’Éternel, Et il n’y en a point d’autre. 7 Je forme la lumière Et je crée les ténèbres, Je réalise la paix Et je crée le malheur ; Moi, l’Éternel, je fais toutes ces choses.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That they may know from the rising of the sun to its setting That there is none besides Me. I am the Lord, and there is no other; 7 I form the light and create darkness, I make peace and create calamity; I, the Lord, do all these things.'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2084" name="Group 20"/>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اقطُري أيَّتُها السَّمَواتُ مِن فوقُ ولتمطر الغيوم براً، لتُنبت الأرض رحمة ولتُزهر ولتُثمر براً معاً، أنا الرَّبَّ الإله الخالق الصانع ما هو صالح.</a:t>
                      </a:r>
                      <a:endParaRPr kumimoji="0" lang="en-CA"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Que les cieux distillent d’en haut, Et que les nuées laissent couler la justice ! Que la terre s’ouvre Pour que, tout ensemble, le salut y fructifie, Et que la justice germe ! Moi, l’Éternel, j’en suis le créateur.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Rain down, you heavens, from above, And let the skies pour down righteousness; Let the earth open, let them bring forth salvation, And let righteousness spring up together. I, the Lord, have created 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3109" name="Group 21"/>
          <p:cNvGraphicFramePr>
            <a:graphicFrameLocks noGrp="1"/>
          </p:cNvGraphicFramePr>
          <p:nvPr/>
        </p:nvGraphicFramePr>
        <p:xfrm>
          <a:off x="34925" y="115888"/>
          <a:ext cx="9001125" cy="5978526"/>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لمَن يُخاصمُ جابلهُ، وهو خزفةٌ مِن خزف الأرض، أيقول الطِّينُ لجابلهِ ماذا تصنعُ؟ أو عملُك ليس لهُ يدان. </a:t>
                      </a:r>
                      <a:endParaRPr kumimoji="0" lang="en-US" sz="32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Malheur à qui conteste avec celui qui l’a façonné ! Vase parmi les vases de terre ! L’argile dit–elle à celui qui la façonne : Que fais–tu ? Et ton oeuvre ne vaut rien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Woe to him who strives with his Maker! Let the potsherd strive with the potsherds of the earth! Shall the clay say to him who forms it, `What are you making?' Or shall your handiwork say, `He has no hands'?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0477" name="Group 13"/>
          <p:cNvGraphicFramePr>
            <a:graphicFrameLocks noGrp="1"/>
          </p:cNvGraphicFramePr>
          <p:nvPr/>
        </p:nvGraphicFramePr>
        <p:xfrm>
          <a:off x="34925" y="44450"/>
          <a:ext cx="9074150"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لمَن يقول لأبيهِ ماذا تلدُ؟ ولأُمه ماذا تحبلين؟.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Malheur à qui dit à un père : Pourquoi engendres–tu ? Et à une femme : Pourquoi enfantes–tu ?</a:t>
                      </a: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Woe to him who says to his father, `What are you begetting?' Or to the woman, `What have you brought forth?'.</a:t>
                      </a:r>
                    </a:p>
                    <a:p>
                      <a:pPr marL="0" marR="0" lvl="0" indent="0" algn="l" defTabSz="914400" rtl="0" eaLnBrk="1" fontAlgn="base" latinLnBrk="0" hangingPunct="1">
                        <a:lnSpc>
                          <a:spcPct val="95000"/>
                        </a:lnSpc>
                        <a:spcBef>
                          <a:spcPct val="5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1516" name="Group 28"/>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أمثال سليمان الحكيم ( 9 : 1 ـ 11 )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الحكمةُ بَنَتْ لها بيتاً، وثَبَّتت أَعمدتها السَّبعةَ، ذبحت ذبائحها ومزجت خَمرها في الأواني، ورتَّبت مائدتها،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9:1-11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 Sagesse a bâti sa maison, Elle a taillé ses sept colonnes. 2 Elle a égorgé une bête, mêlé son vin Et dressé sa table.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9:1-11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9:1 Wisdom has built her house, She has hewn out her seven pillars; 2 She has slaughtered her meat, She has mixed her wine, She has also furnished her table.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2537" name="Group 25"/>
          <p:cNvGraphicFramePr>
            <a:graphicFrameLocks noGrp="1"/>
          </p:cNvGraphicFramePr>
          <p:nvPr/>
        </p:nvGraphicFramePr>
        <p:xfrm>
          <a:off x="34925" y="115888"/>
          <a:ext cx="9001125" cy="591528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أرسلت جَواريها تُنادي بصوت عظيم على الأسوار، قائلة مَن كان فيكُم جاهلاً فليأتي إليَّ، والنَّاقصُ العلم هلُمُّوا كُلُوا مِن خُبزي واشربُوا مِن الخمر التي مزجتُها لكُم.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Elle a envoyé ses servantes, elle crie Sur les points culminants des hauteurs de la ville : 4 Quiconque est stupide, qu’il fasse un détour par ici ! A celui qui est dépourvu de sens, elle dit :5 Venez, mangez de mon pain Et buvez du vin que j’ai mêlé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She has sent out her maidens, She cries out from the highest places of the city, 4 Whoever is simple, let him turn in here! As for him who lacks understanding, she says to him, 5 Come, eat of my bread And drink of the wine I have mixed.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4147" name="Group 35"/>
          <p:cNvGraphicFramePr>
            <a:graphicFrameLocks noGrp="1"/>
          </p:cNvGraphicFramePr>
          <p:nvPr/>
        </p:nvGraphicFramePr>
        <p:xfrm>
          <a:off x="34925" y="115888"/>
          <a:ext cx="9074150" cy="6497448"/>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اترُكُوا الجهالات عنكُم فتحيوا اطلبوا الحكمة فتطول أيامكُم أقيموا فهمكُم في المعرفة.</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مَن يُؤدب المُستهزئين يكسب لنفسهِ هواناً ومَن وبَّخ المُنافق يكَسب عيباً. لا تُوبِّخ مُستهزئاً لئلا يُبغضكَ، وبِّخ الحكيم فيُحبَّكَ،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Abandonnez la stupidité et vous vivrez, Dirigez–vous dans la voie de l’intelligence ! 7 Celui qui corrige le moqueur s’attire le dédain, Et celui qui reprend le méchant reçoit un outrage. 8 Ne reprends pas le moqueur, de crainte qu’il ne te haïsse ; Reprends le sage, et il t’aimera.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Forsake foolishness and live, And go in the way of understanding. 7 He who corrects a scoffer gets shame for himself, And he who rebukes a wicked man only harms himself. 8 Do not correct a scoffer, lest he hate you; Rebuke a wise man, and he will love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5158" name="Group 22"/>
          <p:cNvGraphicFramePr>
            <a:graphicFrameLocks noGrp="1"/>
          </p:cNvGraphicFramePr>
          <p:nvPr/>
        </p:nvGraphicFramePr>
        <p:xfrm>
          <a:off x="34925" y="115888"/>
          <a:ext cx="9001125" cy="580421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وبِّخ الجاهل فيُبغضك. أعطي الحكيم حجة فيكُون أوفر حكمةً، علِّم الصدِّيق فيزداد فائدةً. رأسُ الحكمةِ مخافةُ الرَّبِّ ومشورة القديسين فهمٌ. ومعرفة النَّامُوس ذات فكر صالح،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Donne au sage, et il deviendra plus sage ; Donne la connaissance au juste, et il augmentera son savoir. 10 Le début de la sagesse, c’est la crainte de l’Éternel ; Et la connaissance des saints, c’est l’intelligence.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Give instruction to a wise man, and he will be still wiser; Teach a just man, and he will increase in learning. 10 The fear of the Lord is the beginning of wisdom, And the knowledge of the Holy One is understanding.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3538" name="Group 2"/>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بهذه تكثُر أيَّامُك وتتزايد لك سنُو الحياة.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Car par moi, tes jours se multiplieront, Et les années de ta vie s’augmenteront.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by me your days will be multiplied, And years of life will be added to you.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6190" name="Group 30"/>
          <p:cNvGraphicFramePr>
            <a:graphicFrameLocks noGrp="1"/>
          </p:cNvGraphicFramePr>
          <p:nvPr/>
        </p:nvGraphicFramePr>
        <p:xfrm>
          <a:off x="34925" y="115888"/>
          <a:ext cx="9001125" cy="6338888"/>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أيوب الصديق ( 35 : 1 ـ 16 )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 أليُهو وقالَ: هل تحسب فكرك عادلاً حتى تقُول أنني صالحاً أمام الرَّبّ. أو تقُول ماذا أصنع إن كُنت قد أخطأت.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35:1-16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Élihou reprit et dit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Penses–tu être dans ton droit, Peux–tu dire : Ma justice est en Dieu ? 3 Car tu dis : Est–ce utile pour toi ? Que me sert–il de ne pas pécher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Job 35:1-16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35:1 Moreover Elihu answered and said: 2 Do you think this is right? Do you say, `My righteousness is more than God's'? 3 For you say, `What advantage will it be to You? What profit shall I have, more than if I had sinned?'</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7210" name="Group 26"/>
          <p:cNvGraphicFramePr>
            <a:graphicFrameLocks noGrp="1"/>
          </p:cNvGraphicFramePr>
          <p:nvPr/>
        </p:nvGraphicFramePr>
        <p:xfrm>
          <a:off x="34925" y="115888"/>
          <a:ext cx="9001125" cy="6427344"/>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أجيبُك مع أصحابك الثلاثة. تَطلَّع إلى فوق نحو السَّماء وانظر وتأمل السُّحب إنَّها أرفع مِنكَ. وإن كُنت قد أخطأت فماذا تصنع، وإن كُنت قد صنعت آثاماً كثيرة فماذا عملت 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C’est moi qui vais te répondre, Ainsi qu’à tes amis en même temps.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Considère les cieux et vois ! Regarde les nuées, comme elles sont au–dessus de toi ! 6 Si tu pèches, quel tort lui causes–tu ? Et quand tes révoltes se multiplient, que lui fais–tu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 will answer you, And your companions with you. 5 Look to the heavens and see; And behold the clouds--They are higher than you. 6 If you sin, what do you accomplish against Him? Or, if your transgressions are multiplied, what do you do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9266" name="Group 34"/>
          <p:cNvGraphicFramePr>
            <a:graphicFrameLocks noGrp="1"/>
          </p:cNvGraphicFramePr>
          <p:nvPr/>
        </p:nvGraphicFramePr>
        <p:xfrm>
          <a:off x="34925" y="115888"/>
          <a:ext cx="9001125" cy="63388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كثرة الزَّلاَّت فتح أيُّوب فاهُ بالباطل وأكثر مِن الكلام عن غير علم.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كُنت باراً فماذا أعطيتهُ أو ماذا يأخُذُهُ مِن يَدك. إنَّما نفاقك يضر إنساناً مِثلك وبرك ينفع ابن آدَم.</a:t>
                      </a:r>
                      <a:r>
                        <a:rPr kumimoji="0" lang="en-CA" sz="3200" b="0" i="0" u="none" strike="noStrike" cap="none" normalizeH="0" baseline="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Si tu es juste, que lui donnes–tu ? Que reçoit–il de ta main ?8 Ta méchanceté (ne peut nuire) qu’à un homme comme toi, Ta justice n’est utile qu’à un être humain.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If you are righteous, what do you give Him? Or what does He receive from your hand? 8 Your wickedness affects a man such as you, And your righteousness a son of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9968" name="Group 16"/>
          <p:cNvGraphicFramePr>
            <a:graphicFrameLocks noGrp="1"/>
          </p:cNvGraphicFramePr>
          <p:nvPr/>
        </p:nvGraphicFramePr>
        <p:xfrm>
          <a:off x="34925" y="115888"/>
          <a:ext cx="9001125" cy="56911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كثرةَ مظالمهم يصرخُون ( الأذلاء )، ويستغيثُون مِن ذراع </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الأعزَّاء )،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On crie à cause de la multitude des oppresseurs, On appelle au secours à cause de la violence d’un grand nombre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Because of the multitude of oppressions they cry out; They cry out for help because of the arm of the mighty.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0285" name="Group 29"/>
          <p:cNvGraphicFramePr>
            <a:graphicFrameLocks noGrp="1"/>
          </p:cNvGraphicFramePr>
          <p:nvPr/>
        </p:nvGraphicFramePr>
        <p:xfrm>
          <a:off x="34925" y="115888"/>
          <a:ext cx="9001125" cy="676872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يقُولُوا أين اللَّهُ الذي صنعني الذي رسم التسابيح في اللَّيل، الذي فضلتنا عن بهائم الأرض وعلى طيور السَّماء، هُنالك يصرُخُون مِن تشامخ الأشرار وهو لا يُجيبُ.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Mais nul ne dit : Où est Dieu, lui qui m’a fait, Lui qui inspire des psaumes pendant la nuit,11 Lui qui nous instruit plus que les bêtes de la terre Et nous donne la sagesse plus qu’aux oiseaux du ciel ? 12  Alors on crie, mais il ne répond pas, A cause de l’orgueil de ceux qui font le mal.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no one says, `Where is God my Maker, Who gives songs in the night, 11 Who teaches us more than the beasts of the earth, And makes us wiser than the birds of heaven?' 12 There they cry out, but He does not answer, Because of the pride of evil men.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1316" name="Group 36"/>
          <p:cNvGraphicFramePr>
            <a:graphicFrameLocks noGrp="1"/>
          </p:cNvGraphicFramePr>
          <p:nvPr/>
        </p:nvGraphicFramePr>
        <p:xfrm>
          <a:off x="34925" y="115888"/>
          <a:ext cx="9001125" cy="676872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الرَّبّ لا ينظر إلى قضاء الظُّلم وهو الضابط الكُل ينظر إلى مكملي الإثم وينقذني فالدَّعوى قُدَّامهُ. إن كُنت تستطيع أن تشكرهُ كما ينبغي فلا أحد يعرف</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اما الآن فلأن غضبه لا يطالب ولا يبالي بكثرة الزلات</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Vraiment, c’est en vain : Dieu n’écoute pas, Le Tout–Puissant ne le remarque pas,14 Bien que tu dises que tu ne le remarques pas, Ta cause est devant lui : attends–le !15 Et maintenant, parce que sa colère n’intervient point (encore), Et qu’il ne semble guère prendre connaissance de la révolte,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Surely God will not listen to empty talk, Nor will the Almighty regard it. 14 Although you say you do not see Him, Yet justice is before Him, and you must wait for Him. 15 And now, because He has not punished in His anger, Nor taken much notice of folly,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18210" name="Group 2"/>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فغر ايوب فاه بالباطل وكبر الكلام بلا معرفة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Job ouvre vainement la bouche, Il abonde en propos dépourvus de connaissance.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Therefore Job opens his mouth in vain; He multiplies words without knowledge.</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2323" name="Group 19"/>
          <p:cNvGraphicFramePr>
            <a:graphicFrameLocks noGrp="1"/>
          </p:cNvGraphicFramePr>
          <p:nvPr/>
        </p:nvGraphicFramePr>
        <p:xfrm>
          <a:off x="34925" y="115888"/>
          <a:ext cx="9001125" cy="63388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11:1-10</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Sirach 11:1-10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The wisdom of the humble lifts their heads high, and seats them among the great. 2 Do not praise individuals for their good looks, or loathe anyone because of appearance alone.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3342" name="Group 14"/>
          <p:cNvGraphicFramePr>
            <a:graphicFrameLocks noGrp="1"/>
          </p:cNvGraphicFramePr>
          <p:nvPr/>
        </p:nvGraphicFramePr>
        <p:xfrm>
          <a:off x="34925" y="115888"/>
          <a:ext cx="9001125" cy="665569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 bee is small among flying creatures, but what it produces is the best of sweet things. 4 Do not boast about wearing fine clothes, and do not exalt yourself when you are honored; for the works of the Lord are wonderful, and his works are concealed from humankind.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5390" name="Group 14"/>
          <p:cNvGraphicFramePr>
            <a:graphicFrameLocks noGrp="1"/>
          </p:cNvGraphicFramePr>
          <p:nvPr/>
        </p:nvGraphicFramePr>
        <p:xfrm>
          <a:off x="34925" y="115888"/>
          <a:ext cx="9001125" cy="622897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Many kings have had to sit on the ground, but one who was never thought of has worn a crown. 6 Many rulers have been utterly disgraced, and the honored have been handed over to others. 7  Do not find fault before you investigate; examine first, and then criticize.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6414" name="Group 14"/>
          <p:cNvGraphicFramePr>
            <a:graphicFrameLocks noGrp="1"/>
          </p:cNvGraphicFramePr>
          <p:nvPr/>
        </p:nvGraphicFramePr>
        <p:xfrm>
          <a:off x="34925" y="115888"/>
          <a:ext cx="9001125" cy="56911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Do not answer before you listen, and do not interrupt when another is speaking. 9 Do not argue about a matter that does not concern you, and do not sit with sinners when they judge a case.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4366" name="Group 14"/>
          <p:cNvGraphicFramePr>
            <a:graphicFrameLocks noGrp="1"/>
          </p:cNvGraphicFramePr>
          <p:nvPr/>
        </p:nvGraphicFramePr>
        <p:xfrm>
          <a:off x="34925" y="44450"/>
          <a:ext cx="9001125" cy="6049963"/>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My child, do not busy yourself with many matters; if you multiply activities, you will not be held blameless. If you pursue, you will not overtake, and by fleeing you will not escape.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4562"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234563"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5610" name="Group 26"/>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a:t>
                      </a:r>
                      <a:r>
                        <a:rPr kumimoji="0" lang="ar-SA" sz="3600" b="0" i="0" u="sng" strike="noStrike" cap="none" normalizeH="0" baseline="0">
                          <a:ln>
                            <a:noFill/>
                          </a:ln>
                          <a:solidFill>
                            <a:srgbClr val="FF9933"/>
                          </a:solidFill>
                          <a:effectLst/>
                          <a:latin typeface="Arial" charset="0"/>
                          <a:cs typeface="Arial" charset="0"/>
                        </a:rPr>
                        <a:t> (</a:t>
                      </a:r>
                      <a:r>
                        <a:rPr kumimoji="0" lang="en-US" sz="3600" b="0" i="0" u="sng" strike="noStrike" cap="none" normalizeH="0" baseline="0">
                          <a:ln>
                            <a:noFill/>
                          </a:ln>
                          <a:solidFill>
                            <a:srgbClr val="FF9933"/>
                          </a:solidFill>
                          <a:effectLst/>
                          <a:latin typeface="Arial" charset="0"/>
                          <a:cs typeface="Arial" charset="0"/>
                        </a:rPr>
                        <a:t>9:13</a:t>
                      </a:r>
                      <a:r>
                        <a:rPr kumimoji="0" lang="ar-SA" sz="3600" b="0" i="0" u="sng" strike="noStrike" cap="none" normalizeH="0" baseline="0">
                          <a:ln>
                            <a:noFill/>
                          </a:ln>
                          <a:solidFill>
                            <a:srgbClr val="FF9933"/>
                          </a:solidFill>
                          <a:effectLst/>
                          <a:latin typeface="Arial" charset="0"/>
                          <a:cs typeface="Arial" charset="0"/>
                        </a:rPr>
                        <a:t>)</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ارحَمْنِي ياربُّ وانظُر إلى ذُلي مِن أعدائي، يا رَافِعي مِن أبْوَاب المَوْتِ. </a:t>
                      </a:r>
                      <a:r>
                        <a:rPr kumimoji="0" lang="ar-SA" sz="3600" b="1" i="0" u="none" strike="noStrike" cap="none" normalizeH="0" baseline="0">
                          <a:ln>
                            <a:noFill/>
                          </a:ln>
                          <a:solidFill>
                            <a:schemeClr val="bg1"/>
                          </a:solidFill>
                          <a:effectLst/>
                          <a:latin typeface="Arial" charset="0"/>
                          <a:cs typeface="Arial" charset="0"/>
                        </a:rPr>
                        <a:t>هللويا.</a:t>
                      </a:r>
                      <a:r>
                        <a:rPr kumimoji="0" lang="ar-SA" sz="3600" b="0" i="0" u="none" strike="noStrike" cap="none" normalizeH="0" baseline="0">
                          <a:ln>
                            <a:noFill/>
                          </a:ln>
                          <a:solidFill>
                            <a:schemeClr val="bg1"/>
                          </a:solidFill>
                          <a:effectLst/>
                          <a:latin typeface="Arial" charset="0"/>
                          <a:cs typeface="Arial" charset="0"/>
                        </a:rPr>
                        <a:t> </a:t>
                      </a:r>
                      <a:endParaRPr kumimoji="0" lang="ar-EG"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Fais–moi grâce ô Éternel, Vois mon malheur, causé par ceux qui me haïssent, Toi qui me fais remonter des portes de la mort,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Have mercy on me, O Lord! Consider my trouble from those who hate me, You who lift me up from the gates of death,.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39pm</a:t>
            </a:r>
          </a:p>
        </p:txBody>
      </p:sp>
    </p:spTree>
  </p:cSld>
  <p:clrMapOvr>
    <a:masterClrMapping/>
  </p:clrMapOvr>
</p:sld>
</file>

<file path=ppt/slides/slide3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6643" name="Group 35"/>
          <p:cNvGraphicFramePr>
            <a:graphicFrameLocks noGrp="1"/>
          </p:cNvGraphicFramePr>
          <p:nvPr/>
        </p:nvGraphicFramePr>
        <p:xfrm>
          <a:off x="34925" y="44450"/>
          <a:ext cx="9109075" cy="6624638"/>
        </p:xfrm>
        <a:graphic>
          <a:graphicData uri="http://schemas.openxmlformats.org/drawingml/2006/table">
            <a:tbl>
              <a:tblPr rtl="1"/>
              <a:tblGrid>
                <a:gridCol w="4437786">
                  <a:extLst>
                    <a:ext uri="{9D8B030D-6E8A-4147-A177-3AD203B41FA5}">
                      <a16:colId xmlns:a16="http://schemas.microsoft.com/office/drawing/2014/main" val="20000"/>
                    </a:ext>
                  </a:extLst>
                </a:gridCol>
                <a:gridCol w="4671289">
                  <a:extLst>
                    <a:ext uri="{9D8B030D-6E8A-4147-A177-3AD203B41FA5}">
                      <a16:colId xmlns:a16="http://schemas.microsoft.com/office/drawing/2014/main" val="20001"/>
                    </a:ext>
                  </a:extLst>
                </a:gridCol>
              </a:tblGrid>
              <a:tr h="22320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000" b="0" i="0" u="sng" strike="noStrike" cap="none" normalizeH="0" baseline="0" dirty="0">
                          <a:ln>
                            <a:noFill/>
                          </a:ln>
                          <a:solidFill>
                            <a:srgbClr val="FF9933"/>
                          </a:solidFill>
                          <a:effectLst/>
                          <a:latin typeface="Arial" charset="0"/>
                          <a:cs typeface="Arial" charset="0"/>
                        </a:rPr>
                        <a:t>لوقا (</a:t>
                      </a:r>
                      <a:r>
                        <a:rPr kumimoji="0" lang="en-US" sz="4000" b="0" i="0" u="sng" strike="noStrike" cap="none" normalizeH="0" baseline="0" dirty="0">
                          <a:ln>
                            <a:noFill/>
                          </a:ln>
                          <a:solidFill>
                            <a:srgbClr val="FF9933"/>
                          </a:solidFill>
                          <a:effectLst/>
                          <a:latin typeface="Arial" charset="0"/>
                          <a:cs typeface="Arial" charset="0"/>
                        </a:rPr>
                        <a:t>20:9-19</a:t>
                      </a:r>
                      <a:r>
                        <a:rPr kumimoji="0" lang="ar-SA" sz="4000" b="0" i="0" u="sng" strike="noStrike" cap="none" normalizeH="0" baseline="0" dirty="0">
                          <a:ln>
                            <a:noFill/>
                          </a:ln>
                          <a:solidFill>
                            <a:srgbClr val="FF9933"/>
                          </a:solidFill>
                          <a:effectLst/>
                          <a:latin typeface="Arial" charset="0"/>
                          <a:cs typeface="Arial" charset="0"/>
                        </a:rPr>
                        <a:t>)</a:t>
                      </a:r>
                      <a:endParaRPr kumimoji="0" lang="en-CA" sz="40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وبدأ يُكلِّم الشَّعبِ بهذا المثلَ: " إنسانٌ غرسَ كرماً وسلَّمهُ إلى كرَّامينَ وسَافر زماناً طويلاً.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Times New Roman" pitchFamily="18" charset="0"/>
                        </a:rPr>
                        <a:t>Luc 20:9-19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Il se mit ensuite à dire au peuple cette parabole : Un homme planta une vigne, la loua à des vignerons et quitta le pays pour un temps assez long.</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20:9-19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Then He began to tell the people this parable: A certain man planted a vineyard, leased it to vinedressers, and went into a far country for a long time.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39m</a:t>
            </a:r>
          </a:p>
        </p:txBody>
      </p:sp>
    </p:spTree>
  </p:cSld>
  <p:clrMapOvr>
    <a:masterClrMapping/>
  </p:clrMapOvr>
</p:sld>
</file>

<file path=ppt/slides/slide3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7655" name="Group 23"/>
          <p:cNvGraphicFramePr>
            <a:graphicFrameLocks noGrp="1"/>
          </p:cNvGraphicFramePr>
          <p:nvPr/>
        </p:nvGraphicFramePr>
        <p:xfrm>
          <a:off x="34925" y="44450"/>
          <a:ext cx="9074150" cy="679640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الأوان أرسلَ عبداً إلى الكرَّامينَ ليعطوهُ مِن ثَمَرِ الكَرم، فضربهُ الكرَّامونَ، وصرفُوهُ فارغاً. فعاد أيضاً وأرسَلَ لهُم عَبداً آخرَ، فضربُوا الآخرَ وأهانوهُ، وصرفوهُ فارغاً.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La saison venue, il envoya un serviteur vers les vignerons, pour que ceux–ci lui donnent du fruit de la vigne. Les vignerons le frappèrent et le renvoyèrent (les mains) vides. 11 Il envoya encore un autre serviteur ; ils le frappèrent, l’outragèrent et le renvoyèrent (les mains) vides.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Now at vintage-time he sent a servant to the vinedressers, that they might give him some of the fruit of the vineyard. But the vinedressers beat him and sent him away empty-handed. 11 Again he sent another servant; and they beat him also, treated him shamefully, and sent him away empty-handed.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7445" name="Group 21"/>
          <p:cNvGraphicFramePr>
            <a:graphicFrameLocks noGrp="1"/>
          </p:cNvGraphicFramePr>
          <p:nvPr/>
        </p:nvGraphicFramePr>
        <p:xfrm>
          <a:off x="34925" y="44450"/>
          <a:ext cx="9074150" cy="619283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عادَ أيضاً وأرسَلَ الثالث، فجرَّحُوا هذا الآخر وأخرجوهُ. فقالَ ربُّ الكَرم: ماذا أصنعُ؟ أُرسلُ ابني الحبيبَ. لعلَّهُم يَخجلونَ منه!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Il en envoya encore un troisième, ils le blessèrent et le chassèrent.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 maître de la vigne dit : Que ferai–je ? J’enverrai mon fils bien–aimé, peut–être le respecteront–ils.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again he sent a third; and they wounded him also and cast him out. 13 Then the owner of the vineyard said, `What shall I do? I will send my beloved son. Probably they will respect him when they see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8473" name="Group 25"/>
          <p:cNvGraphicFramePr>
            <a:graphicFrameLocks noGrp="1"/>
          </p:cNvGraphicFramePr>
          <p:nvPr/>
        </p:nvGraphicFramePr>
        <p:xfrm>
          <a:off x="34925" y="44450"/>
          <a:ext cx="9074150" cy="6369685"/>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رآهُ الكرَّامُونَ تآمَرُوا فيمَا بينَهُم قائلينَ: هذا هو الوارثُ! تعالُوا نقتُلهُ ليكُون لنا الميراثُ! فأخرجُوهُ خارجَ الكَرم وقتلُوهُ. فماذا يصنع بهم ربُّ الكَرم؟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Mais quand les vignerons le virent, ils raisonnèrent entre eux et dirent : C’est lui l’héritier, tuons–le, afin que l’héritage soit à nous. 15 Et ils le jetèrent hors de la vigne et le tuèrent. Maintenant, que leur fera le maître de la vigne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when the vinedressers saw him, they reasoned among themselves, saying, `This is the heir. Come, let us kill him, that the inheritance may be ours.' 15 So they cast him out of the vineyard and killed him. Therefore what will the owner of the vineyard do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29494" name="Group 22"/>
          <p:cNvGraphicFramePr>
            <a:graphicFrameLocks noGrp="1"/>
          </p:cNvGraphicFramePr>
          <p:nvPr/>
        </p:nvGraphicFramePr>
        <p:xfrm>
          <a:off x="34925" y="44450"/>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يأتي ويُهلِكُ الكرَّامينَ ويُعطي الكَرم لآخرينَ ". فلمَّا سمعُوا قالوا: " حاشا! " فنظرَ إليهم وقال: " فما هو هذا المكتوبُ: إنَّ الحجرُ الذي رذلهُ البنَّاؤونَ هذا قد صار رأسَ الزَّاويةِ.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viendra, fera périr ces vignerons et donnera la vigne à d’autres. Lorsqu’ils eurent entendu cela, ils dirent : Qu’il n’en soit pas ainsi ! 17  Mais, jetant les regards sur eux, Jésus dit : Que signifie donc ce qui est écrit : La pierre qu’ont rejetée ceux qui bâtissaient Est devenue la principale, celle de l’angle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He will come and destroy those vinedressers and give the vineyard to others. And when they heard it they said, Certainly not! 17 Then He looked at them and said, What then is this that is written: `The stone which the builders rejected Has become the chief cornerstone'?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0513" name="Group 17"/>
          <p:cNvGraphicFramePr>
            <a:graphicFrameLocks noGrp="1"/>
          </p:cNvGraphicFramePr>
          <p:nvPr/>
        </p:nvGraphicFramePr>
        <p:xfrm>
          <a:off x="34925" y="44450"/>
          <a:ext cx="9074150" cy="619283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فكلُّ مَن يَسقُطُ على هذا الحجرِ يَترضَّضُ، ومَن يسَقطَ هو عليهِ يَسحقُهُ؟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Quiconque tombera sur cette pierre s’y brisera, et celui sur qui elle tombera, elle l’écrasera.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Whoever falls on that stone will be broken; but on whomever it falls, it will grind him to powder.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8679" name="Group 23"/>
          <p:cNvGraphicFramePr>
            <a:graphicFrameLocks noGrp="1"/>
          </p:cNvGraphicFramePr>
          <p:nvPr/>
        </p:nvGraphicFramePr>
        <p:xfrm>
          <a:off x="34925" y="44450"/>
          <a:ext cx="9074150" cy="5901754"/>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فطلبَ الكتبة ورؤساءُ الكهنةِ أن يلقُوا أيديهُم عليهِ في تلكَ السَّاعةِ، فخافوا الشَّعبَ، لأنَّهُم علمُوا أنَّهُ قالَ هذا المثلَ عليهِم.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Les principaux sacrificateurs et les scribes cherchèrent à porter les mains sur lui à l’heure même, mais ils craignirent le peuple. Ils avaient compris que c’était pour eux que Jésus avait dit cette parabole.</a:t>
                      </a:r>
                      <a:endParaRPr kumimoji="0" lang="fr-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the chief priests and the scribes that very hour sought to lay hands on Him, but they feared the people--for they knew He had spoken this parable against them.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968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239683"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23968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23968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41772" name="Group 44"/>
          <p:cNvGraphicFramePr>
            <a:graphicFrameLocks noGrp="1"/>
          </p:cNvGraphicFramePr>
          <p:nvPr/>
        </p:nvGraphicFramePr>
        <p:xfrm>
          <a:off x="34925" y="44450"/>
          <a:ext cx="9145588" cy="6798682"/>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98666">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100" b="0" i="0" u="sng" strike="noStrike" cap="none" normalizeH="0" baseline="0" dirty="0">
                          <a:ln>
                            <a:noFill/>
                          </a:ln>
                          <a:solidFill>
                            <a:srgbClr val="FF9933"/>
                          </a:solidFill>
                          <a:effectLst/>
                          <a:latin typeface="Arial" charset="0"/>
                          <a:cs typeface="Arial" charset="0"/>
                        </a:rPr>
                        <a:t>رسالة بولس الرسول الأولى إلى تلميذه تيموثاوس</a:t>
                      </a:r>
                      <a:r>
                        <a:rPr kumimoji="0" lang="ar-EG" sz="3100" b="0" i="0" u="sng" strike="noStrike" cap="none" normalizeH="0" baseline="0" dirty="0">
                          <a:ln>
                            <a:noFill/>
                          </a:ln>
                          <a:solidFill>
                            <a:srgbClr val="FF9933"/>
                          </a:solidFill>
                          <a:effectLst/>
                          <a:latin typeface="Arial" charset="0"/>
                          <a:cs typeface="Arial" charset="0"/>
                        </a:rPr>
                        <a:t>( </a:t>
                      </a:r>
                      <a:r>
                        <a:rPr kumimoji="0" lang="ar-SA" sz="3100" b="0" i="0" u="sng" strike="noStrike" cap="none" normalizeH="0" baseline="0" dirty="0">
                          <a:ln>
                            <a:noFill/>
                          </a:ln>
                          <a:solidFill>
                            <a:srgbClr val="FF9933"/>
                          </a:solidFill>
                          <a:effectLst/>
                          <a:latin typeface="Arial" charset="0"/>
                          <a:cs typeface="Arial" charset="0"/>
                        </a:rPr>
                        <a:t>2 : 1 ـ 3 : 1 ـ 4 ) </a:t>
                      </a:r>
                      <a:endParaRPr kumimoji="0" lang="ar-EG" sz="31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فأطلُبُ أوَّل كُلِّ شيء، أن تُقام طلباتٌ وصلواتٌ وابتهالاتٌ وتشكُّراتٌ مِن أجل جميع النَّاس، مِن أجل الملوك وعن كُلِّ العُظماء، لكي نكون في حياة هادئةً ذات دعةً في كُلِّ تَقوى وعفافٍ،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Arial" charset="0"/>
                        </a:rPr>
                        <a:t>1 Timothy 2:1-3:4</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J’exhorte donc, en tout premier lieu, à faire des requêtes, prières, intercessions, actions de grâces, pour tous les hommes, 2 pour les rois et pour tous ceux qui occupent une position supérieure, afin que nous menions une vie paisible et tranquille, en toute piété et dignité.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Arial" charset="0"/>
                        </a:rPr>
                        <a:t>1 Timothy 2:1-3:4</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Therefore I exhort first of all that supplications, prayers, intercessions, and giving of thanks be made for all men, 2 for kings and all who are in authority, that we may lead a quiet and peaceable life in all godliness and reverence.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39p</a:t>
            </a:r>
          </a:p>
        </p:txBody>
      </p:sp>
    </p:spTree>
  </p:cSld>
  <p:clrMapOvr>
    <a:masterClrMapping/>
  </p:clrMapOvr>
</p:sld>
</file>

<file path=ppt/slides/slide3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42773" name="Group 21"/>
          <p:cNvGraphicFramePr>
            <a:graphicFrameLocks noGrp="1"/>
          </p:cNvGraphicFramePr>
          <p:nvPr/>
        </p:nvGraphicFramePr>
        <p:xfrm>
          <a:off x="34925" y="44450"/>
          <a:ext cx="9145588" cy="618509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 هذا حسنٌ ومقبولٌ لدى اللَّه مُخلِّصنا، الذي يُريدُ أنَّ جميعَ النَّاس يخلُصُونَ، وإلى معرفةِ الحقِّ يُقبلُون. لأنَّ اللَّه واحد، والوسيط بين اللَّهِ والنَّاس واحدٌ وهو: الإنسانُ يسوعُ المسيحُ،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Cela est bon et agréable devant Dieu, notre Sauveur,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qui veut que tous les hommes soient sauvés et parviennent à la connaissance de la vérité.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Car il y a un seul Dieu, et aussi un seul médiateur entre Dieu, et les hommes, le Christ–Jésus homme,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this is good and acceptable in the sight of God our Savior, 4 who desires all men to be saved and to come to the knowledge of the truth. 5 For there is one God and one Mediator between God and men, the Man Christ Jesus,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1541" name="Group 21"/>
          <p:cNvGraphicFramePr>
            <a:graphicFrameLocks noGrp="1"/>
          </p:cNvGraphicFramePr>
          <p:nvPr/>
        </p:nvGraphicFramePr>
        <p:xfrm>
          <a:off x="34925" y="44450"/>
          <a:ext cx="9145588" cy="59055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 بذلَ نفسهُ فداء عن الجميع، الشَّهادةُ في أوقاتِها الخاصَّةِ، التي جُعلتُ أنا لها كارزاً ورسُولاً. الحقَّ أقُولُ في المسيح لا أكذبُ، مُعلِّماً للأُمم في الإيمان والحقِّ.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qui s’est donné lui–même en rançon pour tous : c’est le témoignage rendu en temps voulu, 7 pour lequel j’ai été moi–même établi prédicateur et apôtre –– je dis la vérité, je ne mens pas, docteur des païens, dans la foi et la vérité.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who gave Himself a ransom for all, to be testified in due time, 7 for which I was appointed a preacher and an apostle--I am speaking the truth in Christ and not lying--a teacher of the Gentiles in faith and truth.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2571" name="Group 27"/>
          <p:cNvGraphicFramePr>
            <a:graphicFrameLocks noGrp="1"/>
          </p:cNvGraphicFramePr>
          <p:nvPr/>
        </p:nvGraphicFramePr>
        <p:xfrm>
          <a:off x="34925" y="44450"/>
          <a:ext cx="9145588" cy="676656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فأُريدُ أن يُصلِّي الرِّجالُ في كُلِّ مكان، رافعينَ أيادي طاهرةً، بغير غضبٍ ولا جدالٍ. وكذلكَ أنَّ النِّساء يُزِّينَّ ذواتهنَّ بلباس الحشمةِ، مع ورع وتعقُّل، لا بضفائر أو ذهبٍ أو لآلئَ أو ملابس كثيرة الثَّمن،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Je veux donc que les hommes prient en tout lieu, en élevant des mains pures, sans colère ni contestation. 9 De même aussi, que les femmes, vêtues d’une manière décente, avec pudeur et modestie, se parent, non pas de tresses ou d’or, ou de perles, ou de toilettes somptueuses,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I desire therefore that the men pray everywhere, lifting up holy hands, without wrath and doubting; 9 in like manner also, that the women adorn themselves in modest apparel, with propriety and moderation, not with braided hair or gold or pearls or costly clothing,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3600" name="Group 32"/>
          <p:cNvGraphicFramePr>
            <a:graphicFrameLocks noGrp="1"/>
          </p:cNvGraphicFramePr>
          <p:nvPr/>
        </p:nvGraphicFramePr>
        <p:xfrm>
          <a:off x="34925" y="44450"/>
          <a:ext cx="9145588" cy="6437376"/>
        </p:xfrm>
        <a:graphic>
          <a:graphicData uri="http://schemas.openxmlformats.org/drawingml/2006/table">
            <a:tbl>
              <a:tblPr rtl="1"/>
              <a:tblGrid>
                <a:gridCol w="5113338">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بل كما يَليقُ بنساء مُتعاهداتٍ بأعمالٍ صالحةٍ. لتتعلَّم المرأةُ بسُكُوتٍ في كُلِّ خُضُوع. ولكن لستُ آذنُ للمرأة أن تُعلِّمَ ولا أن تتسلَّطَ على رجُلها، بل عليها أن تكُون في وداعةٍ، لأنَّ آدمَ جُبلَ أوَّلاً ثُمَّ حوَّاءُ،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mais d’oeuvres bonnes, comme il convient à des femmes qui font profession de piété. 11 Que la femme s’instruise en silence avec une entière soumission. 12 Je ne permets pas à la femme d’enseigner, ni de prendre autorité sur l’homme mais qu’elle demeure dans le silence. 13 Car Adam a été formé le premier, Eve ensuite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which is proper for women professing godliness, with good works. 11 Let a woman learn in silence with all submission. 12 And I do not permit a woman to teach or to have authority over a man, but to be in silence. 13 For Adam was formed first, then Eve.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4614" name="Group 22"/>
          <p:cNvGraphicFramePr>
            <a:graphicFrameLocks noGrp="1"/>
          </p:cNvGraphicFramePr>
          <p:nvPr/>
        </p:nvGraphicFramePr>
        <p:xfrm>
          <a:off x="34925" y="44450"/>
          <a:ext cx="9145588" cy="59055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وآدمُ لم يُغوَ، لكنَّ المرأة أُغويت فوقعت في التَّعدِّي. إلاَّ أنَّها ستخلُصُ بولادة البنين، إن استمرت على الإيمان والمحبةِ والقداسةِ مع التَّعقُّل.</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ce n’est pas Adam qui a été séduit, c’est la femme qui, séduite, s’est rendue coupable de transgression. 15 Elle sera néanmoins sauvée en devenant mère si elle persévère dans la foi, dans l’amour, dans la sanctification, avec modestie.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Adam was not deceived, but the woman being deceived, fell into transgression. 15 Nevertheless she will be saved in childbearing if they continue in faith, love, and holiness, with self-control.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5641" name="Group 25"/>
          <p:cNvGraphicFramePr>
            <a:graphicFrameLocks noGrp="1"/>
          </p:cNvGraphicFramePr>
          <p:nvPr/>
        </p:nvGraphicFramePr>
        <p:xfrm>
          <a:off x="34925" y="44450"/>
          <a:ext cx="9145588" cy="6014403"/>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صادقةٌ هي الكلمةُ: مَن يريد الأسقُفيَّة، فقد اشتهى لنفسه عملاً صالحاً. فينبغي أن يكُون الأُسقُفُ بلا لوم، بعلَ امرأة واحدة، صاحياً، عاقلاً، مُحتشماً، مُضيفاً للغُرباء، مُعلِّماً صالحاً،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Cette parole est certaine : si quelqu’un aspire à la charge d’évêque, il désire une belle activité. 2 Il faut donc que l’évêque soit irréprochable, mari d’une seule femme, sobre, sensé, sociable, hospitalier, apte à l’enseignement,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This is a faithful saying: If a man desires the position of a bishop, he desires a good work. 2 A bishop then must be blameless, the husband of one wife, temperate, sober-minded, of good behavior, hospitable, able to teach;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6656" name="Group 16"/>
          <p:cNvGraphicFramePr>
            <a:graphicFrameLocks noGrp="1"/>
          </p:cNvGraphicFramePr>
          <p:nvPr/>
        </p:nvGraphicFramePr>
        <p:xfrm>
          <a:off x="34925" y="44450"/>
          <a:ext cx="9145588" cy="6338888"/>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غير مُدمن الخمر، ولا سريع الضرب بل حليماً، غير مُخاصم، ولا مُحبٍّ للمال، يُدبِّرُ بيتهُ حسناً، له أبناءٌ في الخُضُوع بكُلِّ عفافٍ.</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qu’il ne soit ni adonné au vin, ni violent, mais conciliant, pacifique, désintéressé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qu’il dirige bien sa propre maison et qu’il tienne ses enfants dans la soumission, avec une parfaite dignité.</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not given to wine, not violent, not greedy for money, but gentle, not quarrelsome, not covetous; 4 one who rules his own house well, having his children in submission with all reverence.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3778"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4802"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4480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24480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46876" name="Group 28"/>
          <p:cNvGraphicFramePr>
            <a:graphicFrameLocks noGrp="1"/>
          </p:cNvGraphicFramePr>
          <p:nvPr/>
        </p:nvGraphicFramePr>
        <p:xfrm>
          <a:off x="34925" y="44450"/>
          <a:ext cx="9074150" cy="596271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الكاثوليكون</a:t>
                      </a:r>
                      <a:r>
                        <a:rPr kumimoji="0" lang="en-CA"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من رسالة يهوذا الرسول ( 1 : 19 ـ 25 )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هؤلاء هُم مُعتزلونَ بأنفُسهم، نَفسانيُّون لا رُوحَ لهُم. وأمَّا أنتُم يا أحبَّائي فابنُوا أنفُسكُم على إيمانكُم الأقدسِ، مُصلِّينَ في الرُّوح القُدُس،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a:ln>
                            <a:noFill/>
                          </a:ln>
                          <a:solidFill>
                            <a:srgbClr val="FF9933"/>
                          </a:solidFill>
                          <a:effectLst/>
                          <a:latin typeface="Arial" charset="0"/>
                          <a:cs typeface="Arial" charset="0"/>
                        </a:rPr>
                        <a:t>Jude 1:19-25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These be they who separate themselves, sensual, having not the Spirit. 20 But ye, beloved, building up yourselves on your most holy faith, praying in the Holy Ghost,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Jude 1:19-25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These are sensual persons, who cause divisions, not having the Spirit. 20 But you, beloved, building yourselves up on your most holy faith, praying in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39c</a:t>
            </a:r>
          </a:p>
        </p:txBody>
      </p:sp>
    </p:spTree>
  </p:cSld>
  <p:clrMapOvr>
    <a:masterClrMapping/>
  </p:clrMapOvr>
</p:sld>
</file>

<file path=ppt/slides/slide3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47894" name="Group 22"/>
          <p:cNvGraphicFramePr>
            <a:graphicFrameLocks noGrp="1"/>
          </p:cNvGraphicFramePr>
          <p:nvPr/>
        </p:nvGraphicFramePr>
        <p:xfrm>
          <a:off x="34925" y="44450"/>
          <a:ext cx="9074150" cy="691286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فلنحفظ أنفسنا في محبةِ اللَّهِ، مُنتظرينَ رحمة ربِّنا يسوعَ المسيح للحياةِ الأبديَّةِ. بكِّتوا البعض مُميِّزين إياهم، وخلِّصُوا البعض، مُختطفين إياهم مِن النَّار، وارحموا البعض بخوف مُبغضينَ حتَّى الثَّوبَ المُدنَّس مِن الجسدِ.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Keep yourselves in the love of God, looking for the mercy of our Lord Jesus Christ unto eternal life.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of some have compassion, making a difference: 23 And others save with fear, pulling them out of the fire; hating even the garment spotted by the flesh.</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keep yourselves in the love of God, looking for the mercy of our Lord Jesus Christ unto eternal life. 22 And on some have compassion, making a distinction; 23 but others save with fear, pulling them out of the fire, hating even the garment defiled by the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7687" name="Group 23"/>
          <p:cNvGraphicFramePr>
            <a:graphicFrameLocks noGrp="1"/>
          </p:cNvGraphicFramePr>
          <p:nvPr/>
        </p:nvGraphicFramePr>
        <p:xfrm>
          <a:off x="34925" y="44450"/>
          <a:ext cx="9074150" cy="644112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والقادرُ أن يحفظكُم غير عاثرينَ، ويُوقفكُم أمام مجده بلا عيب في الابتهاج، اللَّه وحده مُخلِّصُنا، بيسوع المسيح ربِّنا، لهُ المجدُ والعظمةُ والعزَّةُ والسُّلطانُ، قبل الدهر كُله الآن وإلى دهر الدهور. آمين.</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19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Now unto him that is able to keep you from falling, and to present you faultless before the presence of his glory with exceeding joy, 25  To the only wise God, our Saviour, be glory and majesty, dominion and power, both now and ever. Amen.</a:t>
                      </a: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Now to Him who is able to keep you from stumbling, And to present you faultless Before the presence of His glory with exceeding joy, 25 To God our Savior, Who alone is wise, Be glory and majesty, Dominion and power, Both now and forever. Amen.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8898"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48900"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48900"/>
                                        </p:tgtEl>
                                        <p:attrNameLst>
                                          <p:attrName>style.visibility</p:attrName>
                                        </p:attrNameLst>
                                      </p:cBhvr>
                                      <p:to>
                                        <p:strVal val="visible"/>
                                      </p:to>
                                    </p:set>
                                    <p:anim calcmode="lin" valueType="num">
                                      <p:cBhvr additive="base">
                                        <p:cTn id="7" dur="500" fill="hold"/>
                                        <p:tgtEl>
                                          <p:spTgt spid="7248900"/>
                                        </p:tgtEl>
                                        <p:attrNameLst>
                                          <p:attrName>ppt_x</p:attrName>
                                        </p:attrNameLst>
                                      </p:cBhvr>
                                      <p:tavLst>
                                        <p:tav tm="0">
                                          <p:val>
                                            <p:strVal val="0-#ppt_w/2"/>
                                          </p:val>
                                        </p:tav>
                                        <p:tav tm="100000">
                                          <p:val>
                                            <p:strVal val="#ppt_x"/>
                                          </p:val>
                                        </p:tav>
                                      </p:tavLst>
                                    </p:anim>
                                    <p:anim calcmode="lin" valueType="num">
                                      <p:cBhvr additive="base">
                                        <p:cTn id="8" dur="500" fill="hold"/>
                                        <p:tgtEl>
                                          <p:spTgt spid="72489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22"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2499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249924"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249925"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2011" name="Group 43"/>
          <p:cNvGraphicFramePr>
            <a:graphicFrameLocks noGrp="1"/>
          </p:cNvGraphicFramePr>
          <p:nvPr/>
        </p:nvGraphicFramePr>
        <p:xfrm>
          <a:off x="107950" y="115888"/>
          <a:ext cx="9036050" cy="6547104"/>
        </p:xfrm>
        <a:graphic>
          <a:graphicData uri="http://schemas.openxmlformats.org/drawingml/2006/table">
            <a:tbl>
              <a:tblPr rtl="1"/>
              <a:tblGrid>
                <a:gridCol w="4932362">
                  <a:extLst>
                    <a:ext uri="{9D8B030D-6E8A-4147-A177-3AD203B41FA5}">
                      <a16:colId xmlns:a16="http://schemas.microsoft.com/office/drawing/2014/main" val="20000"/>
                    </a:ext>
                  </a:extLst>
                </a:gridCol>
                <a:gridCol w="41036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a:ln>
                            <a:noFill/>
                          </a:ln>
                          <a:solidFill>
                            <a:srgbClr val="FF9900"/>
                          </a:solidFill>
                          <a:effectLst/>
                          <a:latin typeface="Arial" charset="0"/>
                          <a:cs typeface="Arial" charset="0"/>
                        </a:rPr>
                        <a:t>الأطهار</a:t>
                      </a:r>
                      <a:r>
                        <a:rPr kumimoji="0" lang="ar-EG" sz="3200" b="0" i="0" u="sng" strike="noStrike" cap="none" normalizeH="0" baseline="0">
                          <a:ln>
                            <a:noFill/>
                          </a:ln>
                          <a:solidFill>
                            <a:srgbClr val="FF9900"/>
                          </a:solidFill>
                          <a:effectLst/>
                          <a:latin typeface="Arial" charset="0"/>
                          <a:cs typeface="Arial" charset="0"/>
                        </a:rPr>
                        <a:t> (</a:t>
                      </a:r>
                      <a:r>
                        <a:rPr kumimoji="0" lang="en-US" sz="3200" b="0" i="0" u="sng" strike="noStrike" cap="none" normalizeH="0" baseline="0">
                          <a:ln>
                            <a:noFill/>
                          </a:ln>
                          <a:solidFill>
                            <a:srgbClr val="FF9900"/>
                          </a:solidFill>
                          <a:effectLst/>
                          <a:latin typeface="Arial" charset="0"/>
                          <a:cs typeface="Arial" charset="0"/>
                        </a:rPr>
                        <a:t>27:16-20</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فَجرَينا تحتَ جزيرة تُسمى " كلودة " وبالجهدِ قَدِرنا أن نَملكَ القاربَ. ولمَّا رفعُوهُ طفقُوا يستعملُون معُونات، حازمينَ السَّفينةَ، وإذ كانُوا خائفينَ أن يقعُوا في السِّيرتِس،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27:16-20</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Tandis que nous passions au–dessous d’une petite île appelée Clauda, nous avons réussi avec peine à nous rendre maîtres de la chaloupe ;17  après l’avoir hissée, on se servit des moyens de secours pour ceinturer le navire et, dans la crainte d’échouer sur la Syrte,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27:16-20</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running under the shelter of an island called Clauda, we secured the skiff with difficulty. 17 When they had taken it on board, they used cables to undergird the ship; and fearing lest they should run aground on the Syrtis Sands,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39a</a:t>
            </a:r>
          </a:p>
        </p:txBody>
      </p:sp>
    </p:spTree>
  </p:cSld>
  <p:clrMapOvr>
    <a:masterClrMapping/>
  </p:clrMapOvr>
</p:sld>
</file>

<file path=ppt/slides/slide3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3019" name="Group 27"/>
          <p:cNvGraphicFramePr>
            <a:graphicFrameLocks noGrp="1"/>
          </p:cNvGraphicFramePr>
          <p:nvPr/>
        </p:nvGraphicFramePr>
        <p:xfrm>
          <a:off x="107950" y="115888"/>
          <a:ext cx="9036050" cy="6637338"/>
        </p:xfrm>
        <a:graphic>
          <a:graphicData uri="http://schemas.openxmlformats.org/drawingml/2006/table">
            <a:tbl>
              <a:tblPr rtl="1"/>
              <a:tblGrid>
                <a:gridCol w="4500562">
                  <a:extLst>
                    <a:ext uri="{9D8B030D-6E8A-4147-A177-3AD203B41FA5}">
                      <a16:colId xmlns:a16="http://schemas.microsoft.com/office/drawing/2014/main" val="20000"/>
                    </a:ext>
                  </a:extLst>
                </a:gridCol>
                <a:gridCol w="45354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انزلُوا المتاع، وهكذا كانُوا يُحملُون. وفي الغد اشتدت علينا الزوبعة، فطفقوا يطرحون الوسق. وفي اليوم الثَّالث ألقينا بأيدينا أدوات السَّفينةِ. </a:t>
                      </a: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abaissa la voile.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C’est ainsi qu’on allait à la dérive. 18 Fortement secoués par la tempête, on jeta le lendemain (une partie de la cargaison)19 et le troisième jour, ils lancèrent de leurs propres mains les agrès du navire.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struck sail and so were driven. 18 And because we were exceedingly tempest-tossed, the next day they lightened the ship. 19 On the third day we threw the ship's tackle overboard with our own hands.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8690" name="Group 2"/>
          <p:cNvGraphicFramePr>
            <a:graphicFrameLocks noGrp="1"/>
          </p:cNvGraphicFramePr>
          <p:nvPr/>
        </p:nvGraphicFramePr>
        <p:xfrm>
          <a:off x="107950" y="115888"/>
          <a:ext cx="9036050" cy="6637338"/>
        </p:xfrm>
        <a:graphic>
          <a:graphicData uri="http://schemas.openxmlformats.org/drawingml/2006/table">
            <a:tbl>
              <a:tblPr rtl="1"/>
              <a:tblGrid>
                <a:gridCol w="48593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لم تظهر الشَّمس ولا النُّجومُ أياماً كثيرةً، واشتدَّ علينا نوءٌ ليس بقليل انتزعَ أخيراً كُلُّ رجاء في نجاتنا. </a:t>
                      </a:r>
                      <a:endParaRPr kumimoji="0" lang="en-US"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Ni le soleil, ni les étoiles ne parurent pendant plusieurs jours, et la tempête se maintenait si forte que nous avions perdu finalement toute espérance d’être sauvés.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Now when neither sun nor stars appeared for many days, and no small tempest beat on us, all hope that we would be saved was finally given up.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54018"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5504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6089" name="Group 25"/>
          <p:cNvGraphicFramePr>
            <a:graphicFrameLocks noGrp="1"/>
          </p:cNvGraphicFramePr>
          <p:nvPr/>
        </p:nvGraphicFramePr>
        <p:xfrm>
          <a:off x="107950" y="44450"/>
          <a:ext cx="9072563" cy="6194426"/>
        </p:xfrm>
        <a:graphic>
          <a:graphicData uri="http://schemas.openxmlformats.org/drawingml/2006/table">
            <a:tbl>
              <a:tblPr rtl="1"/>
              <a:tblGrid>
                <a:gridCol w="4752975">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Times New Roman" pitchFamily="18" charset="0"/>
                        </a:rPr>
                        <a:t>9:13-14</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رافعِي مِن أبوَاب المَوت لكيما أُخبر بجميع تسابيحكَ في أبَواب ابنةِ صِهيَونَ. </a:t>
                      </a:r>
                      <a:r>
                        <a:rPr kumimoji="0" lang="en-CA" sz="3200" b="0" i="0" u="none" strike="noStrike" cap="none" normalizeH="0" baseline="0">
                          <a:ln>
                            <a:noFill/>
                          </a:ln>
                          <a:solidFill>
                            <a:schemeClr val="bg1"/>
                          </a:solidFill>
                          <a:effectLst/>
                          <a:latin typeface="Arial" charset="0"/>
                          <a:cs typeface="Arial" charset="0"/>
                        </a:rPr>
                        <a:t> </a:t>
                      </a:r>
                      <a:r>
                        <a:rPr kumimoji="0" lang="ar-SA" sz="3600" b="0" i="0" u="none" strike="noStrike" cap="none" normalizeH="0" baseline="0">
                          <a:ln>
                            <a:noFill/>
                          </a:ln>
                          <a:solidFill>
                            <a:schemeClr val="bg1"/>
                          </a:solidFill>
                          <a:effectLst/>
                          <a:latin typeface="Arial" charset="0"/>
                          <a:cs typeface="Arial" charset="0"/>
                        </a:rPr>
                        <a:t>هللويا.</a:t>
                      </a:r>
                      <a:endParaRPr kumimoji="0" lang="en-CA" sz="36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9:13-14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Toi qui me fais remonter des portes de la mort,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Afin que je redise toutes tes louanges, Dans les portes de la fille de Sion,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9:13-14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You who lift me up from the gates of death 14 That I may tell of all Your praise In the gates of the daughter of Zion.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39pg</a:t>
            </a:r>
          </a:p>
        </p:txBody>
      </p:sp>
    </p:spTree>
  </p:cSld>
  <p:clrMapOvr>
    <a:masterClrMapping/>
  </p:clrMapOvr>
</p:sld>
</file>

<file path=ppt/slides/slide3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7128" name="Group 40"/>
          <p:cNvGraphicFramePr>
            <a:graphicFrameLocks noGrp="1"/>
          </p:cNvGraphicFramePr>
          <p:nvPr/>
        </p:nvGraphicFramePr>
        <p:xfrm>
          <a:off x="34925" y="44450"/>
          <a:ext cx="9145588" cy="626586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يوحنا  ( 6 : 47 ـ 71 )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الحقَّ الحقَّ أقولُ لكُم: إنَّ مَنْ يُؤمِنُ بي فلَهُ حياةٌ أبديَّةٌ. أنا هو خُبزُ الحياةِ. آبَاؤُكُم أكَلُوا المَنَّ في البرِّيَّةِ ومَاتُوا.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6:47-71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47 En vérité, en vérité, je vous le dis, celui qui croit a la vie éternelle. 48 Moi, je suis le pain de vie. 49 Vos pères ont mangé la manne dans le désert, et ils sont morts.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6:47-71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47 Most assuredly, I say to you, he who believes in Me has everlasting life. 48 I am the bread of life. 49 Your fathers ate the manna in the wilderness, and are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39g</a:t>
            </a:r>
          </a:p>
        </p:txBody>
      </p:sp>
    </p:spTree>
  </p:cSld>
  <p:clrMapOvr>
    <a:masterClrMapping/>
  </p:clrMapOvr>
</p:sld>
</file>

<file path=ppt/slides/slide3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8150" name="Group 38"/>
          <p:cNvGraphicFramePr>
            <a:graphicFrameLocks noGrp="1"/>
          </p:cNvGraphicFramePr>
          <p:nvPr/>
        </p:nvGraphicFramePr>
        <p:xfrm>
          <a:off x="34925" y="44450"/>
          <a:ext cx="9145588" cy="5901754"/>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هو الخُبْزُ النَّازِلُ مِنَ السَّماءِ، لِكَيْ لا يَمُوتَ مَن يَأكُلَ مِنهُ.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هو الخُبْزُ الحَيُّ الذي نَزَلَ مِنَ السَّماءِ. مَن يأكُل مِنْ هذا الخُبْزِ يَحْيَا إلى الأبَدِ.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50 C’est ici le pain qui descend du ciel, afin que celui qui en mange ne meure pas. 51 Moi, je suis le pain vivant descendu du ciel. Si quelqu’un mange de ce pain, il vivra éternellement,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50 This is the bread which comes down from heaven, that one may eat of it and not die. 51 I am the living bread which came down from heaven. If anyone eats of this bread, he will live forever;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0993" name="Group 17"/>
          <p:cNvGraphicFramePr>
            <a:graphicFrameLocks noGrp="1"/>
          </p:cNvGraphicFramePr>
          <p:nvPr/>
        </p:nvGraphicFramePr>
        <p:xfrm>
          <a:off x="34925" y="44450"/>
          <a:ext cx="9145588" cy="5834063"/>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والخُبزُ الذي أنا سأُعطِيه هو جَسَدِي الذي سأبْذِلُهُ عن حَياةِ العَالمِ.</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فخاصَمَ اليَهُودُ بَعضهُم بَعضاً قائلينَ: " كَيفَ يَقدِرُ هذا أنْ يُعطِينا جَسَدهُ لِنَأكُلَهُ؟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le pain que je donnerai, c’est ma chair pour la vie du monde. 52  Les Juifs se querellaient entre eux et disaient : Comment celui–ci peut–il nous donner sa chair à manger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 bread that I shall give is My flesh, which I shall give for the life of the world. 52 The Jews therefore quarreled among themselves, saying, How can this Man give us His flesh to 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39736" name="Group 24"/>
          <p:cNvGraphicFramePr>
            <a:graphicFrameLocks noGrp="1"/>
          </p:cNvGraphicFramePr>
          <p:nvPr/>
        </p:nvGraphicFramePr>
        <p:xfrm>
          <a:off x="34925" y="44450"/>
          <a:ext cx="9145588" cy="623030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لهُم يَسُوعُ: " الحَقَّ الحَقَّ أقُولُ لَكُم: إنْ لَمْ تَأكُلُوا جَسَدَ ابنِ الإنسانِ وتَشرَبوا دَمَهُ فليست لكُم حياةٌ في أنفسكُم. مَن يأكُلُ جَسدِي ويشرَبُ دَمي فلهُ حياةٌ أبَديَّةٌ، وأنا أُقيمُهُ في اليوم الأخيرِ،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53 Jésus leur dit : En vérité, en vérité, je vous le dis, si vous ne mangez la chair du Fils de l’homme et si vous ne buvez son sang, vous n’avez pas la vie en vous. 54 Celui qui mange ma chair et qui boit mon sang a la vie éternelle, et je le ressusciterai au dernier jour.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53 Then Jesus said to them, Most assuredly, I say to you, unless you eat the flesh of the Son of Man and drink His blood, you have no life in you. 54 Whoever eats My flesh and drinks My blood has eternal life, and I will raise him up at the last day.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0763" name="Group 27"/>
          <p:cNvGraphicFramePr>
            <a:graphicFrameLocks noGrp="1"/>
          </p:cNvGraphicFramePr>
          <p:nvPr/>
        </p:nvGraphicFramePr>
        <p:xfrm>
          <a:off x="34925" y="44450"/>
          <a:ext cx="9145588" cy="6657023"/>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جسَدي هو مأكلٌ حقيقيٌّ ودَمِي هو مَشربٌ حقيقيٌّ. مَن يَأكُلْ جسدي ويشربْ دَمي يَثبُتْ فيَّ وأنا أيضاً أثبُت فيهِ. كما أرسَلَني أبي الحيُّ، وأنا أيضاً حيٌّ بالآبِ، فَمَنْ يَأكُلني يَحيا هو أيضاً بي.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55 Car ma chair est vraiment une nourriture et mon sang est vraiment un breuvage.56 Celui qui mange ma chair et boit mon sang demeure en moi, et moi en lui.57 Comme le Père qui est vivant m’a envoyé, et que je vis par le Père, ainsi celui qui me mange vivra par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55 For My flesh is food indeed, and My blood is drink indeed. 56 He who eats My flesh and drinks My blood abides in Me, and I in him. 57 As the living Father sent Me, and I live because of the Father, so he who feeds on Me will live because of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1783" name="Group 23"/>
          <p:cNvGraphicFramePr>
            <a:graphicFrameLocks noGrp="1"/>
          </p:cNvGraphicFramePr>
          <p:nvPr/>
        </p:nvGraphicFramePr>
        <p:xfrm>
          <a:off x="34925" y="44450"/>
          <a:ext cx="9145588" cy="6230303"/>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الخبزُ الذي نَزَلَ مِنَ السَّماءِ. ليسَ كمَا أكلَ آباؤُكُمُ ( المَنَّ ) وماتوا. مَنْ يَأكُلْ هذا الخُبزَ يَحيا إلى الأبدِ ". قال هذا وهو يُعلِّمُ في مجمعهم في كفرناحُوم.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58 C’est ici le pain descendu du ciel. Il n’est pas comme celui qu’ont mangé vos pères : ils sont morts. Celui qui mange ce pain vivra éternellement.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59 C’est ce que Jésus dit alors qu’il enseignait dans la synagogue, à Capernaüm.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58 This is the bread which came down from heaven--not as your fathers ate the manna, and are dead. He who eats this bread will live forever. 59 These things He said in the synagogue as He taught in Capernaum.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2808" name="Group 24"/>
          <p:cNvGraphicFramePr>
            <a:graphicFrameLocks noGrp="1"/>
          </p:cNvGraphicFramePr>
          <p:nvPr/>
        </p:nvGraphicFramePr>
        <p:xfrm>
          <a:off x="34925" y="44450"/>
          <a:ext cx="9145588"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فكثيرُون مِن تلاميذه، لمَّا سمعُوا قالوا: " هذا الكلامَ صعبٌ! فمَن يطيق أن يسمعهُ؟ " فعلمَ يسوعُ في نفسهِ أنَّ تلاميذهُ يتذمَّرُون مِن أجل هذا، فقال لهُم: " أهذا هو الذي يُعثرُكُم؟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60 Après l’avoir entendu, plusieurs de ses disciples dirent : Cette parole est dure, qui peut l’écouter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61 Jésus sachant en lui–même que ses disciples murmuraient à ce sujet, leur dit : Cela vous scandalise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60 Therefore many of His disciples, when they heard this, said, This is a hard saying; who can understand it? 61 When Jesus knew in Himself that His disciples complained about this, He said to them, Does this offend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3831" name="Group 23"/>
          <p:cNvGraphicFramePr>
            <a:graphicFrameLocks noGrp="1"/>
          </p:cNvGraphicFramePr>
          <p:nvPr/>
        </p:nvGraphicFramePr>
        <p:xfrm>
          <a:off x="34925" y="44450"/>
          <a:ext cx="9145588"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فكيف إذا رأيتُمُ ابن الإنسان صاعداً إلى حيثُ كان أوَّلاً! الرُّوحُ هو الذي يُحيي. وأمَّا الجسدُ فلا يُفيدُ شيئاً. والكلامُ الذي قُلته أنا لكُم هو رُوحٌ وحياةٌ،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62 Et si vous voyiez le Fils de l’homme monter où il était auparavant ?63 C’est l’Esprit qui vivifie. La chair ne sert de rien. Les paroles que je vous ai dites sont Esprit et vie.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62 What then if you should see the Son of Man ascend where He was before? 63 It is the Spirit who gives life; the flesh profits nothing. The words that I speak to you are spirit, and they are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4860" name="Group 28"/>
          <p:cNvGraphicFramePr>
            <a:graphicFrameLocks noGrp="1"/>
          </p:cNvGraphicFramePr>
          <p:nvPr/>
        </p:nvGraphicFramePr>
        <p:xfrm>
          <a:off x="34925" y="44450"/>
          <a:ext cx="9145588" cy="686784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لكن قوماً مِنكُم لا يُؤمنُون ". لأنَّ يسوعَ كان عارفاً مُنذُ البدء مَن هُمُ الذين لا يُؤمنُون، ومَن هو المزمع أن يُسلِّمُهُ. فقال لهُم: " مِن أجل هذا قُلتُ لكُم: إنَّهُ لا يقدرُ أحدٌ أن يقبل إليَّ إن لم يُعط له مِن أبي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5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64  Mais il en est parmi vous quelques–uns qui ne croient pas. Car Jésus savait dès le commencement qui étaient ceux qui ne croyaient pas et qui était celui qui le livrerait. 65 Et il disait : C’est pourquoi je vous ai dit que nul ne peut venir à moi, si cela ne lui est donné par le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5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64 But there are some of you who do not believe. For Jesus knew from the beginning who they were who did not believe, and who would betray Him. 65 And He said, Therefore I have said to you that no one can come to Me unless it has been granted to him by My Father.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5874" name="Group 18"/>
          <p:cNvGraphicFramePr>
            <a:graphicFrameLocks noGrp="1"/>
          </p:cNvGraphicFramePr>
          <p:nvPr/>
        </p:nvGraphicFramePr>
        <p:xfrm>
          <a:off x="34925" y="44450"/>
          <a:ext cx="9145588" cy="6121401"/>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أجل هذا رجعَ كثيرُونَ مِن تلاميذه إلى الوَرَاء، ولم يعُودُوا يمشُونَ معهُ. فقالَ يسوعُ للاثني عَشرَ: " أتريدُون أنتُم أيضاً أن تمضُوا؟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66 Dès lors, plusieurs de ses disciples se retirèrent en arrière et cessèrent d’aller avec lui. 67 Jésus dit donc aux douze : Et vous, ne voulez–vous pas aussi vous en aller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66 From that time many of His disciples went back and walked with Him no more. 67 Then Jesus said to the twelve, Do you also want to go away?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46900" name="Group 20"/>
          <p:cNvGraphicFramePr>
            <a:graphicFrameLocks noGrp="1"/>
          </p:cNvGraphicFramePr>
          <p:nvPr/>
        </p:nvGraphicFramePr>
        <p:xfrm>
          <a:off x="34925" y="44450"/>
          <a:ext cx="9145588" cy="6121401"/>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أجابهُ سمعانُ بطرسُ: " ياربُّ، إلى مَن نذهبُ؟ فإن كلامُ الحياة الأبديَّة عندكَ، ونحنُ قد علمنا وآمنَّا أنَّكَ أنت هو المسيحُ ابن اللَّهِ الحيِّ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68 Simon Pierre lui répondit : Seigneur, à qui irions–nous ? Tu as les paroles de la vie éternelle.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69  Et nous avons cru, et nous avons connu que c’est toi le Christ, le Saint de Dieu.</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68 But Simon Peter answered Him, Lord, to whom shall we go? You have the words of eternal life. 69 Also we have come to believe and know that You are the Christ, the Son of the living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59155" name="Group 19"/>
          <p:cNvGraphicFramePr>
            <a:graphicFrameLocks noGrp="1"/>
          </p:cNvGraphicFramePr>
          <p:nvPr/>
        </p:nvGraphicFramePr>
        <p:xfrm>
          <a:off x="34925" y="44450"/>
          <a:ext cx="9074150" cy="6097905"/>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يسوعُ وقال: " أليس أنا اخترتُكُم، أيُّها الاثنيْ عَشرَ؟ وواحدٌ مِنكُم هو إبليس! " وكان يقُول عن يهُوذا سِمعان الإسخريُوطيِّ، لأنَّهُ كان مُهتماً بأن يُسلِّمهُ، وهو واحدٌ مِن الاثني عشرَ.</a:t>
                      </a:r>
                      <a:r>
                        <a:rPr kumimoji="0" lang="en-CA"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70  Jésus leur répondit : N’est–ce pas moi qui vous ai choisis, vous les douze ? Et l’un de vous est un démon ! 71  Il parlait de Judas, fils de Simon Iscariot ; car c’était lui qui devait le livrer, lui l’un des douze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1" i="0" u="none" strike="noStrike" cap="none" normalizeH="0" baseline="0">
                          <a:ln>
                            <a:noFill/>
                          </a:ln>
                          <a:solidFill>
                            <a:srgbClr val="FF9900"/>
                          </a:solidFill>
                          <a:effectLst/>
                          <a:latin typeface="Arial" charset="0"/>
                          <a:cs typeface="Arial" charset="0"/>
                        </a:rPr>
                        <a:t>(Gloire à Dieu éternellement.)</a:t>
                      </a:r>
                      <a:endParaRPr kumimoji="0" lang="ar-EG" sz="20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70 Jesus answered them, Did I not choose you, the twelve, and one of you is a devil? 71 He spoke of Judas Iscariot, the son of Simon, for it was he who would betray Him, being one of the twelve.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60163" name="Picture 3" descr="pointing"/>
          <p:cNvPicPr>
            <a:picLocks noChangeAspect="1" noChangeArrowheads="1"/>
          </p:cNvPicPr>
          <p:nvPr/>
        </p:nvPicPr>
        <p:blipFill>
          <a:blip r:embed="rId2" cstate="print"/>
          <a:srcRect/>
          <a:stretch>
            <a:fillRect/>
          </a:stretch>
        </p:blipFill>
        <p:spPr bwMode="auto">
          <a:xfrm>
            <a:off x="2928926" y="5857892"/>
            <a:ext cx="1238250" cy="628650"/>
          </a:xfrm>
          <a:prstGeom prst="rect">
            <a:avLst/>
          </a:prstGeom>
          <a:noFill/>
        </p:spPr>
      </p:pic>
      <p:sp>
        <p:nvSpPr>
          <p:cNvPr id="726016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60163"/>
                                        </p:tgtEl>
                                        <p:attrNameLst>
                                          <p:attrName>style.visibility</p:attrName>
                                        </p:attrNameLst>
                                      </p:cBhvr>
                                      <p:to>
                                        <p:strVal val="visible"/>
                                      </p:to>
                                    </p:set>
                                    <p:anim calcmode="lin" valueType="num">
                                      <p:cBhvr additive="base">
                                        <p:cTn id="7" dur="500" fill="hold"/>
                                        <p:tgtEl>
                                          <p:spTgt spid="7260163"/>
                                        </p:tgtEl>
                                        <p:attrNameLst>
                                          <p:attrName>ppt_x</p:attrName>
                                        </p:attrNameLst>
                                      </p:cBhvr>
                                      <p:tavLst>
                                        <p:tav tm="0">
                                          <p:val>
                                            <p:strVal val="0-#ppt_w/2"/>
                                          </p:val>
                                        </p:tav>
                                        <p:tav tm="100000">
                                          <p:val>
                                            <p:strVal val="#ppt_x"/>
                                          </p:val>
                                        </p:tav>
                                      </p:tavLst>
                                    </p:anim>
                                    <p:anim calcmode="lin" valueType="num">
                                      <p:cBhvr additive="base">
                                        <p:cTn id="8" dur="500" fill="hold"/>
                                        <p:tgtEl>
                                          <p:spTgt spid="726016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1186" name="Group 2"/>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Friday of the Sixth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الجمعة من الإسبوع السادس من الصوم المقدس </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Vendredi de la Sixième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6994" name="Rectangle 2"/>
          <p:cNvSpPr>
            <a:spLocks noChangeArrowheads="1"/>
          </p:cNvSpPr>
          <p:nvPr/>
        </p:nvSpPr>
        <p:spPr bwMode="auto">
          <a:xfrm>
            <a:off x="755650" y="3429000"/>
            <a:ext cx="7920038" cy="2101850"/>
          </a:xfrm>
          <a:prstGeom prst="rect">
            <a:avLst/>
          </a:prstGeom>
          <a:noFill/>
          <a:ln w="9525">
            <a:noFill/>
            <a:miter lim="800000"/>
            <a:headEnd/>
            <a:tailEnd/>
          </a:ln>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3156995"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a:ln w="9525">
            <a:noFill/>
            <a:miter lim="800000"/>
            <a:headEnd/>
            <a:tailEnd/>
          </a:ln>
        </p:spPr>
      </p:pic>
    </p:spTree>
  </p:cSld>
  <p:clrMapOvr>
    <a:masterClrMapping/>
  </p:clrMapOvr>
</p:sld>
</file>

<file path=ppt/slides/slide3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3262" name="Group 30"/>
          <p:cNvGraphicFramePr>
            <a:graphicFrameLocks noGrp="1"/>
          </p:cNvGraphicFramePr>
          <p:nvPr/>
        </p:nvGraphicFramePr>
        <p:xfrm>
          <a:off x="34925" y="115888"/>
          <a:ext cx="9001125" cy="6744336"/>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من سفر التكوين لموسى النبي </a:t>
                      </a:r>
                      <a:r>
                        <a:rPr kumimoji="0" lang="ar-EG" sz="3600" b="0" i="0" u="sng" strike="noStrike" cap="none" normalizeH="0" baseline="0">
                          <a:ln>
                            <a:noFill/>
                          </a:ln>
                          <a:solidFill>
                            <a:srgbClr val="FF9933"/>
                          </a:solidFill>
                          <a:effectLst/>
                          <a:latin typeface="Arial" charset="0"/>
                          <a:cs typeface="Arial" charset="0"/>
                        </a:rPr>
                        <a:t>( </a:t>
                      </a:r>
                      <a:r>
                        <a:rPr kumimoji="0" lang="ar-SA" sz="3600" b="0" i="0" u="sng" strike="noStrike" cap="none" normalizeH="0" baseline="0">
                          <a:ln>
                            <a:noFill/>
                          </a:ln>
                          <a:solidFill>
                            <a:srgbClr val="FF9933"/>
                          </a:solidFill>
                          <a:effectLst/>
                          <a:latin typeface="Arial" charset="0"/>
                          <a:cs typeface="Arial" charset="0"/>
                        </a:rPr>
                        <a:t>22 : 1 ـ 18 )</a:t>
                      </a:r>
                      <a:endParaRPr kumimoji="0" lang="en-CA"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وحدثَ بعدَ هذه الأُمُور أنَّ اللَّهَ امتحنَ إبراهيمَ. وقال لهُ: يا إبراهيمُ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إبراهيمُ. فقال: هأنذا. فقال خُذ ابنكَ الحبيب الذي تُحبُّه إسحق واذهب به إلي الأرض العالية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Arial" charset="0"/>
                        </a:rPr>
                        <a:t>Genesis 22:1-18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Après ces événements, Dieu mit Abraham à l’épreuve et lui dit : Abraham ! Il répondit : Me voici !2 Dieu dit : Prends donc ton fils, ton unique, celui que tu aimes, Isaac ; va–t’en dans le pays de Moriya et là,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Genesis 22:1-18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22:1 Now it came to pass after these things that God tested Abraham, and said to him, Abraham! And he said, Here I am. 2 Then He said, Take now your son, your only son Isaac, whom you love, and go to the land of Moriah,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40f</a:t>
            </a:r>
          </a:p>
        </p:txBody>
      </p:sp>
    </p:spTree>
  </p:cSld>
  <p:clrMapOvr>
    <a:masterClrMapping/>
  </p:clrMapOvr>
</p:sld>
</file>

<file path=ppt/slides/slide3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4281" name="Group 25"/>
          <p:cNvGraphicFramePr>
            <a:graphicFrameLocks noGrp="1"/>
          </p:cNvGraphicFramePr>
          <p:nvPr/>
        </p:nvGraphicFramePr>
        <p:xfrm>
          <a:off x="34925" y="115888"/>
          <a:ext cx="9001125" cy="676872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وقدمهُ لي هُناك مُحرقةً على أحَد الجبال الذي أخبرك به. فقام إبراهيمُ باكراً وأسرج أتانه وأخذَ معه غُلامين وإسحقَ ابنهُوشقَّق حطباً لمُحرقةٍ وقامَ ومضى.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bg1"/>
                          </a:solidFill>
                          <a:effectLst/>
                          <a:latin typeface="Arial" charset="0"/>
                          <a:cs typeface="Arial" charset="0"/>
                        </a:rPr>
                        <a:t>offre–le</a:t>
                      </a:r>
                      <a:r>
                        <a:rPr kumimoji="0" lang="fr-FR" sz="2800" b="0" i="0" u="none" strike="noStrike" cap="none" normalizeH="0" baseline="0" dirty="0">
                          <a:ln>
                            <a:noFill/>
                          </a:ln>
                          <a:solidFill>
                            <a:schemeClr val="bg1"/>
                          </a:solidFill>
                          <a:effectLst/>
                          <a:latin typeface="Arial" charset="0"/>
                          <a:cs typeface="Arial" charset="0"/>
                        </a:rPr>
                        <a:t> en holocauste sur l’une des montagnes que je t’indiquerai. 3 Abraham se leva de bon matin, sella son âne et prit avec lui ses deux jeunes serviteurs et son fils Isaac. Il fendit du bois pour l’holocauste et partit pour se rendre à l’endroit que Dieu lui avait indiqué.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and offer him there as a burnt offering on one of the mountains of which I shall tell you. 3 So Abraham rose early in the morning and saddled his donkey, and took two of his young men with him, and Isaac his son; and he split the wood for the burnt offering, and arose and went to the place of which God had told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3051" name="Group 27"/>
          <p:cNvGraphicFramePr>
            <a:graphicFrameLocks noGrp="1"/>
          </p:cNvGraphicFramePr>
          <p:nvPr/>
        </p:nvGraphicFramePr>
        <p:xfrm>
          <a:off x="34925" y="115888"/>
          <a:ext cx="9145588" cy="6049963"/>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وجاء في اليوم الثَّالث إلى المَوضع الذي قال لهُ اللَّهُ، ورفعَ إبراهيمُ عينيهِ وأبصرَ المكان مِن بعيدٍ. فقال إبراهيمُ لغُلاميهِ اجلسا أنتُما ها هُنا مع الأتان، وأمَّا أنا والفتى فنذهبُ إلى هُناك ومتى سجدنا نعُود إليكُما.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  Le troisième jour, Abraham, levant les yeux, vit l’endroit de loin.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Alors il dit à ses jeunes serviteurs : Vous, restez ici avec l’âne ; le jeune homme et moi nous irons là–haut pour adorer, puis nous reviendrons auprès de vous.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4 Then on the third day Abraham lifted his eyes and saw the place afar off.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And Abraham said to his young men, Stay here with the donkey; the lad and I will go yonder and worship, and we will come back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3504" name="Group 16"/>
          <p:cNvGraphicFramePr>
            <a:graphicFrameLocks noGrp="1"/>
          </p:cNvGraphicFramePr>
          <p:nvPr/>
        </p:nvGraphicFramePr>
        <p:xfrm>
          <a:off x="34925" y="115888"/>
          <a:ext cx="9145588"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وأخذ إبراهيمُ حطبَ المُحرقة ووضعهُ على إسحقَ ابنهِ وأخذ بيده النَّار والسِّكِّين، وذهبا كلاهُما معاً.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Abraham prit le bois pour l’holocauste, le chargea sur son fils Isaac et prit dans sa main le feu et le couteau. Ils marchèrent tous deux ensemble.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Abraham took the wood of the burnt offering and laid it on Isaac his son; and he took the fire in his hand, and a knife, and the two of them went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4076" name="Group 28"/>
          <p:cNvGraphicFramePr>
            <a:graphicFrameLocks noGrp="1"/>
          </p:cNvGraphicFramePr>
          <p:nvPr/>
        </p:nvGraphicFramePr>
        <p:xfrm>
          <a:off x="34925" y="115888"/>
          <a:ext cx="9001125"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إسحق لإبراهيم أبيه:يا أبت، فقال لهُ ماذا حدث يا ابني؟ فأجابَ إسحق قائلاً: هُوذا النَّارُ والحطبُ فأين الخرُوفُ الذي يُقدَّم للمُحرقةِ؟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Alors Isaac adressa la parole à son père Abraham et dit : Mon père ! Il (lui) répondit : Me voici, mon fils ! (Isaac) reprit : Voici le feu et le bois ; mais où est l’agneau pour l’holocauste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Isaac spoke to Abraham his father and said, My father! And he said, Here I am, my son. Then he said, Look, the fire and the wood, but where is the lamb for a burnt offering?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4530" name="Group 18"/>
          <p:cNvGraphicFramePr>
            <a:graphicFrameLocks noGrp="1"/>
          </p:cNvGraphicFramePr>
          <p:nvPr/>
        </p:nvGraphicFramePr>
        <p:xfrm>
          <a:off x="34925" y="115888"/>
          <a:ext cx="9001125" cy="5978526"/>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إبراهيمُ: أن اللَّه يَرى لهُ خرُوفاً للمُحرقة يا ابني، وانطلقا كلاهُما معاً.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Abraham répondit : Mon fils, Dieu va se pourvoir lui–même de l’agneau pour l’holocauste. Et ils marchèrent tous deux ensemble.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Abraham said, My son, God will provide for Himself the lamb for a burnt offering. So the two of them went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5093" name="Group 21"/>
          <p:cNvGraphicFramePr>
            <a:graphicFrameLocks noGrp="1"/>
          </p:cNvGraphicFramePr>
          <p:nvPr/>
        </p:nvGraphicFramePr>
        <p:xfrm>
          <a:off x="34925" y="115888"/>
          <a:ext cx="9001125" cy="634200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 إلى المكان الذي قالَ لهُ اللَّـهُ وبنى إبراهيم هُناك المذبح ووضع عليهِ الحطب ورَبط إسحقَ ابنهُ ورفعهُ على المذبَح فوقَ الحطَب، ومَدَّ إبراهيمُ يدهُ وأخذَ السِّكِّين ليذبحَ إسحق ابنه.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Lorsqu’ils furent arrivés à l’endroit que Dieu lui avait indiqué, Abraham y construisit l’autel et disposa le bois. Il ligota son fils Isaac et le mit sur l’autel, par–dessus le bois. 10 Puis Abraham étendit la main et prit le couteau pour égorger son fils.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they came to the place of which God had told him. And Abraham built an altar there and placed the wood in order; and he bound Isaac his son and laid him on the altar, upon the wood. 10 And Abraham stretched out his hand and took the knife to slay his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6118" name="Group 22"/>
          <p:cNvGraphicFramePr>
            <a:graphicFrameLocks noGrp="1"/>
          </p:cNvGraphicFramePr>
          <p:nvPr/>
        </p:nvGraphicFramePr>
        <p:xfrm>
          <a:off x="34925" y="115888"/>
          <a:ext cx="9001125" cy="676872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فناداهُ ملاكُ الربِّ مِن السَّماء وقال: إبراهيمُ إبراهيمُ، أمَّا هو فقال: هأنذا. فقال: لا تَمُدَّ يدكَ إلى الغُلام ولا تفعَل بهِ شيئاً، لأنِّي الآن علِمتُ أنَّكَ تخاف اللَّهَ إذ لم تُشفق على ابنكَ الحبيب مِن أجلي.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Alors l’ange de l’Éternel l’appela du ciel et dit : Abraham ! Abraham ! Il répondit : Me voici !12 L’ange dit : N’étends pas ta main sur le jeune homme et ne lui fais rien ; car j’ai reconnu maintenant que tu crains Dieu et que tu ne m’as pas refusé ton fils, ton unique.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the Angel of the Lord called to him from heaven and said, Abraham, Abraham! So he said, Here I am. 12 And He said, Do not lay your hand on the lad, or do anything to him; for now I know that you fear God, since you have not withheld your son, your only son, from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7143" name="Group 23"/>
          <p:cNvGraphicFramePr>
            <a:graphicFrameLocks noGrp="1"/>
          </p:cNvGraphicFramePr>
          <p:nvPr/>
        </p:nvGraphicFramePr>
        <p:xfrm>
          <a:off x="34925" y="115888"/>
          <a:ext cx="9001125" cy="506184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ورفعَ إبراهيمُ عينيهِ ونظرَ وإذا كبشٌ موثقاً بقرنيهِ في شجرة تُدعى سابك. فمضى إبراهيمُ وأخذ الكبشَ ورفعهُ مُحرقةً عِوضاً عن إسحق ابنهِ.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76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Abraham leva les yeux et vit par derrière un bélier retenu dans un buisson par les cornes ; alors Abraham alla prendre le bélier et l’offrit en holocauste à la place de son fils.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Abraham lifted his eyes and looked, and there behind him was a ram caught in a thicket by its horns. So Abraham went and took the ram, and offered it up for a burnt offering instead of his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8168" name="Group 24"/>
          <p:cNvGraphicFramePr>
            <a:graphicFrameLocks noGrp="1"/>
          </p:cNvGraphicFramePr>
          <p:nvPr/>
        </p:nvGraphicFramePr>
        <p:xfrm>
          <a:off x="34925" y="115888"/>
          <a:ext cx="9001125" cy="548856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ودعا إبراهيمُ اسم ذلك المكان ( الرب نظر )، لكي يُقال اليوم أنَّ الربِّ ظهر على هذا الجَبل.</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ثُمَّ أن ملاكُ الرب الإله نادَى إبراهيم مرةً ثانيةً مِن السَّماء</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76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Abraham donna à cet endroit le nom de Adonaï–Yireéh. C’est pourquoi l’on dit aujourd’hui : Sur la montagne de l’Éternel, il sera pourvu. 15 L’ange de l’Éternel appela Abraham une seconde fois du ciel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Abraham called the name of the place, The-Lord-Will-Provide; as it is said to this day, In the Mount of The Lord it shall be provided. 15 Then the Angel of the Lord called to Abraham a second time out of heaven,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59191" name="Group 23"/>
          <p:cNvGraphicFramePr>
            <a:graphicFrameLocks noGrp="1"/>
          </p:cNvGraphicFramePr>
          <p:nvPr/>
        </p:nvGraphicFramePr>
        <p:xfrm>
          <a:off x="34925" y="115888"/>
          <a:ext cx="9001125" cy="676872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قائلاً: أقسمتُ بذاتي قال الربُّ، مِن أجل أنَّكَ فعلتَ هذا الأمر ولم تُشفق على ابنك الحبيب مِن أجلي، بالبركة أُباركُك وأُكثِّرُ نَسلكَ تكثيراً كنُجُوم السَّماء وكالرَّمل الذي على شاطئ البحر،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764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dit : Je le jure par moi–même, – oracle de l’Éternel ! parce que tu as fait cela, et que tu n’as pas refusé ton fils, ton unique,17 je te comblerai de bénédictions et je multiplierai ta descendance, comme les étoiles du ciel et comme le sable qui est au bord de la mer.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said: By Myself I have sworn, says the Lord, because you have done this thing, and have not withheld your son, your only son-- 17 blessing I will bless you, and multiplying I will multiply your descendants as the stars of the heaven and as the sand which is on the seashore;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5295" name="Group 15"/>
          <p:cNvGraphicFramePr>
            <a:graphicFrameLocks noGrp="1"/>
          </p:cNvGraphicFramePr>
          <p:nvPr/>
        </p:nvGraphicFramePr>
        <p:xfrm>
          <a:off x="34925" y="115888"/>
          <a:ext cx="9074150" cy="6049963"/>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ويرثُ نسلُك مُدن مُضاديك، ويتباركُ بنسلك كُلُّ أُمم الأرض، مِن أجل أنَّكَ سمعتَ لصوتي.</a:t>
                      </a:r>
                      <a:r>
                        <a:rPr kumimoji="0" lang="ar-EG" sz="3600" b="0" i="0" u="none" strike="noStrike" cap="none" normalizeH="0" baseline="0">
                          <a:ln>
                            <a:noFill/>
                          </a:ln>
                          <a:solidFill>
                            <a:srgbClr val="FF9900"/>
                          </a:solidFill>
                          <a:effectLst/>
                          <a:latin typeface="Arial" charset="0"/>
                          <a:cs typeface="Arial" charset="0"/>
                        </a:rPr>
                        <a:t>( </a:t>
                      </a:r>
                      <a:r>
                        <a:rPr kumimoji="0" lang="ar-SA" sz="3600" b="0" i="0" u="none" strike="noStrike" cap="none" normalizeH="0" baseline="0">
                          <a:ln>
                            <a:noFill/>
                          </a:ln>
                          <a:solidFill>
                            <a:srgbClr val="FF9900"/>
                          </a:solidFill>
                          <a:effectLst/>
                          <a:latin typeface="Arial" charset="0"/>
                          <a:cs typeface="Arial" charset="0"/>
                        </a:rPr>
                        <a:t>مجداً للثالوث القدوس )</a:t>
                      </a:r>
                      <a:endParaRPr kumimoji="0" lang="en-CA" sz="3600" b="0" i="0" u="none" strike="noStrike" cap="none" normalizeH="0" baseline="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 descendance aura le contrôle de ses ennemis.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Toutes les nations de la terre se diront bénies par ta descendance, parce que tu as écouté ma voix.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your descendants shall possess the gate of their enemies. 18 In your seed all the nations of the earth shall be blessed, because you have obeyed My voice.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6329" name="Group 25"/>
          <p:cNvGraphicFramePr>
            <a:graphicFrameLocks noGrp="1"/>
          </p:cNvGraphicFramePr>
          <p:nvPr/>
        </p:nvGraphicFramePr>
        <p:xfrm>
          <a:off x="34925" y="44450"/>
          <a:ext cx="9145588" cy="6410326"/>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a:t>
                      </a:r>
                      <a:r>
                        <a:rPr kumimoji="0" lang="en-CA" sz="3200" b="0" i="0" u="sng" strike="noStrike" cap="none" normalizeH="0" baseline="0">
                          <a:ln>
                            <a:noFill/>
                          </a:ln>
                          <a:solidFill>
                            <a:srgbClr val="FF9900"/>
                          </a:solidFill>
                          <a:effectLst/>
                          <a:latin typeface="Arial" charset="0"/>
                          <a:cs typeface="Arial" charset="0"/>
                        </a:rPr>
                        <a:t> </a:t>
                      </a:r>
                      <a:r>
                        <a:rPr kumimoji="0" lang="ar-SA" sz="3200" b="0" i="0" u="sng" strike="noStrike" cap="none" normalizeH="0" baseline="0">
                          <a:ln>
                            <a:noFill/>
                          </a:ln>
                          <a:solidFill>
                            <a:srgbClr val="FF9900"/>
                          </a:solidFill>
                          <a:effectLst/>
                          <a:latin typeface="Arial" charset="0"/>
                          <a:cs typeface="Arial" charset="0"/>
                        </a:rPr>
                        <a:t>سفر إشعياء النبي ( 45 : 11 ـ 17 )</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قال الربُّ الإله قُدُّوسُ إسرائيلَ، صانع الآيات مِن جهة بنيّ وبناتي ومِن أجل عَمل يَدِي أوصُوني.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45:11-17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Ainsi parle l’Éternel, le Saint d’Israël, Celui qui l’a façonné : Veut–on me questionner sur l’avenir, Me donner des ordres sur mes fils et sur l’oeuvre de mes mains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Isaiah 45:11-17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Thus says the Lord, The Holy One of Israel, and his Maker: Ask Me of things to come concerning My sons; And concerning the work of My hands, you command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7358" name="Group 30"/>
          <p:cNvGraphicFramePr>
            <a:graphicFrameLocks noGrp="1"/>
          </p:cNvGraphicFramePr>
          <p:nvPr/>
        </p:nvGraphicFramePr>
        <p:xfrm>
          <a:off x="34925" y="115888"/>
          <a:ext cx="9145588" cy="659911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أنا خلقتُ الأرض والبشر عليها، يدايَ نشَرتا السَّمَوات وكُلَّ جُندها أنا أمرتُ. ها أنا أقمتهُ ملكاً للعدل وسأقوِّم جميع طُرُقه، هو يَبني مَدينتي وأسرى شعبي أطلقه بلا ثمن وبلا هديَّةٍ قال ربُّ الجُنُود.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C’est moi qui ai fait la terre Et qui sur elle ai créé l’homme ; C’est moi, ce sont mes mains qui ont déployé les cieux, Et c’est moi qui commande toute leur armée.13  C’est moi qui ai suscité Cyrus pour la justice Et j’aplanirai toutes ses voies ; Il rebâtira ma ville Et laissera partir mes déportés Sans indemnité ni présents, Dit l’Éternel des armées.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 have made the earth, And created man on it. I--My hands-- stretched out the heavens, And all their host I have commanded. 13 I have raised him up in righteousness, And I will direct all his ways; He shall build My city And let My exiles go free, Not for price nor reward, Says the Lord of hosts.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0214" name="Group 22"/>
          <p:cNvGraphicFramePr>
            <a:graphicFrameLocks noGrp="1"/>
          </p:cNvGraphicFramePr>
          <p:nvPr/>
        </p:nvGraphicFramePr>
        <p:xfrm>
          <a:off x="34925" y="115888"/>
          <a:ext cx="9001125" cy="634200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قال ربُّ الجُنُود تَعبُ مِصر وتجارةُ كُوشٍ وأهل سبأ ذوُو القامات يعبرُون إليكِ ويكُونُون لكِ عبيداً، خلفكِ يمشُون، بالقُيُود يمُرُّون ولكِ يسجُدُونَ،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Ainsi parle l’Éternel : Les gains de l’Égypte et les profits de l’Éthiopie Et ceux des Sabéens, hommes de (haute) taille, Passeront chez toi et seront à toi ; (Ces peuples) marcheront à ta suite, Ils passeront enchaînés, Ils se prosterneront devant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Thus says the Lord: The labor of Egypt and merchandise of Cush And of the Sabeans, men of stature, Shall come over to you, and they shall be yours; They shall walk behind you, They shall come over in chains; And they shall bow down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1240" name="Group 24"/>
          <p:cNvGraphicFramePr>
            <a:graphicFrameLocks noGrp="1"/>
          </p:cNvGraphicFramePr>
          <p:nvPr/>
        </p:nvGraphicFramePr>
        <p:xfrm>
          <a:off x="34925" y="115888"/>
          <a:ext cx="9001125" cy="6768720"/>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ويتضرَّعُون إليكِ قائلين: إنما اللَّه فيكِ وليسَ آخرُ، ليس إلهٌ غيرك.حقاً إنَّك أنت إلهٌ مُحتجبٌ يا إلهَ إسرائيلَ المُخلِّصَ. لقد خزُوا وخجلُوا كُلُّهُم، مضوا بالخَجل جميع مُضاديك. تجددي لي أيُّتها الجزائر. </a:t>
                      </a: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t’adresseront leur prière : C’est chez toi seulement qu’est Dieu, Et il n’y en a point d’autre, Les dieux sont néant !15 Certes tu es un Dieu qui te caches, Dieu d’Israël, sauveur !16 Ils sont tous honteux et confus, Ils s’en vont tous avec confusion, Les ciseleurs d’idoles.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will make supplication to you, saying, `Surely God is in you, And there is no other; There is no other God.' 15 Truly You are God, who hide Yourself, O God of Israel, the Savior! 16 They shall be ashamed And also disgraced, all of them; They shall go in confusion together, Who are makers of idols.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8366" name="Group 14"/>
          <p:cNvGraphicFramePr>
            <a:graphicFrameLocks noGrp="1"/>
          </p:cNvGraphicFramePr>
          <p:nvPr/>
        </p:nvGraphicFramePr>
        <p:xfrm>
          <a:off x="34925" y="115888"/>
          <a:ext cx="9074150"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إسرائيلُ فخلص بالربِّ خلاصاً أبدياً، لا يخزون ولا يخجلُون إلى الأبدِ.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Quant à Israël, c’est par l’Éternel qu’il obtient le salut, Un salut éternel. Vous ne serez ni honteux ni confus Jusque dans l’éternité.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But Israel shall be saved by the Lord With an everlasting salvation; You shall not be ashamed or disgraced Forever and 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69414" name="Group 38"/>
          <p:cNvGraphicFramePr>
            <a:graphicFrameLocks noGrp="1"/>
          </p:cNvGraphicFramePr>
          <p:nvPr/>
        </p:nvGraphicFramePr>
        <p:xfrm>
          <a:off x="34925" y="115888"/>
          <a:ext cx="9001125"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00"/>
                          </a:solidFill>
                          <a:effectLst/>
                          <a:latin typeface="Arial" charset="0"/>
                          <a:cs typeface="Arial" charset="0"/>
                        </a:rPr>
                        <a:t>من سفر أمثال سليمان الحكيم (</a:t>
                      </a:r>
                      <a:r>
                        <a:rPr kumimoji="0" lang="en-US" sz="3200" b="0" i="0" u="sng" strike="noStrike" cap="none" normalizeH="0" baseline="0">
                          <a:ln>
                            <a:noFill/>
                          </a:ln>
                          <a:solidFill>
                            <a:srgbClr val="FF9900"/>
                          </a:solidFill>
                          <a:effectLst/>
                          <a:latin typeface="Arial" charset="0"/>
                          <a:cs typeface="Arial" charset="0"/>
                        </a:rPr>
                        <a:t>9:12-18</a:t>
                      </a:r>
                      <a:r>
                        <a:rPr kumimoji="0" lang="ar-SA" sz="3200" b="0" i="0" u="sng" strike="noStrike" cap="none" normalizeH="0" baseline="0">
                          <a:ln>
                            <a:noFill/>
                          </a:ln>
                          <a:solidFill>
                            <a:srgbClr val="FF9900"/>
                          </a:solidFill>
                          <a:effectLst/>
                          <a:latin typeface="Arial" charset="0"/>
                          <a:cs typeface="Arial" charset="0"/>
                        </a:rPr>
                        <a:t>)</a:t>
                      </a:r>
                      <a:endParaRPr kumimoji="0" lang="en-CA" sz="32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ان كنت حكيما فانت حكيم لنفسك وان استهزأت فانت وحدك تتحمل  المرأة الجاهلة صخّابة حمقاء ولا تدري شيئا.</a:t>
                      </a:r>
                      <a:endParaRPr kumimoji="0" lang="ar-EG"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9:12-18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Si tu es sage, tu es sage pour toi ; Si tu es moqueur, tu en porteras toi seul (les conséquences).13 La femme insensée est bruyante, Stupide et n’y connaissant rien.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Proverbs 9:12-18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If you are wise, you are wise for yourself, And if you scoff, you will bear it alone. 13 A foolish woman is clamorous; She is simple, and knows nothing.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0427" name="Group 27"/>
          <p:cNvGraphicFramePr>
            <a:graphicFrameLocks noGrp="1"/>
          </p:cNvGraphicFramePr>
          <p:nvPr/>
        </p:nvGraphicFramePr>
        <p:xfrm>
          <a:off x="34925" y="115888"/>
          <a:ext cx="9001125"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فتقعد عند باب بيتها على كرسي في اعالي المدينة  لتنادي عابري السبيل المقوّمين طرقهم. من هو جاهل فليمل الى هنا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والناقص الفهم تقول له</a:t>
                      </a:r>
                      <a:endParaRPr kumimoji="0" lang="en-US"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Elle s’assied à l’entrée de sa maison, Sur un siège, dans les hauteurs de la ville, 15 Pour crier aux passants, Qui vont droit leur chemin : 16 Quiconque est stupide, qu’il fasse un détour par ici ! A celui qui est dépourvu de sens, elle dit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For she sits at the door of her house, On a seat by the highest places of the city, 15 To call to those who pass by, Who go straight on their way: 16 Whoever is simple, let him turn in here; And as for him who lacks understanding, she says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1443" name="Group 19"/>
          <p:cNvGraphicFramePr>
            <a:graphicFrameLocks noGrp="1"/>
          </p:cNvGraphicFramePr>
          <p:nvPr/>
        </p:nvGraphicFramePr>
        <p:xfrm>
          <a:off x="34925" y="115888"/>
          <a:ext cx="9001125" cy="5618163"/>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المياه المسروقة حلوة وخبز الخفية لذيذ. ولا يعلم ان الاخيلة هناك وان في اعماق الهاوية ضيوفها</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Les eaux dérobées sont douces, Et le pain qui est caché est agréable !18 Et il ne reconnaît pas que là sont les défunts, Et que ses invités sont dans les vallées du séjour des morts.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Stolen water is sweet, And bread eaten in secret is pleasant. 18 But he does not know that the dead are there, That her guests are in the depths of hell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2478" name="Group 30"/>
          <p:cNvGraphicFramePr>
            <a:graphicFrameLocks noGrp="1"/>
          </p:cNvGraphicFramePr>
          <p:nvPr/>
        </p:nvGraphicFramePr>
        <p:xfrm>
          <a:off x="34925" y="115888"/>
          <a:ext cx="9001125" cy="644995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a:ln>
                            <a:noFill/>
                          </a:ln>
                          <a:solidFill>
                            <a:srgbClr val="FF9900"/>
                          </a:solidFill>
                          <a:effectLst/>
                          <a:latin typeface="Arial" charset="0"/>
                          <a:cs typeface="Arial" charset="0"/>
                        </a:rPr>
                        <a:t>من</a:t>
                      </a:r>
                      <a:r>
                        <a:rPr kumimoji="0" lang="en-CA" sz="3200" b="1" i="0" u="sng" strike="noStrike" cap="none" normalizeH="0" baseline="0">
                          <a:ln>
                            <a:noFill/>
                          </a:ln>
                          <a:solidFill>
                            <a:srgbClr val="FF9900"/>
                          </a:solidFill>
                          <a:effectLst/>
                          <a:latin typeface="Arial" charset="0"/>
                          <a:cs typeface="Arial" charset="0"/>
                        </a:rPr>
                        <a:t> </a:t>
                      </a:r>
                      <a:r>
                        <a:rPr kumimoji="0" lang="ar-SA" sz="3200" b="1" i="0" u="sng" strike="noStrike" cap="none" normalizeH="0" baseline="0">
                          <a:ln>
                            <a:noFill/>
                          </a:ln>
                          <a:solidFill>
                            <a:srgbClr val="FF9900"/>
                          </a:solidFill>
                          <a:effectLst/>
                          <a:latin typeface="Arial" charset="0"/>
                          <a:cs typeface="Arial" charset="0"/>
                        </a:rPr>
                        <a:t>سفر أيوب الصديق ( 36 : 1 ـ 33 )</a:t>
                      </a:r>
                      <a:endParaRPr kumimoji="0" lang="en-CA" sz="3200" b="1"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وعاد اليهو فقال اصبر عليّ قليلا فابدي لك انه بعد لاجل الله كلام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أحمل معرفتي من بعيد وأنسب برا لصانعي.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Job 36:1-33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Élihou continua et dit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Attends un peu, et je vais t’expliquer, Car j’ai encore quelques propos pour la cause de Dieu. 3 Je tirerai ma science de très loin Et je rendrai justice à celui qui m’a fait.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Job 36:1-33</a:t>
                      </a:r>
                      <a:r>
                        <a:rPr kumimoji="0" lang="en-US"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36:1 Elihu also proceeded and said: 2 Bear with me a little, and I will show you That there are yet words to speak on God's behalf. 3 I will fetch my knowledge from afar; I will ascribe righteousness to my Maker.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3501" name="Group 29"/>
          <p:cNvGraphicFramePr>
            <a:graphicFrameLocks noGrp="1"/>
          </p:cNvGraphicFramePr>
          <p:nvPr/>
        </p:nvGraphicFramePr>
        <p:xfrm>
          <a:off x="34925" y="115888"/>
          <a:ext cx="9001125" cy="651630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حقا لا يكذب كلامي.صحيح المعرفة عندك  هوذا الله عزيز ولكنه لا يرذل احدا.عزيز قدرة القلب. لا يحيي الشرير بل يجري قضاء البائسين.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Car, en vérité, mes propos ne sont pas des tromperies, C’est un (homme) intègre dans ses connaissances qui est avec toi !5 Dieu est puissant et il ne rejette (personne); Il est puissant par la force de son intelligence.6 Il ne laisse pas vivre le méchant Et il fait droit aux malheureux.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truly my words are not false; One who is perfect in knowledge is with you. 5 Behold, God is mighty, but despises no one; He is mighty in strength of understanding. 6 He does not preserve the life of the wicked, But gives justice to the oppressed.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2283" name="Group 43"/>
          <p:cNvGraphicFramePr>
            <a:graphicFrameLocks noGrp="1"/>
          </p:cNvGraphicFramePr>
          <p:nvPr/>
        </p:nvGraphicFramePr>
        <p:xfrm>
          <a:off x="34925" y="115888"/>
          <a:ext cx="9001125" cy="672712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يحوّل عينيه عن البار بل مع الملوك يجلسهم على الكرسي ابدا فيرتفعون. ان أوثقوا بالقيود ان أخذوا في حبالة الذل  فيظهر لهم افعالهم ومعاصيهم لانهم تجبّروا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Il ne détourne pas les yeux loin du juste, Il place des rois sur le trône, Il les y fait asseoir pour toujours, afin qu’ils soient élevés.8 Sont–ils liés de chaînes, Sont–ils pris dans les liens du malheur,9 Il leur dénonce leurs actions Et leurs révoltes quand ils s’enorgueillissent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He does not withdraw His eyes from the righteous; But they are on the throne with kings, For He has seated them forever, And they are exalted. 8 And if they are bound in fetters, Held in the cords of affliction, 9 Then He tells them their work and their transgressions--That they have acted defiantly.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3296" name="Group 32"/>
          <p:cNvGraphicFramePr>
            <a:graphicFrameLocks noGrp="1"/>
          </p:cNvGraphicFramePr>
          <p:nvPr/>
        </p:nvGraphicFramePr>
        <p:xfrm>
          <a:off x="34925" y="71415"/>
          <a:ext cx="9001125" cy="6780912"/>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357321">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ويفتح آذانهم للانذار ويامر بان يرجعوا عن الاثم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ان سمعوا واطاعوا قضوا ايامهم بالخير وسنيهم بالنّعم. وان لم يسمعوا فبحربة الموت يزولون ويموتون بعدم المعرفة.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Il les avertit pour leur instruction, Il leur dit de renoncer à leur injustice.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S’ils écoutent et se soumettent, Ils achèvent leurs jours dans le bonheur, Leurs années dans les délices.12 S’ils n’écoutent pas, ils périssent par le javelot, Ils expirent dans leur manque de connaissance.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He also opens their ear to instruction, And commands that they turn from iniquity. 11 If they obey and serve Him, They shall spend their days in prosperity, And their years in pleasures. 12 But if they do not obey, They shall perish by the sword, And they shall die without knowledge.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4319" name="Group 31"/>
          <p:cNvGraphicFramePr>
            <a:graphicFrameLocks noGrp="1"/>
          </p:cNvGraphicFramePr>
          <p:nvPr/>
        </p:nvGraphicFramePr>
        <p:xfrm>
          <a:off x="34925" y="115888"/>
          <a:ext cx="9001125" cy="6268848"/>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اما فجّار القلب فيذخرون غضبا.لا يستغيثون اذا هو قيّدهم. تموت نفسهم في الصبا وحياتهم بين المابونين. ينجّي البائس في ذلّه ويفتح آذانهم في الضيق</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Les impies se livrent à la colère, Ils n’appellent pas (Dieu) au secours quand il les enchaîne ;14 Leur âme périt dans leur jeunesse, Et leur vie parmi les débauchés.15 Mais (Dieu) délivre le malheureux par son malheur même, Et c’est par la souffrance qu’il l’avertit.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But the hypocrites in heart store up wrath; They do not cry for help when He binds them. 14 They die in youth, And their life ends among the perverted persons. 15 He delivers the poor in their affliction, And opens their ears in oppression.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5333" name="Group 21"/>
          <p:cNvGraphicFramePr>
            <a:graphicFrameLocks noGrp="1"/>
          </p:cNvGraphicFramePr>
          <p:nvPr/>
        </p:nvGraphicFramePr>
        <p:xfrm>
          <a:off x="34925" y="115888"/>
          <a:ext cx="9001125" cy="6174932"/>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وايضا يقودك من وجه الضيق الى رحب لا حصر فيه ويملأ مؤونة مائدتك دهنا. حجة الشرير اكملت فالحجة والقضاء يمسكانك.</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Il te retirera aussi de la détresse, Au lieu de cela (tu seras) à l’aise sans contrainte, Et ta table sera chargée de mets succulents.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Si tu juges tout à fait comme le méchant, Le jugement et le droit se saisiront (de toi).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Indeed He would have brought you out of dire distress, Into a broad place where there is no restraint; And what is set on your table would be full of richness. 17 But you are filled with the judgment due the wicked; Judgment and justice take hold of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6363" name="Group 27"/>
          <p:cNvGraphicFramePr>
            <a:graphicFrameLocks noGrp="1"/>
          </p:cNvGraphicFramePr>
          <p:nvPr/>
        </p:nvGraphicFramePr>
        <p:xfrm>
          <a:off x="34925" y="115888"/>
          <a:ext cx="9001125" cy="6268848"/>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عند غضبه لعله يقودك بصفقة.فكثرة الفدية لا تفكّك</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 هل يعتبر غناك.لا التبر ولا جميع قوى الثروة.لا تشتاق الى الليل الذي يرفع شعوبا من مواضعهم</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Que la fureur ne t’entraîne pas à la moquerie, Et que la grandeur de la rançon ne te fasse pas dévier !19 Tes cris suffiraient–ils pour ne pas être dans la détresse, Et même toute la vigueur de ta force ?20 N’aspire pas après la nuit Qui enlève les gens de leur place.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Because there is wrath, beware lest He take you away with one blow; For a large ransom would not help you avoid it. 19 Will your riches, Or all the mighty forces, Keep you from distress? 20 Do not desire the night, When people are cut off in their place.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7397" name="Group 37"/>
          <p:cNvGraphicFramePr>
            <a:graphicFrameLocks noGrp="1"/>
          </p:cNvGraphicFramePr>
          <p:nvPr/>
        </p:nvGraphicFramePr>
        <p:xfrm>
          <a:off x="34925" y="44450"/>
          <a:ext cx="9001125" cy="684492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احذر.لا تلتفت الى الاثم لانك اخترت هذا على الذل هوذا الله يتعالى بقدرته.من مثله معلما. من فرض عليه طريقه او من يقول له قد فعلت شرا. اذكر ان تعظم عمله الذي يغني به الناس.</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Garde–toi de te tourner vers l’injustice, Car c’est ce que tu as choisi, à cause de (ton) malheur.22 Dieu se montre sublime par sa force ; Qui saurait enseigner comme lui ?23 Qui lui prescrit ses voies ? Qui peut dire : Tu as commis une iniquité ?24  Souviens–toi d’exalter son oeuvre Que les hommes célèbrent dans leurs chants.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Take heed, do not turn to iniquity, For you have chosen this rather than affliction. 22 Behold, God is exalted by His power; Who teaches like Him? 23 Who has assigned Him His way, Or who has said, `You have done wrong'? 24 Remember to magnify His work, Of which men have sung.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8416" name="Group 32"/>
          <p:cNvGraphicFramePr>
            <a:graphicFrameLocks noGrp="1"/>
          </p:cNvGraphicFramePr>
          <p:nvPr/>
        </p:nvGraphicFramePr>
        <p:xfrm>
          <a:off x="34925" y="115888"/>
          <a:ext cx="9145588" cy="643953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انسان يبصر به.الناس ينظرونه من بعيد. هوذا الله عظيم ولا نعرفه وعدد سنيه لا يفحص. لانه يجذب قطار الماء.تسحّ مطرا من ضبابها. الذي تهطله السحب وتقطره على اناس كثيرين.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Tout être humain la contemple, Tout homme la voit de loin. 26 Dieu est grand, mais nous ne savons pas le reconnaître ; Le nombre de ses années est insondable.27 Il attire les gouttes d’eau Qui s’évaporent et retombent en pluie ;28 Les nuages la laissent couler, Ils la répandent sur la foule des humains.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Everyone has seen it; Man looks on it from afar. 26 Behold, God is great, and we do not know Him; Nor can the number of His years be discovered. 27 For He draws up drops of water, Which distill as rain from the mist, 28 Which the clouds drop down And pour abundantly on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69433" name="Group 25"/>
          <p:cNvGraphicFramePr>
            <a:graphicFrameLocks noGrp="1"/>
          </p:cNvGraphicFramePr>
          <p:nvPr/>
        </p:nvGraphicFramePr>
        <p:xfrm>
          <a:off x="34925" y="115888"/>
          <a:ext cx="9001125" cy="6174932"/>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فهل يعلل احد عن شق الغيم او قصيف مظلته.هوذا بسط نوره على نفسه ثم يتغطى باصول اليم. لانه بهذه يدين الشعوب ويرزق القوت بكثرة.</a:t>
                      </a:r>
                      <a:endParaRPr kumimoji="0" lang="en-CA" sz="3200" b="1"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Qui comprendra le déploiement de la nuée, Le fracas de sa tente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Voici : il déploie autour de lui sa lumière, Il recouvre les profondeurs de la mer. 31 Par ces moyens il juge les peuples, Il donne la nourriture avec abondance.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Indeed, can anyone understand the spreading of clouds, The thunder from His canopy? 30 Look, He scatters his light upon it, And covers the depths of the sea. 31 For by these He judges the peoples; He gives food in abundance.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4513" name="Group 17"/>
          <p:cNvGraphicFramePr>
            <a:graphicFrameLocks noGrp="1"/>
          </p:cNvGraphicFramePr>
          <p:nvPr/>
        </p:nvGraphicFramePr>
        <p:xfrm>
          <a:off x="34925" y="115888"/>
          <a:ext cx="9001125" cy="5762626"/>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يغطي كفّيه بالنور ويامره على العدو.  يخبر به رعده المواشي ايضا بصعوده.</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Il prend l’éclair en mains, Il lui ordonne (d’aller) contre l’assaillant. 33 Il s’annonce par son tonnerre ; Le troupeau pressent son approche.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He covers His hands with lightning, And commands it to strike. 33 His thunder declares it, The cattle also, concerning the rising storm.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5564" name="Group 44"/>
          <p:cNvGraphicFramePr>
            <a:graphicFrameLocks noGrp="1"/>
          </p:cNvGraphicFramePr>
          <p:nvPr/>
        </p:nvGraphicFramePr>
        <p:xfrm>
          <a:off x="34925" y="115888"/>
          <a:ext cx="9001125" cy="6549264"/>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1" i="0" u="sng" strike="noStrike" cap="none" normalizeH="0" baseline="0">
                          <a:ln>
                            <a:noFill/>
                          </a:ln>
                          <a:solidFill>
                            <a:srgbClr val="FF9900"/>
                          </a:solidFill>
                          <a:effectLst/>
                          <a:latin typeface="Arial" charset="0"/>
                          <a:cs typeface="Arial" charset="0"/>
                        </a:rPr>
                        <a:t>من سفر أيوب الصديق </a:t>
                      </a:r>
                      <a:r>
                        <a:rPr kumimoji="0" lang="ar-EG" sz="3200" b="1" i="0" u="sng" strike="noStrike" cap="none" normalizeH="0" baseline="0">
                          <a:ln>
                            <a:noFill/>
                          </a:ln>
                          <a:solidFill>
                            <a:srgbClr val="FF9900"/>
                          </a:solidFill>
                          <a:effectLst/>
                          <a:latin typeface="Arial" charset="0"/>
                          <a:cs typeface="Arial" charset="0"/>
                        </a:rPr>
                        <a:t>(</a:t>
                      </a:r>
                      <a:r>
                        <a:rPr kumimoji="0" lang="en-US" sz="3200" b="1" i="0" u="sng" strike="noStrike" cap="none" normalizeH="0" baseline="0">
                          <a:ln>
                            <a:noFill/>
                          </a:ln>
                          <a:solidFill>
                            <a:srgbClr val="FF9900"/>
                          </a:solidFill>
                          <a:effectLst/>
                          <a:latin typeface="Arial" charset="0"/>
                          <a:cs typeface="Arial" charset="0"/>
                        </a:rPr>
                        <a:t>37:1-24</a:t>
                      </a:r>
                      <a:r>
                        <a:rPr kumimoji="0" lang="ar-SA" sz="3200" b="1" i="0" u="sng" strike="noStrike" cap="none" normalizeH="0" baseline="0">
                          <a:ln>
                            <a:noFill/>
                          </a:ln>
                          <a:solidFill>
                            <a:srgbClr val="FF9900"/>
                          </a:solidFill>
                          <a:effectLst/>
                          <a:latin typeface="Arial" charset="0"/>
                          <a:cs typeface="Arial" charset="0"/>
                        </a:rPr>
                        <a:t>)</a:t>
                      </a:r>
                      <a:endParaRPr kumimoji="0" lang="en-CA" sz="3200" b="1"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فلهذا اضطرب قلبي وخفق من موضعه. اسمعوا سماعا رعد صوته والزمزمة الخارجة من فيه. تحت كل السموات يطلقها كذا نوره الى اكناف الارض.</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Job 37:1-24</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C’est pour cela que mon coeur est tout tremblant, Qu’il bondit hors de sa place.2  Écoutez, écoutez le fracas de sa voix, Le grondement qui sort de sa bouche !3 Il le fait rouler dans toute (l’étendue) des cieux, Et son éclair (brille) jusqu’aux extrémités de la terre.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Job 37:1-24</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37:1 At this also my heart trembles, And leaps from its place. 2 Hear attentively the thunder of His voice, And the rumbling that comes from His mouth. 3 He sends it forth under the whole heaven, His lightning to the ends of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1496" name="Group 40"/>
          <p:cNvGraphicFramePr>
            <a:graphicFrameLocks noGrp="1"/>
          </p:cNvGraphicFramePr>
          <p:nvPr/>
        </p:nvGraphicFramePr>
        <p:xfrm>
          <a:off x="34925" y="115888"/>
          <a:ext cx="9001125" cy="6449950"/>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بعد يزمجر صوت يرعد بصوت جلاله ولا يؤخرها اذ سمع صوته.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 يرعد بصوته عجبا</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يصنع عظائم لا ندركها.</a:t>
                      </a:r>
                      <a:r>
                        <a:rPr kumimoji="0" lang="en-CA" sz="3200" b="0" i="0" u="none" strike="noStrike" cap="none" normalizeH="0" baseline="0">
                          <a:ln>
                            <a:noFill/>
                          </a:ln>
                          <a:solidFill>
                            <a:schemeClr val="bg1"/>
                          </a:solidFill>
                          <a:effectLst/>
                          <a:latin typeface="Arial" charset="0"/>
                          <a:cs typeface="Arial" charset="0"/>
                        </a:rPr>
                        <a:t>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Puis éclate un rugissement : il tonne de sa voix majestueuse ; Il ne retient plus (l’éclair) dès que sa voix se fait entendre. 5  C’est merveilleux comme Dieu tonne de sa voix ; Il fait de grandes choses que nous ne reconnaissons pas.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After it a voice roars; He thunders with His majestic voice, And He does not restrain them when His voice is heard. 5 God thunders marvelously with His voice; He does great things which we cannot comprehend.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2511" name="Group 31"/>
          <p:cNvGraphicFramePr>
            <a:graphicFrameLocks noGrp="1"/>
          </p:cNvGraphicFramePr>
          <p:nvPr/>
        </p:nvGraphicFramePr>
        <p:xfrm>
          <a:off x="34925" y="115888"/>
          <a:ext cx="9001125" cy="6018150"/>
        </p:xfrm>
        <a:graphic>
          <a:graphicData uri="http://schemas.openxmlformats.org/drawingml/2006/table">
            <a:tbl>
              <a:tblPr rtl="1"/>
              <a:tblGrid>
                <a:gridCol w="4895850">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لانه يقول للثلج اسقط على الارض.</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كذا لوابل المطر وابل امطار عزه. يختم على يد كل انسان ليعلم كل الناس خالقهم. فتدخل الحيوانات المآوي وتستقر في اوجرتها.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Il dit à la neige : Tombe sur la terre ! Il le dit à l’averse, à la pluie, même aux plus fortes averses.7 Il ferme d’un sceau la main de tout être humain, Afin que tous se reconnaissent comme son oeuvre. 8 L’animal sauvage se retire dans un repaire Et se couche dans sa tanière.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He says to the snow, `Fall on the earth'; Likewise to the gentle rain and the heavy rain of His strength. 7 He seals the hand of every man, That all men may know His work. 8 The beasts go into dens, And remain in their lairs.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3529" name="Group 25"/>
          <p:cNvGraphicFramePr>
            <a:graphicFrameLocks noGrp="1"/>
          </p:cNvGraphicFramePr>
          <p:nvPr/>
        </p:nvGraphicFramePr>
        <p:xfrm>
          <a:off x="34925" y="115888"/>
          <a:ext cx="9001125" cy="6535294"/>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الجنوب تأتي الاعصار ومن الشمال البرد. من نسمة الله يجعل الجمد وتتضيق سعة المياه. ايضا بريّ يطرح الغيم</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يبدد سحاب نوره.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 tourbillon vient du midi, Et le froid des vents du nord.10  Par son souffle Dieu produit la glace, Et l’étendue des eaux se fige.11 Il charge d’humidité les nuages, Il disperse la nuée étincelante.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From the chamber of the south comes the whirlwind, And cold from the scattering winds of the north. 10 By the breath of God ice is given, And the broad waters are frozen. 11 Also with moisture He saturates the thick clouds; He scatters His bright clouds.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4553" name="Group 25"/>
          <p:cNvGraphicFramePr>
            <a:graphicFrameLocks noGrp="1"/>
          </p:cNvGraphicFramePr>
          <p:nvPr/>
        </p:nvGraphicFramePr>
        <p:xfrm>
          <a:off x="34925" y="115888"/>
          <a:ext cx="9001125" cy="5887594"/>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فهي مدورة متقلبة بادارته لتفعل كل ما يأمر به على وجه الارض المسكونة سواء كان للتأديب او لارضه او للرحمة يرسلها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Leurs évolutions varient selon ses directives pour exécuter Tout ce qu’il leur ordonne, Sur la face du monde terrestre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C’est comme un bâton dont il frappe sa terre ; Ou c’est comme (un signe de) sa bienveillance qu’il les fait apparaître.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they swirl about, being turned by His guidance, That they may do whatever He commands them On the face of the whole earth. 13 He causes it to come, Whether for correction, Or for His land, Or for mercy.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5579" name="Group 27"/>
          <p:cNvGraphicFramePr>
            <a:graphicFrameLocks noGrp="1"/>
          </p:cNvGraphicFramePr>
          <p:nvPr/>
        </p:nvGraphicFramePr>
        <p:xfrm>
          <a:off x="34925" y="115888"/>
          <a:ext cx="9001125" cy="6444870"/>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انصت الى هذا يا ايوب وقف وتأمل بعجائب الله. أتدرك انتباه الله اليها او اضاءة نور سحابه. أتدرك موازنة السحاب معجزات الكامل المعارف.</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Job, prête l’oreille à ces choses ! Arrête–toi pour comprendre les merveilles de Dieu !15 Sais–tu comment Dieu les dirige Et fait briller la lumière de sa nuée ?16 Sais–tu comment les nuages se tiennent en équilibre, Ces merveilles de celui dont la science est parfaite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Listen to this, O Job; Stand still and consider the wondrous works of God. 15 Do you know when God dispatches them, And causes the light of His cloud to shine? 16 Do you know how the clouds are balanced, Those wondrous works of Him who is perfect in knowledge?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6603" name="Group 27"/>
          <p:cNvGraphicFramePr>
            <a:graphicFrameLocks noGrp="1"/>
          </p:cNvGraphicFramePr>
          <p:nvPr/>
        </p:nvGraphicFramePr>
        <p:xfrm>
          <a:off x="34925" y="115888"/>
          <a:ext cx="9001125" cy="6695568"/>
        </p:xfrm>
        <a:graphic>
          <a:graphicData uri="http://schemas.openxmlformats.org/drawingml/2006/table">
            <a:tbl>
              <a:tblPr rtl="1"/>
              <a:tblGrid>
                <a:gridCol w="482441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2255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كيف تسخن ثيابك اذا سكنت الارض من ريح الجنوب. هل صفّحت معه الجلد الممكّن كالمرآة المسبوكة.علّمنا ما نقول له اننا لا نحسن الكلام بسبب الظلمة.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Toi dont les vêtements sont chauds Quand la terre se repose par le vent du midi,18 Peux–tu comme lui étendre une voûte de nuées, Aussi solides qu’un miroir de fonte ?19 Fais–nous connaître ce que nous devons lui dire ; Nous n’exprimerons (plus rien) à cause des ténèbres (de notre ignorance).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Why are your garments hot, When He quiets the earth by the south wind? 18 With Him, have you spread out the skies, Strong as a cast metal mirror? 19 Teach us what we should say to Him, For we can prepare nothing because of the darkness.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7627" name="Group 27"/>
          <p:cNvGraphicFramePr>
            <a:graphicFrameLocks noGrp="1"/>
          </p:cNvGraphicFramePr>
          <p:nvPr/>
        </p:nvGraphicFramePr>
        <p:xfrm>
          <a:off x="34925" y="115888"/>
          <a:ext cx="9001125" cy="669556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هل يقص عليه كلامي اذا تكلمت.هل ينطق الانسان لكي يبتلع. والآن لا يرى النور الباهر الذي هو في الجلد ثم تعبر الريح فتنقّيه. من الشمال يأتي ذهب</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عند الله جلال مرهب.</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Lui annoncera–t–on que je parlerai ? Mais un homme peut–il dire qu’il veut périr ?21 Maintenant on ne voit plus la lumière tamisée par les nuées, Car un vent a passé et les a nettoyées,22 Et du nord survient une lueur dorée. Oh ! que la majesté de Dieu est redoutable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Should He be told that I wish to speak? If a man were to speak, surely he would be swallowed up. 21 Even now men cannot look at the light when it is bright in the skies, When the wind has passed and cleared them. 22 He comes from the north as golden splendor; With God is awesome majesty.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6570" name="Group 26"/>
          <p:cNvGraphicFramePr>
            <a:graphicFrameLocks noGrp="1"/>
          </p:cNvGraphicFramePr>
          <p:nvPr/>
        </p:nvGraphicFramePr>
        <p:xfrm>
          <a:off x="34925" y="115888"/>
          <a:ext cx="9145588" cy="5814442"/>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القدير لا ندركه</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عظيم القوة والحق وكثير البر.لا يجاوب. لذلك فلتخفه الناس</a:t>
                      </a:r>
                      <a:r>
                        <a:rPr kumimoji="0" lang="ar-EG" sz="3200" b="0" i="0" u="none" strike="noStrike" cap="none" normalizeH="0" baseline="0">
                          <a:ln>
                            <a:noFill/>
                          </a:ln>
                          <a:solidFill>
                            <a:schemeClr val="bg1"/>
                          </a:solidFill>
                          <a:effectLst/>
                          <a:latin typeface="Arial" charset="0"/>
                          <a:cs typeface="Arial" charset="0"/>
                        </a:rPr>
                        <a:t>.</a:t>
                      </a:r>
                      <a:r>
                        <a:rPr kumimoji="0" lang="ar-SA" sz="3200" b="0" i="0" u="none" strike="noStrike" cap="none" normalizeH="0" baseline="0">
                          <a:ln>
                            <a:noFill/>
                          </a:ln>
                          <a:solidFill>
                            <a:schemeClr val="bg1"/>
                          </a:solidFill>
                          <a:effectLst/>
                          <a:latin typeface="Arial" charset="0"/>
                          <a:cs typeface="Arial" charset="0"/>
                        </a:rPr>
                        <a:t>كل حكيم القلب لا يراعي</a:t>
                      </a:r>
                      <a:r>
                        <a:rPr kumimoji="0" lang="en-CA" sz="3200" b="0" i="0" u="none" strike="noStrike" cap="none" normalizeH="0" baseline="0">
                          <a:ln>
                            <a:noFill/>
                          </a:ln>
                          <a:solidFill>
                            <a:schemeClr val="bg1"/>
                          </a:solidFill>
                          <a:effectLst/>
                          <a:latin typeface="Arial" charset="0"/>
                          <a:cs typeface="Arial" charset="0"/>
                        </a:rPr>
                        <a:t>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Nous ne saurions parvenir jusqu’au Tout–Puissant, Grand par la force, Par le droit et par une souveraine justice : Il ne répond pas !24 C’est pourquoi les hommes doivent le craindre ; Il ne porte les regards sur aucun des sages.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As for the Almighty, we cannot find Him; He is excellent in power, In judgment and abundant justice; He does not oppress. 24 Therefore men fear Him; He shows no partiality to any who are wise of heart.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8645" name="Group 21"/>
          <p:cNvGraphicFramePr>
            <a:graphicFrameLocks noGrp="1"/>
          </p:cNvGraphicFramePr>
          <p:nvPr/>
        </p:nvGraphicFramePr>
        <p:xfrm>
          <a:off x="34925" y="71415"/>
          <a:ext cx="9001125" cy="6250001"/>
        </p:xfrm>
        <a:graphic>
          <a:graphicData uri="http://schemas.openxmlformats.org/drawingml/2006/table">
            <a:tbl>
              <a:tblPr rtl="1"/>
              <a:tblGrid>
                <a:gridCol w="4493078">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2000263">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dirty="0">
                          <a:ln>
                            <a:noFill/>
                          </a:ln>
                          <a:solidFill>
                            <a:srgbClr val="FF9900"/>
                          </a:solidFill>
                          <a:effectLst/>
                          <a:latin typeface="Arial" charset="0"/>
                          <a:cs typeface="Arial" charset="0"/>
                        </a:rPr>
                        <a:t>من سفر طوبيا ( 1 ، 2 ـ 3 : 1 ـ 6 )</a:t>
                      </a:r>
                      <a:endParaRPr kumimoji="0" lang="en-CA" sz="3200" b="1"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كتابُ طوبيتَ بنُ طوبيلَ بن حنانئيلَ بن أدوئيلَ بن غافالائيلَ مِن نسل أشيلَ مِن سبط نفتاليمَ. ومدينتهُ فوقَ الجليل. فوقَ نحشونَ وراء الطريق المؤدِّي إلى المغرب. ولهُ عن اليسار مدينةُ صيفاتَ.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1:1-3:6</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kern="1200" cap="none" normalizeH="0" baseline="0" dirty="0">
                          <a:ln>
                            <a:noFill/>
                          </a:ln>
                          <a:solidFill>
                            <a:schemeClr val="bg1"/>
                          </a:solidFill>
                          <a:effectLst/>
                          <a:latin typeface="Arial" charset="0"/>
                          <a:ea typeface="+mn-ea"/>
                          <a:cs typeface="Arial" charset="0"/>
                        </a:rPr>
                        <a:t>1 </a:t>
                      </a:r>
                      <a:r>
                        <a:rPr kumimoji="0" lang="fr-FR" sz="2800" b="0" i="0" u="none" strike="noStrike" kern="1200" cap="none" normalizeH="0" baseline="0" dirty="0">
                          <a:ln>
                            <a:noFill/>
                          </a:ln>
                          <a:solidFill>
                            <a:schemeClr val="bg1"/>
                          </a:solidFill>
                          <a:effectLst/>
                          <a:latin typeface="Arial" charset="0"/>
                          <a:ea typeface="+mn-ea"/>
                          <a:cs typeface="Arial" charset="0"/>
                        </a:rPr>
                        <a:t>Livre des actes de Tobit, fils de </a:t>
                      </a:r>
                      <a:r>
                        <a:rPr kumimoji="0" lang="fr-FR" sz="2800" b="0" i="0" u="none" strike="noStrike" kern="1200" cap="none" normalizeH="0" baseline="0" dirty="0" err="1">
                          <a:ln>
                            <a:noFill/>
                          </a:ln>
                          <a:solidFill>
                            <a:schemeClr val="bg1"/>
                          </a:solidFill>
                          <a:effectLst/>
                          <a:latin typeface="Arial" charset="0"/>
                          <a:ea typeface="+mn-ea"/>
                          <a:cs typeface="Arial" charset="0"/>
                        </a:rPr>
                        <a:t>Tobiel</a:t>
                      </a:r>
                      <a:r>
                        <a:rPr kumimoji="0" lang="fr-FR" sz="2800" b="0" i="0" u="none" strike="noStrike" kern="1200" cap="none" normalizeH="0" baseline="0" dirty="0">
                          <a:ln>
                            <a:noFill/>
                          </a:ln>
                          <a:solidFill>
                            <a:schemeClr val="bg1"/>
                          </a:solidFill>
                          <a:effectLst/>
                          <a:latin typeface="Arial" charset="0"/>
                          <a:ea typeface="+mn-ea"/>
                          <a:cs typeface="Arial" charset="0"/>
                        </a:rPr>
                        <a:t>, fils d'</a:t>
                      </a:r>
                      <a:r>
                        <a:rPr kumimoji="0" lang="fr-FR" sz="2800" b="0" i="0" u="none" strike="noStrike" kern="1200" cap="none" normalizeH="0" baseline="0" dirty="0" err="1">
                          <a:ln>
                            <a:noFill/>
                          </a:ln>
                          <a:solidFill>
                            <a:schemeClr val="bg1"/>
                          </a:solidFill>
                          <a:effectLst/>
                          <a:latin typeface="Arial" charset="0"/>
                          <a:ea typeface="+mn-ea"/>
                          <a:cs typeface="Arial" charset="0"/>
                        </a:rPr>
                        <a:t>Ananiel</a:t>
                      </a:r>
                      <a:r>
                        <a:rPr kumimoji="0" lang="fr-FR" sz="2800" b="0" i="0" u="none" strike="noStrike" kern="1200" cap="none" normalizeH="0" baseline="0" dirty="0">
                          <a:ln>
                            <a:noFill/>
                          </a:ln>
                          <a:solidFill>
                            <a:schemeClr val="bg1"/>
                          </a:solidFill>
                          <a:effectLst/>
                          <a:latin typeface="Arial" charset="0"/>
                          <a:ea typeface="+mn-ea"/>
                          <a:cs typeface="Arial" charset="0"/>
                        </a:rPr>
                        <a:t>, fils d'</a:t>
                      </a:r>
                      <a:r>
                        <a:rPr kumimoji="0" lang="fr-FR" sz="2800" b="0" i="0" u="none" strike="noStrike" kern="1200" cap="none" normalizeH="0" baseline="0" dirty="0" err="1">
                          <a:ln>
                            <a:noFill/>
                          </a:ln>
                          <a:solidFill>
                            <a:schemeClr val="bg1"/>
                          </a:solidFill>
                          <a:effectLst/>
                          <a:latin typeface="Arial" charset="0"/>
                          <a:ea typeface="+mn-ea"/>
                          <a:cs typeface="Arial" charset="0"/>
                        </a:rPr>
                        <a:t>Adouël</a:t>
                      </a:r>
                      <a:r>
                        <a:rPr kumimoji="0" lang="fr-FR" sz="2800" b="0" i="0" u="none" strike="noStrike" kern="1200" cap="none" normalizeH="0" baseline="0" dirty="0">
                          <a:ln>
                            <a:noFill/>
                          </a:ln>
                          <a:solidFill>
                            <a:schemeClr val="bg1"/>
                          </a:solidFill>
                          <a:effectLst/>
                          <a:latin typeface="Arial" charset="0"/>
                          <a:ea typeface="+mn-ea"/>
                          <a:cs typeface="Arial" charset="0"/>
                        </a:rPr>
                        <a:t>, fils de </a:t>
                      </a:r>
                      <a:r>
                        <a:rPr kumimoji="0" lang="fr-FR" sz="2800" b="0" i="0" u="none" strike="noStrike" kern="1200" cap="none" normalizeH="0" baseline="0" dirty="0" err="1">
                          <a:ln>
                            <a:noFill/>
                          </a:ln>
                          <a:solidFill>
                            <a:schemeClr val="bg1"/>
                          </a:solidFill>
                          <a:effectLst/>
                          <a:latin typeface="Arial" charset="0"/>
                          <a:ea typeface="+mn-ea"/>
                          <a:cs typeface="Arial" charset="0"/>
                        </a:rPr>
                        <a:t>Gabaël</a:t>
                      </a:r>
                      <a:r>
                        <a:rPr kumimoji="0" lang="fr-FR" sz="2800" b="0" i="0" u="none" strike="noStrike" kern="1200" cap="none" normalizeH="0" baseline="0" dirty="0">
                          <a:ln>
                            <a:noFill/>
                          </a:ln>
                          <a:solidFill>
                            <a:schemeClr val="bg1"/>
                          </a:solidFill>
                          <a:effectLst/>
                          <a:latin typeface="Arial" charset="0"/>
                          <a:ea typeface="+mn-ea"/>
                          <a:cs typeface="Arial" charset="0"/>
                        </a:rPr>
                        <a:t>, fils de Raphaël, fils de </a:t>
                      </a:r>
                      <a:r>
                        <a:rPr kumimoji="0" lang="fr-FR" sz="2800" b="0" i="0" u="none" strike="noStrike" kern="1200" cap="none" normalizeH="0" baseline="0" dirty="0" err="1">
                          <a:ln>
                            <a:noFill/>
                          </a:ln>
                          <a:solidFill>
                            <a:schemeClr val="bg1"/>
                          </a:solidFill>
                          <a:effectLst/>
                          <a:latin typeface="Arial" charset="0"/>
                          <a:ea typeface="+mn-ea"/>
                          <a:cs typeface="Arial" charset="0"/>
                        </a:rPr>
                        <a:t>Ragouël</a:t>
                      </a:r>
                      <a:r>
                        <a:rPr kumimoji="0" lang="fr-FR" sz="2800" b="0" i="0" u="none" strike="noStrike" kern="1200" cap="none" normalizeH="0" baseline="0" dirty="0">
                          <a:ln>
                            <a:noFill/>
                          </a:ln>
                          <a:solidFill>
                            <a:schemeClr val="bg1"/>
                          </a:solidFill>
                          <a:effectLst/>
                          <a:latin typeface="Arial" charset="0"/>
                          <a:ea typeface="+mn-ea"/>
                          <a:cs typeface="Arial" charset="0"/>
                        </a:rPr>
                        <a:t>, de la descendance d'Ariel, de la tribu de Nephtali,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1:1-3:6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Tobias of the tribe and city of </a:t>
                      </a:r>
                      <a:r>
                        <a:rPr kumimoji="0" lang="en-US" sz="2800" b="0" i="0" u="none" strike="noStrike" cap="none" normalizeH="0" baseline="0" dirty="0" err="1">
                          <a:ln>
                            <a:noFill/>
                          </a:ln>
                          <a:solidFill>
                            <a:schemeClr val="bg1"/>
                          </a:solidFill>
                          <a:effectLst/>
                          <a:latin typeface="Arial" charset="0"/>
                          <a:cs typeface="Arial" charset="0"/>
                        </a:rPr>
                        <a:t>Nephtali</a:t>
                      </a:r>
                      <a:r>
                        <a:rPr kumimoji="0" lang="en-US" sz="2800" b="0" i="0" u="none" strike="noStrike" cap="none" normalizeH="0" baseline="0" dirty="0">
                          <a:ln>
                            <a:noFill/>
                          </a:ln>
                          <a:solidFill>
                            <a:schemeClr val="bg1"/>
                          </a:solidFill>
                          <a:effectLst/>
                          <a:latin typeface="Arial" charset="0"/>
                          <a:cs typeface="Arial" charset="0"/>
                        </a:rPr>
                        <a:t>, (which is in the upper parts of Galilee above </a:t>
                      </a:r>
                      <a:r>
                        <a:rPr kumimoji="0" lang="en-US" sz="2800" b="0" i="0" u="none" strike="noStrike" cap="none" normalizeH="0" baseline="0" dirty="0" err="1">
                          <a:ln>
                            <a:noFill/>
                          </a:ln>
                          <a:solidFill>
                            <a:schemeClr val="bg1"/>
                          </a:solidFill>
                          <a:effectLst/>
                          <a:latin typeface="Arial" charset="0"/>
                          <a:cs typeface="Arial" charset="0"/>
                        </a:rPr>
                        <a:t>Naasson</a:t>
                      </a:r>
                      <a:r>
                        <a:rPr kumimoji="0" lang="en-US" sz="2800" b="0" i="0" u="none" strike="noStrike" cap="none" normalizeH="0" baseline="0" dirty="0">
                          <a:ln>
                            <a:noFill/>
                          </a:ln>
                          <a:solidFill>
                            <a:schemeClr val="bg1"/>
                          </a:solidFill>
                          <a:effectLst/>
                          <a:latin typeface="Arial" charset="0"/>
                          <a:cs typeface="Arial" charset="0"/>
                        </a:rPr>
                        <a:t>, beyond the way that </a:t>
                      </a:r>
                      <a:r>
                        <a:rPr kumimoji="0" lang="en-US" sz="2800" b="0" i="0" u="none" strike="noStrike" cap="none" normalizeH="0" baseline="0" dirty="0" err="1">
                          <a:ln>
                            <a:noFill/>
                          </a:ln>
                          <a:solidFill>
                            <a:schemeClr val="bg1"/>
                          </a:solidFill>
                          <a:effectLst/>
                          <a:latin typeface="Arial" charset="0"/>
                          <a:cs typeface="Arial" charset="0"/>
                        </a:rPr>
                        <a:t>leadeth</a:t>
                      </a:r>
                      <a:r>
                        <a:rPr kumimoji="0" lang="en-US" sz="2800" b="0" i="0" u="none" strike="noStrike" cap="none" normalizeH="0" baseline="0" dirty="0">
                          <a:ln>
                            <a:noFill/>
                          </a:ln>
                          <a:solidFill>
                            <a:schemeClr val="bg1"/>
                          </a:solidFill>
                          <a:effectLst/>
                          <a:latin typeface="Arial" charset="0"/>
                          <a:cs typeface="Arial" charset="0"/>
                        </a:rPr>
                        <a:t> to the west, having on the right hand the city of </a:t>
                      </a:r>
                      <a:r>
                        <a:rPr kumimoji="0" lang="en-US" sz="2800" b="0" i="0" u="none" strike="noStrike" cap="none" normalizeH="0" baseline="0" dirty="0" err="1">
                          <a:ln>
                            <a:noFill/>
                          </a:ln>
                          <a:solidFill>
                            <a:schemeClr val="bg1"/>
                          </a:solidFill>
                          <a:effectLst/>
                          <a:latin typeface="Arial" charset="0"/>
                          <a:cs typeface="Arial" charset="0"/>
                        </a:rPr>
                        <a:t>Sephet</a:t>
                      </a:r>
                      <a:r>
                        <a:rPr kumimoji="0" lang="en-US" sz="2800" b="0" i="0" u="none" strike="noStrike" cap="none" normalizeH="0" baseline="0" dirty="0">
                          <a:ln>
                            <a:noFill/>
                          </a:ln>
                          <a:solidFill>
                            <a:schemeClr val="bg1"/>
                          </a:solidFill>
                          <a:effectLst/>
                          <a:latin typeface="Arial" charset="0"/>
                          <a:cs typeface="Arial" charset="0"/>
                        </a:rPr>
                        <a:t>,)</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79667" name="Group 19"/>
          <p:cNvGraphicFramePr>
            <a:graphicFrameLocks noGrp="1"/>
          </p:cNvGraphicFramePr>
          <p:nvPr/>
        </p:nvGraphicFramePr>
        <p:xfrm>
          <a:off x="34925" y="115888"/>
          <a:ext cx="9001125" cy="595940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وقد كانَ في جُملةِ الذينَ سُبوا في أيام شلمناصَر ملكِ أشورَ. ولم يتركْ طريقَ الاستقامةِ والحقِّ لأجل السبي. وكانَ يُقسِّمُ على إخوانهِ المسبيِّينَ معه مِن إسرائيلَ ما يُحصِّلهُ كُلَّ يوم.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a:t>
                      </a:r>
                      <a:r>
                        <a:rPr kumimoji="0" lang="fr-FR" sz="2800" b="0" i="0" u="none" strike="noStrike" kern="1200" cap="none" normalizeH="0" baseline="0" dirty="0">
                          <a:ln>
                            <a:noFill/>
                          </a:ln>
                          <a:solidFill>
                            <a:schemeClr val="bg1"/>
                          </a:solidFill>
                          <a:effectLst/>
                          <a:latin typeface="Arial" charset="0"/>
                          <a:ea typeface="+mn-ea"/>
                          <a:cs typeface="Arial" charset="0"/>
                        </a:rPr>
                        <a:t>qui, au temps de </a:t>
                      </a:r>
                      <a:r>
                        <a:rPr kumimoji="0" lang="fr-FR" sz="2800" b="0" i="0" u="none" strike="noStrike" kern="1200" cap="none" normalizeH="0" baseline="0" dirty="0" err="1">
                          <a:ln>
                            <a:noFill/>
                          </a:ln>
                          <a:solidFill>
                            <a:schemeClr val="bg1"/>
                          </a:solidFill>
                          <a:effectLst/>
                          <a:latin typeface="Arial" charset="0"/>
                          <a:ea typeface="+mn-ea"/>
                          <a:cs typeface="Arial" charset="0"/>
                        </a:rPr>
                        <a:t>Salmanassar</a:t>
                      </a:r>
                      <a:r>
                        <a:rPr kumimoji="0" lang="fr-FR" sz="2800" b="0" i="0" u="none" strike="noStrike" kern="1200" cap="none" normalizeH="0" baseline="0" dirty="0">
                          <a:ln>
                            <a:noFill/>
                          </a:ln>
                          <a:solidFill>
                            <a:schemeClr val="bg1"/>
                          </a:solidFill>
                          <a:effectLst/>
                          <a:latin typeface="Arial" charset="0"/>
                          <a:ea typeface="+mn-ea"/>
                          <a:cs typeface="Arial" charset="0"/>
                        </a:rPr>
                        <a:t>, roi d'Assyrie, fut déporté de </a:t>
                      </a:r>
                      <a:r>
                        <a:rPr kumimoji="0" lang="fr-FR" sz="2800" b="0" i="0" u="none" strike="noStrike" kern="1200" cap="none" normalizeH="0" baseline="0" dirty="0" err="1">
                          <a:ln>
                            <a:noFill/>
                          </a:ln>
                          <a:solidFill>
                            <a:schemeClr val="bg1"/>
                          </a:solidFill>
                          <a:effectLst/>
                          <a:latin typeface="Arial" charset="0"/>
                          <a:ea typeface="+mn-ea"/>
                          <a:cs typeface="Arial" charset="0"/>
                        </a:rPr>
                        <a:t>Thisbé</a:t>
                      </a:r>
                      <a:r>
                        <a:rPr kumimoji="0" lang="fr-FR" sz="2800" b="0" i="0" u="none" strike="noStrike" kern="1200" cap="none" normalizeH="0" baseline="0" dirty="0">
                          <a:ln>
                            <a:noFill/>
                          </a:ln>
                          <a:solidFill>
                            <a:schemeClr val="bg1"/>
                          </a:solidFill>
                          <a:effectLst/>
                          <a:latin typeface="Arial" charset="0"/>
                          <a:ea typeface="+mn-ea"/>
                          <a:cs typeface="Arial" charset="0"/>
                        </a:rPr>
                        <a:t>, laquelle se trouve au sud de </a:t>
                      </a:r>
                      <a:r>
                        <a:rPr kumimoji="0" lang="fr-FR" sz="2800" b="0" i="0" u="none" strike="noStrike" kern="1200" cap="none" normalizeH="0" baseline="0" dirty="0" err="1">
                          <a:ln>
                            <a:noFill/>
                          </a:ln>
                          <a:solidFill>
                            <a:schemeClr val="bg1"/>
                          </a:solidFill>
                          <a:effectLst/>
                          <a:latin typeface="Arial" charset="0"/>
                          <a:ea typeface="+mn-ea"/>
                          <a:cs typeface="Arial" charset="0"/>
                        </a:rPr>
                        <a:t>Kydios</a:t>
                      </a:r>
                      <a:r>
                        <a:rPr kumimoji="0" lang="fr-FR" sz="2800" b="0" i="0" u="none" strike="noStrike" kern="1200" cap="none" normalizeH="0" baseline="0" dirty="0">
                          <a:ln>
                            <a:noFill/>
                          </a:ln>
                          <a:solidFill>
                            <a:schemeClr val="bg1"/>
                          </a:solidFill>
                          <a:effectLst/>
                          <a:latin typeface="Arial" charset="0"/>
                          <a:ea typeface="+mn-ea"/>
                          <a:cs typeface="Arial" charset="0"/>
                        </a:rPr>
                        <a:t> de Nephtali, en Haute Galilée, au-dessus d'Aser, en retrait vers l'ouest, au nord de </a:t>
                      </a:r>
                      <a:r>
                        <a:rPr kumimoji="0" lang="fr-FR" sz="2800" b="0" i="0" u="none" strike="noStrike" kern="1200" cap="none" normalizeH="0" baseline="0" dirty="0" err="1">
                          <a:ln>
                            <a:noFill/>
                          </a:ln>
                          <a:solidFill>
                            <a:schemeClr val="bg1"/>
                          </a:solidFill>
                          <a:effectLst/>
                          <a:latin typeface="Arial" charset="0"/>
                          <a:ea typeface="+mn-ea"/>
                          <a:cs typeface="Arial" charset="0"/>
                        </a:rPr>
                        <a:t>Phogor</a:t>
                      </a:r>
                      <a:r>
                        <a:rPr kumimoji="0" lang="fr-FR" sz="2800" b="0" i="0" u="none" strike="noStrike" kern="1200" cap="none" normalizeH="0" baseline="0" dirty="0">
                          <a:ln>
                            <a:noFill/>
                          </a:ln>
                          <a:solidFill>
                            <a:schemeClr val="bg1"/>
                          </a:solidFill>
                          <a:effectLst/>
                          <a:latin typeface="Arial" charset="0"/>
                          <a:ea typeface="+mn-ea"/>
                          <a:cs typeface="Arial" charset="0"/>
                        </a:rPr>
                        <a:t>.</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When he was made captive in the days of Salmanasar king of the Assyrians, even in his captivity, forsook not the way of truth, 3 But every day gave all he could get to his brethren his fellow captives, that were of his kindred.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0692" name="Group 20"/>
          <p:cNvGraphicFramePr>
            <a:graphicFrameLocks noGrp="1"/>
          </p:cNvGraphicFramePr>
          <p:nvPr/>
        </p:nvGraphicFramePr>
        <p:xfrm>
          <a:off x="34925" y="115888"/>
          <a:ext cx="9001125" cy="6049963"/>
        </p:xfrm>
        <a:graphic>
          <a:graphicData uri="http://schemas.openxmlformats.org/drawingml/2006/table">
            <a:tbl>
              <a:tblPr rtl="1"/>
              <a:tblGrid>
                <a:gridCol w="4558866">
                  <a:extLst>
                    <a:ext uri="{9D8B030D-6E8A-4147-A177-3AD203B41FA5}">
                      <a16:colId xmlns:a16="http://schemas.microsoft.com/office/drawing/2014/main" val="20000"/>
                    </a:ext>
                  </a:extLst>
                </a:gridCol>
                <a:gridCol w="4442259">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هو أشدَّ شُبان قبيلةِ نفتاليمَ. إلاَّ أنَّهُ لمْ يتمرد ولا سعى مُتعوِّجاً ولا سَفِهٍ كفعل بعض الشُبان. ولمَّا كانوا يذهبونَ جميعاً ويسجدُون للعجول الذهبيةِ التي صنَعها يوربَعامُ ملكُ إسرائيلَ كانَ يفرُّ وحده مِن ذلك.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And when he was younger than any of the tribe of </a:t>
                      </a:r>
                      <a:r>
                        <a:rPr kumimoji="0" lang="en-US" sz="2800" b="0" i="0" u="none" strike="noStrike" cap="none" normalizeH="0" baseline="0" dirty="0" err="1">
                          <a:ln>
                            <a:noFill/>
                          </a:ln>
                          <a:solidFill>
                            <a:schemeClr val="bg1"/>
                          </a:solidFill>
                          <a:effectLst/>
                          <a:latin typeface="Arial" charset="0"/>
                          <a:cs typeface="Arial" charset="0"/>
                        </a:rPr>
                        <a:t>Nephtali</a:t>
                      </a:r>
                      <a:r>
                        <a:rPr kumimoji="0" lang="en-US" sz="2800" b="0" i="0" u="none" strike="noStrike" cap="none" normalizeH="0" baseline="0" dirty="0">
                          <a:ln>
                            <a:noFill/>
                          </a:ln>
                          <a:solidFill>
                            <a:schemeClr val="bg1"/>
                          </a:solidFill>
                          <a:effectLst/>
                          <a:latin typeface="Arial" charset="0"/>
                          <a:cs typeface="Arial" charset="0"/>
                        </a:rPr>
                        <a:t>, yet did he no childish thing in his work. 5 Moreover when all went to the golden calves which Jeroboam king of Israel had made, he alone fled the company of all,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2737" name="Group 17"/>
          <p:cNvGraphicFramePr>
            <a:graphicFrameLocks noGrp="1"/>
          </p:cNvGraphicFramePr>
          <p:nvPr/>
        </p:nvGraphicFramePr>
        <p:xfrm>
          <a:off x="34925" y="71414"/>
          <a:ext cx="9001125" cy="6732144"/>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573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يَجيءُ إلى أُورشليمَ إلى هيكل الربِّ ويسجدُ فيه للربِّ إلهِ إسرائيلَ. وكان يُقرِّبُ أبكارَه وأعشارَه كُلَّها برغبةٍ. وظل ثلاثَ سنواتٍ يُفرِّقُ أعشارَه جَميعَها على المحتاجينَ والغُرباء. وكانَ يفعلُ هذه الفعالَ وهو حافظٌ لناموس اللَّهِ مُنذُ حداثتهِ.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6 And went to Jerusalem to the temple of the Lord, and there adored the Lord God of Israel, offering faithfully all his </a:t>
                      </a:r>
                      <a:r>
                        <a:rPr kumimoji="0" lang="en-US" sz="2800" b="0" i="0" u="none" strike="noStrike" cap="none" normalizeH="0" baseline="0" dirty="0" err="1">
                          <a:ln>
                            <a:noFill/>
                          </a:ln>
                          <a:solidFill>
                            <a:schemeClr val="bg1"/>
                          </a:solidFill>
                          <a:effectLst/>
                          <a:latin typeface="Arial" charset="0"/>
                          <a:cs typeface="Arial" charset="0"/>
                        </a:rPr>
                        <a:t>firstfruits</a:t>
                      </a:r>
                      <a:r>
                        <a:rPr kumimoji="0" lang="en-US" sz="2800" b="0" i="0" u="none" strike="noStrike" cap="none" normalizeH="0" baseline="0" dirty="0">
                          <a:ln>
                            <a:noFill/>
                          </a:ln>
                          <a:solidFill>
                            <a:schemeClr val="bg1"/>
                          </a:solidFill>
                          <a:effectLst/>
                          <a:latin typeface="Arial" charset="0"/>
                          <a:cs typeface="Arial" charset="0"/>
                        </a:rPr>
                        <a:t>, and his tithes, 7 So that in the third year he gave all his tithes to the proselytes, and strangers. 8 These and such like things did he observe when but a boy according to the law of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3762" name="Group 18"/>
          <p:cNvGraphicFramePr>
            <a:graphicFrameLocks noGrp="1"/>
          </p:cNvGraphicFramePr>
          <p:nvPr/>
        </p:nvGraphicFramePr>
        <p:xfrm>
          <a:off x="34925" y="115888"/>
          <a:ext cx="9001125" cy="6314682"/>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بلغَ أن صارَ رَجلاً اتخذَ له امرأةً مِن قبيلتهِ اسمُها حَنَّةُ ووُلِدَ لهُ مِنها وُلدٌ سمَّاهُ طوبيا. وعلَّمهُ مِن صغَره أن يتَّقـيَ اللَّـهَ ويبتعدَ مِن كـلِّ خطيةٍ. ولما سُبيَ معَ امرأته وولده وكـلِّ عشيرتهِ إلى مدينةِ نينوى.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But when he was a man, he took to wife Anna of his own tribe, and had a son by her, whom he called after his own name, 10 And from his infancy he taught him to fear God, and to abstain from all sin. 11 And when by the captivity he with his wife and his son and all his tribe was come to the city of </a:t>
                      </a:r>
                      <a:r>
                        <a:rPr kumimoji="0" lang="en-US" sz="2800" b="0" i="0" u="none" strike="noStrike" cap="none" normalizeH="0" baseline="0" dirty="0" err="1">
                          <a:ln>
                            <a:noFill/>
                          </a:ln>
                          <a:solidFill>
                            <a:schemeClr val="bg1"/>
                          </a:solidFill>
                          <a:effectLst/>
                          <a:latin typeface="Arial" charset="0"/>
                          <a:cs typeface="Arial" charset="0"/>
                        </a:rPr>
                        <a:t>Ninive</a:t>
                      </a:r>
                      <a:r>
                        <a:rPr kumimoji="0" lang="en-US"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4788" name="Group 20"/>
          <p:cNvGraphicFramePr>
            <a:graphicFrameLocks noGrp="1"/>
          </p:cNvGraphicFramePr>
          <p:nvPr/>
        </p:nvGraphicFramePr>
        <p:xfrm>
          <a:off x="34925" y="115888"/>
          <a:ext cx="9001125" cy="669556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كان الجميعُ يأكُلُون مِن طعام الوثنيينَ وهو قد حفظَ نفسه ولم يتنجس بذلك. وكان يذكرُ الربَّ بكلِّ قلبهِ فأعطاهُ اللَّهُ نعمةً أمامَ شلمناصَرَ الملكِ. فأكرَمه شلمناصَرَ وأذنَ لهُ أن يذهبَ حيثُما أرادَ ويفعلَ ما شاءَ.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(When all ate of the meats of the Gentiles) he kept his soul and never was defiled with their meats. 13 And because he was mindful of the Lord with all his heart, God gave him favour in the sight of Salmanasar the king. 14 And he gave him leave to go whithersoever he would, with liberty to do whatever he had a mind.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5809" name="Group 17"/>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فكان يقصدُ كلاً مِن المسبيينَ ويعظُه بأقوال السلام. ولمَّا جاء إلى راجيسَ مدينةِ مادِّي كانَ قد بقى معه مما أنعمَ بهِ عليه الملكُ عشرُ وزَنات فضةٍ.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He therefore went to all that were in captivity, and gave them wholesome admonitions. 16 And when he was come to Rages a city of the Medes, and had ten talents of silver of that with which he had been honoured by the king:</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6836" name="Group 20"/>
          <p:cNvGraphicFramePr>
            <a:graphicFrameLocks noGrp="1"/>
          </p:cNvGraphicFramePr>
          <p:nvPr/>
        </p:nvGraphicFramePr>
        <p:xfrm>
          <a:off x="34925" y="115888"/>
          <a:ext cx="9001125" cy="6732144"/>
        </p:xfrm>
        <a:graphic>
          <a:graphicData uri="http://schemas.openxmlformats.org/drawingml/2006/table">
            <a:tbl>
              <a:tblPr rtl="1"/>
              <a:tblGrid>
                <a:gridCol w="3671887">
                  <a:extLst>
                    <a:ext uri="{9D8B030D-6E8A-4147-A177-3AD203B41FA5}">
                      <a16:colId xmlns:a16="http://schemas.microsoft.com/office/drawing/2014/main" val="20000"/>
                    </a:ext>
                  </a:extLst>
                </a:gridCol>
                <a:gridCol w="53292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فوجدَ هُناكَ جَمعاً غفيراً مِن جنسه المسبيينَ ومِنهم غافالائيلُ الذي هو مِن قبيلتةِ مُحتاجاً. فأقرضَه العشرَ الوزنات المذكورةَ وأخذَ عليه وثيقةً بها. وبَعد ذلكَ بزمانٍ طويلٍ ماتَ الملكُ شلمناصرُ وتملَّك عوضه ابنهُ سنحاريبُ وكانَ هذا يُبغضُ بَني إسرائيلَ.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when amongst a great multitude of his kindred, he saw Gabelus in want, who was one of his tribe, taking a note of his hand he gave him the aforesaid sum of money. 18 But after a long time, Salmanasar the king being dead, when Sennacherib his son, who reigned in his place, had a hatred for the children of Israel:</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7857" name="Group 17"/>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طوبيتُ لم يزلْ كلَّ يوم يَمضي إلى بَني جنسهِ ويُعزِّيهُم جميعاً ويُفرِّقُ ما استطاعَ مِن مالهِ لكُلِّ واحدٍ. فكانَ يُطعمُ الجياعَ ويكسي العُراةَ ويدفنُ الموتى والمقتُولينَ باجتهادٍ.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Tobias daily went among all his kindred and comforted them, and distributed to every one as he was able, out of his goods: 20 He fed the hungry, and gave clothes to the naked, and was careful to bury the dead, and they that were slain.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8883" name="Group 19"/>
          <p:cNvGraphicFramePr>
            <a:graphicFrameLocks noGrp="1"/>
          </p:cNvGraphicFramePr>
          <p:nvPr/>
        </p:nvGraphicFramePr>
        <p:xfrm>
          <a:off x="34925" y="115888"/>
          <a:ext cx="9001125" cy="6732144"/>
        </p:xfrm>
        <a:graphic>
          <a:graphicData uri="http://schemas.openxmlformats.org/drawingml/2006/table">
            <a:tbl>
              <a:tblPr rtl="1"/>
              <a:tblGrid>
                <a:gridCol w="3600450">
                  <a:extLst>
                    <a:ext uri="{9D8B030D-6E8A-4147-A177-3AD203B41FA5}">
                      <a16:colId xmlns:a16="http://schemas.microsoft.com/office/drawing/2014/main" val="20000"/>
                    </a:ext>
                  </a:extLst>
                </a:gridCol>
                <a:gridCol w="54006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رجعَ الملكُ سنحاريبُ مِن أرض يهوذا هارباً مِن ضربةِ اللَّهِ التي ضربه اللَّهُ بها لأجل ما جدفَ بهِ كانَ مُغتاظاً جداً على بَني إسرائيلَ فقتلَ مِنهم خَلقاً كثيراً وكانَ طوبيتُ يدفنُ أجسادهُم. فأُخبرَ الملكُ بذلك فأمرَ بقتلهِ وسلب جميع أموالهِ.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when king Sennacherib was come back, fleeing from Judea by reason of the slaughter that God had made about him for his blasphemy, and being angry slew many of the children of Israel, Tobias buried their bodies. 22 But when it was told the king, he commanded him to be slain, and took away all his substance.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9907" name="Group 19"/>
          <p:cNvGraphicFramePr>
            <a:graphicFrameLocks noGrp="1"/>
          </p:cNvGraphicFramePr>
          <p:nvPr/>
        </p:nvGraphicFramePr>
        <p:xfrm>
          <a:off x="34925" y="115888"/>
          <a:ext cx="9001125" cy="5945125"/>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فهربَ طوبيتُ عُرياناً واختبأ هو وابنهُ وامرأتهُ إذ كان مُحبُّوهُ كثيرينَ. وبعدَ خمسةٍ وأربعينَ يوماً قَتلَ الملكَ أولادهُ. فحينئذٍ رجَع طوبيتُ إلى منزله واستردَّ كلَّ ما كانَ فُقدَ لهُ.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But Tobias fleeing naked away with his son and with his wife, lay concealed, for many loved him. 24 But after forty-five days, the king was killed by his own sons. 25 And Tobias returned to his house, and all his substance was restored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0929" name="Group 17"/>
          <p:cNvGraphicFramePr>
            <a:graphicFrameLocks noGrp="1"/>
          </p:cNvGraphicFramePr>
          <p:nvPr/>
        </p:nvGraphicFramePr>
        <p:xfrm>
          <a:off x="34925" y="115888"/>
          <a:ext cx="9001125" cy="6371845"/>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ذلك لمَّا كانَ يومُ عيدِ الربِّ صنعَ طوبيتُ في بيتهِ طعاماً جيداً. وقالَ لابنهِ اذهبْ وائْتِ ببعض قَبيلتِنا الخائفي اللَّهَ ليأكُلوا معنا. فلمَّا رجع أخبرهُ أنَّهُ رأى رَجلاً مِن الإسرائيليينَ مَذبوحاً في السُوق</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after this, when there was a festival of the Lord, and a good dinner was prepared in Tobias's house, 2 He said to his son: Go, and bring some of our tribe that fear God, to feast with us. 3 And when he had gone, returning he told him, that one of the children of Israel lay slain in the street.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1953" name="Group 17"/>
          <p:cNvGraphicFramePr>
            <a:graphicFrameLocks noGrp="1"/>
          </p:cNvGraphicFramePr>
          <p:nvPr/>
        </p:nvGraphicFramePr>
        <p:xfrm>
          <a:off x="34925" y="115888"/>
          <a:ext cx="9001125" cy="6371845"/>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طوبيتُ وتركَ الطعامَ وذهبَ صائماً بسرعةٍ حتى وصلَ إلى الجثَّةِ. فحمَلها إلى بيتهِ سراً ليدفنها خِفيةً بعدَ غرُوب الشمس. وبعدَ أن خبَّأ الجثَّةَ حضَر مع ضُيوفه فأكلَ خُبزاً بخوفٍ وبكى.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forthwith leaped up from his place at the table, and left his dinner, and came fasting to the body. 4 And taking it up carried it privately to his house, that after the sun was down, he might bury him cautiously. 5 And when he had hid the body, he ate bread with mourning and fear,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2977" name="Group 17"/>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مُتـذكِّراً الكلمةَ التي قيلتْ مِن الربِّ بلسان عاموسَ النَّبيّ وهي هذه: " أيَّامُ أعيادكُم تتحولُ بكاءً وعويلاً ". ولمَّا غابتْ الشمسُ ذهبَ ودفنَ الجثةَ.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Remembering the word which the Lord spoke by Amos the prophet: Your festival days shall be turned into lamentation and mourning. 7 So when the sun was down, he went and buried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4002" name="Group 18"/>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أقرباؤهُ يلومونَه بعمله هذا قائلينَ مِن أجل فعلكَ هذا أمر الملكُ بقتلكَ ولم تَخلصْ مِن الموت إلاَّ بالجهدِ وها أنتَ لمْ تَزلْ تَدفنُ الموتى.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Now all his neighbours blamed him, saying: once already commandment was given for thee to be slain because of this matter, and thou didst scarce escape the sentence of death, and dost thou again bury the dead?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6052" name="Group 20"/>
          <p:cNvGraphicFramePr>
            <a:graphicFrameLocks noGrp="1"/>
          </p:cNvGraphicFramePr>
          <p:nvPr/>
        </p:nvGraphicFramePr>
        <p:xfrm>
          <a:off x="34925" y="115888"/>
          <a:ext cx="9001125" cy="6732144"/>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فكانَ طوبيتُ يخافُ اللَّهَ أكثرَ مما يخافُ مِن الملكِ وكانَ يستسرقُ جثثَ القتلى ويُخبِّئُها في بيتهِ وإذا تَنَصَّفَ اللَّيلُ يذهبُ يَدفنُها. وكانَ يوماً أنهُ قد تِعبَ واَعَيا مِن دفن الجثثِ فجاءَ إلى بيتهِ وألقَى نفسه بجانب حائطٍ مِن حجارةٍ ونامَ.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But Tobias fearing God more than the king, carried off the bodies of them that were slain, and hid them in his house, and at midnight buried them. 10 Now it happened one day that being wearied with burying, he came to his house, and cast himself down by the wall and slept,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9124" name="Group 20"/>
          <p:cNvGraphicFramePr>
            <a:graphicFrameLocks noGrp="1"/>
          </p:cNvGraphicFramePr>
          <p:nvPr/>
        </p:nvGraphicFramePr>
        <p:xfrm>
          <a:off x="34925" y="115888"/>
          <a:ext cx="9001125" cy="594512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هُناكَ وكرٌ للسِّنونو فوقَعَ منهِ قذَرٌ سخنٌ في عينَي طوبيتَ فعميَ. ولمْ يسمحْ اللَّهُ بهذه التجربةِ عليهِ إلاَّ ليجعلهُ مِثالاً بالصبر لمَن يكُونُ بعده كما كانَ لأيُّوبَ الصدِّيق.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as he was sleeping, hot dung out of a swallow's nest fell upon his eyes, and he was made blind. 12 Now this trial the Lord therefore permitted to happen to him, that an example might be given to posterity of his patience, as also of holy Job.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1169" name="Group 17"/>
          <p:cNvGraphicFramePr>
            <a:graphicFrameLocks noGrp="1"/>
          </p:cNvGraphicFramePr>
          <p:nvPr/>
        </p:nvGraphicFramePr>
        <p:xfrm>
          <a:off x="34925" y="115888"/>
          <a:ext cx="9001125" cy="5945125"/>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وكما أنَّهُ مُنذُ صباهُ اتَّقى اللَّهَ وحفظَ وصاياهُ لم يتضجَّر. مِن ضربةِ العَمى التي اتَّفقت لهُ. ولكنَّ قَبلَ ذلك بشكر اللَّهِ. وهكذا استمرَّ شاكراً كُلَّ أيَّام حياتهِ.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whereas he had always feared God from his infancy, and kept his commandments, he repined not against God because the evil of blindness had befallen him, 14 But continued immoveable in the fear of God, giving thanks to God all the days of his life.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193" name="Group 17"/>
          <p:cNvGraphicFramePr>
            <a:graphicFrameLocks noGrp="1"/>
          </p:cNvGraphicFramePr>
          <p:nvPr/>
        </p:nvGraphicFramePr>
        <p:xfrm>
          <a:off x="34925" y="115888"/>
          <a:ext cx="9001125" cy="6194362"/>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وكما كانَ أُولئكَ المُلُوكُ أصدقاء أيُّوبَ الصدِّيق يُعيِّرونه. هكذا كانَ كُلُّ عُصبةِ طوبيتَ وأقرباؤه يسخرونَ مِنه ويعيِّرونه بعيشتهِ هذه. قائلينَ أينَ رجاؤكَ الذي كُنتَ لأجلهِ تعملُ الصدقات وتدفنُ الموتى. فكانَ يُجيبهُم قائلاً لا تتكلَّمُوا بهذا.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For as the kings insulted over holy Job: so his relations and kinsmen mocked at his life, saying: 16 Where is thy hope, for which thou gavest alms, and buriedst the dead? 17 But Tobias rebuked them, saying: Speak not so:</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3217" name="Group 17"/>
          <p:cNvGraphicFramePr>
            <a:graphicFrameLocks noGrp="1"/>
          </p:cNvGraphicFramePr>
          <p:nvPr/>
        </p:nvGraphicFramePr>
        <p:xfrm>
          <a:off x="34925" y="115888"/>
          <a:ext cx="9001125" cy="5945125"/>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فإننا أبناءُ القديسينَ مُنتظرو الحياةَ التي يُعطي اللَّهُ للذينَ يحفظونَ أمانته أبداً بدون تغيير. وكانت حَنةُ امرأتهُ تعملُ في الحِياكةِ ومِن تعب يديها تأتي بمؤونةٍ حسبما تستطيعُ تحصيلُه.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we are the children of the saints, and look for that life which God will give to those that never change their faith from him. 19 Now Anna his wife went daily to weaving work, and she brought home what she could get for their living by the labour of her hands.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4240" name="Group 16"/>
          <p:cNvGraphicFramePr>
            <a:graphicFrameLocks noGrp="1"/>
          </p:cNvGraphicFramePr>
          <p:nvPr/>
        </p:nvGraphicFramePr>
        <p:xfrm>
          <a:off x="34925" y="115888"/>
          <a:ext cx="9001125" cy="6371845"/>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يوماً أنَّها حملت جَدياً وأخذتْه إلى المنزل. ولمَّا سمعَ ثُغاءَ الجَدي قالَ انظُروا. فإنْ كانَ سرقةً رُدُّوهُ إلى أصحابهِ فلا يحلُّ لنا أن نَتنجَّسَ أو نأكُل السرقةَ.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Whereby it came to pass, that she received a young kid, and brought it home: 21 And when her husband heard it bleating, he said: Take heed, lest perhaps it be stolen: restore ye it to its owners, for it is not lawful for us either to eat or to touch any thing that cometh by theft.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0145" name="Group 17"/>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فأجابته امرأتهُ وقد غَضبتْ مما قاله. قد تبيَّنتُ خيبةَ رجائك وظهرت الآنَ صدقاتُك. وبهذا الكلام ومِثلهِ كانت تُعيِّرهُ.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فتوجَّع طوبيتُ حينئذٍ وتحسَّر وذُرفتْ دُموعهُ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At these words his wife being angry answered: It is evident thy hope is come to nothing, and thy alms now appear. 23 And with these and other, such like words she upbraided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Then Tobias sighed, and began to pray with tears,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8097" name="Group 17"/>
          <p:cNvGraphicFramePr>
            <a:graphicFrameLocks noGrp="1"/>
          </p:cNvGraphicFramePr>
          <p:nvPr/>
        </p:nvGraphicFramePr>
        <p:xfrm>
          <a:off x="34925" y="115888"/>
          <a:ext cx="9001125" cy="5945125"/>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يُصلِّي قائلاً. عادلٌ أنـتَ يـاربُّ وجميـعُ أحكـامـكَ عـدلُ وطـرُقك كـلِّهـا رحـمةٌ وصـدقٌ وحـقٌّ.فاذكرني الآن برحمتك ولا تَنتقمْ منِّي لخطاياي ولا تذكر زلاَّتي ولا زلاَّت آبائي.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Saying, Thou art just, O Lord, and all thy judgments are just, and all thy ways mercy, and truth, and judgment: 3 And now, O Lord, think of me, and take not revenge of my sins, neither remember my offences, nor those of my parents.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5025" name="Group 17"/>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فإنَّنا ما أطعنا أوامرك فلذلك أسلمتنا للسَّبي والنَّهب والقتل وجعلتنا حديثاً للأُمم وعاراً في كلِّ القبائل التي تشتَّتنا بينهم.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For we have not obeyed thy commandments, therefore are we delivered to spoil and to captivity, and death, and are made a fable, and a reproach to all nations, amongst which thou hast scattered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97071" name="Group 15"/>
          <p:cNvGraphicFramePr>
            <a:graphicFrameLocks noGrp="1"/>
          </p:cNvGraphicFramePr>
          <p:nvPr/>
        </p:nvGraphicFramePr>
        <p:xfrm>
          <a:off x="34925" y="115888"/>
          <a:ext cx="9001125" cy="5834063"/>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وهكذا قد ظهرت الآن عظمةُ عدلكَ لأنَّنا ما عملنا بوصاياكَ ولا سلكنا باستقامةٍ أمام وجهكَ.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now, O Lord, great are thy judgments, because we have not done according to thy precepts, and have not walked sincerely before thee.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581709" name="Group 13"/>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ياربُّ بحسب رضاكَ اصنع لي وأمُر أن تقبلَ نفسي براحةٍ إذ الموتُ أصلحُ لي مِن الحياة. </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now, O Lord, do with me according to thy will, and command my spirit to be received in peace: for it is better for me to die, than to live.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5271" name="Group 23"/>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dirty="0">
                          <a:ln>
                            <a:noFill/>
                          </a:ln>
                          <a:solidFill>
                            <a:srgbClr val="FF9900"/>
                          </a:solidFill>
                          <a:effectLst/>
                          <a:latin typeface="Arial" charset="0"/>
                          <a:cs typeface="Arial" charset="0"/>
                        </a:rPr>
                        <a:t>من سفر طوبيا ( 3 : 7 ـ 23 )</a:t>
                      </a:r>
                      <a:endParaRPr kumimoji="0" lang="en-CA" sz="3200" b="1"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واتَّفق في ذات ذلكَ اليوم أن سارَّةَ ابنةَ رعوئيلَ في مدينةِ ايكفاتيَّا قد أسمَعتها عاراً إحدى جَواري أبيها.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3:7-23</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dirty="0">
                        <a:ln>
                          <a:noFill/>
                        </a:ln>
                        <a:solidFill>
                          <a:srgbClr val="FF9933"/>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Tobit 3:7-23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Now it happened on the same day, that Sara daughter of Raguel, in Rages a city of the Medes, received a reproach from one of her father's servant maids,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293" name="Group 21"/>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وذلك أنها كانت تزوجَتْ بسبعةِ رجال الواحد بعدَ الآخر وكانَ شيطانٌ اسمهُ أزموداوسَ يقتلُ كُلاً مِنهم سريعاً عندَما يدخلُ عَليها. ولمَّا أن سارَّةُ انتهرَت الجاريةَ على ذنبٍ ما أجابتها قائلةً لا يكونُ بعدُ انتظار ذكر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Because she had been given to seven husbands and a devil named Asmodeus had killed them, at their first going in unto her. 9 So when she reproved the maid for her fault, she answered her, saying: May we never see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8341" name="Group 21"/>
          <p:cNvGraphicFramePr>
            <a:graphicFrameLocks noGrp="1"/>
          </p:cNvGraphicFramePr>
          <p:nvPr/>
        </p:nvGraphicFramePr>
        <p:xfrm>
          <a:off x="34925" y="115888"/>
          <a:ext cx="9001125" cy="6732144"/>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ولا أُنثَى مِنكِ على الأرض يا قاتلةَ أَزواجها. أتريدينَ أن تقتُليني كما قتلت سبعةَ رجالٍ. فإذ سمعت سارَّةُ هذا الكلامَ صَعِدت إلى الغرفةِ العُلويَّةِ في بيتها وأقامت ثلاثةَ أيَّام وثلاثَ ليال مِن دون أكلٍ ولا شُربٍ.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or daughter of thee upon the earth, thou murderer of thy husbands. 10 Wilt thou kill me also, as thou hast already killed seven husbands? At these words, she went into an upper chamber of her house: and for three days and three nights did neither eat nor drink:</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63" name="Group 19"/>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تسكُبُ الدُّموع وتُصلي إلى اللَّهِ أن يُخلِّصها مِن هذا العار. وكان في اليوم الثَّالث أنها باركت اللَّهَ عند إتمام صلواتها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continuing in prayer with tears besought God, that he would deliver her from this reproach. 12 And it came to pass on the third day when she was making an end of her prayer, blessing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0387" name="Group 19"/>
          <p:cNvGraphicFramePr>
            <a:graphicFrameLocks noGrp="1"/>
          </p:cNvGraphicFramePr>
          <p:nvPr/>
        </p:nvGraphicFramePr>
        <p:xfrm>
          <a:off x="34925" y="115888"/>
          <a:ext cx="9001125" cy="60895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وقالت. مُباركٌ اسمُك يا إلهُ آبائنا لأنك ترحمُ عند غَضبكَ وفي وقت الشدَّة تغفرُ الخطايا للذين يَدعونك. فإليكَ ياربُّ أُوجِّه وجهي ولنحوكَ أرفعُ عينيَّ.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She said: Blessed is thy name, O God of our fathers, who when thou hast been angry, wilt shew mercy, and in the time of tribulation forgivest the sins of them that call upon thee. 14 To thee, O Lord, I turn my face, to thee I direct my eyes.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1411" name="Group 19"/>
          <p:cNvGraphicFramePr>
            <a:graphicFrameLocks noGrp="1"/>
          </p:cNvGraphicFramePr>
          <p:nvPr/>
        </p:nvGraphicFramePr>
        <p:xfrm>
          <a:off x="34925" y="115888"/>
          <a:ext cx="9001125" cy="5978526"/>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وأسأُلكَ ياربي أن تُخلصني مِن رباط هذا العار أو تُزيلَني عن وجهِ الأرض. وأنتَ ياربُّ عالمٌ أني ما اشتهيتُ زوجاً قطُّ وقد حفظتُ نفسي نقيةً مِن كُلِّ هوىً.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I beg, O Lord, that thou loose me from the bond of this reproach, or else take me away from the earth. 16 Thou knowest, O Lord, that I never coveted a husband, and have kept my soul clean from all lust.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2434" name="Group 18"/>
          <p:cNvGraphicFramePr>
            <a:graphicFrameLocks noGrp="1"/>
          </p:cNvGraphicFramePr>
          <p:nvPr/>
        </p:nvGraphicFramePr>
        <p:xfrm>
          <a:off x="34925" y="115888"/>
          <a:ext cx="9001125" cy="597852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وإني قطُّ لمْ أجعل نفسي بين اللاعبينَ ولا صَحبتُ ذوي الخفَّةِ. ولا أحببتُ أن التصقَ برجل بهواي ولكن بخوفكَ.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Never have I joined myself with them that play: neither have I made myself partaker with them that walk in lightness. 18 But a husband I consented to take, with thy fear, not with my lust.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3458" name="Group 18"/>
          <p:cNvGraphicFramePr>
            <a:graphicFrameLocks noGrp="1"/>
          </p:cNvGraphicFramePr>
          <p:nvPr/>
        </p:nvGraphicFramePr>
        <p:xfrm>
          <a:off x="34925" y="115888"/>
          <a:ext cx="9001125" cy="5978526"/>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 أكنُ أنا أستحقَّهُم ورُبما لم يكن أحدٌ مِنهم يستحقَّني. وتكونُ بمشيئتكَ قد حفِظتني لزوج آخر. وأحكامُك ليسَت بمشورة إنسانٍ.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either I was unworthy of them, or they perhaps were not worthy of me: because perhaps thou hast kept me for another man, 20 For thy counsel is not in man's power.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4480" name="Group 16"/>
          <p:cNvGraphicFramePr>
            <a:graphicFrameLocks noGrp="1"/>
          </p:cNvGraphicFramePr>
          <p:nvPr/>
        </p:nvGraphicFramePr>
        <p:xfrm>
          <a:off x="34925" y="115888"/>
          <a:ext cx="9001125" cy="608958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هو اليقينُ عند كُلِّ الذين يَعبدونك أنَّ مَن يحيا بتجربةٍ يتتوَّجُ ومَن أحاطت به شدَّةٌ يتخلَّصُ. وإن كانَ للتأديب فيسهلُ عليه أن يرجعَ إلى رحمتكَ.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But this every one is sure of that worshippeth thee, that his life, if it be under trial, shall be crowned and if it be under tribulation, it shall be delivered: and if it be under correction, it shall be allowed to come to thy mercy.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10" name="Group 14"/>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فإنكَ ياربُّ لا  ترتضي بهلاكنا وبعدَ الهيجان تجعلُ هُدوءاً عظيماً وبعدَ دُموع البُكاء تفيضُ السرورَ. فليكن اسمُك يا إلهُ إسرائيلَ مُباركاً إلى الأبدِ.</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For thou art not delighted in our being lost, because after a storm thou makest a calm, and after tears and weeping thou pourest in joyfulness. 23 Be thy name, O God of Israel, blessed for ever,.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5510" name="Group 22"/>
          <p:cNvGraphicFramePr>
            <a:graphicFrameLocks noGrp="1"/>
          </p:cNvGraphicFramePr>
          <p:nvPr/>
        </p:nvGraphicFramePr>
        <p:xfrm>
          <a:off x="34925" y="115888"/>
          <a:ext cx="9001125" cy="6535294"/>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dirty="0">
                          <a:ln>
                            <a:noFill/>
                          </a:ln>
                          <a:solidFill>
                            <a:srgbClr val="FF9900"/>
                          </a:solidFill>
                          <a:effectLst/>
                          <a:latin typeface="Arial" charset="0"/>
                          <a:cs typeface="Arial" charset="0"/>
                        </a:rPr>
                        <a:t>من سفر طوبيا ( 3 : 24 ـ 25 ، 4 ، 5 ، 6 : 1 ـ 9 )</a:t>
                      </a:r>
                      <a:endParaRPr kumimoji="0" lang="en-CA" sz="3200" b="1"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فاُستُجيبَتْ حينئذٍ صلاتِهما لدَى مجدِ الإلهِ العَليَّ. فأرسلَ الربَّ ملاكاً طاهراً رافائيلَ ليشفيهما لأن في وقتٍ واحدٍ قُبلت صلواتهما أمامَ اللَّهِ.</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3:24-6:9</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dirty="0">
                        <a:ln>
                          <a:noFill/>
                        </a:ln>
                        <a:solidFill>
                          <a:srgbClr val="FF9933"/>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Tobit 3:24-6:9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At that time the prayers of them both were heard in the sight of the glory of the most high God: 25 And the holy angel of the Lord, Raphael was sent to heal them both, whose prayers at one time were rehearsed in the sight of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6529" name="Group 17"/>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عَلمَ طوبيتُ أن صلاتَه قد قُبلت طابَ لهُ أن يموتَ ونادَى إلى ابنه طوبيا وقالَ لهُ اسمع يا ولدي كلامي واجعله في قلبكَ كالأساس.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Therefore when Tobias thought that his prayer was heard that he might die, he called to him Tobias his son, 2 And said to him: Hear, my son, the words of my mouth, and lay them as a foundation in thy heart.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8578" name="Group 18"/>
          <p:cNvGraphicFramePr>
            <a:graphicFrameLocks noGrp="1"/>
          </p:cNvGraphicFramePr>
          <p:nvPr/>
        </p:nvGraphicFramePr>
        <p:xfrm>
          <a:off x="34925" y="115888"/>
          <a:ext cx="9001125" cy="6732144"/>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إذ أخذَ اللَّهُ نفسي ادفن جسدي والتزم والدَتك جميعَ الأيَّام التي تُحيا بَعدُ. لأنَّهُ واجبٌ عليكَ أن تتذكَّر الأخطارَ العظيمةَ والآلامَ الكثيرة التي احتملتها لأجلك في بطنِها. وحينَ تقضي أجلَها ادفنها بجانبي في قبرٍ واحدٍ.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When God shall take my soul, thou shalt bury my body: and thou shalt honour thy mother all the days of her life: 4 For thou must be mindful what and how great perils she suffered for thee in her womb. 5 And when she also shall have ended the time of her life, bury her by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9602" name="Group 18"/>
          <p:cNvGraphicFramePr>
            <a:graphicFrameLocks noGrp="1"/>
          </p:cNvGraphicFramePr>
          <p:nvPr/>
        </p:nvGraphicFramePr>
        <p:xfrm>
          <a:off x="34925" y="115888"/>
          <a:ext cx="9001125" cy="623405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أنت فاحفظ ناموسَ اللَّهِ في قلبكَ كُلَّ أيَّام حياتكَ ولا تمِل إلى خطيةٍ ولا تتجاوز وصايا الربِّ إلهنا. تصدَّق مما لكَ ولا تُحوِّل وجهك عن الفقير</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all the days of thy life have God in thy mind: and take heed thou never consent to sin, nor transgress the commandments of the Lord our God. 7 Give alms out of thy substance, and turn not away thy face from any poor person:</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0625" name="Group 17"/>
          <p:cNvGraphicFramePr>
            <a:graphicFrameLocks noGrp="1"/>
          </p:cNvGraphicFramePr>
          <p:nvPr/>
        </p:nvGraphicFramePr>
        <p:xfrm>
          <a:off x="34925" y="115888"/>
          <a:ext cx="9001125" cy="666077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فيكُونَ أنَّ اللَّهَ لا يصرفُ وجهه عنكَ. كُن رحوماً حَسبما تستطيعُ. فإن كان مالكَ كثيراً فليكُن ما تُعطي كثيراً أو قليلاً فقليلاً عن طيب قلبٍ. فإنَّهُ يكُون لك كنزُ إحسانٍ ليوم الاحتياج.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so it shall come to pass that the face of the Lord shall not be turned from thee. 8 According to thy ability be merciful. 9 If thou have much give abundantly: if thou have little, take care even so to bestow willingly a little. 10 For thus thou storest up to thyself a good reward for the day of necessity.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1649" name="Group 17"/>
          <p:cNvGraphicFramePr>
            <a:graphicFrameLocks noGrp="1"/>
          </p:cNvGraphicFramePr>
          <p:nvPr/>
        </p:nvGraphicFramePr>
        <p:xfrm>
          <a:off x="34925" y="115888"/>
          <a:ext cx="9001125" cy="666077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الصدقات تُنجِّي مِن الخطيِّة والموت. وتُنقذُ النفسَ مِن الذِّهاب إلى الظلمةِ. الصدقةُ تكُونُ لصانِعها هديةٌ مقبولةٌ عِندَ اللَّهِ العليِّ. وأحذر مِن كلِّ زنىً ولا تتَّخذ امرأةً مِن غير جنسكَ.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For alms deliver from all sin, and from death, and will not suffer the soul to go into darkness. 12 Alms shall be a great confidence before the most high God, to all them that give it. 13 Take heed to keep thyself, my son, from all fornication, and beside thy wife never endure to know a crime.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2674" name="Group 18"/>
          <p:cNvGraphicFramePr>
            <a:graphicFrameLocks noGrp="1"/>
          </p:cNvGraphicFramePr>
          <p:nvPr/>
        </p:nvGraphicFramePr>
        <p:xfrm>
          <a:off x="34925" y="115888"/>
          <a:ext cx="9001125" cy="61229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يَتسلطُ التكُبُّرُ على قلبكَ ولا على شفتيكَ لأنه به كان ابتداءُ كُلِّ هلاكٍ. أعط أجرة العامل في وقتهِ ولا تُبقي أُجرةَ أجيركَ عندكَ البتةُ.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Never suffer pride to reign in thy mind, or in thy words: for from it all perdition took its beginning. 15 If any man hath done any work for thee, immediately pay him his hire, and let not the wages of thy hired servant stay with thee at all.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3697" name="Group 17"/>
          <p:cNvGraphicFramePr>
            <a:graphicFrameLocks noGrp="1"/>
          </p:cNvGraphicFramePr>
          <p:nvPr/>
        </p:nvGraphicFramePr>
        <p:xfrm>
          <a:off x="34925" y="115888"/>
          <a:ext cx="9001125" cy="666077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ما تكرهُ أن يُفعل بكَ لا تفعلهُ أنتَ بأحد. اشترك مع الجياع والفقراء بأكل  خُبزكَ واكس العُراة مِن ثيابكَ. قدِّمْ خُبزكَ وخمرَكَ عند دفن البارِّ ولا تشرب منها ولا تأكُل مع الخطاة.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See thou never do to another what thou wouldst hate to have done to thee by another. 17 Eat thy bread with the hungry and the needy, and with thy garments cover the naked, 18 Lay out thy bread, and thy wine upon the burial of a just man, and do not eat and drink thereof with the wicked.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4724" name="Group 20"/>
          <p:cNvGraphicFramePr>
            <a:graphicFrameLocks noGrp="1"/>
          </p:cNvGraphicFramePr>
          <p:nvPr/>
        </p:nvGraphicFramePr>
        <p:xfrm>
          <a:off x="34925" y="115888"/>
          <a:ext cx="9001125" cy="6732144"/>
        </p:xfrm>
        <a:graphic>
          <a:graphicData uri="http://schemas.openxmlformats.org/drawingml/2006/table">
            <a:tbl>
              <a:tblPr rtl="1"/>
              <a:tblGrid>
                <a:gridCol w="3816350">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التمس الرأي مِن الحكيم. بارك اللَّه كُلَّ حينٍ واسأله أن يُقوِّم طُرقك فتثبتُ كُلَّ آرائكَ. واعلم يا ولدي أني مُنذُ كُنتُ أنت طفلاً أعطيتُ غافالائيلَ في راجيسَ مدينةِ الماديينَ عشرَ وزنات فضةٍ وأخذتُ عليه وثيقةً بها هي عندي.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Seek counsel always of a wise man. 20 Bless God at all times: and desire of him to direct thy ways, and that all thy counsels may abide in him. 21 I tell thee also, my son, that I lent ten talents of silver, while thou wast yet a child, to Gabelus, in Rages a city of the Medes, and I have a note of his hand with me: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5745" name="Group 17"/>
          <p:cNvGraphicFramePr>
            <a:graphicFrameLocks noGrp="1"/>
          </p:cNvGraphicFramePr>
          <p:nvPr/>
        </p:nvGraphicFramePr>
        <p:xfrm>
          <a:off x="34925" y="115888"/>
          <a:ext cx="9001125" cy="6234050"/>
        </p:xfrm>
        <a:graphic>
          <a:graphicData uri="http://schemas.openxmlformats.org/drawingml/2006/table">
            <a:tbl>
              <a:tblPr rtl="1"/>
              <a:tblGrid>
                <a:gridCol w="3816350">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فتَبصَّرْ كيف يُمكنُكَ أن تذهب إليه وتأخذَ مِنه الوزنات المذكورةَ وتُسلِّمُه الوَثيقةَ. ولا تجزع يا ولدي فإنَّنا وإن كُنَّا نعيشُ عيشَ الفُقراء. فلنا خيراتٌ كثيرةٌ إن كُنَّا نتَّقي اللَّهَ ونحيا بالبرِّ ونبتعدُ عن كُلِّ خطيِّة.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Now therefore inquire how thou mayst go to him, and receive of him the foresaid sum of money, and restore to him the note of his hand. 23 Fear not, my son: we lead indeed a poor life, but we shall have many good things if we fear God, and depart from all sin, and do that which is good.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6770" name="Group 18"/>
          <p:cNvGraphicFramePr>
            <a:graphicFrameLocks noGrp="1"/>
          </p:cNvGraphicFramePr>
          <p:nvPr/>
        </p:nvGraphicFramePr>
        <p:xfrm>
          <a:off x="34925" y="115888"/>
          <a:ext cx="9001125" cy="6194362"/>
        </p:xfrm>
        <a:graphic>
          <a:graphicData uri="http://schemas.openxmlformats.org/drawingml/2006/table">
            <a:tbl>
              <a:tblPr rtl="1"/>
              <a:tblGrid>
                <a:gridCol w="3816350">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أجاب طوبيا أباهُ قائلاً: إني فاعلٌ كُلَّ ما أمرتني يا أبتاهُ. أمَّا الوزناتُ التي ذكرتَ فلا أعلم كيف يكُونُ استيفائُها إذ أنني لا أعرفُ الرَّجُل وهو لا يعرفُني وأيُّ علامةٍ أجعلُ له وأنا لا أعرفُ طريقاً أسيرُ بها إلى هُناكَ.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5:1 Then Tobias answered his father, and said: I will do all things, father, which thou hast commanded me. 2 But how I shall get this money, I cannot tell; he knoweth not me, and I know not him: what token shall I give him? nor did I ever know the way which leadeth thither.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7796" name="Group 20"/>
          <p:cNvGraphicFramePr>
            <a:graphicFrameLocks noGrp="1"/>
          </p:cNvGraphicFramePr>
          <p:nvPr/>
        </p:nvGraphicFramePr>
        <p:xfrm>
          <a:off x="34925" y="115888"/>
          <a:ext cx="9001125" cy="6234050"/>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طوبيتُ يا بني بيدي عليه وثيقةٌ إذا أريته إياها سلَّم المالَ إليكَ حالاً. فالتمس الآنَ إنساناً ثقةً يصحبُكَ تحتَ أجرةٍ وإذ أنا باقٍ حياً اذهب واقتَض مبلغَ الدَّين.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his father answered him, and said: I have a note of his hand with me, which when thou shalt shew him, he will presently pay it. 4 But go now, and seek thee out some faithful man, to go with thee for his hire: that thou mayst receive it, while I yet live.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8818" name="Group 18"/>
          <p:cNvGraphicFramePr>
            <a:graphicFrameLocks noGrp="1"/>
          </p:cNvGraphicFramePr>
          <p:nvPr/>
        </p:nvGraphicFramePr>
        <p:xfrm>
          <a:off x="34925" y="115888"/>
          <a:ext cx="9001125" cy="61229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 طوبيا فوجـدَ شاباً حسناً قائماً مُستَعداً كأنَّهُ على جَناح السَّفر. فسلَّم عليهِ طوبيا غيرُ عالم أنَّهُ ملاكُ اللَّهِ وقالَ لهُ ممن الشابُّ الصَّالحُ؟.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Then Tobias going forth, found a beautiful young man, standing girded, and as it were ready to walk. 6 And not knowing that he was an angel of God, he saluted him, and said: From whence art thou, good young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9843" name="Group 19"/>
          <p:cNvGraphicFramePr>
            <a:graphicFrameLocks noGrp="1"/>
          </p:cNvGraphicFramePr>
          <p:nvPr/>
        </p:nvGraphicFramePr>
        <p:xfrm>
          <a:off x="34925" y="115888"/>
          <a:ext cx="9001125" cy="6234050"/>
        </p:xfrm>
        <a:graphic>
          <a:graphicData uri="http://schemas.openxmlformats.org/drawingml/2006/table">
            <a:tbl>
              <a:tblPr rtl="1"/>
              <a:tblGrid>
                <a:gridCol w="5111750">
                  <a:extLst>
                    <a:ext uri="{9D8B030D-6E8A-4147-A177-3AD203B41FA5}">
                      <a16:colId xmlns:a16="http://schemas.microsoft.com/office/drawing/2014/main" val="20000"/>
                    </a:ext>
                  </a:extLst>
                </a:gridCol>
                <a:gridCol w="38893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 مِن بني إسرائيلَ. فقال طوبيا وهل تعرفُ طريقاً إلى مدينةِ المادِّيِّين؟ فأجاب الملاكُ أعرفُ إليها طُرقاً عديدةً قد سلكتُها إلى</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he answered: Of the children of Israel. And Tobias said to him: Knowest thou the way that leadeth to the country of the Medes? 8 And he answered: I know it: and I have often walked through all the ways thereof,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0868" name="Group 20"/>
          <p:cNvGraphicFramePr>
            <a:graphicFrameLocks noGrp="1"/>
          </p:cNvGraphicFramePr>
          <p:nvPr/>
        </p:nvGraphicFramePr>
        <p:xfrm>
          <a:off x="34925" y="115888"/>
          <a:ext cx="9001125" cy="623405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أخينا غافالائيل القاطن في راجيسَ مدينةِ الماديينَ في جبل قَفطانَ. فقالَ طوبيا أسألُك أن تَتصبَّرَ إلى أن أخبرَ أبي بهذه الأُمور.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 have abode with Gabelus our brother, who dwelleth at Rages a city of the Medes, which is situate in the mount of Ecbatana. 9 And Tobias said to him: Stay for me, I beseech thee, till I tell these same things to my father.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1889" name="Group 17"/>
          <p:cNvGraphicFramePr>
            <a:graphicFrameLocks noGrp="1"/>
          </p:cNvGraphicFramePr>
          <p:nvPr/>
        </p:nvGraphicFramePr>
        <p:xfrm>
          <a:off x="34925" y="115888"/>
          <a:ext cx="9001125" cy="61229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وحينئذٍ دخلَ طوبيا وأخبرَ أباه بكُلِّ ما كان فتعَجَّب مِن ذلك. وطلب أن يدخلَ ذلك الشابُّ إلى حضرته. فدخل الشابُّ وسلَّم عليه وقال ليكُن لك فرحاً دائماً.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Then Tobias going in told all these things to his father. Upon which his father being in admiration, desired that he would come in unto him. 11 So going in he saluted him, and said: Joy be to thee always.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2914" name="Group 18"/>
          <p:cNvGraphicFramePr>
            <a:graphicFrameLocks noGrp="1"/>
          </p:cNvGraphicFramePr>
          <p:nvPr/>
        </p:nvGraphicFramePr>
        <p:xfrm>
          <a:off x="34925" y="115888"/>
          <a:ext cx="9001125" cy="61229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طوبيتُ كيف يكونُ لي فرحٌ وأنا في الظُّلمةِ ولا أُبصرُ ضوءَ الشمس. فأجاب الشَّابُّ ليكُن قلبُك قوياً فإنك تتعافى قريباً مِن قِبَل اللَّهِ.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Tobias said: What manner of joy shall be to me, who sit in darkness and see not the light of heaven? 13 And the young man said to him: Be of good courage, thy cure from God is at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3938" name="Group 18"/>
          <p:cNvGraphicFramePr>
            <a:graphicFrameLocks noGrp="1"/>
          </p:cNvGraphicFramePr>
          <p:nvPr/>
        </p:nvGraphicFramePr>
        <p:xfrm>
          <a:off x="34925" y="115888"/>
          <a:ext cx="9001125" cy="623405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قال طوبيتُ هل تقدرُ أن تُوصِّلَ ابني إلى غافالائيلَ في راجيس مدينةِ المادِّيِّين؟ وأنا عند رُجوعِكَ أدفع لك أُجرةً. فقال الملاكُ أنا أُوصلُه وأعودُ به إليك سالماً.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Tobias said to him: Canst thou conduct my son to Gabelus at Rages, a city of the Medes? and when thou shalt return, I will pay thee thy hire. 15 And the angel said to him: I will conduct him thither, and bring him back to thee.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4962" name="Group 18"/>
          <p:cNvGraphicFramePr>
            <a:graphicFrameLocks noGrp="1"/>
          </p:cNvGraphicFramePr>
          <p:nvPr/>
        </p:nvGraphicFramePr>
        <p:xfrm>
          <a:off x="34925" y="115888"/>
          <a:ext cx="9001125" cy="623405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طوبيتُ أسألُكَ أن تُخبرني مِن أيِّ قبيلةٍ ومِن أيِّ سبطٍ أنتَ؟ فأجابَ الملاكُ رافائيلُ أتسألُ أنت عن جنس الأجير أو عن الأجير. أليس لك الذي يمضي مَعَ ابنكَ.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Tobias said to him: I pray thee, tell me, of what family, or what tribe art thou? 17 And Raphael the angel answered: Dost thou seek the family of him thou hirest, or the hired servant himself to go with thy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5985" name="Group 17"/>
          <p:cNvGraphicFramePr>
            <a:graphicFrameLocks noGrp="1"/>
          </p:cNvGraphicFramePr>
          <p:nvPr/>
        </p:nvGraphicFramePr>
        <p:xfrm>
          <a:off x="34925" y="115888"/>
          <a:ext cx="9001125" cy="61229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لئلا يهمُّكَ شيءٌ فأنا عازاريَّاس بنُ حننياس الكبير. فقال طوبيتُ ها أنت مِن بيتٍ كبيرٍ فأسألُك أن لا يَغيظُك أني أردتُ أعرفَ عشيرتكَ.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But lest I should make thee uneasy, I am Azarias the son of the great Ananias. 19 And Tobias answered: Thou art of a great family. But I pray thee be not angry that I desired to know thy family.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7009" name="Group 17"/>
          <p:cNvGraphicFramePr>
            <a:graphicFrameLocks noGrp="1"/>
          </p:cNvGraphicFramePr>
          <p:nvPr/>
        </p:nvGraphicFramePr>
        <p:xfrm>
          <a:off x="34925" y="115888"/>
          <a:ext cx="9001125" cy="61229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الملاكُ أنا أمضي مع ابنكَ وأعودُ به إليك سالماً. فأجابه طوبيتُ قائلاً اذهبا بأمنٍ وليكن اللَّهُ حافظاً لكُما في هذا السفر وملاكهُ برفقتِكما.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the angel said to him: I will lead thy son safe, and bring him to thee again safe. 21 And Tobias answering, said: May you have a good journey, and God be with you in your way, and his angel accompany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8034" name="Group 18"/>
          <p:cNvGraphicFramePr>
            <a:graphicFrameLocks noGrp="1"/>
          </p:cNvGraphicFramePr>
          <p:nvPr/>
        </p:nvGraphicFramePr>
        <p:xfrm>
          <a:off x="34925" y="115888"/>
          <a:ext cx="9001125" cy="61229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أعدَّا كُلَّ ما يلزمُهما في السفر ودَّع طوبيا أباه وأُمَّه ومضيا اثناهما معاً. فلمَّا ذهبا طفقت أُمُّ طوبيا تَبكي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all things being ready, that were to be carried in their journey, Tobias bade his father and his mother farewell, and they set out both together. 23 And when they were departed, his mother began to weep,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9058" name="Group 18"/>
          <p:cNvGraphicFramePr>
            <a:graphicFrameLocks noGrp="1"/>
          </p:cNvGraphicFramePr>
          <p:nvPr/>
        </p:nvGraphicFramePr>
        <p:xfrm>
          <a:off x="34925" y="115888"/>
          <a:ext cx="9001125" cy="6660770"/>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وتقولُ لأبيه قد أبعدتُ عنا عُكازَ شيخوخَتنا. لا كان أبداً المالُ الذي غرَّبت ابننا لأجلهِ. فإنَّهُ كان يَكفينا أننا مع فقرنا نَحسبُ أنَّ لنا غِنىً عظيماً حينما نُبصرُ ولدَنا.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to say: Thou hast taken the staff of our old age, and sent him away from us. 24 I wish the money for which thou hast sent him, had never been. 25 For our poverty was sufficient for us, that we might account it as riches, that we saw our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0088" name="Group 24"/>
          <p:cNvGraphicFramePr>
            <a:graphicFrameLocks noGrp="1"/>
          </p:cNvGraphicFramePr>
          <p:nvPr/>
        </p:nvGraphicFramePr>
        <p:xfrm>
          <a:off x="34925" y="115888"/>
          <a:ext cx="9001125" cy="651630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طوبيتُ لا تبكي سالماً ذهب ابنُنا وسالماً يعودُ إلينا وتُبصرُه عيناكِ. فإنِّي أحسبُ أن ملاكَ اللَّهِ الصالحَ في رفقتهِ يُدبِّـرُ كلَّ أعمالهِ فيرجعَ إلينا مُعافىً.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And Tobias said to her: Weep not, our son will arrive thither safe, and will return safe to us, and thy eyes shall see him. 27 For I believe that the good angel of God doth accompany him, and doth order all things well that are done about him, so that he shall return to us with joy.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2130" name="Group 18"/>
          <p:cNvGraphicFramePr>
            <a:graphicFrameLocks noGrp="1"/>
          </p:cNvGraphicFramePr>
          <p:nvPr/>
        </p:nvGraphicFramePr>
        <p:xfrm>
          <a:off x="34925" y="115888"/>
          <a:ext cx="9001125" cy="61229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سمعت هذا الكلامَ تركتْ البكاء وسكتَتْ. وسارَ الملاكُ وطوبيا وكلبهُ يتبعهُ فباتا أولَ منزلةٍ بجانب نهر الدَّجلةِ.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At these words his mother ceased weeping, and held her peace.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6:1 And Tobias went forward, and the dog followed him, and he lodged the first night by the river of Tigris.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3156" name="Group 20"/>
          <p:cNvGraphicFramePr>
            <a:graphicFrameLocks noGrp="1"/>
          </p:cNvGraphicFramePr>
          <p:nvPr/>
        </p:nvGraphicFramePr>
        <p:xfrm>
          <a:off x="34925" y="115888"/>
          <a:ext cx="9001125" cy="6732144"/>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وخرجَ طوبيا ليغسلَ رجليهِ فإذا سمكةً كبيرةً قد طلعت إليه كأنها تطلبُ أن تبتلعهُ. فارتعبَ طوبيا ونادَى بصوتٍ عظيم يا مولاي وَثَبَتْ إليَّ سمكةٌ لتبتلعَني. فقالَ لهُ الملاكُ أمسك بها واجذبها إليكَ فأمسكَها وجذَبها إلى الشاطئ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he went out to wash his feet, and behold a monstrous fish came up to devour him. 3 And Tobias being afraid of him, cried out with a loud voice, saying: Sir, he cometh upon me. 4 And the angel said to him: Take him by the gill, and draw him to thee.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4177" name="Group 17"/>
          <p:cNvGraphicFramePr>
            <a:graphicFrameLocks noGrp="1"/>
          </p:cNvGraphicFramePr>
          <p:nvPr/>
        </p:nvGraphicFramePr>
        <p:xfrm>
          <a:off x="34925" y="115888"/>
          <a:ext cx="9001125" cy="623405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وتركَها فصارت تتخبَّط قُدَّامَ رجليه. فقالَ له الملاكُ شُقْ جَوفَ السَّمكةِ واخرج القلبَ والمرارةَ والكبدَ وخَبِّئها معكَ. فإنَّ هذه تنفعُ لأن تكونَ دواءٌ في الضَّرورة.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when he had done so, he drew him out upon the land, and he began to pant before his feet. 5 Then the angel said to him: Take out the entrails of this fish, and lay up his heart, and his gall, and his liver for thee: for these are necessary for useful medicines.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5201" name="Group 17"/>
          <p:cNvGraphicFramePr>
            <a:graphicFrameLocks noGrp="1"/>
          </p:cNvGraphicFramePr>
          <p:nvPr/>
        </p:nvGraphicFramePr>
        <p:xfrm>
          <a:off x="34925" y="115888"/>
          <a:ext cx="9001125" cy="61229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أن فرغَ مِن ذلك أخذَ لحمَ السَّمكة وشواهُ وملَّحَ مِنه مِقداراً يكفيهُما إلى أن يصلا إلى راجيس مدينةِ المادِّيِّين.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when he had done so, he roasted the flesh thereof, and they took it with them in the way: the rest they salted as much as might serve them, till they came to Rages the city of the Medes.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6223" name="Group 15"/>
          <p:cNvGraphicFramePr>
            <a:graphicFrameLocks noGrp="1"/>
          </p:cNvGraphicFramePr>
          <p:nvPr/>
        </p:nvGraphicFramePr>
        <p:xfrm>
          <a:off x="34925" y="115888"/>
          <a:ext cx="9001125" cy="61229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طوبيا للملاك أرجوكَ يا أخي عازارياسُ أن تُخبرَني ما هي مَنفعةُ الأشياء التي أمرتني أن أُخبئَها مِن السَّمكةِ.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Then Tobias asked the angel, and said to him: I beseech thee, brother Azarias, tell me what remedies are these things good for, which thou hast bid me keep of the fish?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1104" name="Group 16"/>
          <p:cNvGraphicFramePr>
            <a:graphicFrameLocks noGrp="1"/>
          </p:cNvGraphicFramePr>
          <p:nvPr/>
        </p:nvGraphicFramePr>
        <p:xfrm>
          <a:off x="34925" y="115888"/>
          <a:ext cx="9001125" cy="6122988"/>
        </p:xfrm>
        <a:graphic>
          <a:graphicData uri="http://schemas.openxmlformats.org/drawingml/2006/table">
            <a:tbl>
              <a:tblPr rtl="1"/>
              <a:tblGrid>
                <a:gridCol w="4679950">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32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 الملاكُ قائلاً. أمَّا القلبُ والكبدُ فإنَّكَ إذا أخذت جُزءاً مِنهُما ووضعتُهُ على جمر نارٍ فدخانهُ يطردُ كُلَّ شيطان مِن رَجل أو امرأةٍ ولا يرجعُ إليهُما بعد ذلك أبداً.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the angel, answering, said to him: If thou put a little piece of its heart upon coals, the smoke thereof driveth away all kind of devils, either from man or from woman, so that they come no more to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7538" name="Group 2"/>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المرارةُ فإنها إذا كُحِّلَتْ بها الأعينُ الفاقدةُ البصر فتُبرأُ.</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the gall is good for anointing the eyes, in which there is a white speck, and they shall be cured.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7255" name="Group 23"/>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dirty="0">
                          <a:ln>
                            <a:noFill/>
                          </a:ln>
                          <a:solidFill>
                            <a:srgbClr val="FF9900"/>
                          </a:solidFill>
                          <a:effectLst/>
                          <a:latin typeface="Arial" charset="0"/>
                          <a:cs typeface="Arial" charset="0"/>
                        </a:rPr>
                        <a:t>من سفر طوبيا ( 6 : 10 ـ 22 ، 7 ، 8 ، 9 )</a:t>
                      </a:r>
                      <a:endParaRPr kumimoji="0" lang="en-CA" sz="3200" b="1"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قالَ طوبيا للملاك أين تُرى نبيتُ هذه الليلةِ. فقال الملاكُ يوجدُ في مكان قريب مِنا رجلٌ مِن قبيلتكَ اسمهُ رعوئيلُ ولهُ ابنةٌ وحيدةٌ اسمُها سارَّةُ.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6:10-9:12</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dirty="0">
                        <a:ln>
                          <a:noFill/>
                        </a:ln>
                        <a:solidFill>
                          <a:srgbClr val="FF9933"/>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Tobit 6:10-9:12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Tobias said to him: Where wilt thou that we lodge? 11 And the angel answering, said: Here is one whose name is Raguel, a near kinsman of thy tribe, and he hath a daughter named Sara,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8274" name="Group 18"/>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فسأتكلَّمُ مع أبيها ليعطيها لك زوجةً لأنكَ أنت الوحيدُ مِن قَبيلتها وهـي جيـدةٌ وعاقلـةٌ جـدَّاً. ويكونُ إذا تزوجت بابنتهِ أنهُ يجعلُ كُلَّ مالهُ لكَ.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وهكذا يجبُ أن نجعلَ مبيتنا هذه الليلةِ عنده وأنتَ تخطبُ ابنتهُ مِنه فيعطيها لك زوجةً.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he hath no son nor any other daughter beside her. 12 All his substance is due to thee, and thou must take her to wife. 13 Ask her therefore of her father, and he will give her thee to wife.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0325" name="Group 21"/>
          <p:cNvGraphicFramePr>
            <a:graphicFrameLocks noGrp="1"/>
          </p:cNvGraphicFramePr>
          <p:nvPr/>
        </p:nvGraphicFramePr>
        <p:xfrm>
          <a:off x="34925" y="115888"/>
          <a:ext cx="9001125" cy="6732144"/>
        </p:xfrm>
        <a:graphic>
          <a:graphicData uri="http://schemas.openxmlformats.org/drawingml/2006/table">
            <a:tbl>
              <a:tblPr rtl="1"/>
              <a:tblGrid>
                <a:gridCol w="3816350">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طوبيا سمعتُ أنَّ سبعةَ رجالٍ تزوجوا بها فكانَ شيطانٌ يقتلُ كُلاً مِنهم عند دُخوله عليها فهلكوا جميعاً. فأخافُ أن يتمَّ عليَّ ما جرى على أُولئكَ السبعةِ وأنا ابنٌ وحيدٌ لوالديَّ وهُما في كبر شيخوختهما فأخشى أن أُحدرهُما إلى القبر بالحزن وليس لهما ولدٌ غيري يدفنهُما.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Then Tobias answered, and said: I hear that she hath been given to seven husbands, and they all died: moreover I have heard, that a devil killed them. 15 Now I am afraid, lest the same thing should happen to me also: and whereas I am the only child of my parents, I should bring down their old age with sorrow to hell.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1346" name="Group 18"/>
          <p:cNvGraphicFramePr>
            <a:graphicFrameLocks noGrp="1"/>
          </p:cNvGraphicFramePr>
          <p:nvPr/>
        </p:nvGraphicFramePr>
        <p:xfrm>
          <a:off x="34925" y="115888"/>
          <a:ext cx="9001125" cy="6018150"/>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فأجابه الملاكُ ألا تذكرُ وصيَّة أبيكَ وقولهَ لك لا تتخذ لك امرأةً مِن غير قبيلتكَ والآن أقبل مِنِّي يا أخي فإنها قد حُفِظتْ لتكونَ زوجةً لك ولا يهمُّك أمرُ الشَّيطان.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Then the angel Raphael said to him: Hear me, and I will shew thee who they are, over whom the devil can prevail. 17 For they who in such manner receive matrimony, as to shut out God from themselves, and from their mind, and to give themselves to their lust,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2369" name="Group 17"/>
          <p:cNvGraphicFramePr>
            <a:graphicFrameLocks noGrp="1"/>
          </p:cNvGraphicFramePr>
          <p:nvPr/>
        </p:nvGraphicFramePr>
        <p:xfrm>
          <a:off x="34925" y="115888"/>
          <a:ext cx="9001125" cy="6305424"/>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وأنا أُخبرُكَ مِن هُم الذين يقدرُ عليهم الشَّيطانُ. هُم الذين يتزوَّجونَ بهذه ليُبعدوا اللَّهَ مِن قُلوبهم ويتلذَّذوا بشهواتهم كالفرس والبغل اللذين لا فَهَم لهُما. فَعلَى هؤلاء يقدرُ الشَّيطانُ. وأمَّا أنت إذا تزوجتَ بها ودَخلتَ عليها فتكونُ على ثلاثةِ أيَّام لا تهتمُّ بشيءٍ آخر إلا بالصَّلاة.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as the horse and mule, which have not understanding, over them the devil hath power. 18 But thou when thou shalt take her, go into the chamber, and for three days keep thyself continent from her, and give thyself to nothing else but to prayers with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3393" name="Group 17"/>
          <p:cNvGraphicFramePr>
            <a:graphicFrameLocks noGrp="1"/>
          </p:cNvGraphicFramePr>
          <p:nvPr/>
        </p:nvGraphicFramePr>
        <p:xfrm>
          <a:off x="34925" y="115888"/>
          <a:ext cx="9001125" cy="6018150"/>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الليلةِ الأُولى تَحرقُ كبدَ السَّمكةِ وقلبها فينهزمُ الشَّيطانُ مُرتعداً. وفي الليلةِ الثانية تقتربُ مِن امرأتك على ما كان الآباءُ القدِّيسونُ. وفي الليلةِ الثالثةِ تُقبلُ البركةُ بالبنين فيكونَ مِنكما أولادُ السَّلام.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on that night lay the liver of the fish on the fire, and the devil shall be driven away. 20 But the second night thou shalt be admitted into the society of the holy Patriarchs. 21 And the third night thou shalt obtain a blessing that sound children may be born of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4418" name="Group 18"/>
          <p:cNvGraphicFramePr>
            <a:graphicFrameLocks noGrp="1"/>
          </p:cNvGraphicFramePr>
          <p:nvPr/>
        </p:nvGraphicFramePr>
        <p:xfrm>
          <a:off x="34925" y="115888"/>
          <a:ext cx="9001125" cy="6817488"/>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الليلةِ الثالثةِ تُعطي البكرُ بخوف الربِّ للتَّبنِّي لا بسبب الزِّنا لتُقبلَ البركةُ بالأولاد في زَرع إبراهيمَ فتعلَّقَ قلبُ طوبيا بسارةَ. حينئذٍ لما سمعَ عنها ولم يزالا سائرين حتى وصلا إلى أكفاتيا.وسارَ إلى بيت رعوئيل فالتقتهُما سارَّةُ وسلَّمت عليهما.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when the third night is past, thou shalt take the virgin with the fear of the Lord, moved rather for love of children than for lust, that in the seed of Abraham thou mayst obtain a blessing in children.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7:1 And they went in to Raguel, and Raguel received them with joy.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5442" name="Group 18"/>
          <p:cNvGraphicFramePr>
            <a:graphicFrameLocks noGrp="1"/>
          </p:cNvGraphicFramePr>
          <p:nvPr/>
        </p:nvGraphicFramePr>
        <p:xfrm>
          <a:off x="34925" y="115888"/>
          <a:ext cx="9001125" cy="6018150"/>
        </p:xfrm>
        <a:graphic>
          <a:graphicData uri="http://schemas.openxmlformats.org/drawingml/2006/table">
            <a:tbl>
              <a:tblPr rtl="1"/>
              <a:tblGrid>
                <a:gridCol w="4103687">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نظر رعوئيلُ إلى طوبيا قالَ لزوجتهِ اُنظري ما أشبهَ هذا الرَّجُلُ بطوبيتَ ابن عمِّي. وبعدَ ذلك قالَ لهُما رعوئيلُ مِن أين أنتما أيها الشابان الأخوان. فقال مِن سبي نينوى مِن قبيلةِ نفتاليمَ.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Raguel looking upon Tobias, said to Anna his wife: How like is this young man to my cousin? 3 And when he had spoken these words, he said: Whence are ye young men our brethren? 4 But they said: We are of the tribe of Nephtali, of the captivity of Ninive.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6467" name="Group 19"/>
          <p:cNvGraphicFramePr>
            <a:graphicFrameLocks noGrp="1"/>
          </p:cNvGraphicFramePr>
          <p:nvPr/>
        </p:nvGraphicFramePr>
        <p:xfrm>
          <a:off x="34925" y="115888"/>
          <a:ext cx="9001125" cy="601815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لهُما هل تعرفان أخانا طوبيتَ. فقالا نعرفُهُ. وإذ كان قد أكثر مِن الثَّناء عليهِ قال لهُ الملاكُ مُشيراً إلى طوبيا هـذا ابنُ طوبيتَ الذي تذكُره.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Raguel said to them: Do you know Tobias my brother? And they said: We know him. 6 And when he was speaking many good things of him, the angel said to Raguel: Tobias concerning whom thou inquirest is this young man's father.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7490" name="Group 18"/>
          <p:cNvGraphicFramePr>
            <a:graphicFrameLocks noGrp="1"/>
          </p:cNvGraphicFramePr>
          <p:nvPr/>
        </p:nvGraphicFramePr>
        <p:xfrm>
          <a:off x="34925" y="115888"/>
          <a:ext cx="9001125" cy="630542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فرمى نفسُهُ عليهِ رعوئيلُ وقبَّله بدموعٍ وبكى على عنقهِ. قائلاً: البركةُ تكونُ لكَ يا ابني لأنكَ ابنُ رجُلٍ مِن ذوي الجودَة والخير. ولما سمع بأنَّ طوبيتَ ذهبَ بصرُهُ حزنَ كثيراً وبكى مع امرأتهِ وابنتهِ سارَّة وقبلوا الملاكَ وطوبيا بكُلِّ سرورٍ.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Raguel went to him, and kissed him with tears and weeping upon his neck, said: A blessing be upon thee, my son, because thou art the son of a good and most virtuous man. 8 And Anna his wife, and Sara their daughter wept.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8515" name="Group 19"/>
          <p:cNvGraphicFramePr>
            <a:graphicFrameLocks noGrp="1"/>
          </p:cNvGraphicFramePr>
          <p:nvPr/>
        </p:nvGraphicFramePr>
        <p:xfrm>
          <a:off x="34925" y="115888"/>
          <a:ext cx="9001125" cy="644487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ذلكَ أمرَ رعوئيلُ بذبح كبشٍ وأن يُهيئوا طعاماً. فلما سألهُما أن يجلسا على الطَّعام قالَ طوبيا ما أكُلُ اليوم طعاماً هُنا ولا أشربُ إلا أن تُجيب سُؤالي وتعدُني أن تعطيني سارَّةَ ابنتكَ.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after they had spoken, Raguel commanded a sheep to be killed, and a feast to be prepared. And when he desired them to sit down to dinner, 10 Tobias said: I will not eat nor drink here this day, unless thou first grant me my petition, and promise to give me Sara thy daughter.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9539" name="Group 19"/>
          <p:cNvGraphicFramePr>
            <a:graphicFrameLocks noGrp="1"/>
          </p:cNvGraphicFramePr>
          <p:nvPr/>
        </p:nvGraphicFramePr>
        <p:xfrm>
          <a:off x="34925" y="115888"/>
          <a:ext cx="9001125" cy="644487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رعوئيلُ هذا الحديثَ خاف لأنَّهُ كان يعلمُ ماذا أصابَ السبعةَ الرجال الذين خطبوا ابنته فخاف أن يصيبه ما أصابهم وفيما هو مُفكرٌ ولم يُجاوب.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Now when Raguel heard this he was afraid, knowing what had happened to those seven husbands, that went in unto her: and he began to fear lest it might happen to him also in like manner: and as he was in suspense, and gave no answer to his petition,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0561" name="Group 17"/>
          <p:cNvGraphicFramePr>
            <a:graphicFrameLocks noGrp="1"/>
          </p:cNvGraphicFramePr>
          <p:nvPr/>
        </p:nvGraphicFramePr>
        <p:xfrm>
          <a:off x="34925" y="115888"/>
          <a:ext cx="9001125" cy="644487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لهُ الملاكُ لا تخف مِن أن تُعطيه إياها لأن ابنتك محفوظةٌ لهذا الخائفِ مِن اللَّهِ وكلاهما مَحفوظان مِن اللَّهِ ولأجل هذا ما قدرَ غيرهُ أن يأخذَها. حينئذٍ قال رعوئيلُ لا شكَّ أنَّ اللَّهَ قبلَ صلواتي ودُموعي.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 angel said to him: Be not afraid to give her to this man, for to him who feareth God is thy daughter due to be his wife: therefore another could not have her. 13 Then Raguel said: I doubt not but God hath regarded my prayers and tears in his sight.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1585" name="Group 17"/>
          <p:cNvGraphicFramePr>
            <a:graphicFrameLocks noGrp="1"/>
          </p:cNvGraphicFramePr>
          <p:nvPr/>
        </p:nvGraphicFramePr>
        <p:xfrm>
          <a:off x="34925" y="115888"/>
          <a:ext cx="9001125" cy="644487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وأظنُّ أنَّ مِن أجل ذلكَ هداكُما اللَّهُ إليَّ حتى أنَّ هذه تقترنُ بجنسِها كناموس موسى والآن لا شكَّ أني أُسلِّمُها لك. فأخذَ يدَ ابنتهِ سارَّةَ وسلَّمها إلى يدِ طوبيا قائلاً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I believe he hath therefore made you come to me, that this maid might be married to one of her own kindred, according to the law of Moses: and now doubt not but I will give her to thee. 15 And taking the right hand of his daughter, he gave it into the right hand of Tobias, saying:</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2610" name="Group 18"/>
          <p:cNvGraphicFramePr>
            <a:graphicFrameLocks noGrp="1"/>
          </p:cNvGraphicFramePr>
          <p:nvPr/>
        </p:nvGraphicFramePr>
        <p:xfrm>
          <a:off x="34925" y="115888"/>
          <a:ext cx="9001125" cy="601815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إلهُ إبراهيمَ وإلهُ إسحقَ وإلهُ يعقوبَ يكونُ معكُما وهو يجمعكُما ويُكمِّل بركته فيكُما وأخذَ قِرطاساً وكتب فيه كتابَ الزيجةِ وختمهُ. وابتدأُوا يأكُلُون شاكرينَ الربِّ.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 God of Abraham, and the God of Isaac, and the God of Jacob be with you, and may he join you together, and fulfil his blessing in you. 16 And taking paper they made a writing of the marriage. 17 And afterwards they made merry, blessing God.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3635" name="Group 19"/>
          <p:cNvGraphicFramePr>
            <a:graphicFrameLocks noGrp="1"/>
          </p:cNvGraphicFramePr>
          <p:nvPr/>
        </p:nvGraphicFramePr>
        <p:xfrm>
          <a:off x="34925" y="115888"/>
          <a:ext cx="9001125" cy="6305424"/>
        </p:xfrm>
        <a:graphic>
          <a:graphicData uri="http://schemas.openxmlformats.org/drawingml/2006/table">
            <a:tbl>
              <a:tblPr rtl="1"/>
              <a:tblGrid>
                <a:gridCol w="3887787">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فدعا رعوئيلُ امرأته وأمرها أن تُهيئَ لهُما مضَجعاً آخر وتدخلُ سارَّةُ فيهِ. ففعلت كما أمرها وأدخلتها إلى هُناك وبكت ومسحت دُموعَ ابنتها وقالت لها. ثقي يا بنيَّةُ فإنَّ ربَّ السماء والأرض يمنحُك نعمةً عوض حُزنُكِ هذا فتشجَّعي.</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Raguel called to him Anna his wife, and bade her to prepare another chamber. 19 And she brought Sara her daughter in thither, and she wept. 20 And she said to her: Be of good cheer, my daughter: the Lord of heaven give thee joy for the trouble thou hast undergone.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4657" name="Group 17"/>
          <p:cNvGraphicFramePr>
            <a:graphicFrameLocks noGrp="1"/>
          </p:cNvGraphicFramePr>
          <p:nvPr/>
        </p:nvGraphicFramePr>
        <p:xfrm>
          <a:off x="34925" y="115888"/>
          <a:ext cx="9001125" cy="644487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تعشوا دخل عليها الشابُّ. فتذكَّر طُوبيا كلام الملاك وأخرج مِن كيسه الكبدَ والقلبَ وطرحهُ على الجمر ودخَّن بهُما. ولمَّا استنشقَ الشَّيطانُ الرائحةَ هرب إلى بريةِ مِصر الفوقانيَّةِ فربطهُ الملاكُ.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8:1 And after they had supped, they brought in the young man to her. 2 And Tobias remembering the angel's word, took out of his bag part of the liver, and laid it upon burning coals. 3 Then the angel Raphael took the devil, and bound him in the desert of upper Egypt.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5681" name="Group 17"/>
          <p:cNvGraphicFramePr>
            <a:graphicFrameLocks noGrp="1"/>
          </p:cNvGraphicFramePr>
          <p:nvPr/>
        </p:nvGraphicFramePr>
        <p:xfrm>
          <a:off x="34925" y="115888"/>
          <a:ext cx="9001125" cy="601815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اختليا كلاهما نهضَ طوبيا مِن فراشهِ وقال. قومي يا أُختي نُصلِّي للَّهِ اليومَ وغداً وبعد غـد. لأنَّ في هـذه الثلاث ليـالي نقتـرنُ باللَّـهِ وبعـد الليلـةِ الثالثـةِ نكـونُ في زيجتنا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Then Tobias exhorted the virgin, and said to her: Sara, arise, and let us pray to God to day, and to morrow, and the next day: because for these three nights we are joined to God: and when the third night is over, we will be in our own wedlock.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6706" name="Group 18"/>
          <p:cNvGraphicFramePr>
            <a:graphicFrameLocks noGrp="1"/>
          </p:cNvGraphicFramePr>
          <p:nvPr/>
        </p:nvGraphicFramePr>
        <p:xfrm>
          <a:off x="34925" y="115888"/>
          <a:ext cx="9001125" cy="59070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فإنَّنا أولادُ القِدِّيسينَ وما نقدرُ أن نتزوجَ مِثل الأُمم الذين لا يعرفونَ اللَّهَ. فقاما كِلاهما وصلَّيا بحرارةٍ لكي يُعطَيا البركةَ.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For we are the children of saints, and we must not be joined together like heathens that know not God. 6 So they both arose, and prayed earnestly both together that health might be given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7731" name="Group 19"/>
          <p:cNvGraphicFramePr>
            <a:graphicFrameLocks noGrp="1"/>
          </p:cNvGraphicFramePr>
          <p:nvPr/>
        </p:nvGraphicFramePr>
        <p:xfrm>
          <a:off x="34925" y="115888"/>
          <a:ext cx="9001125" cy="6305424"/>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طوبيا مُباركٌ هو اللَّهُ إلهُ آبائنا ومُباركٌ اسمُهُ القدوسُ والممجَّدُ إلى الدهور. لك يُباركُ السماويُّون وكلُّ خلائقكَ. أنتَ جبلتَ آدم مِن تراب الأرض وأعطيته حواءَ عوناً له ومِنهما وُلِدَ كُلَّ زرع البشر. أنت قُلتَ ليس بجيِّدٍ أن يكونَ الإنسانُ وحده لكن فلنصنعن له مُعيناً على شبههِ.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Tobias said: Lord God of our fathers, may the heavens and the earth, and the sea, and the fountains, and the rivers, and all thy creatures that are in them, bless thee. 8 Thou madest Adam of the slime of the earth, and gavest him Eve for a helper.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9777" name="Group 17"/>
          <p:cNvGraphicFramePr>
            <a:graphicFrameLocks noGrp="1"/>
          </p:cNvGraphicFramePr>
          <p:nvPr/>
        </p:nvGraphicFramePr>
        <p:xfrm>
          <a:off x="34925" y="115888"/>
          <a:ext cx="9001125" cy="644487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والآن ياربُّ أنتَ تعلمُ أني ما أخذتُ أُختي هذه زوجةً بسبب لذَّةٍ بل لمحبَّتي للأولاد الذين بهم يتباركُ اسمُكَ إلى دهر الدَّاهرين. وقالَ في نفسهِ آمين. أما سارَّةُ فقالت ارحمنا ياربُّ حتى نشيخ كلانا في عافيةٍ.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And now, Lord, thou knowest, that not for fleshly lust do I take my sister to wife, but only for the love of posterity, in which thy name may be blessed for ever and ever. 10 Sara also said: Have mercy on us, O Lord, have mercy on us, and let us grow old both together in health.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0802" name="Group 18"/>
          <p:cNvGraphicFramePr>
            <a:graphicFrameLocks noGrp="1"/>
          </p:cNvGraphicFramePr>
          <p:nvPr/>
        </p:nvGraphicFramePr>
        <p:xfrm>
          <a:off x="34925" y="115888"/>
          <a:ext cx="9001125" cy="687159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صار قُربُ صِياح الدِّيك أمر رعوئيلُ غِلمانه أن يأتوا إليهِ فمضوا معه حتى يحفروا قبراً. لأنَّهُ خاف أنهُ يكونُ قد جرى على طوبيا كما جرى على السبعةِ عندَ دُخولهم على ابنته.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it came to pass about the cockcrowing, Raguel ordered his servants to be called for, and they went with him together to dig a grave. 12 For he said: Lest perhaps it may have happened to him, in like manner as it did to the other seven husbands, that went in unto 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1827" name="Group 19"/>
          <p:cNvGraphicFramePr>
            <a:graphicFrameLocks noGrp="1"/>
          </p:cNvGraphicFramePr>
          <p:nvPr/>
        </p:nvGraphicFramePr>
        <p:xfrm>
          <a:off x="34925" y="115888"/>
          <a:ext cx="9001125" cy="6732144"/>
        </p:xfrm>
        <a:graphic>
          <a:graphicData uri="http://schemas.openxmlformats.org/drawingml/2006/table">
            <a:tbl>
              <a:tblPr rtl="1"/>
              <a:tblGrid>
                <a:gridCol w="3816350">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هيأوا قبراً رجعَ رعوئيلُ إلى امرأتهِ وقال لها. ابعثي إحدَى الجواري حتى تُبصر إن كان ماتَ لندفنه قبل الصباح ولا يعلمُ أحدٌ بذلكَ. فأنفذت إحدى جواريها فلما فتحت البابَ وعبرتْ عليهُما رأتهُما سالمين نائمين معاً.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when they had prepared the pit, Raguel went back to his wife, and said to her: 14 Send one of thy maids, and let her see if he be dead, that I may bury him before it be day. 15 So she sent one of her maidservants, who went into the chamber, and found them safe and sound, sleeping both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2850" name="Group 18"/>
          <p:cNvGraphicFramePr>
            <a:graphicFrameLocks noGrp="1"/>
          </p:cNvGraphicFramePr>
          <p:nvPr/>
        </p:nvGraphicFramePr>
        <p:xfrm>
          <a:off x="34925" y="115888"/>
          <a:ext cx="9001125" cy="676872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فخرجَت وأعلمتهُما أنَّهُ باقٍ حيُّ فباركَ اللَّهَ رعوئيلُ مع امرأتهِ. قائلاً مُباركٌ أنت يا اللَّهُ بكلِّ بركةٍ قدِّيسةٍ. ولتباركُكَ جميعُ قِديسيكَ وكلُّ مخلوقاتكَ وكلُّ ملائكَتِكَ ومُختاريكَ فليباركوكَ إلى كافَّةِ الأدهار. مُباركٌ أنتَ لأنكَ أبهجتني ولم يُصبني كما ظننتُ لكن حسب رحمتكَ الكثيرة فعلت معنا.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returning she brought the good news: and Raguel and Anna his wife blessed the Lord, 17 And said: We bless thee, O Lord God of Israel, because it hath not happened as we suspected. 18 For thou hast shewn thy mercy to us, and hast shut out from us the enemy that persecuted us.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4899" name="Group 19"/>
          <p:cNvGraphicFramePr>
            <a:graphicFrameLocks noGrp="1"/>
          </p:cNvGraphicFramePr>
          <p:nvPr/>
        </p:nvGraphicFramePr>
        <p:xfrm>
          <a:off x="34925" y="115888"/>
          <a:ext cx="9001125" cy="590708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أنتَ لأنك رحمتَ وحيدين فأصنع معهما ياربُّ رحمةً بأن تَتم حياتهُما بعافيةٍ وابتهاجٍ. وللوقت أمر رعوئيلُ غِلمانه أن يملأُوا القبرَ مِن التراب الذي حفروهُ</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thou hast taken pity upon two only children. Make them, O Lord, bless thee more fully: and to offer up to thee a sacrifice of thy praise, and of their health, that all nations may know, that thou alone art God in all the earth.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22" name="Group 18"/>
          <p:cNvGraphicFramePr>
            <a:graphicFrameLocks noGrp="1"/>
          </p:cNvGraphicFramePr>
          <p:nvPr/>
        </p:nvGraphicFramePr>
        <p:xfrm>
          <a:off x="34925" y="115888"/>
          <a:ext cx="9001125" cy="5907088"/>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قبل الصباح. ثُمَّ أنه صنع لهما عُرساً أربعة عشر يوماً. وذبح بقرتين سِماناً وأربعةَ كباشٍ وهيَّأ وليمةً لكُلِّ جيرانهم وأصـدقائهـم.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immediately Raguel commanded his servants, to fill up the pit they had made, before it was day. 21 And he spoke to his wife to make ready a feast, and prepare all kind of provisions that are necessary for such as go a journey.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6947" name="Group 19"/>
          <p:cNvGraphicFramePr>
            <a:graphicFrameLocks noGrp="1"/>
          </p:cNvGraphicFramePr>
          <p:nvPr/>
        </p:nvGraphicFramePr>
        <p:xfrm>
          <a:off x="34925" y="115888"/>
          <a:ext cx="9001125" cy="590708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واستحـلـفَ رعوئيـلُ طوبيـا أن لا يخـرج مِـن بيتـهِ قبـلَ تمـام الأربعةَ عشرَ يوم العرس.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He caused also two fat kine, and four wethers to be killed, and a banquet to be prepared for all his neighbours, and all his friends, 23 And Raguel adjured Tobias, to abide with him two weeks.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7973" name="Group 21"/>
          <p:cNvGraphicFramePr>
            <a:graphicFrameLocks noGrp="1"/>
          </p:cNvGraphicFramePr>
          <p:nvPr/>
        </p:nvGraphicFramePr>
        <p:xfrm>
          <a:off x="34925" y="115888"/>
          <a:ext cx="9001125" cy="6817488"/>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إنهُ أعطى طوبيا نِصفَ ما كان يملكهُ ليذهبَ به إلى أبيه مُعافىً وأعطاهُ وثيقةً أنَّ النصفَ الباقي بعدَ موتهِ يكونُ لهُ.</a:t>
                      </a:r>
                      <a:r>
                        <a:rPr kumimoji="0" lang="en-CA"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ثُمَّ استدعى طوبيا رافائيلَ الذي كان يظُنُّ أنَّهُ إنسانٌ وقال لهُ يا أخي عازارياسُ أسألُك أن تسمعَ كلامي.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of all things which Raguel possessed, he gave one half to Tobias, and made a writing, that the half that remained should after their decease come also to Tobias.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9:1 Then Tobias called the angel to him, whom he took to be a man, and said to him: Brother Azarias, I pray thee hearken to my words: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0018" name="Group 18"/>
          <p:cNvGraphicFramePr>
            <a:graphicFrameLocks noGrp="1"/>
          </p:cNvGraphicFramePr>
          <p:nvPr/>
        </p:nvGraphicFramePr>
        <p:xfrm>
          <a:off x="34925" y="115888"/>
          <a:ext cx="9001125" cy="5907088"/>
        </p:xfrm>
        <a:graphic>
          <a:graphicData uri="http://schemas.openxmlformats.org/drawingml/2006/table">
            <a:tbl>
              <a:tblPr rtl="1"/>
              <a:tblGrid>
                <a:gridCol w="4248150">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إنِّي أجعلُ نفسي في عُبوديَّتكَ لأنِّي لستُ مُستأهلاً لتدبيركَ وإحسانِك الذي صنعتَ معي. ولكن أسألُك أن تأخذَ دوابَّ وغِلماناً وتُسافرَ إلى غافالائيلَ في راجيس مدينةِ المادِّيِّين</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If I should give myself to be thy servant I should not make a worthy return for thy care. 3 However, I beseech thee, to take with thee beasts and servants, and to go to Gabelus to Rages the city of the Medes: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1040" name="Group 16"/>
          <p:cNvGraphicFramePr>
            <a:graphicFrameLocks noGrp="1"/>
          </p:cNvGraphicFramePr>
          <p:nvPr/>
        </p:nvGraphicFramePr>
        <p:xfrm>
          <a:off x="34925" y="115888"/>
          <a:ext cx="9001125" cy="6732144"/>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وردَّ لهُ وثيقته وخُذ مِنه الوزنات وأحضره معكَ إلى العُرس. لأنك أنت تعرفُ أنَّ أبي يعُدُّ الأيَّام فإن كنت أبقى زيادةً عليها تحزنُ نفسهُ جداً. وأنت تعرفُ كيف رعوئيلُ حلَّفني أن لا أخرجَ ولا يجوزَ لي أن أخلفَ القسمَ.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to restore to him his note of hand, and receive of him the money, and desire him to come to my wedding. 4 For thou knowest that my father numbereth the days: and if I stay one day more, his soul will be afflicted. 5 And indeed thou seest how Raguel hath adjured me, whose adjuring I cannot despise.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8757" name="Group 21"/>
          <p:cNvGraphicFramePr>
            <a:graphicFrameLocks noGrp="1"/>
          </p:cNvGraphicFramePr>
          <p:nvPr/>
        </p:nvGraphicFramePr>
        <p:xfrm>
          <a:off x="34925" y="115888"/>
          <a:ext cx="9001125" cy="6732144"/>
        </p:xfrm>
        <a:graphic>
          <a:graphicData uri="http://schemas.openxmlformats.org/drawingml/2006/table">
            <a:tbl>
              <a:tblPr rtl="1"/>
              <a:tblGrid>
                <a:gridCol w="3959225">
                  <a:extLst>
                    <a:ext uri="{9D8B030D-6E8A-4147-A177-3AD203B41FA5}">
                      <a16:colId xmlns:a16="http://schemas.microsoft.com/office/drawing/2014/main" val="20000"/>
                    </a:ext>
                  </a:extLst>
                </a:gridCol>
                <a:gridCol w="504190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أخذَ رافائيلُ مِن غِلمان رعوئيلَ أربعةً وجَملين وسافرَ إلى راجيسَ مدينةَ المادِّيِّين فوجد غافالائيلَ فدفعَ إليه الوثيقةَ واستوفىَ مِنهُ المالَ كلَّهُ. وعرَّفهُ أمرَ طوبيا بنَ طوبيتَ وكلَّ ما تمَّ لهُ وأحضره معه إلى عُرسهِ.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Then Raphael took four of Raguel's servants, and two camels, and went to Rages the city of the Medes: and finding Gabelus, gave him his note of hand, and received of him all the money. 7 And he told him concerning Tobias the son of Tobias, all that had been done: and made him come with him to the wedding.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8992" name="Group 16"/>
          <p:cNvGraphicFramePr>
            <a:graphicFrameLocks noGrp="1"/>
          </p:cNvGraphicFramePr>
          <p:nvPr/>
        </p:nvGraphicFramePr>
        <p:xfrm>
          <a:off x="34925" y="115888"/>
          <a:ext cx="9001125" cy="669556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دخل إلى بيت رعوئيلَ لقيَ طوبيا مُتَّكئاً فنهضَ قائماً وقبَّلا بعضُهما بعضاً فبكى غافالائيلُ وباركَ اللَّهُ. وقالَ يُباركُ عليكَ الربُّ إلهُ إسرائيلَ لأنَّكَ ابنُ رجُلٍ صالحٍ بارٍّ وخائفِ اللَّهِ ومتصدِّقٍ</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when he was come into Raguel's house he found Tobias sitting at the table: and he leaped up, and they kissed each other: and Gabelus wept, and blessed God, 9 And said: The God of Israel bless thee, because thou art the son of a very good and just man, and that feareth God, and doth almsdeeds:</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3871" name="Group 15"/>
          <p:cNvGraphicFramePr>
            <a:graphicFrameLocks noGrp="1"/>
          </p:cNvGraphicFramePr>
          <p:nvPr/>
        </p:nvGraphicFramePr>
        <p:xfrm>
          <a:off x="34925" y="115888"/>
          <a:ext cx="9001125" cy="6018150"/>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البركةُ على زوجتكَ وعلى والديكُما. ويهبُ لكما الربُّ أن تُبصرا أُولادكما وأولاد أولادكُما إلى ثلاثةِ وأربعةِ أجيالٍ ويُباركُ نسلكُما إلهُ إسرائيلَ المالكُ إلى دهر الداهرينَ.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may a blessing come upon thy wife and upon your parents. 11 And may you see your children, and your children's children, unto the third and fourth generation: and may your seed be blessed by the God of Israel, who reigneth for ever and ever.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9282" name="Group 2"/>
          <p:cNvGraphicFramePr>
            <a:graphicFrameLocks noGrp="1"/>
          </p:cNvGraphicFramePr>
          <p:nvPr/>
        </p:nvGraphicFramePr>
        <p:xfrm>
          <a:off x="34925" y="115888"/>
          <a:ext cx="9001125" cy="5978526"/>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فرغوا مِن الكلام تقدَّموا جميعُهم إلى الطعام وأكُلُوا مُواظبين العُرس كُلَّه بمخافةِ الربِّ.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And when all had said, Amen, they went to the feast: but the marriage feast they celebrated also with the fear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2068" name="Group 20"/>
          <p:cNvGraphicFramePr>
            <a:graphicFrameLocks noGrp="1"/>
          </p:cNvGraphicFramePr>
          <p:nvPr/>
        </p:nvGraphicFramePr>
        <p:xfrm>
          <a:off x="34925" y="115888"/>
          <a:ext cx="9001125" cy="6338888"/>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dirty="0">
                          <a:ln>
                            <a:noFill/>
                          </a:ln>
                          <a:solidFill>
                            <a:srgbClr val="FF9900"/>
                          </a:solidFill>
                          <a:effectLst/>
                          <a:latin typeface="Arial" charset="0"/>
                          <a:cs typeface="Arial" charset="0"/>
                        </a:rPr>
                        <a:t>من سفر طوبيا ( 10 ، 11 )</a:t>
                      </a:r>
                      <a:endParaRPr kumimoji="0" lang="en-CA" sz="3200" b="1"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وأنَّ طوبيا جلسَ إلى هُناك بسبب العُرس وأبوه طوبيتُ كان مَهمُوماً قائلاً لماذا تأخَّر ابني. وبأيِّ سببٍ ظلَّ ممسوكاً لعلَّ</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10:1-11:21</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dirty="0">
                        <a:ln>
                          <a:noFill/>
                        </a:ln>
                        <a:solidFill>
                          <a:srgbClr val="FF9933"/>
                        </a:solidFill>
                        <a:effectLst/>
                        <a:latin typeface="Arial" charset="0"/>
                        <a:cs typeface="Times New Roman" pitchFamily="18"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33"/>
                          </a:solidFill>
                          <a:effectLst/>
                          <a:latin typeface="Arial" charset="0"/>
                          <a:cs typeface="Times New Roman" pitchFamily="18" charset="0"/>
                        </a:rPr>
                        <a:t>Tobit</a:t>
                      </a:r>
                      <a:r>
                        <a:rPr kumimoji="0" lang="en-US" sz="2800" b="0" i="0" u="sng" strike="noStrike" cap="none" normalizeH="0" baseline="0" dirty="0">
                          <a:ln>
                            <a:noFill/>
                          </a:ln>
                          <a:solidFill>
                            <a:srgbClr val="FF9933"/>
                          </a:solidFill>
                          <a:effectLst/>
                          <a:latin typeface="Arial" charset="0"/>
                          <a:cs typeface="Times New Roman" pitchFamily="18" charset="0"/>
                        </a:rPr>
                        <a:t> 10:1-11:21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10:1 But as Tobias made longer stay upon occasion of the marriage, Tobias his father was solicitous, saying: Why </a:t>
                      </a:r>
                      <a:r>
                        <a:rPr kumimoji="0" lang="en-US" sz="2800" b="0" i="0" u="none" strike="noStrike" cap="none" normalizeH="0" baseline="0" dirty="0" err="1">
                          <a:ln>
                            <a:noFill/>
                          </a:ln>
                          <a:solidFill>
                            <a:schemeClr val="bg1"/>
                          </a:solidFill>
                          <a:effectLst/>
                          <a:latin typeface="Arial" charset="0"/>
                          <a:cs typeface="Arial" charset="0"/>
                        </a:rPr>
                        <a:t>thinkest</a:t>
                      </a:r>
                      <a:r>
                        <a:rPr kumimoji="0" lang="en-US" sz="2800" b="0" i="0" u="none" strike="noStrike" cap="none" normalizeH="0" baseline="0" dirty="0">
                          <a:ln>
                            <a:noFill/>
                          </a:ln>
                          <a:solidFill>
                            <a:schemeClr val="bg1"/>
                          </a:solidFill>
                          <a:effectLst/>
                          <a:latin typeface="Arial" charset="0"/>
                          <a:cs typeface="Arial" charset="0"/>
                        </a:rPr>
                        <a:t> thou doth my son tarry, or why is he detained there?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3090" name="Group 18"/>
          <p:cNvGraphicFramePr>
            <a:graphicFrameLocks noGrp="1"/>
          </p:cNvGraphicFramePr>
          <p:nvPr/>
        </p:nvGraphicFramePr>
        <p:xfrm>
          <a:off x="34925" y="115888"/>
          <a:ext cx="9001125" cy="644995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غافالائيلَ قد ماتَ وليس أحدٌ يردُّ لهُ الوزنات. وكان حزيناً جداً هو وحَنةُ امرأتهُ وكانا يبكيان كلاهُما لأنه لم يرجع ابنهُما في اليوم المعيَّن لهما.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Is Gabelus dead, thinkest thou, and no man will pay him the money? 3 And he began to be exceeding sad, both he and Anna his wife with him: and they began both to weep together, because their son did not return to them on the day appointed.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5137" name="Group 17"/>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وكانت أُمه تبكي بدموع غزيرةٍ وتقولُ الويلُ لي يا ابني لأيِّ سببٍ أرسلناكَ وتركناكَ يا نورَ عينيَّ وعصا شيخوختنا ورجاءَ نسلنا.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But his mother wept and was quite disconsolate, and said: Woe, woe is me, my son; why did we send thee to go to a strange country, the light of our eyes, the staff of our old age, the comfort of our life, the hope of our posterity?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6161" name="Group 17"/>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هذا كلَّه كان لنا فيك وحدكَ يا ولدي فما كان ينبغي أن نُبعدك عنا. وكان طوبيتُ يقولُ لها أُسكُتي ولا تحزني لأنَّ ابننا في عافيةٍ والرَّجُل الذي أنفذناهُ معه أمينٌ.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We having all things together in thee alone, ought not to have let thee go from us. 6 And Tobias said to her: Hold thy peace, and be not troubled, our son is safe: that man with whom we sent him is very trusty.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7185" name="Group 17"/>
          <p:cNvGraphicFramePr>
            <a:graphicFrameLocks noGrp="1"/>
          </p:cNvGraphicFramePr>
          <p:nvPr/>
        </p:nvGraphicFramePr>
        <p:xfrm>
          <a:off x="34925" y="115888"/>
          <a:ext cx="9001125" cy="6338888"/>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وهي ما كانت تقدرُ أن تتعزَّى وكانت كلَّ يوم تنهضُ وتنظرُ إلى الطريق التي ذهبا مِنها وكانت تظُنَّ أنَّ ابنها يرجعُ عليها لعلَّه يُمكنُها أن تُبصره على بعدٍ آتياً. وكانت في النهار لا تذوقُ خُبزاً. وفي اللَّيالي تسهرُ نادبةً ابنها طوبيا حتى انتهت الأربعةُ عشرَ يومَ العُرس.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But she could by no means be comforted, but daily running out looked round about, and went into all the ways by which there seemed any hope he might return, that she might if possible see him coming afar off.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9234" name="Group 18"/>
          <p:cNvGraphicFramePr>
            <a:graphicFrameLocks noGrp="1"/>
          </p:cNvGraphicFramePr>
          <p:nvPr/>
        </p:nvGraphicFramePr>
        <p:xfrm>
          <a:off x="34925" y="115888"/>
          <a:ext cx="9001125" cy="644995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إنَّ رعوئيلُ قال لصهره طوبيا أُمكث هاهنا وأنا أُنفذُ رسولاً إلى طوبيتَ أبيكَ ليخبره بسلامتك. فقال له طوبيا أنا أعلمُ أنَّ والديَّ يعدَّان الأيَّام وتحزنُ أرواحهُما.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Raguel said to his son in law: Stay here, and I will send a messenger to Tobias thy father, that thou art in health. 9 And Tobias said to him: I know that my father and mother now count the days, and their spirit is grievously afflicted within them.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0260" name="Group 20"/>
          <p:cNvGraphicFramePr>
            <a:graphicFrameLocks noGrp="1"/>
          </p:cNvGraphicFramePr>
          <p:nvPr/>
        </p:nvGraphicFramePr>
        <p:xfrm>
          <a:off x="34925" y="115888"/>
          <a:ext cx="9001125" cy="6516308"/>
        </p:xfrm>
        <a:graphic>
          <a:graphicData uri="http://schemas.openxmlformats.org/drawingml/2006/table">
            <a:tbl>
              <a:tblPr rtl="1"/>
              <a:tblGrid>
                <a:gridCol w="3887787">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فأطلب مِنكَ أن تُرسلني إلى أبي. فنهضَ رعوئيلُ وأعطاه سارَّة امرأته ونصفَ ما كان يملكُ مِن مماليكَ ومِن جوارٍ ومِن مواش ومِن إبلٍ ومِن بقرٍ ومِن مالٍ وأرسله سالماً فرحاناً وباركهُ.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when Raguel had pressed Tobias with many words, and he by no means would hearken to him, he delivered Sara unto him, and half of all his substance in menservants, and womenservants, in cattle, in camels, and in kine, and in much money, and sent him away safe and joyful from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1282" name="Group 18"/>
          <p:cNvGraphicFramePr>
            <a:graphicFrameLocks noGrp="1"/>
          </p:cNvGraphicFramePr>
          <p:nvPr/>
        </p:nvGraphicFramePr>
        <p:xfrm>
          <a:off x="34925" y="115888"/>
          <a:ext cx="9001125" cy="6449950"/>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قائلاً ملاكُ الربِّ القدوسُ يُرافقُكما ويُوصِّلكُما بعافيةٍ. ويمنحكُما إلهُ السَّماء أولاداً وتُبصرهُم عينايَ قبل مَماتي. وأخـذَ معه امرأته ابنتهما وقبَّلاها ووَّدعاهُما ووصَّيا سارَّةَ ابنتهُما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Saying: The holy angel of the Lord be with you in your journey, and bring you through safe, and that you may find all things well about your parents, and my eyes may see your children before I die. 12 And the parents taking their daughter kissed her, and let her go:</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3337" name="Group 25"/>
          <p:cNvGraphicFramePr>
            <a:graphicFrameLocks noGrp="1"/>
          </p:cNvGraphicFramePr>
          <p:nvPr/>
        </p:nvGraphicFramePr>
        <p:xfrm>
          <a:off x="34925" y="115888"/>
          <a:ext cx="9001125" cy="6625654"/>
        </p:xfrm>
        <a:graphic>
          <a:graphicData uri="http://schemas.openxmlformats.org/drawingml/2006/table">
            <a:tbl>
              <a:tblPr rtl="1"/>
              <a:tblGrid>
                <a:gridCol w="3024187">
                  <a:extLst>
                    <a:ext uri="{9D8B030D-6E8A-4147-A177-3AD203B41FA5}">
                      <a16:colId xmlns:a16="http://schemas.microsoft.com/office/drawing/2014/main" val="20000"/>
                    </a:ext>
                  </a:extLst>
                </a:gridCol>
                <a:gridCol w="59769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قائلين: اكرمي أحماءَكِ لأنهُما بمنزلةِ والديكِ وحبِّي زوجَكِ ودبِّري غِلمانكِ وبيتكِ واجعلي نفسَكِ بلا لوم. وقالت امرأتهُ لطوبيا يا ابني المحبوبُ فليثبِّت أموركَ ربُّ السَّماء ويُعطيني أن أرى لك أولاداً مِن سارة ابنتي لأبتهجَ أمامَ الربِّ وها أني أُسلِّمُك ابنتي فلا تُحزنها. وبعدَ هذا سارَ طوبيا مباركاً اللَّهَ لأنه سهَّل طريقه.وما زالا سائرين حتى قَرُبا مِن مدينةِ نينوى.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754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Admonishing her to honour her father and mother in law, to love her husband, to take care of the family, to govern the house, and to behave herself irreprehensibly.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11:1 And as they were returning they came to Charan, which is in the midway to Ninive, the eleventh 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4357" name="Group 21"/>
          <p:cNvGraphicFramePr>
            <a:graphicFrameLocks noGrp="1"/>
          </p:cNvGraphicFramePr>
          <p:nvPr/>
        </p:nvGraphicFramePr>
        <p:xfrm>
          <a:off x="34925" y="115888"/>
          <a:ext cx="9001125"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الملاكُ يا أخي طوبيا أنتَ تعلمُ في أيِّ حالٍ تركتَ أباكَ. فهل تُريدُ أن نتقدمَ ونسبقَ والجماعةُ مع زوجتك يلحقوننا على مهلٍ والمواشي مَعهُم.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the angel said: Brother Tobias, thou knowest how thou didst leave thy father. 3 If it please thee therefore, let us go before, and let the family follow softly after us, together with thy wife, and with the beasts.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5377" name="Group 17"/>
          <p:cNvGraphicFramePr>
            <a:graphicFrameLocks noGrp="1"/>
          </p:cNvGraphicFramePr>
          <p:nvPr/>
        </p:nvGraphicFramePr>
        <p:xfrm>
          <a:off x="34925" y="115888"/>
          <a:ext cx="9001125" cy="6732144"/>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اتفقا على ذلك قال رافائيلُ الملاكُ لطوبيا خُذ معكَ مِن مرارة السمكِ لأن لنا بها حاجةٌ فأخذ طوبيا مِن المرارة وسافر والكلبُ وراءهُما. وأما حَنةُ أُم طوبيا فكانت كلَّ يوم تجلسُ في الطريق على رأس الجبل في مَوضع كانت تنظرُ منهُ على بعدٍ.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as this their going pleased him, Raphael said to Tobias: Take with thee of the gall of the fish, for it will be necessary. So Tobias took some of that gall and departed. 5 But Anna sat beside the way daily, on the top of a hill, from whence she might see afar off.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6401" name="Group 17"/>
          <p:cNvGraphicFramePr>
            <a:graphicFrameLocks noGrp="1"/>
          </p:cNvGraphicFramePr>
          <p:nvPr/>
        </p:nvGraphicFramePr>
        <p:xfrm>
          <a:off x="34925" y="115888"/>
          <a:ext cx="9001125"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فبينما كانت ذات يوم تنظرُ مِن ذلك الموضع أبصرت مِن بعدٍ فعرفت أن ابنها قادمٌ فأسرعت تُبشِّر زوجَها قائلةً هوذا ابنُك قادمٌ.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And while she watched his coming from that place, she saw him afar off, and presently perceived it was her son coming: and returning she told her husband, saying: Behold thy son cometh.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7427" name="Group 19"/>
          <p:cNvGraphicFramePr>
            <a:graphicFrameLocks noGrp="1"/>
          </p:cNvGraphicFramePr>
          <p:nvPr/>
        </p:nvGraphicFramePr>
        <p:xfrm>
          <a:off x="34925" y="115888"/>
          <a:ext cx="9001125" cy="65877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رافائيلُ لطوبيا عندَما تصلُ إلى بيتكَ مِن ساعتكَ اُسجدُ للربِّ إلهكَ واشكرهُ وتقدَّم إلى أبيكَ وقبِّله. وأطل عينيهِ بالمرارة التي معكَ مِن السَّمكةِ</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Raphael said to Tobias: As soon as thou shalt come into thy house, forthwith adore the Lord thy God: and giving thanks to him, go to thy father, and kiss him. 8 And immediately anoint his eyes with this gall of the fish, which thou carriest with thee.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8451" name="Group 19"/>
          <p:cNvGraphicFramePr>
            <a:graphicFrameLocks noGrp="1"/>
          </p:cNvGraphicFramePr>
          <p:nvPr/>
        </p:nvGraphicFramePr>
        <p:xfrm>
          <a:off x="34925" y="115888"/>
          <a:ext cx="9001125" cy="6587745"/>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فللوقتِ تنفتحُ عيناهُ ويَرى ضوءَ السَّماء ويفرحُ برؤيتكَ. حينئذٍ سبق الكلبُ الذي كان يتبعهُما في الطريق وكان مِثلُ رسول قد أتى يبشرُ وهو يحرِّك ذيلهُ مُبشراً بالفرح.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be assured that his eyes shall be presently opened, and thy father shall see the light of heaven, and shall rejoice in the sight of thee. 9 Then the dog, which had been with them in the way, ran before, and coming as if he had brought the news,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9475" name="Group 19"/>
          <p:cNvGraphicFramePr>
            <a:graphicFrameLocks noGrp="1"/>
          </p:cNvGraphicFramePr>
          <p:nvPr/>
        </p:nvGraphicFramePr>
        <p:xfrm>
          <a:off x="34925" y="115888"/>
          <a:ext cx="9001125" cy="6049963"/>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فقام الوالدُ وهو أعمى وبدأ يجري وهو يتعثَّرُ برجليهِ في مشيهِ فناولَ يده لصبيٍّ يقودُهُ وخرجَ ليلتقي بولده.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shewed his joy by his fawning and wagging his tail. 10 And his father that was blind, rising up, began to run stumbling with his feet: and giving a servant his hand, went to meet his son.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1521" name="Group 17"/>
          <p:cNvGraphicFramePr>
            <a:graphicFrameLocks noGrp="1"/>
          </p:cNvGraphicFramePr>
          <p:nvPr/>
        </p:nvGraphicFramePr>
        <p:xfrm>
          <a:off x="34925" y="115888"/>
          <a:ext cx="9001125" cy="6218746"/>
        </p:xfrm>
        <a:graphic>
          <a:graphicData uri="http://schemas.openxmlformats.org/drawingml/2006/table">
            <a:tbl>
              <a:tblPr rtl="1"/>
              <a:tblGrid>
                <a:gridCol w="4608512">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فبادر إليهِ ابنهُ وقبَّلهُ هو وامرأته. وجعلا يبكيان كلاهُما مِن الفرح. وبعد ما سجدوا للَّهِ وشكروهُ جلسوا. ثُمَّ أخذَ طوبيا مِن مرارة السَّمكةِ التي كانت معهُ وطلَى بها عيني والده.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And receiving him kissed him, as did also his wife, and they began to weep for joy. 12 And when they had adored God, and given him thanks, they sat down together.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98" name="Group 18"/>
          <p:cNvGraphicFramePr>
            <a:graphicFrameLocks noGrp="1"/>
          </p:cNvGraphicFramePr>
          <p:nvPr/>
        </p:nvGraphicFramePr>
        <p:xfrm>
          <a:off x="34925" y="115888"/>
          <a:ext cx="9001125" cy="6587745"/>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وبعدَ مِقدار نصفِ ساعةٍ صار يخرجُ مِن عينيهِ قِشرةٌ رقيقةٌ مِثلُ التي تكونُ في البيضةِ. فأخذها طوبيا وسحبها مِن عينيهِ فللوقتِ أرتدَّ بصرهُ.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Then Tobias taking of the gall of the fish, anointed his father's eyes. 14 And he stayed about half an hour: and a white skin began to come out of his eyes, like the skin of an egg. 15 And Tobias took hold of it, and drew it from his eyes, and immediately he recovered his sight.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8214" name="Group 22"/>
          <p:cNvGraphicFramePr>
            <a:graphicFrameLocks noGrp="1"/>
          </p:cNvGraphicFramePr>
          <p:nvPr/>
        </p:nvGraphicFramePr>
        <p:xfrm>
          <a:off x="34925" y="115888"/>
          <a:ext cx="9001125" cy="6246369"/>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ومجَّدوا اللَّهَ هو وعشيرتُهُ وكلُّ مَن يعرفهُ. وبكى طوبيتُ وقالَ تباركَ اللَّـهُ وتمجَّد اسمُهُ إلى الدهور. وتباركت جميعُ قديسيكَ وملائكتكَ لأنك أدَّبتني ورحمتني وشفيتَني وها أنا أُبصرُ وَلدي طوبيا.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they glorified God, both he and his wife and all that knew him. 17 And Tobias said: I bless thee, O Lord God of Israel, because thou hast chastised me, and thou hast saved me and behold I see Tobias my son.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2303" name="Group 15"/>
          <p:cNvGraphicFramePr>
            <a:graphicFrameLocks noGrp="1"/>
          </p:cNvGraphicFramePr>
          <p:nvPr/>
        </p:nvGraphicFramePr>
        <p:xfrm>
          <a:off x="34925" y="115888"/>
          <a:ext cx="9001125" cy="6732144"/>
        </p:xfrm>
        <a:graphic>
          <a:graphicData uri="http://schemas.openxmlformats.org/drawingml/2006/table">
            <a:tbl>
              <a:tblPr rtl="1"/>
              <a:tblGrid>
                <a:gridCol w="3816350">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سارَّةُ امرأةُ طوبيا فوصَلت بعد أيَّام هي ورفاقُها كلُّهم بالغنم والجمال والمال الكثير الذي لها وزيادة المال الذي كان استوفاهُ مِن غافالائيلَ. فدخلَ طوبيا إلى أبيه فرحاً وحدَّثه بجميع العظائم التي فعلها اللَّهُ معه على يدِ ذلكَ الرَّجُل الذي أخذَه وردَّهُ.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And after seven days Sara his son's wife and all the family arrived safe, and the cattle, and the camels, and an abundance of money of his wife's: and that money also which he had received of Gabelus, 19 And he told his parents all the benefits of God, which he had done to him by the man that conducted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4114" name="Group 18"/>
          <p:cNvGraphicFramePr>
            <a:graphicFrameLocks noGrp="1"/>
          </p:cNvGraphicFramePr>
          <p:nvPr/>
        </p:nvGraphicFramePr>
        <p:xfrm>
          <a:off x="34925" y="115888"/>
          <a:ext cx="9001125" cy="6065204"/>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وجاء أحيورُ وناباطُ نسيبا طوبيتَ إلى بيتهِ وفرحا له بجميع الخيرات التي صنعَها اللَّهُ لهُ. وتجدَّدَ عُرسُ طوبيا بكُلِّ سرورٍ إلى تمام سبعةِ أيام.</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And Achior and Nabath the kinsmen of Tobias came, rejoicing for Tobias, and congratulating with him for all the good things that God had done for him. 21 And for seven days they feasted and rejoiced all with great joy.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2552" name="Group 24"/>
          <p:cNvGraphicFramePr>
            <a:graphicFrameLocks noGrp="1"/>
          </p:cNvGraphicFramePr>
          <p:nvPr/>
        </p:nvGraphicFramePr>
        <p:xfrm>
          <a:off x="34925" y="115888"/>
          <a:ext cx="9001125" cy="6535294"/>
        </p:xfrm>
        <a:graphic>
          <a:graphicData uri="http://schemas.openxmlformats.org/drawingml/2006/table">
            <a:tbl>
              <a:tblPr rtl="1"/>
              <a:tblGrid>
                <a:gridCol w="4319587">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1" i="0" u="sng" strike="noStrike" cap="none" normalizeH="0" baseline="0">
                          <a:ln>
                            <a:noFill/>
                          </a:ln>
                          <a:solidFill>
                            <a:srgbClr val="FF9900"/>
                          </a:solidFill>
                          <a:effectLst/>
                          <a:latin typeface="Arial" charset="0"/>
                          <a:cs typeface="Arial" charset="0"/>
                        </a:rPr>
                        <a:t>من سفر طوبيا ( 12 ، 13 ، 14 )</a:t>
                      </a:r>
                      <a:endParaRPr kumimoji="0" lang="en-CA" sz="3200" b="1"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هتفَ طوبيتُ بابنهِ وقال لهُ انظر أُجرةً للرَّجُل الذي أَتى معكَ لتُوفيهِ إياها. فأجابَ طوبيتَ قائلاً: يا أبتاهُ أيُّ أُجرة نُعطيهِ أو بأيِّ شيءٍ نقدرُ أن نُكافئ إحسانهُ.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Tobit 12:1-14:15</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Tobit 12:1-14:15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12:1 Then Tobias called to him his son and said to him: What can we give to this holy man, that is come with thee? 2 Tobias answering, said to his father: Father, what wages shall we give him? or what can be worthy of his benefits?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3574" name="Group 22"/>
          <p:cNvGraphicFramePr>
            <a:graphicFrameLocks noGrp="1"/>
          </p:cNvGraphicFramePr>
          <p:nvPr/>
        </p:nvGraphicFramePr>
        <p:xfrm>
          <a:off x="34925" y="115888"/>
          <a:ext cx="9001125" cy="6018150"/>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أوصلَني ورجع إلى جانبي بعافيةٍ والمالُ هو استوفاهُ مِن عِند غافالائيلَ وهو حصَّلَ لي هذه الزوجةَ وهو قمعَ عنها الشيطانُ وفرَّحَ والديها وهو خلَّصني مِن السمكةِ حتى لا تبتلعَني.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He conducted me and brought me safe again, he received the money of Gabelus, he caused me to have my wife, and he chased from her the evil spirit, he gave joy to her parents, myself he delivered from being devoured by the fish,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5618" name="Group 18"/>
          <p:cNvGraphicFramePr>
            <a:graphicFrameLocks noGrp="1"/>
          </p:cNvGraphicFramePr>
          <p:nvPr/>
        </p:nvGraphicFramePr>
        <p:xfrm>
          <a:off x="34925" y="115888"/>
          <a:ext cx="9001125" cy="6305424"/>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أيضاً أعادَ إليكَ نظركَ وامتلأنا على يده مِن جميع الخيرات فبأيِّ شيءٍ نقدرُ أن نُكافئهُ على هذه الأشياء جميعها. لكن يا أبي أُريدُ مِنكَ أن تسأله هل يرضَى أن يأخُذَ نصفَ الخيرات التي أتينا بها. فقال الشيخُ يستحقُّ هذا.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thee also he hath made to see the light of heaven, and we are filled with all good things through him. What can we give him sufficient for these things? 4 But I beseech thee, my father, to desire him, that he would vouchsafe to accept of one half of all things that have been brought.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6643" name="Group 19"/>
          <p:cNvGraphicFramePr>
            <a:graphicFrameLocks noGrp="1"/>
          </p:cNvGraphicFramePr>
          <p:nvPr/>
        </p:nvGraphicFramePr>
        <p:xfrm>
          <a:off x="34925" y="115888"/>
          <a:ext cx="9001125" cy="6768720"/>
        </p:xfrm>
        <a:graphic>
          <a:graphicData uri="http://schemas.openxmlformats.org/drawingml/2006/table">
            <a:tbl>
              <a:tblPr rtl="1"/>
              <a:tblGrid>
                <a:gridCol w="3527425">
                  <a:extLst>
                    <a:ext uri="{9D8B030D-6E8A-4147-A177-3AD203B41FA5}">
                      <a16:colId xmlns:a16="http://schemas.microsoft.com/office/drawing/2014/main" val="20000"/>
                    </a:ext>
                  </a:extLst>
                </a:gridCol>
                <a:gridCol w="547370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دَعا طوبيتُ الملاكَ وقالَ لهُ: خُذ نِصفَ الأشياء التي أحضرتُموها واذهب مُعافىً حينئذٍ دَعا الملاكُ اثنيهما خِفيةً وقالَ لهُما: باركا اللَّهَ واعترفا لهُ وأَعطِيا لهُ التعظيمَ واعترفا أمامَ جميع الأحياء بكلِّ ما صنع معكما. صالحٌ هو التَّبريكُ للَّهِ وارتفاع اسمهِ الأعظم وأظهرا بأقوالكُما أعمال اللَّهِ ولا تَتهامَلا بأن تعترفا لهُ.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So the father and the son calling him, took him aside: and began to desire him that he would vouchsafe to accept of half of all things that they had brought, 6 Then he said to them secretly, Bless ye the God of heaven, give glory to him in the sight of all that live, because he hath shewn his mercy to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7673" name="Group 25"/>
          <p:cNvGraphicFramePr>
            <a:graphicFrameLocks noGrp="1"/>
          </p:cNvGraphicFramePr>
          <p:nvPr/>
        </p:nvGraphicFramePr>
        <p:xfrm>
          <a:off x="34925" y="115888"/>
          <a:ext cx="9001125" cy="6805296"/>
        </p:xfrm>
        <a:graphic>
          <a:graphicData uri="http://schemas.openxmlformats.org/drawingml/2006/table">
            <a:tbl>
              <a:tblPr rtl="1"/>
              <a:tblGrid>
                <a:gridCol w="2735262">
                  <a:extLst>
                    <a:ext uri="{9D8B030D-6E8A-4147-A177-3AD203B41FA5}">
                      <a16:colId xmlns:a16="http://schemas.microsoft.com/office/drawing/2014/main" val="20000"/>
                    </a:ext>
                  </a:extLst>
                </a:gridCol>
                <a:gridCol w="626586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سِرَّ الملكِ حَسنٌ أن يُخفيَ أمَّا أعمالَ اللَّهِ فتتمجَّدُ بأن تُظهرَ. اصنعا الصلاحَ فلا يلقاكُما شرٌّ. صالحةٌ هي الصلاةُ مع الصوم والصدقةِ والاستقامةِ. جيدٌ هو القليلُ مع الاستقامةِ أفضلُ مِن الكثير مع الظُّلم. جيِّد هو أن تصنع صدقةً أفضلُ مِن أن تكنزَ ذهباً. لأن الصدقةَ تُنجِّي مِن الموت وهي تُطهِّرُ كُلَّ خطيةٍ. الصانعونَ الصدقات والاستقامةِ يمتلئون حياةً.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25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For it is good to hide the secret of a king: but honourable to reveal and confess the works of God. 8 Prayer is good with fasting and alms more than to lay up treasures of gold. 9 For alms delivereth from death, and the same is that which purgeth away sins, and maketh to find mercy and life everlasting.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8692" name="Group 20"/>
          <p:cNvGraphicFramePr>
            <a:graphicFrameLocks noGrp="1"/>
          </p:cNvGraphicFramePr>
          <p:nvPr/>
        </p:nvGraphicFramePr>
        <p:xfrm>
          <a:off x="34925" y="115888"/>
          <a:ext cx="9001125" cy="6732144"/>
        </p:xfrm>
        <a:graphic>
          <a:graphicData uri="http://schemas.openxmlformats.org/drawingml/2006/table">
            <a:tbl>
              <a:tblPr rtl="1"/>
              <a:tblGrid>
                <a:gridCol w="3671887">
                  <a:extLst>
                    <a:ext uri="{9D8B030D-6E8A-4147-A177-3AD203B41FA5}">
                      <a16:colId xmlns:a16="http://schemas.microsoft.com/office/drawing/2014/main" val="20000"/>
                    </a:ext>
                  </a:extLst>
                </a:gridCol>
                <a:gridCol w="53292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الفاعلُونَ الخطيةَ والإثمَ فَهُم أعداءُ أنفسهم ومحاربو ذَواتهم. أمَّـا أنا فأُظهـرُ لكُما الصحيـحَ ولا أُخفي عليكُما كلمةً مِـن الحديـثِ المكتوم. والآن لمَّا كُنتَ تُصلِّي أنت وسارَّةُ كنَّتك أنا قدَّمتُ ذِكرَ صلواتكُما أمامَ الربِّ. وحينما كُنتَ تدفنُ الموتى كذلكَ كُنتُ مُرافقاً لكَ.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they that commit sin and iniquity, are enemies to their own soul. 11 I discover then the truth unto you, and I will not hide the secret from you. 12 When thou didst pray with tears, and didst bury the dead, and didst leave thy dinner, and hide the dead by day in thy house, and bury them by night, I offered thy prayer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9721" name="Group 25"/>
          <p:cNvGraphicFramePr>
            <a:graphicFrameLocks noGrp="1"/>
          </p:cNvGraphicFramePr>
          <p:nvPr/>
        </p:nvGraphicFramePr>
        <p:xfrm>
          <a:off x="34925" y="115888"/>
          <a:ext cx="9001125" cy="6768720"/>
        </p:xfrm>
        <a:graphic>
          <a:graphicData uri="http://schemas.openxmlformats.org/drawingml/2006/table">
            <a:tbl>
              <a:tblPr rtl="1"/>
              <a:tblGrid>
                <a:gridCol w="3743325">
                  <a:extLst>
                    <a:ext uri="{9D8B030D-6E8A-4147-A177-3AD203B41FA5}">
                      <a16:colId xmlns:a16="http://schemas.microsoft.com/office/drawing/2014/main" val="20000"/>
                    </a:ext>
                  </a:extLst>
                </a:gridCol>
                <a:gridCol w="5257800">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ولأجل أنكَ مقبولٌ لدى اللَّهِ كانت هذه التجربةِ تمتحنُكَ وإذ كُنتَ لم تَنس اللَّهَ ولم تَفتُرْ عن عمل الصدقات كُنتُ معك. والآنَ أَنفذَني الربُّ حتى أُشفيكَ أنت وكنَّتكَ سارَّةَ. أنا هو رافائيلُ الملاكُ أحدُ السبعةِ الوقوف أمام اللَّـهِ الذين يُقدِّمون صلوات القدِّيسينَ ويجوزونَ عابرينَ أمام مجدِ الربِّ.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25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because thou wast acceptable to God, it was necessary that temptation should prove thee. 14 And now the Lord hath sent me to heal thee, and to deliver Sara thy son's wife from the devil. 15 For I am the angel Raphael, one of the seven, who stand before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0738" name="Group 18"/>
          <p:cNvGraphicFramePr>
            <a:graphicFrameLocks noGrp="1"/>
          </p:cNvGraphicFramePr>
          <p:nvPr/>
        </p:nvGraphicFramePr>
        <p:xfrm>
          <a:off x="34925" y="115888"/>
          <a:ext cx="9001125" cy="6732144"/>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سمعا هذه الأقوالَ ارتعدا كلاهُما ووقعا على وجوههما لأنهُما خافا. فقالَ لهُما الملاكُ: لا تخافا لأنَّ السلامَ يكونُ لكُما أمامَ اللَّهِ فباركاهُ إلى الدُّهور. لأنك ليس بنعمتي شُفيتَ لكنْ بإرادة إلَهُنا لهذا باركاهُ إلى الأدهار.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And when they had heard these things, they were troubled, and being seized with fear they fell upon the ground on their face. 17 And the angel said to them: Peace be to you, fear not. 18 For when I was with you, I was there by the will of God: bless ye him, and sing praises to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1764" name="Group 20"/>
          <p:cNvGraphicFramePr>
            <a:graphicFrameLocks noGrp="1"/>
          </p:cNvGraphicFramePr>
          <p:nvPr/>
        </p:nvGraphicFramePr>
        <p:xfrm>
          <a:off x="34925" y="115888"/>
          <a:ext cx="9001125" cy="5907088"/>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وجميعُ هذه الأيَّام كُنتما تَلمساني وتنظُراني وما كُنتُ أكلُ ولا أشربُ ولكنْ كُنتُم تنظرون ذلك رؤيةً. والآن اعترفا للَّهِ لأني صاعدٌ إلى الذي أرسلني فاكتُبا جميعَ ما تمَّ لكُما في كتابٍ.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I seemed indeed to eat and to drink with you but I use an invisible meat and drink, which cannot be seen by men. 20 It is time therefore that I return to him that sent me: but bless ye God, and publish all his wonderful works.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2786" name="Group 18"/>
          <p:cNvGraphicFramePr>
            <a:graphicFrameLocks noGrp="1"/>
          </p:cNvGraphicFramePr>
          <p:nvPr/>
        </p:nvGraphicFramePr>
        <p:xfrm>
          <a:off x="34925" y="115888"/>
          <a:ext cx="9001125" cy="5907088"/>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فنهضا ولم يعودا ينظرانه أيضاً. واعترفا بأعمال اللَّهِ العظيمةِ والعجيبةِ وكيف ظهرَ لهُما ملاكُ الربِّ.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And when he had said these things, he was taken from their sight, and they could see him no more. 22 Then they lying prostrate for three hours upon their face, blessed God, and rising up, they told all his wonderful works.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4834" name="Group 18"/>
          <p:cNvGraphicFramePr>
            <a:graphicFrameLocks noGrp="1"/>
          </p:cNvGraphicFramePr>
          <p:nvPr/>
        </p:nvGraphicFramePr>
        <p:xfrm>
          <a:off x="34925" y="115888"/>
          <a:ext cx="9001125" cy="601815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ففتحَ طوبيتُ الشيخُ فمهُ شاكراً الربَّ وقالَ مُباركٌ اللَّهُ الحيِّ وإلى جميع الدهور مُلكُهُ. لأنه يؤدِّبُ ويرحمُ ويحدرُ إلى الجحيم ويُصعدُ مِنه وليس أحدٌ يفلتُ مِن يده.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13:1 And Tobias the elder opening his mouth, blessed the Lord, and said: Thou art great O Lord, for ever, and thy kingdom is unto all ages. 2 For thou scourgest, and thou savest: thou leadest down to hell, and bringest up again: and there is none that can escape thy hand.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6882" name="Group 18"/>
          <p:cNvGraphicFramePr>
            <a:graphicFrameLocks noGrp="1"/>
          </p:cNvGraphicFramePr>
          <p:nvPr/>
        </p:nvGraphicFramePr>
        <p:xfrm>
          <a:off x="34925" y="115888"/>
          <a:ext cx="9001125" cy="644487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اعترفوا للربِّ يا بني إسرائيلَ وسبِّحوه أمامَ جميع الأُمم لأنه هو فرَّقنا بينَهم. ارفعوه أمامَ كُلِّ حيِ فإنهُ فرَّقكم بين الأُمم الذين لا يعرفونه حتى تُخبروا بأعاجيبهِ وتُعرِّفوا أن ليس إلهٌ ضابطُ الكلِّ إلاَّ هو.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Give glory to the Lord, ye children of Israel, and praise him in the sight of the Gentiles: 4 Because he hath therefore scattered you among the Gentiles, who know not him, that you may declare his wonderful works, and make them know that there is no other almighty God besides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8932" name="Group 20"/>
          <p:cNvGraphicFramePr>
            <a:graphicFrameLocks noGrp="1"/>
          </p:cNvGraphicFramePr>
          <p:nvPr/>
        </p:nvGraphicFramePr>
        <p:xfrm>
          <a:off x="34925" y="115888"/>
          <a:ext cx="9001125" cy="6657658"/>
        </p:xfrm>
        <a:graphic>
          <a:graphicData uri="http://schemas.openxmlformats.org/drawingml/2006/table">
            <a:tbl>
              <a:tblPr rtl="1"/>
              <a:tblGrid>
                <a:gridCol w="439261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وهو أدَّبنا لأجل ظُلمِنا وآثامنا وأيضاً يرحمنا ويجمعنا مِن بين جميع الأُمم الذين شتَّتنا بينهم. إن كُنتمُ ترجعونَ إليه بكُلِّ قُلوبكم ومِن كُلِّ أنفُسكُم تسيرونَ أمامه بالحقِّ. فحينئذٍ يرجعُ إليكم ولا يصرفُ وجههَ عنكُم وتُعاينونَ جميعَ ما يصنعُ معكمُ وتعترفونَ له بكُلِّ أفواهِكم وتُباركونَ الربَّ إلهَ الاستقامةِ وترفعـونَ مَـلكَ الدُّهـور.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He hath chastised us for our iniquities: and he will save us for his own mercy. 6 See then what he hath done with us, and with fear and trembling give ye glory to him: and extol the eternal King of worlds in your works.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0977" name="Group 17"/>
          <p:cNvGraphicFramePr>
            <a:graphicFrameLocks noGrp="1"/>
          </p:cNvGraphicFramePr>
          <p:nvPr/>
        </p:nvGraphicFramePr>
        <p:xfrm>
          <a:off x="34925" y="115888"/>
          <a:ext cx="9001125" cy="601815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أنـا فـي أرض سبيي فاعتَـرفُ له وأُظهرُ قُوِّته وعظمتهُ في الأُمم الخاطئةِ. فارجعوا الآن يا خُطاةٌ واصنعوا البرَّ والاستقامةَ أمامَ اللَّـهِ مَن يعلمُ إن كان يقبلكُم ويصنعُ صدقةً معكُم.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As for me, I will praise him in the land of my captivity: because he hath shewn his majesty toward a sinful nation, 8 Be converted therefore, ye sinners, and do justice before God, believing that he will shew his mercy to you. 9 And I and my soul will rejoice in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2007" name="Group 23"/>
          <p:cNvGraphicFramePr>
            <a:graphicFrameLocks noGrp="1"/>
          </p:cNvGraphicFramePr>
          <p:nvPr/>
        </p:nvGraphicFramePr>
        <p:xfrm>
          <a:off x="34925" y="115888"/>
          <a:ext cx="9001125" cy="6805296"/>
        </p:xfrm>
        <a:graphic>
          <a:graphicData uri="http://schemas.openxmlformats.org/drawingml/2006/table">
            <a:tbl>
              <a:tblPr rtl="1"/>
              <a:tblGrid>
                <a:gridCol w="2808287">
                  <a:extLst>
                    <a:ext uri="{9D8B030D-6E8A-4147-A177-3AD203B41FA5}">
                      <a16:colId xmlns:a16="http://schemas.microsoft.com/office/drawing/2014/main" val="20000"/>
                    </a:ext>
                  </a:extLst>
                </a:gridCol>
                <a:gridCol w="61928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أنا فارفعُ إلهي ونفسي لملكِ السماء وتبتهجُ بعظمته. هللوا جميعُكم وباركوا الربَّ يا جميع مُختاريهِ واعترفوا في أُورُشليمَ. يا أُورُشليمُ المدينةُ المقدسةُ إنَّ الربَّ أدَّبك لأجل أعمال أبنائك وأيضاً سيرجعُ فيرحمُ أبناء الصِّديقينَ. بصلاح اعترفي للربِّ في خيراتكِ وباركي ملكَ الدهور لكي يُعمِّر فيكِ أيضاً مسكنهِ بفرح ويُبهجُ فيكِ المسبيينَ هُناك ويُحبِّبُ فيكِ المساكينَ إلى أجيال الدُّهور.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258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Bless ye the Lord, all his elect, keep days of joy, and give glory to him. 11 Jerusalem, city of God, the Lord hath chastised thee for the works of thy hands. 12 Give glory to the Lord for thy good things, and bless the God eternal that he may rebuild his tabernacle in thee, and may call back all the captives to thee,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3027" name="Group 19"/>
          <p:cNvGraphicFramePr>
            <a:graphicFrameLocks noGrp="1"/>
          </p:cNvGraphicFramePr>
          <p:nvPr/>
        </p:nvGraphicFramePr>
        <p:xfrm>
          <a:off x="34925" y="115888"/>
          <a:ext cx="9001125" cy="6732144"/>
        </p:xfrm>
        <a:graphic>
          <a:graphicData uri="http://schemas.openxmlformats.org/drawingml/2006/table">
            <a:tbl>
              <a:tblPr rtl="1"/>
              <a:tblGrid>
                <a:gridCol w="3887787">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بضوءٍ مُضيءٍ تُضيئينَ وجميعُ أقاصي الأرض يَسجدونَ لكِ. أُممٌ كثيرةٌ يأتونكِ مِن بعيدٍ لأجل اسم الربِّ الإلهِ حاملينَ بأيديهم هدايا يُقدِّمونها لملكِ السماء. يُسبِّحكِ أجيالُ الأجيال ويعطونكِ السُّرور ويسجدونَ للربِّ فيكِ ويحسبونَ بلدك مقدسةً.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thou mayst rejoice for ever and ever. 13 Thou shalt shine with a glorious light: and all the ends of the earth shall worship thee, 14 Nations from afar shall come to thee: and shall bring gifts, and shall adore the Lord in thee, and shall esteem thy land as holy. 15 For they shall call upon the great name in thee,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5079" name="Group 23"/>
          <p:cNvGraphicFramePr>
            <a:graphicFrameLocks noGrp="1"/>
          </p:cNvGraphicFramePr>
          <p:nvPr/>
        </p:nvGraphicFramePr>
        <p:xfrm>
          <a:off x="34925" y="115888"/>
          <a:ext cx="9001125" cy="6371845"/>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لأنهم فيكِ يدعونَ الاسمَ العظيمَ. جميعُ الذينَ يُبغضونكِ ملاعينٌ وجميعُ الذين يُحبونكِ ويباركونَ مُباركين إلى الدهر. افرحي وتهللي بأولاد الصديقينَ لأنهم يجتمعونَ ويباركونَ الربَّ إلهَ الصدِّيقينَ.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They shall be cursed that shall despise thee: and they shall be condemned that shall blaspheme thee: and blessed shall they be that shall build thee up, 17 But thou shalt rejoice in thy children, because they shall all be blessed, and shall be gathered together to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6096" name="Group 16"/>
          <p:cNvGraphicFramePr>
            <a:graphicFrameLocks noGrp="1"/>
          </p:cNvGraphicFramePr>
          <p:nvPr/>
        </p:nvGraphicFramePr>
        <p:xfrm>
          <a:off x="34925" y="115888"/>
          <a:ext cx="9001125" cy="6305424"/>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 لسعادة الذين يُحبونكِ ويفرحونَ بسلامتكِ طوبى للذين حزنوا في كلِّ تعذيبكِ لأنهم يفرحونَ فيكِ مُشاهدينَ كلَّ مجدكِ ويتهللونَ إلى الدهرِّ. فلتباركْ نفسي الربَّ الملكَ الأعظمَ لأنه خلَّص مدينته أُورُشليمَ مِن كلِّ شدائدها. طوبى لي إن بقى مِن ذُرِّيَّتي مَن يُبصرُ نُورَ أُورُشليمَ.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Blessed are all they that love thee, and that rejoice in thy peace, 19 My soul, bless thou the Lord, because the Lord our God hath delivered Jerusalem his city from all her troubles. 20 Happy shall I be if there shall remain of my seed, to see the glory of Jerusalem.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7118" name="Group 14"/>
          <p:cNvGraphicFramePr>
            <a:graphicFrameLocks noGrp="1"/>
          </p:cNvGraphicFramePr>
          <p:nvPr/>
        </p:nvGraphicFramePr>
        <p:xfrm>
          <a:off x="34925" y="115888"/>
          <a:ext cx="9001125" cy="5834063"/>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أُورُشليمَ ستُبنى بالفيروز والزُّمرُّد وبحجرٍ كريمٍ وكُلُّ أسوارها وأبراجها مِن ذهبٍ نقيٍّ. وجميعُ أسواقها يُبلطونها بحجرٍ مِن سوفيرَ وأبوابُها مِن الياقوت وفي كُلِّ شوارعها يتشكَّلون ويقولونَ هلليلويا.</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21 The gates of Jerusalem shall be built of sapphire, and of emerald, and all the walls thereof round about of precious stones. 22 All its streets shall be paved with white and clean stones: and Alleluia shall be sung in its streets,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8143" name="Group 15"/>
          <p:cNvGraphicFramePr>
            <a:graphicFrameLocks noGrp="1"/>
          </p:cNvGraphicFramePr>
          <p:nvPr/>
        </p:nvGraphicFramePr>
        <p:xfrm>
          <a:off x="34925" y="115888"/>
          <a:ext cx="9001125" cy="6415152"/>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ويُسبِّحونَ قائلينَ تباركَ اللَّهُ الذي رفعها لتكون مملكتُهُ عليها إلى جميع الأدهار. كَمَّلَ طوبيتُ كَلامهُ. وكانَ في سنِّ الثماني والثمانينَ لمَّا فقدَ نُور البصر وبعدَ ثماني سنواتٍ أبصرَ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23 Blessed be the Lord, who hath exalted it, and may he reign over it for ever and ever, Amen.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14:1 And the words of Tobias were ended. And after Tobias was restored to his sight, he lived two and forty years, and saw the children of his grandchildren.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9169" name="Group 17"/>
          <p:cNvGraphicFramePr>
            <a:graphicFrameLocks noGrp="1"/>
          </p:cNvGraphicFramePr>
          <p:nvPr/>
        </p:nvGraphicFramePr>
        <p:xfrm>
          <a:off x="34925" y="115888"/>
          <a:ext cx="9001125" cy="5579555"/>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يصنعُ صدقاتٍ كثيرةٍ ودامَ خائفاً الربَّ الإلهَ ومُعترفاً له.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وصار إلى شيخوخةٍ مُتناهيةٍ ودَعا بطوبيا ابنهِ وبالستَّة أولاده وقالَ له يا ولدي خُذ بنيك لأني هُوذا شِختُ وإني ذاهبٌ مِن الحياة.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5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5861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And after he had lived a hundred and two years, he was buried honourably in Ninive. 3 For he was six and fifty years old when he lost the sight of his eyes, and sixty when he recovered it again.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4048" name="Group 16"/>
          <p:cNvGraphicFramePr>
            <a:graphicFrameLocks noGrp="1"/>
          </p:cNvGraphicFramePr>
          <p:nvPr/>
        </p:nvGraphicFramePr>
        <p:xfrm>
          <a:off x="34925" y="115888"/>
          <a:ext cx="9001125" cy="5834063"/>
        </p:xfrm>
        <a:graphic>
          <a:graphicData uri="http://schemas.openxmlformats.org/drawingml/2006/table">
            <a:tbl>
              <a:tblPr rtl="1"/>
              <a:tblGrid>
                <a:gridCol w="4176712">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endParaRPr kumimoji="0" lang="en-US"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And the rest of his life was in joy, and with great increase of the fear of God he departed in peace. 5 And at the hour of his death he called unto him his son Tobias and his children, seven young men, his grandsons, and said to them: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9956" name="Group 20"/>
          <p:cNvGraphicFramePr>
            <a:graphicFrameLocks noGrp="1"/>
          </p:cNvGraphicFramePr>
          <p:nvPr/>
        </p:nvGraphicFramePr>
        <p:xfrm>
          <a:off x="34925" y="115888"/>
          <a:ext cx="9001125" cy="6732208"/>
        </p:xfrm>
        <a:graphic>
          <a:graphicData uri="http://schemas.openxmlformats.org/drawingml/2006/table">
            <a:tbl>
              <a:tblPr rtl="1"/>
              <a:tblGrid>
                <a:gridCol w="3455987">
                  <a:extLst>
                    <a:ext uri="{9D8B030D-6E8A-4147-A177-3AD203B41FA5}">
                      <a16:colId xmlns:a16="http://schemas.microsoft.com/office/drawing/2014/main" val="20000"/>
                    </a:ext>
                  </a:extLst>
                </a:gridCol>
                <a:gridCol w="554513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وامض يا ولدي إلى مادِّي لأني مُتحقِّقُ جميع ما تكلَّم يونانُ النبيُّ عن نينوى أنها ستخربُ. وأمّا في مادِّي فتكونُ سلامةٌ نوعاً إلى زمانٍ ما. وأن إخوتنا في الأرض يتشتًّتونَ مِن الأرض الصالحةِ وأُورُشليمَ تكونُ قفرةً وبيتِ اللَّهِ في أُورُشليمَ يُحرقُ ويكونُ خراباً إلى زمانٍ.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The destruction of Ninive is at hand: for the word of the Lord must be fulfilled: and our brethren, that are scattered abroad from the land of Israel, shall return to it. 7 And all the land thereof that is desert shall be filled with people, and the house of God which is burnt in it, shall again be rebuilt: and all that fear God shall return thither.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7902" name="Group 14"/>
          <p:cNvGraphicFramePr>
            <a:graphicFrameLocks noGrp="1"/>
          </p:cNvGraphicFramePr>
          <p:nvPr/>
        </p:nvGraphicFramePr>
        <p:xfrm>
          <a:off x="34925" y="115888"/>
          <a:ext cx="9001125" cy="6768720"/>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وأيضاً يرحمهُم اللَّـهُ ويردُّهم إلى الأرض ويبنونَ البيتَ ليسَ كما كان أولاً إلى حين تنتهي أزمنةُ الدَّهر وبعد هذا يرجعونَ مِن السبي ويبنونَ أُورُشليمَ بكرامةٍ ويُبنَى فيها بيتُ اللَّهِ إلى جميع الأجيال بناءً مجيداً كما تكلَّمت عنها الأنبياءُ. ويرجعُ جميعُ الأُمم يخافونَ الربَّ الإلهَ بصدقٍ ويطرحون أصنامهم.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And the Gentiles shall leave their idols, and shall come into Jerusalem, and shall dwell in it. 9 And all the kings of the earth shall rejoice in it, adoring the King of Israel. 10 Hearken therefore, my children, to your father: serve the Lord in truth, and seek to do the things that please him:</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5861" name="Group 21"/>
          <p:cNvGraphicFramePr>
            <a:graphicFrameLocks noGrp="1"/>
          </p:cNvGraphicFramePr>
          <p:nvPr/>
        </p:nvGraphicFramePr>
        <p:xfrm>
          <a:off x="34925" y="52728"/>
          <a:ext cx="9001125" cy="6805296"/>
        </p:xfrm>
        <a:graphic>
          <a:graphicData uri="http://schemas.openxmlformats.org/drawingml/2006/table">
            <a:tbl>
              <a:tblPr rtl="1"/>
              <a:tblGrid>
                <a:gridCol w="2447925">
                  <a:extLst>
                    <a:ext uri="{9D8B030D-6E8A-4147-A177-3AD203B41FA5}">
                      <a16:colId xmlns:a16="http://schemas.microsoft.com/office/drawing/2014/main" val="20000"/>
                    </a:ext>
                  </a:extLst>
                </a:gridCol>
                <a:gridCol w="6553200">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جميعُ الأُمم تُباركُ الربَّ. وشعبهُ يعترفُ للَّهِ ويرفعُ الربَّ شعبهُ ويفرحُ كلَّ الذين يُحبِّونَ الربَّ الإلهَ بصدقٍ واستقامةٍ صانعينَ رحمةً مع إخوتنا. والآن يا ولدي امض مِن نينوى لأنه سيكونُ جميعُ ما تكلَّمَ به يونانُ النبيُّ. أمَّا أنتَ فاحفظْ النَّاموسَ والأوامرَ وكُن مُحباً للرَّحمةِ وصدِّيقاً ليكُن لك خيرٌ. وادفنِّي جيداً ووالدتُك معي ولا تبقُوا ساكنينَ بنينوَى.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709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And command your children that they do justice and </a:t>
                      </a:r>
                      <a:r>
                        <a:rPr kumimoji="0" lang="en-US" sz="2800" b="0" i="0" u="none" strike="noStrike" cap="none" normalizeH="0" baseline="0" dirty="0" err="1">
                          <a:ln>
                            <a:noFill/>
                          </a:ln>
                          <a:solidFill>
                            <a:schemeClr val="bg1"/>
                          </a:solidFill>
                          <a:effectLst/>
                          <a:latin typeface="Arial" charset="0"/>
                          <a:cs typeface="Arial" charset="0"/>
                        </a:rPr>
                        <a:t>almsdeeds</a:t>
                      </a:r>
                      <a:r>
                        <a:rPr kumimoji="0" lang="en-US" sz="2800" b="0" i="0" u="none" strike="noStrike" cap="none" normalizeH="0" baseline="0" dirty="0">
                          <a:ln>
                            <a:noFill/>
                          </a:ln>
                          <a:solidFill>
                            <a:schemeClr val="bg1"/>
                          </a:solidFill>
                          <a:effectLst/>
                          <a:latin typeface="Arial" charset="0"/>
                          <a:cs typeface="Arial" charset="0"/>
                        </a:rPr>
                        <a:t>, and that they be mindful of God, and bless him at all times in truth, and with all their power. 12 And now, children, hear me, and do not stay here: but as soon as you shall bury your mother by me in one </a:t>
                      </a:r>
                      <a:r>
                        <a:rPr kumimoji="0" lang="en-US" sz="2800" b="0" i="0" u="none" strike="noStrike" cap="none" normalizeH="0" baseline="0" dirty="0" err="1">
                          <a:ln>
                            <a:noFill/>
                          </a:ln>
                          <a:solidFill>
                            <a:schemeClr val="bg1"/>
                          </a:solidFill>
                          <a:effectLst/>
                          <a:latin typeface="Arial" charset="0"/>
                          <a:cs typeface="Arial" charset="0"/>
                        </a:rPr>
                        <a:t>sepulchre</a:t>
                      </a:r>
                      <a:r>
                        <a:rPr kumimoji="0" lang="en-US" sz="2800" b="0" i="0" u="none" strike="noStrike" cap="none" normalizeH="0" baseline="0" dirty="0">
                          <a:ln>
                            <a:noFill/>
                          </a:ln>
                          <a:solidFill>
                            <a:schemeClr val="bg1"/>
                          </a:solidFill>
                          <a:effectLst/>
                          <a:latin typeface="Arial" charset="0"/>
                          <a:cs typeface="Arial" charset="0"/>
                        </a:rPr>
                        <a:t>, without delay direct your steps to depart hence:</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3806" name="Group 14"/>
          <p:cNvGraphicFramePr>
            <a:graphicFrameLocks noGrp="1"/>
          </p:cNvGraphicFramePr>
          <p:nvPr/>
        </p:nvGraphicFramePr>
        <p:xfrm>
          <a:off x="34925" y="115888"/>
          <a:ext cx="9001125" cy="6657658"/>
        </p:xfrm>
        <a:graphic>
          <a:graphicData uri="http://schemas.openxmlformats.org/drawingml/2006/table">
            <a:tbl>
              <a:tblPr rtl="1"/>
              <a:tblGrid>
                <a:gridCol w="4032250">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اُنظر يا ولدي إنَّ مَن صنع رحمةً نجا مِن فخِّ الموت الذي أُعِدَّ له. وأمَّا عَمَّانُ فوقع في الفخِّ وهلكَ. والآن يا أولادي انظُروا ماذا تفعلُ الرحمةُ وكيف تُنجِّي الاستقامةُ. وبينما هو قائلٌ لهم هذا أسلمَ روحهُ على فراشهِ وكان إذ ذاك عُمرهُ مائةً وثماني وخمسين سنةً فدفنهُ باحترام.</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For I see that its iniquity will bring it to destruction. 14 And it came to pass that after the death of his mother, Tobias departed out of Ninive with his wife, and children, and children's children, and returned to his father and mother in law.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591" name="Group 15"/>
          <p:cNvGraphicFramePr>
            <a:graphicFrameLocks noGrp="1"/>
          </p:cNvGraphicFramePr>
          <p:nvPr/>
        </p:nvGraphicFramePr>
        <p:xfrm>
          <a:off x="34925" y="115888"/>
          <a:ext cx="9001125" cy="6657658"/>
        </p:xfrm>
        <a:graphic>
          <a:graphicData uri="http://schemas.openxmlformats.org/drawingml/2006/table">
            <a:tbl>
              <a:tblPr rtl="1"/>
              <a:tblGrid>
                <a:gridCol w="4535487">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5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ماتت حَنةُ أُمهُ دفنها بجانب أبيه. ثُمَّ ذهبَ مع امرأتهِ وأولاده إلى اكفاتيا عِندَ رعوئيلَ  حَميِّهِ. وشاخَ بكرامةٍ ودَفنَ أَحماءهُ بتمجيدٍ وورثَ كلَّ موجوداتهم وموجودات أبيه طوبيتَ. وماتَ في اكفاتيا مدينةِ مادِّي. وسمعَ قَبلَ مماتهِ هلاكَ نينوَى التي سباها بختنصرُ واحشويروشُ وفرحَ قَبلَ موتهِ لأجل نينوَى.</a:t>
                      </a:r>
                      <a:r>
                        <a:rPr kumimoji="0" lang="ar-EG" sz="3200" b="1" i="0" u="none" strike="noStrike" cap="none" normalizeH="0" baseline="0">
                          <a:ln>
                            <a:noFill/>
                          </a:ln>
                          <a:solidFill>
                            <a:srgbClr val="FF9900"/>
                          </a:solidFill>
                          <a:effectLst/>
                          <a:latin typeface="Arial" charset="0"/>
                          <a:cs typeface="Arial" charset="0"/>
                        </a:rPr>
                        <a:t>( </a:t>
                      </a:r>
                      <a:r>
                        <a:rPr kumimoji="0" lang="ar-SA" sz="3200" b="1" i="0" u="none" strike="noStrike" cap="none" normalizeH="0" baseline="0">
                          <a:ln>
                            <a:noFill/>
                          </a:ln>
                          <a:solidFill>
                            <a:srgbClr val="FF9900"/>
                          </a:solidFill>
                          <a:effectLst/>
                          <a:latin typeface="Arial" charset="0"/>
                          <a:cs typeface="Arial" charset="0"/>
                        </a:rPr>
                        <a:t>مجداً للثالوث القدوس )</a:t>
                      </a:r>
                      <a:endParaRPr kumimoji="0" lang="en-CA" sz="3200" b="1"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5000"/>
                        </a:spcBef>
                        <a:spcAft>
                          <a:spcPct val="0"/>
                        </a:spcAft>
                        <a:buClrTx/>
                        <a:buSzTx/>
                        <a:buFontTx/>
                        <a:buNone/>
                        <a:tabLst/>
                      </a:pPr>
                      <a:r>
                        <a:rPr kumimoji="0" lang="fr-FR" sz="2400" b="1" i="0" u="none" strike="noStrike" cap="none" normalizeH="0" baseline="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he found them in health in a good old age: and he took care of them, and he closed their eyes: and all the inheritance of Raguel's house came to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1554" name="Rectangle 2"/>
          <p:cNvSpPr>
            <a:spLocks noChangeArrowheads="1"/>
          </p:cNvSpPr>
          <p:nvPr/>
        </p:nvSpPr>
        <p:spPr bwMode="auto">
          <a:xfrm>
            <a:off x="755650" y="3429000"/>
            <a:ext cx="7920038" cy="2123658"/>
          </a:xfrm>
          <a:prstGeom prst="rect">
            <a:avLst/>
          </a:prstGeom>
          <a:noFill/>
          <a:ln w="9525">
            <a:noFill/>
            <a:miter lim="800000"/>
            <a:headEnd/>
            <a:tailEnd/>
          </a:ln>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3351555"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3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8613" name="Group 21"/>
          <p:cNvGraphicFramePr>
            <a:graphicFrameLocks noGrp="1"/>
          </p:cNvGraphicFramePr>
          <p:nvPr/>
        </p:nvGraphicFramePr>
        <p:xfrm>
          <a:off x="34925" y="44450"/>
          <a:ext cx="9074150" cy="675443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51:7- 8</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تَنضحُ عليَّ بزوفكَ فأطهُرَ، وتغسِلْني فَأَبْيَضَّ أفضلَ مِنَ الثلج. تُسمِعْني سُرُوراً وفرَحاً، فتَبتَهِجَ العظام المتواضعة.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51:7-8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Purifie–moi avec l’hysope, et je serai pur ; Lave–moi, et je serai plus blanc que la neige.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Annonce–moi la félicité et la joie, Et les os que tu as brisés seront dans l’allégresse.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51:7-8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7 Purge me with hyssop, and I shall be clean; Wash me, and I shall be whiter than snow.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Times New Roman" pitchFamily="18" charset="0"/>
                        </a:rPr>
                        <a:t>8 Make me hear joy and gladness, That the bones You have broken may rejoice.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bg1"/>
                          </a:solidFill>
                          <a:effectLst/>
                          <a:latin typeface="Arial" charset="0"/>
                          <a:cs typeface="Times New Roman" pitchFamily="18" charset="0"/>
                        </a:rPr>
                        <a:t>Alleluia</a:t>
                      </a:r>
                      <a:endParaRPr kumimoji="0" lang="en-CA" sz="3200" b="0" i="0" u="none" strike="noStrike" cap="none" normalizeH="0" baseline="0" dirty="0">
                        <a:ln>
                          <a:noFill/>
                        </a:ln>
                        <a:solidFill>
                          <a:schemeClr val="bg1"/>
                        </a:solidFill>
                        <a:effectLst/>
                        <a:latin typeface="Arial" charset="0"/>
                        <a:cs typeface="Times New Roman" pitchFamily="18"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40pm</a:t>
            </a:r>
          </a:p>
        </p:txBody>
      </p:sp>
    </p:spTree>
  </p:cSld>
  <p:clrMapOvr>
    <a:masterClrMapping/>
  </p:clrMapOvr>
</p:sld>
</file>

<file path=ppt/slides/slide3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79645" name="Group 29"/>
          <p:cNvGraphicFramePr>
            <a:graphicFrameLocks noGrp="1"/>
          </p:cNvGraphicFramePr>
          <p:nvPr/>
        </p:nvGraphicFramePr>
        <p:xfrm>
          <a:off x="34925" y="44450"/>
          <a:ext cx="9145588" cy="6553201"/>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يوحنا ( 3 :  14 ـ 21 )</a:t>
                      </a:r>
                      <a:endParaRPr kumimoji="0" lang="ar-EG"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وكما رَفعَ موسى الحيَّةَ في البَرِّيَّةِ هكذا يَنبغي أن يُرفَعَ ابنُ الإنسانِ، لكي ينال كُلُّ مَن يؤمنُ بهِ حياة أبديِّة.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John 3:14-21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comme Moïse éleva le serpent dans le désert, il faut, de même, que le Fils de l’homme soit élevé,15  afin que quiconque croit en lui ait la vie éternelle.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3:14-21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And as Moses lifted up the serpent in the wilderness, even so must the Son of Man be lifted up, 15 that whoever believes in Him should not perish but have eternal life.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40m</a:t>
            </a:r>
          </a:p>
        </p:txBody>
      </p:sp>
    </p:spTree>
  </p:cSld>
  <p:clrMapOvr>
    <a:masterClrMapping/>
  </p:clrMapOvr>
</p:sld>
</file>

<file path=ppt/slides/slide3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80664" name="Group 24"/>
          <p:cNvGraphicFramePr>
            <a:graphicFrameLocks noGrp="1"/>
          </p:cNvGraphicFramePr>
          <p:nvPr/>
        </p:nvGraphicFramePr>
        <p:xfrm>
          <a:off x="34925" y="44450"/>
          <a:ext cx="9145588" cy="6369685"/>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هكذا أحبَّ اللَّهُ العالمَ حتَّى بذلَ ابنهُ الوحيدَ، لكي لا يَهلِكَ كُلُّ مَن يؤمنُ بهِ، بلْ ينال الحياةُ الأبديِّةُ. فإنَّهُ لم يُرسِل اللَّهُ ابنهُ إلى العالم ليَدينَ العالمَ، بلْ ليَخلُصَ بهِ العالمُ.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Car Dieu a tant aimé le monde qu’il a donné son Fils unique, afin que quiconque croit en lui ne périsse pas, mais qu’il ait la vie éternelle.17 Dieu, en effet, n’a pas envoyé son Fils dans le monde pour juger le monde, mais pour que le monde soit sauvé par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God so loved the world that He gave His only begotten Son, that whoever believes in Him should not perish but have everlasting life. 17 For God did not send His Son into the world to condemn the world, but that the world through Him might be saved.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0201" name="Group 25"/>
          <p:cNvGraphicFramePr>
            <a:graphicFrameLocks noGrp="1"/>
          </p:cNvGraphicFramePr>
          <p:nvPr/>
        </p:nvGraphicFramePr>
        <p:xfrm>
          <a:off x="34925" y="44450"/>
          <a:ext cx="9145588" cy="6192838"/>
        </p:xfrm>
        <a:graphic>
          <a:graphicData uri="http://schemas.openxmlformats.org/drawingml/2006/table">
            <a:tbl>
              <a:tblPr rtl="1"/>
              <a:tblGrid>
                <a:gridCol w="3887788">
                  <a:extLst>
                    <a:ext uri="{9D8B030D-6E8A-4147-A177-3AD203B41FA5}">
                      <a16:colId xmlns:a16="http://schemas.microsoft.com/office/drawing/2014/main" val="20000"/>
                    </a:ext>
                  </a:extLst>
                </a:gridCol>
                <a:gridCol w="5257800">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مَنْ آمن بهِ فلا يُدانُ، ومن لا يُؤمنُ بهِ فقد دِينَ، لأنَّهُ لم يؤمنْ بِاسم ابنِ اللَّهِ الوحيدِ الجنس.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Celui qui croit en lui n’est pas jugé ; mais celui qui ne croit pas est déjà jugé, parce qu’il n’a pas cru au nom du Fils unique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He who believes in Him is not condemned; but he who does not believe is condemned already, because he has not believed in the name of the only begotten Son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5550" name="Group 14"/>
          <p:cNvGraphicFramePr>
            <a:graphicFrameLocks noGrp="1"/>
          </p:cNvGraphicFramePr>
          <p:nvPr/>
        </p:nvGraphicFramePr>
        <p:xfrm>
          <a:off x="34925" y="44450"/>
          <a:ext cx="9145588" cy="619283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الدِّينونةُ: إنَّ النُّورَ قد جاءَ إلى العالمِ، والنَّاسُ أحبوا الظُّلمةَ أكثرَ من النُّورِ، لأنَّ أعمالهُم كانت شرِّيرةً.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Et voici le jugement : la lumière est venue dans le monde, et les hommes ont aimé les ténèbres plus que la lumière, parce que leurs oeuvres étaient mauvaises.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And this is the condemnation, that the light has come into the world, and men loved darkness rather than light, because their deeds were evil.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81682" name="Group 18"/>
          <p:cNvGraphicFramePr>
            <a:graphicFrameLocks noGrp="1"/>
          </p:cNvGraphicFramePr>
          <p:nvPr/>
        </p:nvGraphicFramePr>
        <p:xfrm>
          <a:off x="34925" y="71415"/>
          <a:ext cx="9074150" cy="6352032"/>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00197">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مَن يعملُ الشرَّ يُبغِضُ النُّورَ، ولا يقبل إلى النُّورِ، لئلاَّ تبكت أعمالُهُ. لأنَّها شرِّيرةٌ. وأمَّا مَنْ يعملُ الحقَّ فيُقبِلُ إلى النُّورِ، لكي تظهرَ أعمالُهُ أنَّها باللَّهِ معمولةٌ ".</a:t>
                      </a:r>
                      <a:r>
                        <a:rPr kumimoji="0" lang="ar-EG" sz="3200" b="1" i="0" u="none" strike="noStrike" cap="none" normalizeH="0" baseline="0">
                          <a:ln>
                            <a:noFill/>
                          </a:ln>
                          <a:solidFill>
                            <a:srgbClr val="FF9900"/>
                          </a:solidFill>
                          <a:effectLst/>
                          <a:latin typeface="Arial" charset="0"/>
                          <a:cs typeface="Arial" charset="0"/>
                        </a:rPr>
                        <a:t>( والمجد للـه دائماً )</a:t>
                      </a:r>
                      <a:endParaRPr kumimoji="0" lang="en-CA" sz="32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Car quiconque fait le mal a de la haine pour la lumière et ne vient pas à la lumière, de peur que ses </a:t>
                      </a:r>
                      <a:r>
                        <a:rPr kumimoji="0" lang="fr-FR" sz="2800" b="0" i="0" u="none" strike="noStrike" cap="none" normalizeH="0" baseline="0" dirty="0" err="1">
                          <a:ln>
                            <a:noFill/>
                          </a:ln>
                          <a:solidFill>
                            <a:schemeClr val="bg1"/>
                          </a:solidFill>
                          <a:effectLst/>
                          <a:latin typeface="Arial" charset="0"/>
                          <a:cs typeface="Arial" charset="0"/>
                        </a:rPr>
                        <a:t>oeuvres</a:t>
                      </a:r>
                      <a:r>
                        <a:rPr kumimoji="0" lang="fr-FR" sz="2800" b="0" i="0" u="none" strike="noStrike" cap="none" normalizeH="0" baseline="0" dirty="0">
                          <a:ln>
                            <a:noFill/>
                          </a:ln>
                          <a:solidFill>
                            <a:schemeClr val="bg1"/>
                          </a:solidFill>
                          <a:effectLst/>
                          <a:latin typeface="Arial" charset="0"/>
                          <a:cs typeface="Arial" charset="0"/>
                        </a:rPr>
                        <a:t> ne soient réprouvées ;21 mais celui qui pratique la vérité vient à la lumière, afin qu’il soit manifeste que ses </a:t>
                      </a:r>
                      <a:r>
                        <a:rPr kumimoji="0" lang="fr-FR" sz="2800" b="0" i="0" u="none" strike="noStrike" cap="none" normalizeH="0" baseline="0" dirty="0" err="1">
                          <a:ln>
                            <a:noFill/>
                          </a:ln>
                          <a:solidFill>
                            <a:schemeClr val="bg1"/>
                          </a:solidFill>
                          <a:effectLst/>
                          <a:latin typeface="Arial" charset="0"/>
                          <a:cs typeface="Arial" charset="0"/>
                        </a:rPr>
                        <a:t>oeuvres</a:t>
                      </a:r>
                      <a:r>
                        <a:rPr kumimoji="0" lang="fr-FR" sz="2800" b="0" i="0" u="none" strike="noStrike" cap="none" normalizeH="0" baseline="0" dirty="0">
                          <a:ln>
                            <a:noFill/>
                          </a:ln>
                          <a:solidFill>
                            <a:schemeClr val="bg1"/>
                          </a:solidFill>
                          <a:effectLst/>
                          <a:latin typeface="Arial" charset="0"/>
                          <a:cs typeface="Arial" charset="0"/>
                        </a:rPr>
                        <a:t> sont faites en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For everyone practicing evil hates the light and does not come to the light, lest his deeds should be exposed. 21 But he who does the truth comes to the light, that his deeds may be clearly seen, that they have been done in God.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22"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3358723"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3358724"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3358725"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3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84766" name="Group 30"/>
          <p:cNvGraphicFramePr>
            <a:graphicFrameLocks noGrp="1"/>
          </p:cNvGraphicFramePr>
          <p:nvPr/>
        </p:nvGraphicFramePr>
        <p:xfrm>
          <a:off x="34925" y="44450"/>
          <a:ext cx="9145588" cy="657860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رسالة بولس الرسول الأولى إلى أهل كورنثوس</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10 : 1 ـ 13 ) </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لستُ أُريدُ أن تجهلُوا أيُّها الإخوةُ أن آباءنا جميعهُم كانُوا تحت السَّحابةِ، وجميعهُمُ اجتازُوا، وجميعهُمُ اعتمدُوا لموسى في السَّحابةِ في البحر،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Arial" charset="0"/>
                        </a:rPr>
                        <a:t>1 Corinthians 10:1-13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Frères, je ne veux pas que vous l’ignoriez ; nos pères ont tous été sous la nuée, ils ont tous passé au travers de la mer, 2 ils ont tous été baptisés en Moïse dans la nuée et dans la mer,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Arial" charset="0"/>
                        </a:rPr>
                        <a:t>1 Corinthians 10:1-13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10:1 Moreover, brethren, I do not want you to be unaware that all our fathers were under the cloud, all passed through the sea, 2 all were baptized into Moses in the cloud and in the sea,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40p</a:t>
            </a:r>
          </a:p>
        </p:txBody>
      </p:sp>
    </p:spTree>
  </p:cSld>
  <p:clrMapOvr>
    <a:masterClrMapping/>
  </p:clrMapOvr>
</p:sld>
</file>

<file path=ppt/slides/slide3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85783" name="Group 23"/>
          <p:cNvGraphicFramePr>
            <a:graphicFrameLocks noGrp="1"/>
          </p:cNvGraphicFramePr>
          <p:nvPr/>
        </p:nvGraphicFramePr>
        <p:xfrm>
          <a:off x="34925" y="44450"/>
          <a:ext cx="9145588" cy="651052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وجميعهُم أكلُوا طعاماً واحداً رُوحياً، وجميعهُم شربُوا شراباً واحداً لأنَّهُم كانُوا يشربُون مِن صخرةٍ روحيةٍ تابعتهُم، والصَّخرةُ كانت المسيح. لكن بأكثرهِم لم يُسرَّ اللَّهُ، لأنَّهُم طُرحُوا في القفر.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ils ont tous mangé le même aliment spirituel,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et ils ont tous bu le même breuvage spirituel, car ils buvaient à un rocher spirituel qui les suivait, et ce rocher était le Christ.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Mais la plupart d’entre eux ne furent pas agréables à Dieu, puisqu’ils tombèrent morts dans le désert.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all ate the same spiritual food, 4 and all drank the same spiritual drink. For they drank of that spiritual Rock that followed them, and that Rock was Christ. 5 But with most of them God was not well pleased, for their bodies were scattered in the wilderness.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1223" name="Group 23"/>
          <p:cNvGraphicFramePr>
            <a:graphicFrameLocks noGrp="1"/>
          </p:cNvGraphicFramePr>
          <p:nvPr/>
        </p:nvGraphicFramePr>
        <p:xfrm>
          <a:off x="34925" y="44450"/>
          <a:ext cx="9145588"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صارت لنا مثالاً، لئلا نكُون مُشتهين شرُوراً كما اشتهَى أُولئك. ولا نكُون عابدي أوثانٍ كما كان أُناسٌ مِنهُم، كما هُو مكتُوبٌ: " جلسَ الشَّعبُ للأكل والشُّرب، ثُمَّ قامُوا للعب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Or, ce sont là des exemples pour nous, afin que nous n’ayons pas de mauvais désirs, comme ils en ont eus.7 Ne devenez pas idolâtres, comme certains d’entre eux, selon qu’il est écrit : Le peuple s’assit pour manger et pour boire ; puis ils se levèrent pour se divertir.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Now these things became our examples, to the intent that we should not lust after evil things as they also lusted. 7 And do not become idolaters as were some of them. As it is written, The people sat down to eat and drink, and rose up to play.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3267" name="Group 19"/>
          <p:cNvGraphicFramePr>
            <a:graphicFrameLocks noGrp="1"/>
          </p:cNvGraphicFramePr>
          <p:nvPr/>
        </p:nvGraphicFramePr>
        <p:xfrm>
          <a:off x="34925" y="44450"/>
          <a:ext cx="9145588" cy="6002338"/>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نزن كما زنى قُوم مِنهُم، فسقطَ في يوم واحدٍ ثلاثةٌ وعشرُون ألفاً. ولا نُجرِّب المسيح كما جرَّبه أيضاً قُومٌ مِنهُم فهلكُوا مِن الحيَّات.</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Ne nous livrons pas à l’inconduite, comme certains d’entre eux s’y livrèrent, de sorte qu’il en tomba 23 000 en un seul jour.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Ne tentons pas le Seigneur comme le tentèrent certains d’entre eux, qui périrent par les serpents.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Nor let us commit sexual immorality, as some of them did, and in one day twenty-three thousand fell; 9 nor let us tempt Christ, as some of them also tempted, and were destroyed by serpents;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4292" name="Group 20"/>
          <p:cNvGraphicFramePr>
            <a:graphicFrameLocks noGrp="1"/>
          </p:cNvGraphicFramePr>
          <p:nvPr/>
        </p:nvGraphicFramePr>
        <p:xfrm>
          <a:off x="34925" y="44450"/>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نتذمَّر كما تذمَّر أيضاً قومٌ مِنهُم فهلكُوا مِن المُهلكُ. فهذه الأُمُورُ جميعُها صارت مثالاً، وكُتبت لتعليمنا نحنُ الذين انتهت إلينا أواخرُ الدُّهُور. فلذلك مَن يظُنُّ أنَّهُ قائمٌ، فليحذر ألاَّ يسقُط.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Ne murmurez pas, comme murmurèrent certains d’entre eux, qui périrent par l’exterminateur.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Cela leur est arrivé à titre d’exemple et fut écrit pour nous avertir, nous pour qui la fin des siècles est arrivée.12 Ainsi donc, que celui qui pense être debout prenne garde de tomber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nor complain, as some of them also complained, and were destroyed by the destroyer. 11 Now all these things happened to them as examples, and they were written for our admonition, upon whom the ends of the ages have come. 12 Therefore let him who thinks he stands take heed lest he fall.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2240" name="Group 16"/>
          <p:cNvGraphicFramePr>
            <a:graphicFrameLocks noGrp="1"/>
          </p:cNvGraphicFramePr>
          <p:nvPr/>
        </p:nvGraphicFramePr>
        <p:xfrm>
          <a:off x="34925" y="44450"/>
          <a:ext cx="9145588" cy="642518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 تُصبكُم تجربةٌ إلاَّ بشريَّةٌ. لكنَّ اللَّهَ أمينٌ، الذي لا يدعُكُم تُجرَّبُون فوق ما تستطيعُون، بل يعضدكم مع التَّجربةِ، لتستطيعُوا أن تحتملُوا إلى أن تخرجُوا مِنها.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Aucune tentation ne vous est survenue qui n’ait été humaine ; Dieu est fidèle et ne permettra pas que vous soyez tentés au–delà de vos forces ; mais avec la tentation, il donnera aussi le moyen d’en sortir, pour que vous puissiez la supporter.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No temptation has overtaken you except such as is common to man; but God is faithful, who will not allow you to be tempted beyond what you are able, but with the temptation will also make the way of escape, that you may be able to bear it.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5890"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691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33669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336691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3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89882" name="Group 26"/>
          <p:cNvGraphicFramePr>
            <a:graphicFrameLocks noGrp="1"/>
          </p:cNvGraphicFramePr>
          <p:nvPr/>
        </p:nvGraphicFramePr>
        <p:xfrm>
          <a:off x="34925" y="44450"/>
          <a:ext cx="9074150" cy="6361113"/>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رسالة يوحنا الرسول الأولى</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2 : 12 ـ 17 )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أكتبُ إليكُم أيُّها الأبناء لأنَّهُ قد غُفِرتْ لكُمُ خطاياكُمْ مِنْ أجلِ اسمهِ. أكتُبُ إليكُمُ أيُّها الآباءُ لأنَّكُمْ قد عَرَفتُمُ الذي هُو مِن البدءِ.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608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1 John 2:12-17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Je vous écris, petits enfants, parce que vos péchés vous sont pardonnés à cause de son nom.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vous écris, pères, parce que vous avez connu celui qui est dès le commencement.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1 John 2:12-17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 write to you, little children, Because your sins are forgiven you for His name's sake. 13 I write to you, fathers, Because you have known Him who is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40c</a:t>
            </a:r>
          </a:p>
        </p:txBody>
      </p:sp>
    </p:spTree>
  </p:cSld>
  <p:clrMapOvr>
    <a:masterClrMapping/>
  </p:clrMapOvr>
</p:sld>
</file>

<file path=ppt/slides/slide3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90906" name="Group 26"/>
          <p:cNvGraphicFramePr>
            <a:graphicFrameLocks noGrp="1"/>
          </p:cNvGraphicFramePr>
          <p:nvPr/>
        </p:nvGraphicFramePr>
        <p:xfrm>
          <a:off x="34925" y="44450"/>
          <a:ext cx="8966231" cy="6014403"/>
        </p:xfrm>
        <a:graphic>
          <a:graphicData uri="http://schemas.openxmlformats.org/drawingml/2006/table">
            <a:tbl>
              <a:tblPr rtl="1"/>
              <a:tblGrid>
                <a:gridCol w="4381603">
                  <a:extLst>
                    <a:ext uri="{9D8B030D-6E8A-4147-A177-3AD203B41FA5}">
                      <a16:colId xmlns:a16="http://schemas.microsoft.com/office/drawing/2014/main" val="20000"/>
                    </a:ext>
                  </a:extLst>
                </a:gridCol>
                <a:gridCol w="458462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أكتُبُ إليكُمْ أيُّها الأحداثُ لأنَّكُمْ قد غَلبتُمُ الشِّرِّيرَ. كتبتُ إليكُم أيُّها الفتيانُ لأنَّكُمْ قد عَرَفتُمُ الآبَ. قد كَتبتُ إليكُم أيُّها الآباءُ لأنَّكُمْ قد عرَفتم الذي هُو مِنَ البدءِ.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Je vous écris, jeunes gens, parce que vous avez vaincu le Malin. Je vous ai écrit, jeunes enfants, parce que vous avez connu le Père. 14 Je vous ai écrit, pères, parce que vous avez connu celui qui est dès le commencement.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I write to you, young men, Because you have overcome the wicked one. I write to you, little children, Because you have known the Father. 14 I have written to you, fathers, Because you have known Him who is from the beginning.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5317" name="Group 21"/>
          <p:cNvGraphicFramePr>
            <a:graphicFrameLocks noGrp="1"/>
          </p:cNvGraphicFramePr>
          <p:nvPr/>
        </p:nvGraphicFramePr>
        <p:xfrm>
          <a:off x="34925" y="44450"/>
          <a:ext cx="9074150" cy="601440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قد كَتبتُ إليكُم أيُّها الأحداثُ لأنَّكُمْ أقوياءُ، وكلِمةُ اللَّهِ ثابتةٌ فيكُمْ، وقد غَلبتُمُ الشِّرِّيرَ.</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تحبُّوا العالمَ ولا الأشياءَ التي في العالمِ. إن أحَبَّ أحدٌ العالمَ فليست فيه مَحبَّةُ الآبِ.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Je vous ai écrit, jeunes gens, parce que vous êtes forts, que la parole de Dieu demeure en vous et que vous avez vaincu le Malin. 15 N’aimez pas le monde, ni ce qui est dans le monde. Si quelqu’un aime le monde, l’amour du Père n’est pas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I have written to you, young men, Because you are strong, and the word of God abides in you, And you have overcome the wicked one. 15 Do not love the world or the things in the world. If anyone loves the world, the love of the Father is not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6337" name="Group 17"/>
          <p:cNvGraphicFramePr>
            <a:graphicFrameLocks noGrp="1"/>
          </p:cNvGraphicFramePr>
          <p:nvPr/>
        </p:nvGraphicFramePr>
        <p:xfrm>
          <a:off x="34925" y="44450"/>
          <a:ext cx="9074150" cy="6314430"/>
        </p:xfrm>
        <a:graphic>
          <a:graphicData uri="http://schemas.openxmlformats.org/drawingml/2006/table">
            <a:tbl>
              <a:tblPr rtl="1"/>
              <a:tblGrid>
                <a:gridCol w="4773837">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كُلَّ ما في العالمِ هُو: شهوةَ الجسدِ، وشهوةَ العُيونِ، وتَعظُّمَ المعيشةِ، ليسَ مِن الآبِ بل مِنْ العالمِ. والعالمُ يَمضي وشهوتُهُ، أمَّا الذي يَصنعُ مشيئةَ اللَّهِ فيثبُتُ إلى الأبدِ.</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16 car tout ce qui est dans le monde, la convoitise de la chair, la convoitise des yeux et l’orgueil de la vie, ne vient pas du Père, mais vient du monde.17 Et le monde passe, et sa convoitise aussi ; mais celui qui fait la volonté de Dieu demeure éternellement.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For all that is in the world--the lust of the flesh, the lust of the eyes, and the pride of life--is not of the Father but is of the world. 17 And the world is passing away, and the lust of it; but he who does the will of God abides forever.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2034"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91908"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a:ln w="9525">
            <a:noFill/>
            <a:miter lim="800000"/>
            <a:headEnd/>
            <a:tailEnd/>
          </a:ln>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91908"/>
                                        </p:tgtEl>
                                        <p:attrNameLst>
                                          <p:attrName>style.visibility</p:attrName>
                                        </p:attrNameLst>
                                      </p:cBhvr>
                                      <p:to>
                                        <p:strVal val="visible"/>
                                      </p:to>
                                    </p:set>
                                    <p:anim calcmode="lin" valueType="num">
                                      <p:cBhvr additive="base">
                                        <p:cTn id="7" dur="500" fill="hold"/>
                                        <p:tgtEl>
                                          <p:spTgt spid="7291908"/>
                                        </p:tgtEl>
                                        <p:attrNameLst>
                                          <p:attrName>ppt_x</p:attrName>
                                        </p:attrNameLst>
                                      </p:cBhvr>
                                      <p:tavLst>
                                        <p:tav tm="0">
                                          <p:val>
                                            <p:strVal val="0-#ppt_w/2"/>
                                          </p:val>
                                        </p:tav>
                                        <p:tav tm="100000">
                                          <p:val>
                                            <p:strVal val="#ppt_x"/>
                                          </p:val>
                                        </p:tav>
                                      </p:tavLst>
                                    </p:anim>
                                    <p:anim calcmode="lin" valueType="num">
                                      <p:cBhvr additive="base">
                                        <p:cTn id="8" dur="500" fill="hold"/>
                                        <p:tgtEl>
                                          <p:spTgt spid="72919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3058"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3373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373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373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3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95003" name="Group 27"/>
          <p:cNvGraphicFramePr>
            <a:graphicFrameLocks noGrp="1"/>
          </p:cNvGraphicFramePr>
          <p:nvPr/>
        </p:nvGraphicFramePr>
        <p:xfrm>
          <a:off x="107950" y="115888"/>
          <a:ext cx="9036050" cy="6492875"/>
        </p:xfrm>
        <a:graphic>
          <a:graphicData uri="http://schemas.openxmlformats.org/drawingml/2006/table">
            <a:tbl>
              <a:tblPr rtl="1"/>
              <a:tblGrid>
                <a:gridCol w="4716462">
                  <a:extLst>
                    <a:ext uri="{9D8B030D-6E8A-4147-A177-3AD203B41FA5}">
                      <a16:colId xmlns:a16="http://schemas.microsoft.com/office/drawing/2014/main" val="20000"/>
                    </a:ext>
                  </a:extLst>
                </a:gridCol>
                <a:gridCol w="43195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a:t>
                      </a:r>
                      <a:r>
                        <a:rPr kumimoji="0" lang="ar-EG" sz="3200" b="0" i="0" u="sng" strike="noStrike" cap="none" normalizeH="0" baseline="0" dirty="0">
                          <a:ln>
                            <a:noFill/>
                          </a:ln>
                          <a:solidFill>
                            <a:srgbClr val="FF9900"/>
                          </a:solidFill>
                          <a:effectLst/>
                          <a:latin typeface="Arial" charset="0"/>
                          <a:cs typeface="Arial" charset="0"/>
                        </a:rPr>
                        <a:t>(</a:t>
                      </a:r>
                      <a:r>
                        <a:rPr kumimoji="0" lang="en-US" sz="3200" b="0" i="0" u="sng" strike="noStrike" cap="none" normalizeH="0" baseline="0" dirty="0">
                          <a:ln>
                            <a:noFill/>
                          </a:ln>
                          <a:solidFill>
                            <a:srgbClr val="FF9900"/>
                          </a:solidFill>
                          <a:effectLst/>
                          <a:latin typeface="Arial" charset="0"/>
                          <a:cs typeface="Arial" charset="0"/>
                        </a:rPr>
                        <a:t>8:9-17</a:t>
                      </a:r>
                      <a:r>
                        <a:rPr kumimoji="0" lang="ar-EG" sz="3200" b="0" i="0" u="sng" strike="noStrike" cap="none" normalizeH="0" baseline="0" dirty="0">
                          <a:ln>
                            <a:noFill/>
                          </a:ln>
                          <a:solidFill>
                            <a:srgbClr val="FF9933"/>
                          </a:solidFill>
                          <a:effectLst/>
                          <a:latin typeface="Arial" charset="0"/>
                          <a:cs typeface="Arial" charset="0"/>
                        </a:rPr>
                        <a:t>)</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قبلاً في المدينةِ رجُلٌ اسمُهُ سيمونُ، يستعملُ السِّحرَ ويُدهشُ شعبَ السَّامرة، قائلاً إنني عظيمٌ!.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a:t>
                      </a:r>
                      <a:r>
                        <a:rPr kumimoji="0" lang="fr-CA" sz="2800" b="0" i="0" u="sng" strike="noStrike" cap="none" normalizeH="0" baseline="0">
                          <a:ln>
                            <a:noFill/>
                          </a:ln>
                          <a:solidFill>
                            <a:srgbClr val="FF9900"/>
                          </a:solidFill>
                          <a:effectLst/>
                          <a:latin typeface="Arial" charset="0"/>
                          <a:cs typeface="Arial" charset="0"/>
                        </a:rPr>
                        <a:t>e</a:t>
                      </a:r>
                      <a:r>
                        <a:rPr kumimoji="0" lang="en-US" sz="2800" b="0" i="0" u="sng" strike="noStrike" cap="none" normalizeH="0" baseline="0">
                          <a:ln>
                            <a:noFill/>
                          </a:ln>
                          <a:solidFill>
                            <a:srgbClr val="FF9900"/>
                          </a:solidFill>
                          <a:effectLst/>
                          <a:latin typeface="Arial" charset="0"/>
                          <a:cs typeface="Arial" charset="0"/>
                        </a:rPr>
                        <a:t>s 8:9-17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Un homme du nom de Simon, qui se trouvait déjà auparavant dans la ville, exerçait la magie, provoquait l’étonnement du peuple de la Samarie et se disait quelqu’un de grand.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8:9-17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But there was a certain man called Simon, who previously practiced sorcery in the city and astonished the people of Samaria, claiming that he was someone great,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40a</a:t>
            </a:r>
          </a:p>
        </p:txBody>
      </p:sp>
    </p:spTree>
  </p:cSld>
  <p:clrMapOvr>
    <a:masterClrMapping/>
  </p:clrMapOvr>
</p:sld>
</file>

<file path=ppt/slides/slide3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96026" name="Group 26"/>
          <p:cNvGraphicFramePr>
            <a:graphicFrameLocks noGrp="1"/>
          </p:cNvGraphicFramePr>
          <p:nvPr/>
        </p:nvGraphicFramePr>
        <p:xfrm>
          <a:off x="107950" y="115888"/>
          <a:ext cx="9036050" cy="6585585"/>
        </p:xfrm>
        <a:graphic>
          <a:graphicData uri="http://schemas.openxmlformats.org/drawingml/2006/table">
            <a:tbl>
              <a:tblPr rtl="1"/>
              <a:tblGrid>
                <a:gridCol w="48593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الجميعُ يتبعُونهُ مِن صغيرهم إلى كبيرهم قائلين: " هذه هي قُوَّةُ اللَّـهِ التي تُدعى العظيمة ". وكانوا يصغُون إليهِ كلهُم لكونهم قد اندهشُوا زماناً طويلاً بأسحاره. لكن لمَّا صدَّقُوا فيلُبُّس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Tous, depuis le plus petit jusqu’au plus grand, s’attachaient à lui et disaient : Celui–ci est la puissance de Dieu, appelée la grande. 11 Ils s’attachaient à lui, parce qu’il les avait assez longtemps étonnés par ses procédés magiques. 12 Mais, quand ils eurent cru à Philippe,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to whom they all gave heed, from the least to the greatest, saying, This man is the great power of God. 11 And they heeded him because he had astonished them with his sorceries for a long time. 12 But when they believed Philip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6576" name="Group 16"/>
          <p:cNvGraphicFramePr>
            <a:graphicFrameLocks noGrp="1"/>
          </p:cNvGraphicFramePr>
          <p:nvPr/>
        </p:nvGraphicFramePr>
        <p:xfrm>
          <a:off x="44708" y="115888"/>
          <a:ext cx="9099292" cy="6437376"/>
        </p:xfrm>
        <a:graphic>
          <a:graphicData uri="http://schemas.openxmlformats.org/drawingml/2006/table">
            <a:tbl>
              <a:tblPr rtl="1"/>
              <a:tblGrid>
                <a:gridCol w="4542972">
                  <a:extLst>
                    <a:ext uri="{9D8B030D-6E8A-4147-A177-3AD203B41FA5}">
                      <a16:colId xmlns:a16="http://schemas.microsoft.com/office/drawing/2014/main" val="20000"/>
                    </a:ext>
                  </a:extLst>
                </a:gridCol>
                <a:gridCol w="4556320">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إذ بشرهُم بملكوت اللَّـهِ واسم يسوع المسيح، اعتمدُوا رجالاً ونساءً.</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وسيمُونُ أيضاً نفسُهُ آمن واعتمد وكان مُلازماً لفيلُبُّس، وإذا رأى الآيات والقُوَّات العظيمة تُجرى اندهش.</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qui leur annonçait la bonne nouvelle du royaume de Dieu et du nom de Jésus–Christ, hommes et femmes se firent baptiser.  13 Simon lui–même crut aussi et, après avoir été baptisé, il ne quittait plus Philippe et voyait avec étonnement les grands signes et miracles qui se produisaient.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as he preached the things concerning the kingdom of God and the name of Jesus Christ, both men and women were baptized. 13 Then Simon himself also believed; and when he was baptized he continued with Philip, and was amazed, seeing the miracles and signs which were done.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9412" name="Group 20"/>
          <p:cNvGraphicFramePr>
            <a:graphicFrameLocks noGrp="1"/>
          </p:cNvGraphicFramePr>
          <p:nvPr/>
        </p:nvGraphicFramePr>
        <p:xfrm>
          <a:off x="107950" y="115888"/>
          <a:ext cx="9036050" cy="6492875"/>
        </p:xfrm>
        <a:graphic>
          <a:graphicData uri="http://schemas.openxmlformats.org/drawingml/2006/table">
            <a:tbl>
              <a:tblPr rtl="1"/>
              <a:tblGrid>
                <a:gridCol w="4787900">
                  <a:extLst>
                    <a:ext uri="{9D8B030D-6E8A-4147-A177-3AD203B41FA5}">
                      <a16:colId xmlns:a16="http://schemas.microsoft.com/office/drawing/2014/main" val="20000"/>
                    </a:ext>
                  </a:extLst>
                </a:gridCol>
                <a:gridCol w="42481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سمعَ الرُّسُلُ الذين في أُورُشليمَ أنَّ أهل السَّامرةَ قد قبلُوا كلمة اللَّـهِ، أرسلُوا إليهم بطرس ويوحنَّا، اللذين لمَّا نزلا وصلَّيا لأجلهم لكي ينالوا الرُّوح القُدُس،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Quand les apôtres, qui étaient à Jérusalem, apprirent que (les habitants de) la Samarie avaient reçu la parole de Dieu, ils leur envoyèrent Pierre et Jean.15 Ceux–ci, descendus chez eux, prièrent pour eux, afin qu’ils reçoivent l’Esprit Saint.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when the apostles who were at Jerusalem heard that Samaria had received the word of God, they sent Peter and John to them, 15 who, when they had come down, prayed for them that they might receive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8384" name="Group 16"/>
          <p:cNvGraphicFramePr>
            <a:graphicFrameLocks noGrp="1"/>
          </p:cNvGraphicFramePr>
          <p:nvPr/>
        </p:nvGraphicFramePr>
        <p:xfrm>
          <a:off x="107950" y="115888"/>
          <a:ext cx="9036050" cy="6492875"/>
        </p:xfrm>
        <a:graphic>
          <a:graphicData uri="http://schemas.openxmlformats.org/drawingml/2006/table">
            <a:tbl>
              <a:tblPr rtl="1"/>
              <a:tblGrid>
                <a:gridCol w="46434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لم يكُن قد حلَّ بعدُ على أحدٍ مِنهُم، غير أنَّهُم كانُوا قد اعتمدُوا بِاسم الربِّ يسوع. حينئذٍ وضعا أيديهُما عليهم فنالُوا الرُّوح القُدُس.</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Car il n’était encore descendu sur aucun d’eux ; ils avaient seulement été baptisés au nom du Seigneur Jésus.17  Alors Pierre et Jean leur imposèrent les mains, et ils reçurent l’Esprit Saint.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For as yet He had fallen upon none of them. They had only been baptized in the name of the Lord Jesus. 17 Then they laid hands on them, and they received the Holy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0226"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1250" name="Rectangle 2"/>
          <p:cNvSpPr>
            <a:spLocks noGrp="1" noChangeArrowheads="1"/>
          </p:cNvSpPr>
          <p:nvPr>
            <p:ph type="title"/>
          </p:nvPr>
        </p:nvSpPr>
        <p:spPr>
          <a:xfrm>
            <a:off x="468313" y="981075"/>
            <a:ext cx="8229600" cy="2016125"/>
          </a:xfrm>
        </p:spPr>
        <p:txBody>
          <a:bodyPr>
            <a:normAutofit fontScale="90000"/>
          </a:bodyPr>
          <a:lstStyle/>
          <a:p>
            <a:pPr rtl="0" eaLnBrk="1" hangingPunct="1"/>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298052" name="Picture 4" descr="pointing"/>
          <p:cNvPicPr>
            <a:picLocks noChangeAspect="1" noChangeArrowheads="1"/>
          </p:cNvPicPr>
          <p:nvPr/>
        </p:nvPicPr>
        <p:blipFill>
          <a:blip r:embed="rId2" cstate="print"/>
          <a:srcRect/>
          <a:stretch>
            <a:fillRect/>
          </a:stretch>
        </p:blipFill>
        <p:spPr bwMode="auto">
          <a:xfrm>
            <a:off x="2928926" y="6072206"/>
            <a:ext cx="1238250" cy="628650"/>
          </a:xfrm>
          <a:prstGeom prst="rect">
            <a:avLst/>
          </a:prstGeom>
          <a:noFill/>
          <a:ln w="9525">
            <a:noFill/>
            <a:miter lim="800000"/>
            <a:headEnd/>
            <a:tailEnd/>
          </a:ln>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98052"/>
                                        </p:tgtEl>
                                        <p:attrNameLst>
                                          <p:attrName>style.visibility</p:attrName>
                                        </p:attrNameLst>
                                      </p:cBhvr>
                                      <p:to>
                                        <p:strVal val="visible"/>
                                      </p:to>
                                    </p:set>
                                    <p:anim calcmode="lin" valueType="num">
                                      <p:cBhvr additive="base">
                                        <p:cTn id="7" dur="500" fill="hold"/>
                                        <p:tgtEl>
                                          <p:spTgt spid="7298052"/>
                                        </p:tgtEl>
                                        <p:attrNameLst>
                                          <p:attrName>ppt_x</p:attrName>
                                        </p:attrNameLst>
                                      </p:cBhvr>
                                      <p:tavLst>
                                        <p:tav tm="0">
                                          <p:val>
                                            <p:strVal val="0-#ppt_w/2"/>
                                          </p:val>
                                        </p:tav>
                                        <p:tav tm="100000">
                                          <p:val>
                                            <p:strVal val="#ppt_x"/>
                                          </p:val>
                                        </p:tav>
                                      </p:tavLst>
                                    </p:anim>
                                    <p:anim calcmode="lin" valueType="num">
                                      <p:cBhvr additive="base">
                                        <p:cTn id="8" dur="500" fill="hold"/>
                                        <p:tgtEl>
                                          <p:spTgt spid="72980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2274"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0122" name="Group 26"/>
          <p:cNvGraphicFramePr>
            <a:graphicFrameLocks noGrp="1"/>
          </p:cNvGraphicFramePr>
          <p:nvPr/>
        </p:nvGraphicFramePr>
        <p:xfrm>
          <a:off x="107950" y="44450"/>
          <a:ext cx="9072563" cy="6194426"/>
        </p:xfrm>
        <a:graphic>
          <a:graphicData uri="http://schemas.openxmlformats.org/drawingml/2006/table">
            <a:tbl>
              <a:tblPr rtl="1"/>
              <a:tblGrid>
                <a:gridCol w="4392613">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34:5, 4</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تقدَّمُوا إليهِ واستنيرُوا، ووُجُوهكُم لا تُخزَى. طلبتُ إلى الرَّبِّ فاستجابَ لي.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500" b="0" i="0" u="sng" strike="noStrike" kern="1200" cap="none" normalizeH="0" baseline="0" dirty="0">
                          <a:ln>
                            <a:noFill/>
                          </a:ln>
                          <a:solidFill>
                            <a:srgbClr val="FF9933"/>
                          </a:solidFill>
                          <a:effectLst/>
                          <a:latin typeface="Arial" charset="0"/>
                          <a:ea typeface="+mn-ea"/>
                          <a:cs typeface="Times New Roman" pitchFamily="18" charset="0"/>
                        </a:rPr>
                        <a:t>Psaume </a:t>
                      </a:r>
                      <a:r>
                        <a:rPr kumimoji="0" lang="en-US" sz="3500" b="0" i="0" u="sng" strike="noStrike" kern="1200" cap="none" normalizeH="0" baseline="0" dirty="0">
                          <a:ln>
                            <a:noFill/>
                          </a:ln>
                          <a:solidFill>
                            <a:srgbClr val="FF9933"/>
                          </a:solidFill>
                          <a:effectLst/>
                          <a:latin typeface="Arial" charset="0"/>
                          <a:ea typeface="+mn-ea"/>
                          <a:cs typeface="Times New Roman" pitchFamily="18" charset="0"/>
                        </a:rPr>
                        <a:t>34:5,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Quand on regarde à lui, on resplendit de joie, Et le visage n’a pas à rougir.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J’ai cherché l’Éternel, et il m’a répondu ; </a:t>
                      </a:r>
                    </a:p>
                    <a:p>
                      <a:pPr marL="514350" marR="0" lvl="0" indent="-51435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500" b="0" i="0" u="sng" strike="noStrike" cap="none" normalizeH="0" baseline="0" dirty="0">
                          <a:ln>
                            <a:noFill/>
                          </a:ln>
                          <a:solidFill>
                            <a:srgbClr val="FF9933"/>
                          </a:solidFill>
                          <a:effectLst/>
                          <a:latin typeface="Arial" charset="0"/>
                          <a:cs typeface="Times New Roman" pitchFamily="18" charset="0"/>
                        </a:rPr>
                        <a:t>Psalms 34:5,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They looked to Him and were radiant, And their faces were not ashamed.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I sought the Lord, and He heard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40pg</a:t>
            </a:r>
          </a:p>
        </p:txBody>
      </p:sp>
    </p:spTree>
  </p:cSld>
  <p:clrMapOvr>
    <a:masterClrMapping/>
  </p:clrMapOvr>
</p:sld>
</file>

<file path=ppt/slides/slide3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1158" name="Group 38"/>
          <p:cNvGraphicFramePr>
            <a:graphicFrameLocks noGrp="1"/>
          </p:cNvGraphicFramePr>
          <p:nvPr/>
        </p:nvGraphicFramePr>
        <p:xfrm>
          <a:off x="34925" y="44450"/>
          <a:ext cx="9145588"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3 : 1 ـ 13 )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رجلٌ مِن الفرِّيسيِّين اسمُهُ نيقُوديمُوسُ، رئيسٌ لليهُود. هذا جاء إلى يسُوع ليلاً وقالَ لهُ: " يا مُعَلِّمُ، نعلمُ أنَّكَ أتيت مِن اللَّـهِ مُعلِّماً، لأنه ليس أحدٌ يقدرُ أن يعملَ هذه الآيات التي تعملها ما لم يكُن اللَّـهُ معهُ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3:1-13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Mais il y avait parmi les Pharisiens un chef des Juifs, nommé Nicodème ;2 il vint de nuit auprès de Jésus et lui dit : Rabbi, nous savons que tu es un docteur venu de la part de Dieu ; car personne ne peut faire ces miracles que tu fais, si Dieu n’est avec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3:1-13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There was a man of the Pharisees named Nicodemus, a ruler of the Jews. 2 This man came to Jesus by night and said to Him, Rabbi, we know that You are a teacher come from God; for no one can do these signs that You do unless God is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40g</a:t>
            </a:r>
          </a:p>
        </p:txBody>
      </p:sp>
    </p:spTree>
  </p:cSld>
  <p:clrMapOvr>
    <a:masterClrMapping/>
  </p:clrMapOvr>
</p:sld>
</file>

<file path=ppt/slides/slide3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2169" name="Group 25"/>
          <p:cNvGraphicFramePr>
            <a:graphicFrameLocks noGrp="1"/>
          </p:cNvGraphicFramePr>
          <p:nvPr/>
        </p:nvGraphicFramePr>
        <p:xfrm>
          <a:off x="34925" y="44450"/>
          <a:ext cx="9145588" cy="682752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يسوعُ وقالَ لهُ: " الحقَّ الحقَّ أقولُ لكَ: إن لم يُولدُ الإنسان مِن فَوق فلا يقدرُ أن يُعاين ملكُوت اللَّـهِ ". فقال لهُ نيقُوديمُوسُ: " كيفَ يُمكنُ أن يُولد إنسان مرةً ثانيةً بعد أن يصير شيخاً؟ هل يُمكنُ أن يدخُل بطنَ أُمِّهِ مرةً ثانيةً ويُولد؟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Jésus lui répondit : En vérité, en vérité je te le dis, si un homme ne naît de nouveau il ne peut voir le royaume de Dieu.4 Nicodème lui dit : Comment un homme peut–il naître quand il est vieux ? Peut–il une seconde fois entrer dans le sein de sa mère et naître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Jesus answered and said to him, Most assuredly, I say to you, unless one is born again, he cannot see the kingdom of God. 4 Nicodemus said to Him, How can a man be born when he is old? Can he enter a second time into his mother's womb and be born?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0446" name="Group 30"/>
          <p:cNvGraphicFramePr>
            <a:graphicFrameLocks noGrp="1"/>
          </p:cNvGraphicFramePr>
          <p:nvPr/>
        </p:nvGraphicFramePr>
        <p:xfrm>
          <a:off x="34925" y="44450"/>
          <a:ext cx="9145588" cy="6121401"/>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يسوعُ وقال لهُ: " الحقَّ الحقَّ أقُولُ لكَ: إن لم يُولدُ الإنسان مِن الماء والرُّوح فلا يقدرُ أن يدخُل ملكُوت اللَّـهِ. المَولُودُ مِن الجسدِ جسدٌ هو، والمَولُودُ مِن الرُّوح هو رُوحٌ.</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Jésus lui répondit : En vérité, en vérité, je te le dis, si un homme ne naît d’eau et d’Esprit, il ne peut entrer dans le royaume de Dieu.6 Ce qui est né de la chair est chair, et ce qui est né de l’Esprit est esprit.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Jesus answered, Most assuredly, I say to you, unless one is born of water and the Spirit, he cannot enter the kingdom of God. 6 That which is born of the flesh is flesh, and that which is born of the Spirit is spirit.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2489" name="Group 25"/>
          <p:cNvGraphicFramePr>
            <a:graphicFrameLocks noGrp="1"/>
          </p:cNvGraphicFramePr>
          <p:nvPr/>
        </p:nvGraphicFramePr>
        <p:xfrm>
          <a:off x="34925" y="44450"/>
          <a:ext cx="9145588" cy="6827520"/>
        </p:xfrm>
        <a:graphic>
          <a:graphicData uri="http://schemas.openxmlformats.org/drawingml/2006/table">
            <a:tbl>
              <a:tblPr rtl="1"/>
              <a:tblGrid>
                <a:gridCol w="4416427">
                  <a:extLst>
                    <a:ext uri="{9D8B030D-6E8A-4147-A177-3AD203B41FA5}">
                      <a16:colId xmlns:a16="http://schemas.microsoft.com/office/drawing/2014/main" val="20000"/>
                    </a:ext>
                  </a:extLst>
                </a:gridCol>
                <a:gridCol w="472916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لا تتعجَّب لأنِّي قُلتُ لكَ: أنه ينبغي أن تُولدُ مرةً ثانيةً. الرِّيحُ يهبُّ حيث يشاء، وتسمعُ صوته، لكن لا تعلمُ مِن أين يأتي ولا إلى أين يذهبُ، هكذا كُلُّ مولُودُ مِن الرُّوح ". أجابَ نيقُوديمُوسُ وقالَ لهُ: " كيف يُمكنُ أن يكُون هذا؟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Ne t’étonne pas que je t’aie dit : il faut que vous naissiez de nouveau.8 Le vent souffle où il veut, et tu en entends le bruit ; mais tu ne sais pas d’où il vient ni où il va. Il en est ainsi de quiconque est né de l’Esprit. 9 Nicodème reprit la parole : Comment cela </a:t>
                      </a:r>
                      <a:r>
                        <a:rPr kumimoji="0" lang="fr-FR" sz="2800" b="0" i="0" u="none" strike="noStrike" cap="none" normalizeH="0" baseline="0" dirty="0" err="1">
                          <a:ln>
                            <a:noFill/>
                          </a:ln>
                          <a:solidFill>
                            <a:schemeClr val="bg1"/>
                          </a:solidFill>
                          <a:effectLst/>
                          <a:latin typeface="Arial" charset="0"/>
                          <a:cs typeface="Arial" charset="0"/>
                        </a:rPr>
                        <a:t>peut–il</a:t>
                      </a:r>
                      <a:r>
                        <a:rPr kumimoji="0" lang="fr-FR" sz="2800" b="0" i="0" u="none" strike="noStrike" cap="none" normalizeH="0" baseline="0" dirty="0">
                          <a:ln>
                            <a:noFill/>
                          </a:ln>
                          <a:solidFill>
                            <a:schemeClr val="bg1"/>
                          </a:solidFill>
                          <a:effectLst/>
                          <a:latin typeface="Arial" charset="0"/>
                          <a:cs typeface="Arial" charset="0"/>
                        </a:rPr>
                        <a:t> se faire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7 Do not marvel that I said to you, `You must be born again.' 8 The wind blows where it wishes, and you hear the sound of it, but cannot tell where it comes from and where it goes. So is everyone who is born of the Spirit. 9 Nicodemus answered and said to Him, How can these things be?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7600" name="Group 16"/>
          <p:cNvGraphicFramePr>
            <a:graphicFrameLocks noGrp="1"/>
          </p:cNvGraphicFramePr>
          <p:nvPr/>
        </p:nvGraphicFramePr>
        <p:xfrm>
          <a:off x="34925" y="44450"/>
          <a:ext cx="9001125" cy="6171554"/>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أجابَ يسوعُ وقال لهُ: " أنتَ مُعلِّمُ إسرائيلَ ولا تعلمُ هذا! الحقَّ الحقَّ أقُولُ لكَ: إن الذي نعرفه نتكلَّمُ بهِ، والذي نراهُ نشهدُ بهِ، ولستُم تقبلُون شهادتنا.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Jésus lui répondit : Tu es le docteur d’Israël, et tu ne sais pas cela !  11 En vérité, en vérité, je te le dis, nous disons ce que nous savons, et nous rendons témoignage de ce que nous avons vu ; et vous ne recevez pas notre témoignage.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10 Jesus answered and said to him, Are you the teacher of Israel, and do not know these things?  11 Most assuredly, I say to you, We speak what We know and testify what We have seen, and you do not receive Our witness.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3187" name="Group 19"/>
          <p:cNvGraphicFramePr>
            <a:graphicFrameLocks noGrp="1"/>
          </p:cNvGraphicFramePr>
          <p:nvPr/>
        </p:nvGraphicFramePr>
        <p:xfrm>
          <a:off x="34925" y="44450"/>
          <a:ext cx="9145588" cy="65263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كُنتُ قد قُلتُ لكُمُ الأرضيَّات ولم تُؤمنُوا، فكيف إن قُلتُ لكُمُ السَّماويَّات تُؤمنُون؟ ولم يصعد أحدٌ إلى السَّماء إلاَّ الذي نزلَ مِن السَّماء، ابنُ الإنسان الكائن هُو في السَّماء ".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Si vous ne croyez pas quand je vous ai parlé des choses terrestres, comment croirez–vous quand je vous parlerai des choses célestes ?13  Personne n’est monté au ciel, sinon celui qui est descendu du ciel, le Fils de l’homme qui est dans le ciel.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If I have told you earthly things and you do not believe, how will you believe if I tell you heavenly things? 13 No one has ascended to heaven but He who came down from heaven, that is, the Son of Man who is in heaven.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04195" name="Picture 3" descr="pointing"/>
          <p:cNvPicPr>
            <a:picLocks noChangeAspect="1" noChangeArrowheads="1"/>
          </p:cNvPicPr>
          <p:nvPr/>
        </p:nvPicPr>
        <p:blipFill>
          <a:blip r:embed="rId2" cstate="print"/>
          <a:srcRect/>
          <a:stretch>
            <a:fillRect/>
          </a:stretch>
        </p:blipFill>
        <p:spPr bwMode="auto">
          <a:xfrm>
            <a:off x="2928926" y="5857892"/>
            <a:ext cx="1238250" cy="628650"/>
          </a:xfrm>
          <a:prstGeom prst="rect">
            <a:avLst/>
          </a:prstGeom>
          <a:noFill/>
          <a:ln w="9525">
            <a:noFill/>
            <a:miter lim="800000"/>
            <a:headEnd/>
            <a:tailEnd/>
          </a:ln>
        </p:spPr>
      </p:pic>
      <p:sp>
        <p:nvSpPr>
          <p:cNvPr id="339149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304195"/>
                                        </p:tgtEl>
                                        <p:attrNameLst>
                                          <p:attrName>style.visibility</p:attrName>
                                        </p:attrNameLst>
                                      </p:cBhvr>
                                      <p:to>
                                        <p:strVal val="visible"/>
                                      </p:to>
                                    </p:set>
                                    <p:anim calcmode="lin" valueType="num">
                                      <p:cBhvr additive="base">
                                        <p:cTn id="7" dur="500" fill="hold"/>
                                        <p:tgtEl>
                                          <p:spTgt spid="7304195"/>
                                        </p:tgtEl>
                                        <p:attrNameLst>
                                          <p:attrName>ppt_x</p:attrName>
                                        </p:attrNameLst>
                                      </p:cBhvr>
                                      <p:tavLst>
                                        <p:tav tm="0">
                                          <p:val>
                                            <p:strVal val="0-#ppt_w/2"/>
                                          </p:val>
                                        </p:tav>
                                        <p:tav tm="100000">
                                          <p:val>
                                            <p:strVal val="#ppt_x"/>
                                          </p:val>
                                        </p:tav>
                                      </p:tavLst>
                                    </p:anim>
                                    <p:anim calcmode="lin" valueType="num">
                                      <p:cBhvr additive="base">
                                        <p:cTn id="8" dur="500" fill="hold"/>
                                        <p:tgtEl>
                                          <p:spTgt spid="73041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5227" name="Group 11"/>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a:ln>
                            <a:noFill/>
                          </a:ln>
                          <a:solidFill>
                            <a:srgbClr val="FF9900"/>
                          </a:solidFill>
                          <a:effectLst/>
                          <a:latin typeface="Arial" charset="0"/>
                          <a:cs typeface="Arial" charset="0"/>
                        </a:rPr>
                        <a:t>Saturday of the Sixth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a:ln>
                            <a:noFill/>
                          </a:ln>
                          <a:solidFill>
                            <a:srgbClr val="FF9900"/>
                          </a:solidFill>
                          <a:effectLst/>
                          <a:latin typeface="Arial" charset="0"/>
                          <a:cs typeface="Arial" charset="0"/>
                        </a:rPr>
                        <a:t>يوم السبت من الإسبوع السادس من الصوم المقدس </a:t>
                      </a:r>
                      <a:endParaRPr kumimoji="0" lang="en-US" sz="44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400" b="0" i="0" u="none" strike="noStrike" cap="none" normalizeH="0" baseline="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a:ln>
                            <a:noFill/>
                          </a:ln>
                          <a:solidFill>
                            <a:srgbClr val="FF9900"/>
                          </a:solidFill>
                          <a:effectLst/>
                          <a:latin typeface="Arial" charset="0"/>
                          <a:cs typeface="Arial" charset="0"/>
                        </a:rPr>
                        <a:t>Samedi de la Sixième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3538" name="Rectangle 2"/>
          <p:cNvSpPr>
            <a:spLocks noChangeArrowheads="1"/>
          </p:cNvSpPr>
          <p:nvPr/>
        </p:nvSpPr>
        <p:spPr bwMode="auto">
          <a:xfrm>
            <a:off x="755650" y="3429000"/>
            <a:ext cx="7920038" cy="2123658"/>
          </a:xfrm>
          <a:prstGeom prst="rect">
            <a:avLst/>
          </a:prstGeom>
          <a:noFill/>
          <a:ln w="9525">
            <a:noFill/>
            <a:miter lim="800000"/>
            <a:headEnd/>
            <a:tailEnd/>
          </a:ln>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339353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a:ln w="9525">
            <a:noFill/>
            <a:miter lim="800000"/>
            <a:headEnd/>
            <a:tailEnd/>
          </a:ln>
        </p:spPr>
      </p:pic>
    </p:spTree>
  </p:cSld>
  <p:clrMapOvr>
    <a:masterClrMapping/>
  </p:clrMapOvr>
</p:sld>
</file>

<file path=ppt/slides/slide3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7266" name="Group 2"/>
          <p:cNvGraphicFramePr>
            <a:graphicFrameLocks noGrp="1"/>
          </p:cNvGraphicFramePr>
          <p:nvPr/>
        </p:nvGraphicFramePr>
        <p:xfrm>
          <a:off x="34925" y="44450"/>
          <a:ext cx="9145588" cy="6049963"/>
        </p:xfrm>
        <a:graphic>
          <a:graphicData uri="http://schemas.openxmlformats.org/drawingml/2006/table">
            <a:tbl>
              <a:tblPr rtl="1"/>
              <a:tblGrid>
                <a:gridCol w="5329238">
                  <a:extLst>
                    <a:ext uri="{9D8B030D-6E8A-4147-A177-3AD203B41FA5}">
                      <a16:colId xmlns:a16="http://schemas.microsoft.com/office/drawing/2014/main" val="20000"/>
                    </a:ext>
                  </a:extLst>
                </a:gridCol>
                <a:gridCol w="381635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باكر( 64 : 2</a:t>
                      </a:r>
                      <a:r>
                        <a:rPr kumimoji="0" lang="ar-SA" sz="3600" b="0" i="0" u="sng" strike="noStrike" cap="none" normalizeH="0" baseline="0" dirty="0">
                          <a:ln>
                            <a:noFill/>
                          </a:ln>
                          <a:solidFill>
                            <a:srgbClr val="FF9933"/>
                          </a:solidFill>
                          <a:effectLst/>
                          <a:latin typeface="Arial" charset="0"/>
                          <a:cs typeface="Arial" charset="0"/>
                        </a:rPr>
                        <a:t> ، </a:t>
                      </a:r>
                      <a:r>
                        <a:rPr kumimoji="0" lang="ar-EG" sz="3600" b="0" i="0" u="sng" strike="noStrike" cap="none" normalizeH="0" baseline="0" dirty="0">
                          <a:ln>
                            <a:noFill/>
                          </a:ln>
                          <a:solidFill>
                            <a:srgbClr val="FF9933"/>
                          </a:solidFill>
                          <a:effectLst/>
                          <a:latin typeface="Arial" charset="0"/>
                          <a:cs typeface="Arial" charset="0"/>
                        </a:rPr>
                        <a:t>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استمع يا اللَّه صلاتي، لأنَّهُ إليك يأتي كُلُّ بشرٍ. كلام مخالفي النَّاموس قد قوى علينا. </a:t>
                      </a:r>
                      <a:r>
                        <a:rPr kumimoji="0" lang="ar-SA" sz="32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 2 Toi, qui écoutes la prière ! Tous les hommes viendront à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La réalité des fautes me dépasse ;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65:2-3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O You who hear prayer, To You all flesh will come.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Iniquities prevail against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41pm</a:t>
            </a:r>
          </a:p>
        </p:txBody>
      </p:sp>
    </p:spTree>
  </p:cSld>
  <p:clrMapOvr>
    <a:masterClrMapping/>
  </p:clrMapOvr>
</p:sld>
</file>

<file path=ppt/slides/slide3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8290" name="Group 2"/>
          <p:cNvGraphicFramePr>
            <a:graphicFrameLocks noGrp="1"/>
          </p:cNvGraphicFramePr>
          <p:nvPr/>
        </p:nvGraphicFramePr>
        <p:xfrm>
          <a:off x="34925" y="44450"/>
          <a:ext cx="9074150" cy="6748209"/>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a:t>
                      </a:r>
                      <a:r>
                        <a:rPr kumimoji="0" lang="en-US" sz="2800" b="0" i="0" u="sng" strike="noStrike" cap="none" normalizeH="0" baseline="0">
                          <a:ln>
                            <a:noFill/>
                          </a:ln>
                          <a:solidFill>
                            <a:srgbClr val="FF9933"/>
                          </a:solidFill>
                          <a:effectLst/>
                          <a:latin typeface="Arial" charset="0"/>
                          <a:cs typeface="Times New Roman" pitchFamily="18" charset="0"/>
                        </a:rPr>
                        <a:t>15:3-10</a:t>
                      </a:r>
                      <a:r>
                        <a:rPr kumimoji="0" lang="ar-SA" sz="3200" b="0" i="0" u="sng" strike="noStrike" cap="none" normalizeH="0" baseline="0">
                          <a:ln>
                            <a:noFill/>
                          </a:ln>
                          <a:solidFill>
                            <a:srgbClr val="FF9933"/>
                          </a:solidFill>
                          <a:effectLst/>
                          <a:latin typeface="Arial" charset="0"/>
                          <a:cs typeface="Arial" charset="0"/>
                        </a:rPr>
                        <a:t>)</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فخاطبهُم بهذا المَثَلِ قائلاً: " أيُّ إنسان منكم لهُ مئَةُ خروفٍ، وأضاعَ واحداً منها، ألاَّ يترُك التِّسعة والتِّسعين فى البريَّة، ويذهب ليبحث عن الضَّالَّ حتَّى يجدهُ؟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Luke 15:3-10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Alors il leur dit cette parabole: 4 "Lequel d'entre vous, s'il a cent brebis et qu'il en perde une, ne laisse pas les quatre-vingt-dix-neuf autres dans le désert pour aller à la recherche de celle qui est perdue jusqu'à ce qu'il l'ait retrouvée?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Luke 15:3-10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So He spoke this parable to them, saying: 4 What man of you, having a hundred sheep, if he loses one of them, does not leave the ninety-nine in the wilderness, and go after the one which is lost until he finds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41m</a:t>
            </a:r>
          </a:p>
        </p:txBody>
      </p:sp>
    </p:spTree>
  </p:cSld>
  <p:clrMapOvr>
    <a:masterClrMapping/>
  </p:clrMapOvr>
</p:sld>
</file>

<file path=ppt/slides/slide3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09314" name="Group 2"/>
          <p:cNvGraphicFramePr>
            <a:graphicFrameLocks noGrp="1"/>
          </p:cNvGraphicFramePr>
          <p:nvPr/>
        </p:nvGraphicFramePr>
        <p:xfrm>
          <a:off x="34925" y="115888"/>
          <a:ext cx="9145588" cy="633571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وجدهُ يحملهُ على منكبيهِ فرحاً، وإذا جاء إلى المنزل يدعُو أصدقاءه وجيرانه قائلاً لهُم: افرحوا معي، لأنِّي وجدتُ خرُوفي الضَّالَّ!.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Et quand il l'a retrouvée, il la charge tout joyeux sur ses épaules, 6 et, de retour à la maison, il réunit ses amis et ses voisins, et leur dit: "Réjouissez-vous avec moi, car je l'ai retrouvée, ma brebis qui était perdue!"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And when he has found it, he lays it on his shoulders, rejoicing. 6 And when he comes home, he calls together his friends and neighbors, saying to them, `Rejoice with me, for I have found my sheep which was lost!'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10338" name="Group 2"/>
          <p:cNvGraphicFramePr>
            <a:graphicFrameLocks noGrp="1"/>
          </p:cNvGraphicFramePr>
          <p:nvPr/>
        </p:nvGraphicFramePr>
        <p:xfrm>
          <a:off x="34925" y="71414"/>
          <a:ext cx="9001125" cy="6705600"/>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2876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فإذا وجدتهُ دعت صديقاتها وجاراتها الصَّديقات قائلةً: افرحن معي فإنِّى قد وجدتُ درهمي الضائع. هكذا أقُولُ لكُم: إنَّهُ يكُون فرحٌ قُدَّام ملائكةِ اللَّه بخاطئٍ واحدٍ يتوبُ. </a:t>
                      </a:r>
                      <a:r>
                        <a:rPr kumimoji="0" lang="ar-EG" sz="3200" b="1" i="0" u="none" strike="noStrike" cap="none" normalizeH="0" baseline="0">
                          <a:ln>
                            <a:noFill/>
                          </a:ln>
                          <a:solidFill>
                            <a:srgbClr val="FF9900"/>
                          </a:solidFill>
                          <a:effectLst/>
                          <a:latin typeface="Arial" charset="0"/>
                          <a:cs typeface="Arial" charset="0"/>
                        </a:rPr>
                        <a:t>( والمجد للـه دائماً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1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Et quand elle l'a retrouvée, elle réunit ses amies et ses voisines, et leur dit: "Réjouissez-vous avec moi, car je l'ai retrouvée, la pièce que j'avais perdue!" 10 C'est ainsi, je vous le déclare, qu'il y a de la joie chez les anges de Dieu pour un seul pécheur qui se convertit.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fr-FR"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9 And when she has found it, she calls her friends and neighbors together, saying, `Rejoice with me, for I have found the piece which I lost!' 10 Likewise, I say to you, there is joy in the presence of the angels of God over one sinner who repents.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865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eaLnBrk="1" hangingPunct="1">
              <a:spcAft>
                <a:spcPts val="1500"/>
              </a:spcAft>
            </a:pPr>
            <a:r>
              <a:rPr lang="en-AU" sz="4000" i="1">
                <a:solidFill>
                  <a:schemeClr val="bg1"/>
                </a:solidFill>
              </a:rPr>
              <a:t>Paul, the servant of our Lord, Jesus Christ, called to be an apostle, appointed to the Gospel of God. </a:t>
            </a:r>
          </a:p>
        </p:txBody>
      </p:sp>
      <p:sp>
        <p:nvSpPr>
          <p:cNvPr id="3398659" name="Rectangle 3"/>
          <p:cNvSpPr>
            <a:spLocks noChangeArrowheads="1"/>
          </p:cNvSpPr>
          <p:nvPr/>
        </p:nvSpPr>
        <p:spPr bwMode="auto">
          <a:xfrm>
            <a:off x="0" y="4724400"/>
            <a:ext cx="184150" cy="519113"/>
          </a:xfrm>
          <a:prstGeom prst="rect">
            <a:avLst/>
          </a:prstGeom>
          <a:noFill/>
          <a:ln w="9525">
            <a:noFill/>
            <a:miter lim="800000"/>
            <a:headEnd/>
            <a:tailEnd/>
          </a:ln>
        </p:spPr>
        <p:txBody>
          <a:bodyPr wrap="none">
            <a:spAutoFit/>
          </a:bodyPr>
          <a:lstStyle/>
          <a:p>
            <a:pPr algn="l" rtl="0"/>
            <a:endParaRPr lang="en-US" sz="2800">
              <a:solidFill>
                <a:schemeClr val="bg1"/>
              </a:solidFill>
              <a:latin typeface="Avva_Shenouda" pitchFamily="34" charset="0"/>
            </a:endParaRPr>
          </a:p>
        </p:txBody>
      </p:sp>
      <p:sp>
        <p:nvSpPr>
          <p:cNvPr id="339866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b="1">
                <a:solidFill>
                  <a:schemeClr val="bg1"/>
                </a:solidFill>
              </a:rPr>
              <a:t>THE PAULINE EPISTLE</a:t>
            </a:r>
          </a:p>
        </p:txBody>
      </p:sp>
      <p:pic>
        <p:nvPicPr>
          <p:cNvPr id="339866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a:ln w="9525">
            <a:noFill/>
            <a:miter lim="800000"/>
            <a:headEnd/>
            <a:tailEnd/>
          </a:ln>
        </p:spPr>
      </p:pic>
    </p:spTree>
  </p:cSld>
  <p:clrMapOvr>
    <a:masterClrMapping/>
  </p:clrMapOvr>
  <p:transition/>
</p:sld>
</file>

<file path=ppt/slides/slide3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13410" name="Group 2"/>
          <p:cNvGraphicFramePr>
            <a:graphicFrameLocks noGrp="1"/>
          </p:cNvGraphicFramePr>
          <p:nvPr/>
        </p:nvGraphicFramePr>
        <p:xfrm>
          <a:off x="34925" y="44450"/>
          <a:ext cx="9074150" cy="667816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رسالة بولس الرسول إلى أهل غلاطية</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5 : 16 ـ 6 : 1 ـ 2 )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فأقولُ اسلُكوا بحسب الرُّوح ولا تُكمِّلوا شهوة الجسد. فإنَّ الجسد يشتهي ضدَّ الرُّوح والرُّوحُ يشتهي ضدَّ الجسد، وهذان يُقاومُ أحدُهُما الآخر، حتى تفعلُون ما لا تُريدُون.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a:ln>
                            <a:noFill/>
                          </a:ln>
                          <a:solidFill>
                            <a:srgbClr val="FF9933"/>
                          </a:solidFill>
                          <a:effectLst/>
                          <a:latin typeface="Arial" charset="0"/>
                          <a:cs typeface="Times New Roman" pitchFamily="18" charset="0"/>
                        </a:rPr>
                        <a:t>Galates 5:16 - 6:1-2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Écoutez-moi: marchez sous l'impulsion de l'Esprit et vous n'accomplirez plus ce que la chair désire. 17 Car la chair, en ses désirs, s'oppose à l'Esprit et l'Esprit à la chair; entre eux, c'est l'antagonisme; aussi ne faites-vous pas ce que vous voulez.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Galatians 5:16-6:2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 say then: Walk in the Spirit, and you shall not fulfill the lust of the flesh. 17 For the flesh lusts against the Spirit, and the Spirit against the flesh; and these are contrary to one another, so that you do not do the things that you wish.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41p</a:t>
            </a:r>
          </a:p>
        </p:txBody>
      </p:sp>
    </p:spTree>
  </p:cSld>
  <p:clrMapOvr>
    <a:masterClrMapping/>
  </p:clrMapOvr>
</p:sld>
</file>

<file path=ppt/slides/slide3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14434" name="Group 2"/>
          <p:cNvGraphicFramePr>
            <a:graphicFrameLocks noGrp="1"/>
          </p:cNvGraphicFramePr>
          <p:nvPr/>
        </p:nvGraphicFramePr>
        <p:xfrm>
          <a:off x="34925" y="44450"/>
          <a:ext cx="9074150" cy="633984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 إذا انقدتُم بالرُّوح فلستُم تحت النَّاموس. وأعمالُ الجسد واضحةٌ، التي هي: الزنى والنجاسة والعهر وعبادةُ الأوثان والسحر والعداوة والخصام والغيرة والغضب والسخط والتحزُّب والانشقاق والبدع</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Mais si vous êtes conduits par l'Esprit, vous n'êtes plus soumis à la loi. 19 On les connaît, les oeuvres de la chair: libertinage, impureté, débauche, idolâtrie, magie, haines, discorde, jalousie, emportements, rivalités, dissensions,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But if you are led by the Spirit, you are not under the law. 19 Now the works of the flesh are evident, which are: adultery, fornication, uncleanness, lewdness, 20 idolatry, sorcery, hatred, contentions, jealousies, outbursts of wrath, selfish ambitions, dissensions, heresies,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1730" name="Rectangle 2"/>
          <p:cNvSpPr>
            <a:spLocks noChangeArrowheads="1"/>
          </p:cNvSpPr>
          <p:nvPr/>
        </p:nvSpPr>
        <p:spPr bwMode="auto">
          <a:xfrm>
            <a:off x="395288" y="1196975"/>
            <a:ext cx="8569325" cy="3503613"/>
          </a:xfrm>
          <a:prstGeom prst="rect">
            <a:avLst/>
          </a:prstGeom>
          <a:noFill/>
          <a:ln w="9525">
            <a:noFill/>
            <a:miter lim="800000"/>
            <a:headEnd/>
            <a:tailEnd/>
          </a:ln>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2754" name="Rectangle 2"/>
          <p:cNvSpPr>
            <a:spLocks noChangeArrowheads="1"/>
          </p:cNvSpPr>
          <p:nvPr/>
        </p:nvSpPr>
        <p:spPr bwMode="auto">
          <a:xfrm>
            <a:off x="4464050" y="0"/>
            <a:ext cx="180975" cy="579438"/>
          </a:xfrm>
          <a:prstGeom prst="rect">
            <a:avLst/>
          </a:prstGeom>
          <a:noFill/>
          <a:ln w="9525">
            <a:noFill/>
            <a:miter lim="800000"/>
            <a:headEnd/>
            <a:tailEnd/>
          </a:ln>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340275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CATHOLIC EPISTLE</a:t>
            </a:r>
          </a:p>
        </p:txBody>
      </p:sp>
      <p:pic>
        <p:nvPicPr>
          <p:cNvPr id="3402756"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a:ln w="9525">
            <a:noFill/>
            <a:miter lim="800000"/>
            <a:headEnd/>
            <a:tailEnd/>
          </a:ln>
        </p:spPr>
      </p:pic>
    </p:spTree>
  </p:cSld>
  <p:clrMapOvr>
    <a:masterClrMapping/>
  </p:clrMapOvr>
  <p:transition/>
</p:sld>
</file>

<file path=ppt/slides/slide3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18530" name="Group 2"/>
          <p:cNvGraphicFramePr>
            <a:graphicFrameLocks noGrp="1"/>
          </p:cNvGraphicFramePr>
          <p:nvPr/>
        </p:nvGraphicFramePr>
        <p:xfrm>
          <a:off x="34925" y="44450"/>
          <a:ext cx="9074150" cy="6121401"/>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الكاثوليكون من</a:t>
                      </a:r>
                      <a:r>
                        <a:rPr kumimoji="0" lang="en-CA" sz="3600" b="0" i="0" u="sng" strike="noStrike" cap="none" normalizeH="0" baseline="0" dirty="0">
                          <a:ln>
                            <a:noFill/>
                          </a:ln>
                          <a:solidFill>
                            <a:srgbClr val="FF9933"/>
                          </a:solidFill>
                          <a:effectLst/>
                          <a:latin typeface="Arial" charset="0"/>
                          <a:cs typeface="Arial" charset="0"/>
                        </a:rPr>
                        <a:t> </a:t>
                      </a:r>
                      <a:r>
                        <a:rPr kumimoji="0" lang="ar-SA" sz="3600" b="0" i="0" u="sng" strike="noStrike" cap="none" normalizeH="0" baseline="0" dirty="0">
                          <a:ln>
                            <a:noFill/>
                          </a:ln>
                          <a:solidFill>
                            <a:srgbClr val="FF9933"/>
                          </a:solidFill>
                          <a:effectLst/>
                          <a:latin typeface="Arial" charset="0"/>
                          <a:cs typeface="Arial" charset="0"/>
                        </a:rPr>
                        <a:t>رسالة يعقوب الرسول</a:t>
                      </a:r>
                      <a:r>
                        <a:rPr kumimoji="0" lang="en-US"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Arial" charset="0"/>
                        </a:rPr>
                        <a:t>5:7-11</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فتأنَّوا أيُّها الإخوةُ إلى مجيء الربِّ</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هوذا الفَّلاحُ ينتظرُ ثمرَ الأرض الكريم، مُتأنَّياً عليهِ حتى ينالَ المطر المُبكِّر والمُتأخِّر.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a:ln>
                            <a:noFill/>
                          </a:ln>
                          <a:solidFill>
                            <a:srgbClr val="FF9933"/>
                          </a:solidFill>
                          <a:effectLst/>
                          <a:latin typeface="Arial" charset="0"/>
                          <a:cs typeface="Times New Roman" pitchFamily="18" charset="0"/>
                        </a:rPr>
                        <a:t>Jacques </a:t>
                      </a:r>
                      <a:r>
                        <a:rPr kumimoji="0" lang="en-US" sz="3600" b="0" i="0" u="sng" strike="noStrike" cap="none" normalizeH="0" baseline="0">
                          <a:ln>
                            <a:noFill/>
                          </a:ln>
                          <a:solidFill>
                            <a:srgbClr val="FF9933"/>
                          </a:solidFill>
                          <a:effectLst/>
                          <a:latin typeface="Arial" charset="0"/>
                          <a:cs typeface="Times New Roman" pitchFamily="18" charset="0"/>
                        </a:rPr>
                        <a:t> 5:7-11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Prenez donc patience, frères, jusqu'à la venue du Seigneur. Voyez le cultivateur: il attend le fruit précieux de la terre sans s'impatienter à son propos tant qu'il n'en a pas recueilli du précoce et du tardif.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James 5:7-11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Therefore be patient, brethren, until the coming of the Lord. See how the farmer waits for the precious fruit of the earth, waiting patiently for it until it receives the early and latter rain.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41c</a:t>
            </a:r>
          </a:p>
        </p:txBody>
      </p:sp>
    </p:spTree>
  </p:cSld>
  <p:clrMapOvr>
    <a:masterClrMapping/>
  </p:clrMapOvr>
</p:sld>
</file>

<file path=ppt/slides/slide3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19554" name="Group 2"/>
          <p:cNvGraphicFramePr>
            <a:graphicFrameLocks noGrp="1"/>
          </p:cNvGraphicFramePr>
          <p:nvPr/>
        </p:nvGraphicFramePr>
        <p:xfrm>
          <a:off x="34925" y="44450"/>
          <a:ext cx="9074150" cy="6338888"/>
        </p:xfrm>
        <a:graphic>
          <a:graphicData uri="http://schemas.openxmlformats.org/drawingml/2006/table">
            <a:tbl>
              <a:tblPr rtl="1"/>
              <a:tblGrid>
                <a:gridCol w="4321175">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فتأنَّوا أنتُم وثبِّتُوا قُلُوبكُم، لأنَّ مجيء الربِّ قد اقترب. لا يَئِنَّ بعضُكُم مِن بعض يا إخوتي لِئَلاَّ تُدانوا. هوَذا الدَّيانُ واقفٌ على الأبوابِ.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Vous aussi, prenez patience, ayez le coeur ferme, car la venue du Seigneur est proche. 9 Frères, ne gémissez pas les uns contre les autres, pour éviter d'être jugés. Voyez: le juge se tient aux portes.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You also be patient. Establish your hearts, for the coming of the Lord is at hand. 9 Do not grumble against one another, brethren, lest you be condemned. Behold, the Judge is standing at the door!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5826" name="Rectangle 2"/>
          <p:cNvSpPr>
            <a:spLocks noChangeArrowheads="1"/>
          </p:cNvSpPr>
          <p:nvPr/>
        </p:nvSpPr>
        <p:spPr bwMode="auto">
          <a:xfrm>
            <a:off x="323850" y="260350"/>
            <a:ext cx="8569325" cy="5327650"/>
          </a:xfrm>
          <a:prstGeom prst="rect">
            <a:avLst/>
          </a:prstGeom>
          <a:noFill/>
          <a:ln w="9525">
            <a:noFill/>
            <a:miter lim="800000"/>
            <a:headEnd/>
            <a:tailEnd/>
          </a:ln>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320580" name="Picture 4" descr="pointing"/>
          <p:cNvPicPr>
            <a:picLocks noChangeAspect="1" noChangeArrowheads="1"/>
          </p:cNvPicPr>
          <p:nvPr/>
        </p:nvPicPr>
        <p:blipFill>
          <a:blip r:embed="rId2" cstate="print"/>
          <a:srcRect/>
          <a:stretch>
            <a:fillRect/>
          </a:stretch>
        </p:blipFill>
        <p:spPr bwMode="auto">
          <a:xfrm>
            <a:off x="4143372" y="5929330"/>
            <a:ext cx="1238250" cy="628650"/>
          </a:xfrm>
          <a:prstGeom prst="rect">
            <a:avLst/>
          </a:prstGeom>
          <a:noFill/>
          <a:ln w="9525">
            <a:noFill/>
            <a:miter lim="800000"/>
            <a:headEnd/>
            <a:tailEnd/>
          </a:ln>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320580"/>
                                        </p:tgtEl>
                                        <p:attrNameLst>
                                          <p:attrName>style.visibility</p:attrName>
                                        </p:attrNameLst>
                                      </p:cBhvr>
                                      <p:to>
                                        <p:strVal val="visible"/>
                                      </p:to>
                                    </p:set>
                                    <p:anim calcmode="lin" valueType="num">
                                      <p:cBhvr additive="base">
                                        <p:cTn id="7" dur="500" fill="hold"/>
                                        <p:tgtEl>
                                          <p:spTgt spid="7320580"/>
                                        </p:tgtEl>
                                        <p:attrNameLst>
                                          <p:attrName>ppt_x</p:attrName>
                                        </p:attrNameLst>
                                      </p:cBhvr>
                                      <p:tavLst>
                                        <p:tav tm="0">
                                          <p:val>
                                            <p:strVal val="0-#ppt_w/2"/>
                                          </p:val>
                                        </p:tav>
                                        <p:tav tm="100000">
                                          <p:val>
                                            <p:strVal val="#ppt_x"/>
                                          </p:val>
                                        </p:tav>
                                      </p:tavLst>
                                    </p:anim>
                                    <p:anim calcmode="lin" valueType="num">
                                      <p:cBhvr additive="base">
                                        <p:cTn id="8" dur="500" fill="hold"/>
                                        <p:tgtEl>
                                          <p:spTgt spid="73205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6850" name="Rectangle 2"/>
          <p:cNvSpPr>
            <a:spLocks noGrp="1" noChangeArrowheads="1"/>
          </p:cNvSpPr>
          <p:nvPr>
            <p:ph type="title" idx="4294967295"/>
          </p:nvPr>
        </p:nvSpPr>
        <p:spPr>
          <a:xfrm>
            <a:off x="762000" y="1773238"/>
            <a:ext cx="7772400" cy="3048000"/>
          </a:xfrm>
          <a:noFill/>
        </p:spPr>
        <p:txBody>
          <a:bodyPr/>
          <a:lstStyle/>
          <a:p>
            <a:pPr eaLnBrk="1" hangingPunct="1"/>
            <a:r>
              <a:rPr lang="en-AU" sz="4000" i="1">
                <a:solidFill>
                  <a:schemeClr val="bg1"/>
                </a:solidFill>
              </a:rPr>
              <a:t>The Acts of our fathers, the apostles, may their blessings be with us.  Amen.</a:t>
            </a:r>
          </a:p>
        </p:txBody>
      </p:sp>
      <p:sp>
        <p:nvSpPr>
          <p:cNvPr id="340685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p:spPr>
        <p:txBody>
          <a:bodyPr>
            <a:spAutoFit/>
          </a:bodyPr>
          <a:lstStyle/>
          <a:p>
            <a:pPr algn="ctr" rtl="0">
              <a:spcBef>
                <a:spcPct val="50000"/>
              </a:spcBef>
            </a:pPr>
            <a:r>
              <a:rPr lang="en-US" sz="4000">
                <a:solidFill>
                  <a:schemeClr val="bg1"/>
                </a:solidFill>
              </a:rPr>
              <a:t>THE PRAXIS</a:t>
            </a:r>
          </a:p>
        </p:txBody>
      </p:sp>
      <p:pic>
        <p:nvPicPr>
          <p:cNvPr id="340685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a:ln w="9525">
            <a:noFill/>
            <a:miter lim="800000"/>
            <a:headEnd/>
            <a:tailEnd/>
          </a:ln>
        </p:spPr>
      </p:pic>
      <p:pic>
        <p:nvPicPr>
          <p:cNvPr id="3406853"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a:ln w="9525">
            <a:noFill/>
            <a:miter lim="800000"/>
            <a:headEnd/>
            <a:tailEnd/>
          </a:ln>
        </p:spPr>
      </p:pic>
    </p:spTree>
  </p:cSld>
  <p:clrMapOvr>
    <a:masterClrMapping/>
  </p:clrMapOvr>
  <p:transition/>
</p:sld>
</file>

<file path=ppt/slides/slide3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23650" name="Group 2"/>
          <p:cNvGraphicFramePr>
            <a:graphicFrameLocks noGrp="1"/>
          </p:cNvGraphicFramePr>
          <p:nvPr/>
        </p:nvGraphicFramePr>
        <p:xfrm>
          <a:off x="34925" y="115888"/>
          <a:ext cx="9109075" cy="6540742"/>
        </p:xfrm>
        <a:graphic>
          <a:graphicData uri="http://schemas.openxmlformats.org/drawingml/2006/table">
            <a:tbl>
              <a:tblPr rtl="1"/>
              <a:tblGrid>
                <a:gridCol w="4932362">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3200" b="0" i="0" u="sng" strike="noStrike" cap="none" normalizeH="0" baseline="0" dirty="0">
                          <a:ln>
                            <a:noFill/>
                          </a:ln>
                          <a:solidFill>
                            <a:srgbClr val="FF9900"/>
                          </a:solidFill>
                          <a:effectLst/>
                          <a:latin typeface="Arial" charset="0"/>
                          <a:cs typeface="Arial" charset="0"/>
                        </a:rPr>
                        <a:t>الأطهار</a:t>
                      </a:r>
                      <a:r>
                        <a:rPr kumimoji="0" lang="ar-EG"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00"/>
                          </a:solidFill>
                          <a:effectLst/>
                          <a:latin typeface="Arial" charset="0"/>
                          <a:cs typeface="Arial" charset="0"/>
                        </a:rPr>
                        <a:t>26:1-18</a:t>
                      </a:r>
                      <a:r>
                        <a:rPr kumimoji="0" lang="ar-SA" sz="3200" b="0" i="0" u="sng" strike="noStrike" cap="none" normalizeH="0" baseline="0" dirty="0">
                          <a:ln>
                            <a:noFill/>
                          </a:ln>
                          <a:solidFill>
                            <a:srgbClr val="FF9933"/>
                          </a:solidFill>
                          <a:effectLst/>
                          <a:latin typeface="Arial" charset="0"/>
                          <a:cs typeface="Arial" charset="0"/>
                        </a:rPr>
                        <a:t>)</a:t>
                      </a:r>
                      <a:endParaRPr kumimoji="0" lang="en-US"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بسط بولسُ يدهُ وطفق يحتجُّ: " إنِّي أحسبُ نفسي سعيداً أيُّها الملكُ أغريباسُ، لأنِّي أحتج اليوم أمامك عن كُلِّ ما يشكُوني بهِ اليهودُ.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26:1-18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Agrippa dit à Paul : Il t’est permis de parler pour ta cause. Alors Paul étendit la main et présenta sa défense :2 Je m’estime heureux, roi Agrippa, d’avoir aujourd’hui à présenter ma défense devant toi au sujet de toutes les accusations des Juifs contre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00"/>
                          </a:solidFill>
                          <a:effectLst/>
                          <a:latin typeface="Arial" charset="0"/>
                          <a:cs typeface="Arial" charset="0"/>
                        </a:rPr>
                        <a:t>Acts 26:1-18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26:1 So Paul stretched out his hand and answered for himself 2 I think myself happy, King Agrippa, because today I shall answer for myself before you concerning all the things of which I am accused by the Jews,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41a</a:t>
            </a:r>
          </a:p>
        </p:txBody>
      </p:sp>
    </p:spTree>
  </p:cSld>
  <p:clrMapOvr>
    <a:masterClrMapping/>
  </p:clrMapOvr>
</p:sld>
</file>

<file path=ppt/slides/slide3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24674" name="Group 2"/>
          <p:cNvGraphicFramePr>
            <a:graphicFrameLocks noGrp="1"/>
          </p:cNvGraphicFramePr>
          <p:nvPr/>
        </p:nvGraphicFramePr>
        <p:xfrm>
          <a:off x="34925" y="115888"/>
          <a:ext cx="9109075" cy="5837238"/>
        </p:xfrm>
        <a:graphic>
          <a:graphicData uri="http://schemas.openxmlformats.org/drawingml/2006/table">
            <a:tbl>
              <a:tblPr rtl="1"/>
              <a:tblGrid>
                <a:gridCol w="4500562">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لا سيَّما أنك عالمٌ بجميع العوائد والمباحثات التي لليهُود. لذلكَ ألتمسُ مِنك أن تسمعني بطُول الأناة.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03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car tu connais parfaitement toutes les coutumes des Juifs et leurs discussions. Je te prie donc de m’écouter patiemment.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especially because you are expert in all customs and questions which have to do with the Jews. Therefore I beg you to hear me patiently.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22" name="Rectangle 2"/>
          <p:cNvSpPr>
            <a:spLocks noChangeArrowheads="1"/>
          </p:cNvSpPr>
          <p:nvPr/>
        </p:nvSpPr>
        <p:spPr bwMode="auto">
          <a:xfrm>
            <a:off x="250825" y="508000"/>
            <a:ext cx="8642350" cy="5584825"/>
          </a:xfrm>
          <a:prstGeom prst="rect">
            <a:avLst/>
          </a:prstGeom>
          <a:noFill/>
          <a:ln w="9525">
            <a:noFill/>
            <a:miter lim="800000"/>
            <a:headEnd/>
            <a:tailEnd/>
          </a:ln>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0946" name="Rectangle 2"/>
          <p:cNvSpPr>
            <a:spLocks noGrp="1" noChangeArrowheads="1"/>
          </p:cNvSpPr>
          <p:nvPr>
            <p:ph type="title"/>
          </p:nvPr>
        </p:nvSpPr>
        <p:spPr>
          <a:xfrm>
            <a:off x="468313" y="981075"/>
            <a:ext cx="8229600" cy="2016125"/>
          </a:xfrm>
        </p:spPr>
        <p:txBody>
          <a:bodyPr>
            <a:normAutofit fontScale="90000"/>
          </a:bodyPr>
          <a:lstStyle/>
          <a:p>
            <a:pPr rtl="0" eaLnBrk="1" hangingPunct="1"/>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326724"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a:ln w="9525">
            <a:noFill/>
            <a:miter lim="800000"/>
            <a:headEnd/>
            <a:tailEnd/>
          </a:ln>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326724"/>
                                        </p:tgtEl>
                                        <p:attrNameLst>
                                          <p:attrName>style.visibility</p:attrName>
                                        </p:attrNameLst>
                                      </p:cBhvr>
                                      <p:to>
                                        <p:strVal val="visible"/>
                                      </p:to>
                                    </p:set>
                                    <p:anim calcmode="lin" valueType="num">
                                      <p:cBhvr additive="base">
                                        <p:cTn id="7" dur="500" fill="hold"/>
                                        <p:tgtEl>
                                          <p:spTgt spid="7326724"/>
                                        </p:tgtEl>
                                        <p:attrNameLst>
                                          <p:attrName>ppt_x</p:attrName>
                                        </p:attrNameLst>
                                      </p:cBhvr>
                                      <p:tavLst>
                                        <p:tav tm="0">
                                          <p:val>
                                            <p:strVal val="0-#ppt_w/2"/>
                                          </p:val>
                                        </p:tav>
                                        <p:tav tm="100000">
                                          <p:val>
                                            <p:strVal val="#ppt_x"/>
                                          </p:val>
                                        </p:tav>
                                      </p:tavLst>
                                    </p:anim>
                                    <p:anim calcmode="lin" valueType="num">
                                      <p:cBhvr additive="base">
                                        <p:cTn id="8" dur="500" fill="hold"/>
                                        <p:tgtEl>
                                          <p:spTgt spid="73267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11970" name="Rectangle 2"/>
          <p:cNvSpPr>
            <a:spLocks noChangeArrowheads="1"/>
          </p:cNvSpPr>
          <p:nvPr/>
        </p:nvSpPr>
        <p:spPr bwMode="auto">
          <a:xfrm>
            <a:off x="755650" y="1557338"/>
            <a:ext cx="7920038" cy="4111625"/>
          </a:xfrm>
          <a:prstGeom prst="rect">
            <a:avLst/>
          </a:prstGeom>
          <a:noFill/>
          <a:ln w="9525">
            <a:noFill/>
            <a:miter lim="800000"/>
            <a:headEnd/>
            <a:tailEnd/>
          </a:ln>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28770" name="Group 2"/>
          <p:cNvGraphicFramePr>
            <a:graphicFrameLocks noGrp="1"/>
          </p:cNvGraphicFramePr>
          <p:nvPr/>
        </p:nvGraphicFramePr>
        <p:xfrm>
          <a:off x="73736" y="44450"/>
          <a:ext cx="9106777" cy="6339904"/>
        </p:xfrm>
        <a:graphic>
          <a:graphicData uri="http://schemas.openxmlformats.org/drawingml/2006/table">
            <a:tbl>
              <a:tblPr rtl="1"/>
              <a:tblGrid>
                <a:gridCol w="4392613">
                  <a:extLst>
                    <a:ext uri="{9D8B030D-6E8A-4147-A177-3AD203B41FA5}">
                      <a16:colId xmlns:a16="http://schemas.microsoft.com/office/drawing/2014/main" val="20000"/>
                    </a:ext>
                  </a:extLst>
                </a:gridCol>
                <a:gridCol w="4714164">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Times New Roman" pitchFamily="18" charset="0"/>
                        </a:rPr>
                        <a:t>143:1-2</a:t>
                      </a:r>
                      <a:r>
                        <a:rPr kumimoji="0" lang="ar-EG" sz="3600" b="0" i="0" u="sng" strike="noStrike" cap="none" normalizeH="0" baseline="0">
                          <a:ln>
                            <a:noFill/>
                          </a:ln>
                          <a:solidFill>
                            <a:srgbClr val="FF9933"/>
                          </a:solidFill>
                          <a:effectLst/>
                          <a:latin typeface="Arial" charset="0"/>
                          <a:cs typeface="Arial" charset="0"/>
                        </a:rPr>
                        <a:t>)</a:t>
                      </a:r>
                      <a:endParaRPr kumimoji="0" lang="en-US" sz="36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ياربُّ اسْتَمِعْ صَلاتي. أَنصِتْ بحقُّك إلى طلبَتي. استَجبْ لي بعَدلِكَ،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ولا تَدْخُلْ في المُحاكَمَةِ مع عَبْدِكَ. 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143:1-2</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Seigneur, entends ma prière; dans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ta justice écoute mes appels, dans ta  fidélité réponds-moi.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N'entre pas en jugement avec ton serviteur;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Psalms 143:1-2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143:1 Hear my prayer, O Lord, Give ear to my supplications! In Your faithfulness answer me, And in Your righteousness.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 Do not enter into judgment with Your servant.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41pg</a:t>
            </a:r>
          </a:p>
        </p:txBody>
      </p:sp>
    </p:spTree>
  </p:cSld>
  <p:clrMapOvr>
    <a:masterClrMapping/>
  </p:clrMapOvr>
</p:sld>
</file>

<file path=ppt/slides/slide3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29794" name="Group 2"/>
          <p:cNvGraphicFramePr>
            <a:graphicFrameLocks noGrp="1"/>
          </p:cNvGraphicFramePr>
          <p:nvPr/>
        </p:nvGraphicFramePr>
        <p:xfrm>
          <a:off x="34925" y="44450"/>
          <a:ext cx="9145588" cy="6376607"/>
        </p:xfrm>
        <a:graphic>
          <a:graphicData uri="http://schemas.openxmlformats.org/drawingml/2006/table">
            <a:tbl>
              <a:tblPr rtl="1"/>
              <a:tblGrid>
                <a:gridCol w="5040313">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متى (</a:t>
                      </a:r>
                      <a:r>
                        <a:rPr kumimoji="0" lang="en-US" sz="3600" b="0" i="0" u="sng" strike="noStrike" cap="none" normalizeH="0" baseline="0" dirty="0">
                          <a:ln>
                            <a:noFill/>
                          </a:ln>
                          <a:solidFill>
                            <a:srgbClr val="FF9933"/>
                          </a:solidFill>
                          <a:effectLst/>
                          <a:latin typeface="Arial" charset="0"/>
                          <a:cs typeface="Arial" charset="0"/>
                        </a:rPr>
                        <a:t>23:14-39</a:t>
                      </a:r>
                      <a:r>
                        <a:rPr kumimoji="0" lang="ar-SA" sz="3600" b="0" i="0" u="sng" strike="noStrike" cap="none" normalizeH="0" baseline="0" dirty="0">
                          <a:ln>
                            <a:noFill/>
                          </a:ln>
                          <a:solidFill>
                            <a:srgbClr val="FF9933"/>
                          </a:solidFill>
                          <a:effectLst/>
                          <a:latin typeface="Arial" charset="0"/>
                          <a:cs typeface="Arial" charset="0"/>
                        </a:rPr>
                        <a:t>)</a:t>
                      </a:r>
                      <a:endParaRPr kumimoji="0" lang="en-CA"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ويل لكم ايها الكتبة والفريسيون المراؤون لانكم تأكلون بيوت الارامل.ولعلة تطيلون صلواتكم.لذلك تأخذون دينونة اعظم.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23:14-39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Malheur à vous, scribes et Pharisiens hypocrites ! Parce que vous dévorez les maisons des veuves, et que vous faites pour l’apparence de longues prières ; à cause de cela, vous subirez une condamnation particulièrement sévère.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Matthew 23:14-39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Woe to you, scribes and Pharisees, hypocrites! For you devour widows' houses, and for a pretense make long prayers. Therefore you will receive greater condemnation.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41g</a:t>
            </a:r>
          </a:p>
        </p:txBody>
      </p:sp>
    </p:spTree>
  </p:cSld>
  <p:clrMapOvr>
    <a:masterClrMapping/>
  </p:clrMapOvr>
</p:sld>
</file>

<file path=ppt/slides/slide3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0818" name="Group 2"/>
          <p:cNvGraphicFramePr>
            <a:graphicFrameLocks noGrp="1"/>
          </p:cNvGraphicFramePr>
          <p:nvPr/>
        </p:nvGraphicFramePr>
        <p:xfrm>
          <a:off x="34925" y="115888"/>
          <a:ext cx="9074150" cy="604996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ايها الكتبة والفريسيون المراؤون لانكم تطوفون البحر والبر لتكسبوا دخيلا واحدا.ومتى حصل تصنعونه ابنا لجهنم اكثر منكم مضاعفا.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Malheur à vous, scribes et Pharisiens hypocrites ! Parce que vous courez la mer et la terre pour faire un prosélyte, et, quand il l’est devenu, vous en faites un fils de la géhenne deux fois pire que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Woe to you, scribes and Pharisees, hypocrites! For you travel land and sea to win one proselyte, and when he is won, you make him twice as much a son of hell as yourselves.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31842" name="Group 2"/>
          <p:cNvGraphicFramePr>
            <a:graphicFrameLocks noGrp="1"/>
          </p:cNvGraphicFramePr>
          <p:nvPr/>
        </p:nvGraphicFramePr>
        <p:xfrm>
          <a:off x="34925" y="44450"/>
          <a:ext cx="9145588" cy="6194426"/>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بيتكم يترك لكم خرابا. لاني اقول لكم انكم لا ترونني من الآن حتى تقولوا مبارك الآتي باسم الرب</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38 Voici : votre maison vous est laissée déserte,39 car je vous le dis, vous ne me verrez plus désormais jusqu’à ce que vous disiez : Béni soit celui qui vient au nom du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38 See! Your house is left to you desolate; 39 for I say to you, you shall see Me no more till you say, `Blessed is He who comes in the name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32867" name="Picture 3" descr="pointing"/>
          <p:cNvPicPr>
            <a:picLocks noChangeAspect="1" noChangeArrowheads="1"/>
          </p:cNvPicPr>
          <p:nvPr/>
        </p:nvPicPr>
        <p:blipFill>
          <a:blip r:embed="rId2" cstate="print"/>
          <a:srcRect/>
          <a:stretch>
            <a:fillRect/>
          </a:stretch>
        </p:blipFill>
        <p:spPr bwMode="auto">
          <a:xfrm>
            <a:off x="2928926" y="5857892"/>
            <a:ext cx="1238250" cy="628650"/>
          </a:xfrm>
          <a:prstGeom prst="rect">
            <a:avLst/>
          </a:prstGeom>
          <a:noFill/>
          <a:ln w="9525">
            <a:noFill/>
            <a:miter lim="800000"/>
            <a:headEnd/>
            <a:tailEnd/>
          </a:ln>
        </p:spPr>
      </p:pic>
      <p:sp>
        <p:nvSpPr>
          <p:cNvPr id="341709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332867"/>
                                        </p:tgtEl>
                                        <p:attrNameLst>
                                          <p:attrName>style.visibility</p:attrName>
                                        </p:attrNameLst>
                                      </p:cBhvr>
                                      <p:to>
                                        <p:strVal val="visible"/>
                                      </p:to>
                                    </p:set>
                                    <p:anim calcmode="lin" valueType="num">
                                      <p:cBhvr additive="base">
                                        <p:cTn id="7" dur="500" fill="hold"/>
                                        <p:tgtEl>
                                          <p:spTgt spid="7332867"/>
                                        </p:tgtEl>
                                        <p:attrNameLst>
                                          <p:attrName>ppt_x</p:attrName>
                                        </p:attrNameLst>
                                      </p:cBhvr>
                                      <p:tavLst>
                                        <p:tav tm="0">
                                          <p:val>
                                            <p:strVal val="0-#ppt_w/2"/>
                                          </p:val>
                                        </p:tav>
                                        <p:tav tm="100000">
                                          <p:val>
                                            <p:strVal val="#ppt_x"/>
                                          </p:val>
                                        </p:tav>
                                      </p:tavLst>
                                    </p:anim>
                                    <p:anim calcmode="lin" valueType="num">
                                      <p:cBhvr additive="base">
                                        <p:cTn id="8" dur="500" fill="hold"/>
                                        <p:tgtEl>
                                          <p:spTgt spid="73328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6656" name="Group 16"/>
          <p:cNvGraphicFramePr>
            <a:graphicFrameLocks noGrp="1"/>
          </p:cNvGraphicFramePr>
          <p:nvPr/>
        </p:nvGraphicFramePr>
        <p:xfrm>
          <a:off x="468314" y="404813"/>
          <a:ext cx="8137525" cy="538276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800" b="1" i="0" u="none" strike="noStrike" cap="none" normalizeH="0" baseline="0">
                          <a:ln>
                            <a:noFill/>
                          </a:ln>
                          <a:solidFill>
                            <a:srgbClr val="FF9900"/>
                          </a:solidFill>
                          <a:effectLst/>
                          <a:latin typeface="Arial" charset="0"/>
                          <a:cs typeface="Arial" charset="0"/>
                        </a:rPr>
                        <a:t>Sixth Sunday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8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السادس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Sixième Dimanche Du Jeune Sacre</a:t>
                      </a: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7666"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337667"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8705" name="Group 17"/>
          <p:cNvGraphicFramePr>
            <a:graphicFrameLocks noGrp="1"/>
          </p:cNvGraphicFramePr>
          <p:nvPr/>
        </p:nvGraphicFramePr>
        <p:xfrm>
          <a:off x="69851" y="0"/>
          <a:ext cx="8859867" cy="6527040"/>
        </p:xfrm>
        <a:graphic>
          <a:graphicData uri="http://schemas.openxmlformats.org/drawingml/2006/table">
            <a:tbl>
              <a:tblPr rtl="1"/>
              <a:tblGrid>
                <a:gridCol w="4533783">
                  <a:extLst>
                    <a:ext uri="{9D8B030D-6E8A-4147-A177-3AD203B41FA5}">
                      <a16:colId xmlns:a16="http://schemas.microsoft.com/office/drawing/2014/main" val="20000"/>
                    </a:ext>
                  </a:extLst>
                </a:gridCol>
                <a:gridCol w="4326084">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17:3, 5</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جَرَّبتَ قَلبي وتَعهدتَني ليلاً، ومحَّصتني بالنَّار فلم تجدُ فيَّ ظُلماً. ثبت خطُواتي في سُبلك فلم تزل قَدَمايَ</a:t>
                      </a:r>
                      <a:r>
                        <a:rPr kumimoji="0" lang="en-US" sz="3600" b="0" i="0" u="none" strike="noStrike" cap="none" normalizeH="0" baseline="0" dirty="0">
                          <a:ln>
                            <a:noFill/>
                          </a:ln>
                          <a:solidFill>
                            <a:schemeClr val="bg1"/>
                          </a:solidFill>
                          <a:effectLst/>
                          <a:latin typeface="Arial" charset="0"/>
                          <a:cs typeface="Arial" charset="0"/>
                        </a:rPr>
                        <a:t>      </a:t>
                      </a:r>
                      <a:r>
                        <a:rPr kumimoji="0" lang="ar-SA" sz="3600" b="0" i="0" u="none" strike="noStrike" cap="none" normalizeH="0" baseline="0" dirty="0">
                          <a:ln>
                            <a:noFill/>
                          </a:ln>
                          <a:solidFill>
                            <a:schemeClr val="bg1"/>
                          </a:solidFill>
                          <a:effectLst/>
                          <a:latin typeface="Arial" charset="0"/>
                          <a:cs typeface="Arial" charset="0"/>
                        </a:rPr>
                        <a:t>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17:3,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3 Tu as examiné mon cœur; la nuit, tu as enquêté, Tu m'as soumis à l'épreuve, tu n'as rien trouvé.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5 J'ai marché sur tes traces, mes pieds n'ont pas chancelé,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17:3, 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 You have tested my heart; You have visited me in the night; You have tried me and have found nothing.</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5 Uphold my steps in Your paths, That my footsteps may not slip.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42pv</a:t>
            </a:r>
          </a:p>
        </p:txBody>
      </p:sp>
    </p:spTree>
  </p:cSld>
  <p:clrMapOvr>
    <a:masterClrMapping/>
  </p:clrMapOvr>
</p:sld>
</file>

<file path=ppt/slides/slide3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39747" name="Group 35"/>
          <p:cNvGraphicFramePr>
            <a:graphicFrameLocks noGrp="1"/>
          </p:cNvGraphicFramePr>
          <p:nvPr/>
        </p:nvGraphicFramePr>
        <p:xfrm>
          <a:off x="34925" y="44450"/>
          <a:ext cx="9145588" cy="6348404"/>
        </p:xfrm>
        <a:graphic>
          <a:graphicData uri="http://schemas.openxmlformats.org/drawingml/2006/table">
            <a:tbl>
              <a:tblPr rtl="1"/>
              <a:tblGrid>
                <a:gridCol w="4624161">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209866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( 13 :  22 ـ 35 )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يجتاز في كُلِّ مدينة وقرية يُعلِّمُ وهو سائر إلى أُورُشليم، فقال لهُ واحدٌ: " ياربُّ، أقليلون هُمُ الذين يخلُصُون؟ ". فقال لهُمُ: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13:22-35</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 passait par villes et villages, enseignant et faisant route vers Jérusalem. 23 Quelqu'un lui dit: "Seigneur, n'y aura-t-il que peu de gens qui seront sauvés?" Il leur dit alors: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13:22-35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22 And He went through the cities and villages, teaching, and journeying toward Jerusalem. 23 Then one said to Him, Lord, are there few who are saved? And He said to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42v</a:t>
            </a:r>
          </a:p>
        </p:txBody>
      </p:sp>
    </p:spTree>
  </p:cSld>
  <p:clrMapOvr>
    <a:masterClrMapping/>
  </p:clrMapOvr>
</p:sld>
</file>

<file path=ppt/slides/slide3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0764" name="Group 28"/>
          <p:cNvGraphicFramePr>
            <a:graphicFrameLocks noGrp="1"/>
          </p:cNvGraphicFramePr>
          <p:nvPr/>
        </p:nvGraphicFramePr>
        <p:xfrm>
          <a:off x="34925" y="44452"/>
          <a:ext cx="9145588" cy="645539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7003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جاهدُوا حتى تدخُلُوا مِن الباب الضَّيِّق، فإنِّي أقول لكُم: إنَّ كثيرينَ سيطلُبُون أن يدخُلُوا ولا يقدرُون فإذا قام ربُّ البيت ليُغلِق الباب، وبدأتُم تقفُون خارجاً وتقرعُون الباب قائلين: ياربُّ، افتح لنا،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t>
                      </a:r>
                      <a:r>
                        <a:rPr kumimoji="0" lang="fr-FR" sz="2800" b="0" i="0" u="none" strike="noStrike" cap="none" normalizeH="0" baseline="0">
                          <a:ln>
                            <a:noFill/>
                          </a:ln>
                          <a:solidFill>
                            <a:schemeClr val="bg1"/>
                          </a:solidFill>
                          <a:effectLst/>
                          <a:latin typeface="Arial" charset="0"/>
                          <a:cs typeface="Arial" charset="0"/>
                        </a:rPr>
                        <a:t>"Efforcez-vous d'entrer par la porte étroite, car beaucoup, je vous le dis, chercheront à entrer et ne le pourront pas. 25 Après que le maître de maison se sera levé et aura fermé la porte, quand, restés dehors, vous commencerez à frapper à la porte en disant: "Seigneur, ouvre-nous",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24 Strive to enter through the narrow gate, for many, I say to you, will seek to enter and will not be able. 25 When once the Master of the house has risen up and shut the door, and you begin to stand outside and knock at the door, saying, `Lord, Lord, open for us,'</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1785" name="Group 25"/>
          <p:cNvGraphicFramePr>
            <a:graphicFrameLocks noGrp="1"/>
          </p:cNvGraphicFramePr>
          <p:nvPr/>
        </p:nvGraphicFramePr>
        <p:xfrm>
          <a:off x="34925" y="44452"/>
          <a:ext cx="9145588"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يُجيبُ ويقُولُ لكُم: إني لا أعرفُكُم مِن أين أنتُم! حينئذٍ تبدأون تقولُون: أكلنا قُدَّامك وشربنا، وعلَّمت في شوارعنا. فيقُولُ لكُم: إني لا أعـرفكُم مِـن أين أنتُم!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qu'il vous répondra: "Vous, je ne sais d'où vous êtes", "alors vous vous mettrez à dire: 26 "Nous avons mangé et bu devant toi, et c'est sur nos places que tu as enseigné; 27  et il vous dira: "Je ne sais d'où vous êtes.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He will answer and say to you, `I do not know you, where you are from,' 26 then you will begin to say, `We ate and drank in Your presence, and You taught in our streets.' 27 But He will say, `I tell you I do not know you, where you are from.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2808" name="Group 24"/>
          <p:cNvGraphicFramePr>
            <a:graphicFrameLocks noGrp="1"/>
          </p:cNvGraphicFramePr>
          <p:nvPr/>
        </p:nvGraphicFramePr>
        <p:xfrm>
          <a:off x="34925" y="44452"/>
          <a:ext cx="9145588" cy="658558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اذهبوا عنِّي جميعكُم يا فاعلي الظُّلم!. هناك يكونُ البُكاءُ وصريرُ الأسنان، مَتَى رأيتُم إبراهيم وإسحق ويعقوب وجميع الأنبياء في ملكُوت اللَّهِ، وأنتُم تُطرحُون خارجاً. ويأتُون مِن المشارق والمغارب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Éloignez-vous de moi, vous tous qui faites le mal.28 Il y aura les pleurs et les grincements de dents, quand vous verrez Abraham, Isaac et Jacob, ainsi que tous les prophètes dans le Royaume de Dieu, et vous jetés dehors. 29 Alors il en viendra du levant et du couchant,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Depart from Me, all you workers of iniquity.' 28 There will be weeping and gnashing of teeth, when you see Abraham and Isaac and Jacob and all the prophets in the kingdom of God, and yourselves thrust out. 29 They will come from the east and the west,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4723" name="Group 35"/>
          <p:cNvGraphicFramePr>
            <a:graphicFrameLocks noGrp="1"/>
          </p:cNvGraphicFramePr>
          <p:nvPr/>
        </p:nvGraphicFramePr>
        <p:xfrm>
          <a:off x="34925" y="44452"/>
          <a:ext cx="9145588" cy="6339840"/>
        </p:xfrm>
        <a:graphic>
          <a:graphicData uri="http://schemas.openxmlformats.org/drawingml/2006/table">
            <a:tbl>
              <a:tblPr rtl="1"/>
              <a:tblGrid>
                <a:gridCol w="4829627">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والشِّمال والجنُوب، فيَتَّكِئُونَ في ملكُوت اللَّهِ. فها إن آخِرينَ يصيرُون أوَّلينَ. وأوَّلُونَ يصيرُون آخِرِينَ ". في ذلك اليوم جاء إليهِ فرِّيسيُون قائلين لهُ: " اذهب وأخرُج مِن هُنا، فإنَّ هيرودُس يُريدُ أن يقتُلك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du nord et du midi,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pour prendre place au festin dans le Royaume de Dieu. 30 Et ainsi, il y a des derniers qui seront premiers et il y a des premiers qui seront derniers. 31 A cet instant, quelques Pharisiens s'approchèrent et lui dirent: Va-t-en, pars d'ici, car Hérode veut te faire mourir."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from the north and the south, and sit down in the kingdom of God. 30 And indeed there are last who will be first, and there are first who will be last. 31 On that very day some Pharisees came, saying to Him, Get out and depart from here, for Herod wants to kill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5743" name="Group 31"/>
          <p:cNvGraphicFramePr>
            <a:graphicFrameLocks noGrp="1"/>
          </p:cNvGraphicFramePr>
          <p:nvPr/>
        </p:nvGraphicFramePr>
        <p:xfrm>
          <a:off x="34925" y="44452"/>
          <a:ext cx="9145588" cy="6766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لهُمُ:امضُوا وقُولُوا لهذا الثَّعلب: هاأنذا أُخرجُ شياطين، وأتم الشفاء اليوم وغداً، وفي الثَّالث أُكمَّلُ. ولكن ينبغي لي أن أعمل اليوم وغداً وفي الآتي اذهب، فإنَّهُ لا يَهلك نبيُّ خارجاً عن</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أُورُشليمَ!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32 Il leur dit: "Allez dire à ce renard: Voici, je chasse les démons et j'accomplis des guérisons aujourd'hui et demain, et le troisième jour c'est fini.33 Mais il me faut poursuivre ma route aujourd'hui et demain et le jour suivant, car il n'est pas possible qu'un prophète périsse hors de Jérusalem.</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32 And He said to them, Go, tell that fox, `Behold, I cast out demons and perform cures today and tomorrow, and the third day I shall be perfected.' 33 Nevertheless I must journey today, tomorrow, and the day following; for it cannot be that a prophet should perish outside of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6762" name="Group 26"/>
          <p:cNvGraphicFramePr>
            <a:graphicFrameLocks noGrp="1"/>
          </p:cNvGraphicFramePr>
          <p:nvPr/>
        </p:nvGraphicFramePr>
        <p:xfrm>
          <a:off x="34925" y="44452"/>
          <a:ext cx="9145588" cy="59785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 أُورُشليمُ، يا أُورُشليمُ! يا قاتلةَ الأنبياء وراجمةَ المُرسلينَ إليها، كم مرَّةٍ أردتُ أن أجمعَ بنيكِ مثل الطائر ( يجمعُ فراخهُ ) في عشه تحت جناحيه، ولم تُريدُوا!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"Jérusalem, Jérusalem, toi qui tues les prophètes et lapides ceux qui te sont envoyés, que de fois j'ai voulu rassembler tes enfants comme une poule rassemble sa couvée sous ses ailes, et vous n'avez pas voulu.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O Jerusalem, Jerusalem, the one who kills the prophets and stones those who are sent to her! How often I wanted to gather your children together, as a hen gathers her brood under her wings, but you were not willing!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3822" name="Group 14"/>
          <p:cNvGraphicFramePr>
            <a:graphicFrameLocks noGrp="1"/>
          </p:cNvGraphicFramePr>
          <p:nvPr/>
        </p:nvGraphicFramePr>
        <p:xfrm>
          <a:off x="34925" y="44450"/>
          <a:ext cx="8977281" cy="6121401"/>
        </p:xfrm>
        <a:graphic>
          <a:graphicData uri="http://schemas.openxmlformats.org/drawingml/2006/table">
            <a:tbl>
              <a:tblPr rtl="1"/>
              <a:tblGrid>
                <a:gridCol w="4656106">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هُوذا بيتُكُم يُتركُ لكُم خراباً! وأقُولُ لكُم: إنَّكُم لا ترَونني مُنذُ الآن حتَّى تقُولُوا: مُباركٌ الآتي بِاسم الربِّ! ".</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Times New Roman" pitchFamily="18" charset="0"/>
                        </a:rPr>
                        <a:t>35 </a:t>
                      </a:r>
                      <a:r>
                        <a:rPr kumimoji="0" lang="fr-FR" sz="2800" b="0" i="0" u="none" strike="noStrike" cap="none" normalizeH="0" baseline="0" dirty="0">
                          <a:ln>
                            <a:noFill/>
                          </a:ln>
                          <a:solidFill>
                            <a:schemeClr val="bg1"/>
                          </a:solidFill>
                          <a:effectLst/>
                          <a:latin typeface="Arial" charset="0"/>
                          <a:cs typeface="Arial" charset="0"/>
                        </a:rPr>
                        <a:t>Eh bien! elle va vous être abandonnée, votre maison. Et je vous le dis, vous ne me verrez plus jusqu'à ce que vienne le temps où vous direz: Béni soit, au nom du Seigneur, Celui qui vient!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en-US"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See! Your house is left to you desolate; and assuredly, I say to you, you shall not see Me until the time comes when you say, `Blessed is He who comes in the name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4834"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4344835"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3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5881" name="Group 25"/>
          <p:cNvGraphicFramePr>
            <a:graphicFrameLocks noGrp="1"/>
          </p:cNvGraphicFramePr>
          <p:nvPr/>
        </p:nvGraphicFramePr>
        <p:xfrm>
          <a:off x="34926" y="44452"/>
          <a:ext cx="9001125"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 </a:t>
                      </a:r>
                      <a:r>
                        <a:rPr kumimoji="0" lang="en-US" sz="3600" b="0" i="0" u="sng" strike="noStrike" cap="none" normalizeH="0" baseline="0">
                          <a:ln>
                            <a:noFill/>
                          </a:ln>
                          <a:solidFill>
                            <a:srgbClr val="FF9933"/>
                          </a:solidFill>
                          <a:effectLst/>
                          <a:latin typeface="Arial" charset="0"/>
                          <a:cs typeface="Arial" charset="0"/>
                        </a:rPr>
                        <a:t>26:2-3</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أبْلِني ياربُّ وجَرِّبْنِي. احمِ قَلبي وكُليَتيَّ، لأنَّ رَحمَتكَ أمامَ عَيْنَيَّ هيَ، وقَدْ أَرضيتُك بحَقِّكَ</a:t>
                      </a:r>
                      <a:r>
                        <a:rPr kumimoji="0" lang="ar-EG" sz="3200" b="0" i="0" u="none" strike="noStrike" cap="none" normalizeH="0" baseline="0">
                          <a:ln>
                            <a:noFill/>
                          </a:ln>
                          <a:solidFill>
                            <a:schemeClr val="bg1"/>
                          </a:solidFill>
                          <a:effectLst/>
                          <a:latin typeface="Arial" charset="0"/>
                          <a:cs typeface="Arial" charset="0"/>
                        </a:rPr>
                        <a:t>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26:2-3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Examine-moi, Seigneur, soumets-moi à l'épreuve, passe au feu mes reins et mon coeur.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Ta fidélité est restée devant mes yeux, je me suis conduit selon ta vérité,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fr-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26:2-3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Examine me, O Lord, and prove me; Try my mind and my heart.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Your loving-kindness is before my eyes, And I have walked in Your truth.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42pm</a:t>
            </a:r>
          </a:p>
        </p:txBody>
      </p:sp>
    </p:spTree>
  </p:cSld>
  <p:clrMapOvr>
    <a:masterClrMapping/>
  </p:clrMapOvr>
</p:sld>
</file>

<file path=ppt/slides/slide3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6917" name="Group 37"/>
          <p:cNvGraphicFramePr>
            <a:graphicFrameLocks noGrp="1"/>
          </p:cNvGraphicFramePr>
          <p:nvPr/>
        </p:nvGraphicFramePr>
        <p:xfrm>
          <a:off x="34926" y="-26988"/>
          <a:ext cx="9074150" cy="6771069"/>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متى (</a:t>
                      </a:r>
                      <a:r>
                        <a:rPr kumimoji="0" lang="en-US" sz="3600" b="0" i="0" u="sng" strike="noStrike" cap="none" normalizeH="0" baseline="0" dirty="0">
                          <a:ln>
                            <a:noFill/>
                          </a:ln>
                          <a:solidFill>
                            <a:srgbClr val="FF9933"/>
                          </a:solidFill>
                          <a:effectLst/>
                          <a:latin typeface="Arial" charset="0"/>
                          <a:cs typeface="Arial" charset="0"/>
                        </a:rPr>
                        <a:t>23:1-39</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خاطبَ يسُوعُ الجُمُوع وتلاميذهُ قائلاً: " على كُرسي مُوسى جلسَ الكتبةُ والفرِّيسيُّونَ، فكُلُّ ما قالُوه لكُم فافعلوهُ واحفظُوهُ، ولا تعملوا مثل أعمالِهم،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Mathieu 23:1-39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Alors Jésus s'adressa aux foules et à ses disciples: 2 Les scribes et les Pharisiens siègent dans la chair de Moïse:3 faites donc et observez tout ce qu'ils peuvent vous dire, mais ne vous réglez pas sur leurs actes,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Matthew 23:1-39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Then Jesus spoke to the multitudes and to His disciples, 2 saying: The scribes and the Pharisees sit in Moses' seat. 3 Therefore whatever they tell you to observe, that observe and do, but do not do according to their works;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42m</a:t>
            </a:r>
          </a:p>
        </p:txBody>
      </p:sp>
    </p:spTree>
  </p:cSld>
  <p:clrMapOvr>
    <a:masterClrMapping/>
  </p:clrMapOvr>
</p:sld>
</file>

<file path=ppt/slides/slide3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7925" name="Group 21"/>
          <p:cNvGraphicFramePr>
            <a:graphicFrameLocks noGrp="1"/>
          </p:cNvGraphicFramePr>
          <p:nvPr/>
        </p:nvGraphicFramePr>
        <p:xfrm>
          <a:off x="34926" y="44452"/>
          <a:ext cx="9074150" cy="6014403"/>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لأنَّهُم يقُولُون ولا يفعلُون. فإنَّهُم يَحزِمُون أحمالاً ثقيلةً عسرة الحمل ويضعُونها على أكتاف النَّاس، وهُم لا يُريدُون أن يُحرِّكُوها بإحدى أصابعهم، وكُلَّ أعمالِهم يعملُونها لِكي يراهم النَّاس:</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car ils disent et ne font pas. 4 Ils lient de pesants fardeaux et les mettent sur les épaules des hommes, alors qu'eux-mêmes se refusent à les remuer du doigt. 5 Toutes leurs actions, il les font pour se faire remarquer des hommes.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for they say, and do not do. 4 For they bind heavy burdens, hard to bear, and lay them on men's shoulders; but they themselves will not move them with one of their fingers. 5 But all their works they do to be seen by men.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8952" name="Group 24"/>
          <p:cNvGraphicFramePr>
            <a:graphicFrameLocks noGrp="1"/>
          </p:cNvGraphicFramePr>
          <p:nvPr/>
        </p:nvGraphicFramePr>
        <p:xfrm>
          <a:off x="34926" y="44452"/>
          <a:ext cx="9074150" cy="6369685"/>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فيُعرِّضُونَ عصائبهُم ويُعظِّمُون أهدابَ ثيابهِم، ويُحبُّونَ أوائل المُتكآت في الولائم، وصدور المجالس على الأرائك في المجامع، والتَّحيَّات في الأسواق، وأنْ يدعُوهُمُ النَّاسُ: معلمين!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Ils élargissent leurs phylactères et allongent leurs franges.6 Ils aiment à occuper les premières places dans les dîners et les premiers sièges dans les synagogues, 7 à être salués sur les places publiques et à s'entendre appeler "Maître" par les hommes.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They make their phylacteries broad and enlarge the borders of their garments. 6 They love the best places at feasts, the best seats in the synagogues, 7 greetings in the marketplaces, and to be called by men, `Rabbi, Rabbi.'</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7795" name="Group 35"/>
          <p:cNvGraphicFramePr>
            <a:graphicFrameLocks noGrp="1"/>
          </p:cNvGraphicFramePr>
          <p:nvPr/>
        </p:nvGraphicFramePr>
        <p:xfrm>
          <a:off x="34926" y="44452"/>
          <a:ext cx="9074150" cy="644112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وأمَّا أنتُم فلا تُدعوا معلمين، فإنَّ مُعلِّمكُم واحدٌ ( المسيحُ )، وأنتُم جميعاً إخوةٌ. ولا تدعُوا لكُم أباً على الأرض، فإنَّ أباكُم واحدٌ وهو الذي في السَّمَوات. ولا تُدعوا لكُم مدبراً فإنَّ مُدبركم واحدٌ وهو المسيحُ.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Pour vous, ne vous faites pas appeler "Maître", car vous n'avez qu'un seul maître et vous êtes tous frères. 9 N'appelez personne sur la terre votre "Père" car vous n'en avez qu'un seul, le Père céleste. 10 Ne vous faites pas non plus appeler "Docteurs", car vous n'avez qu'un seul Docteur, le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But you, do not be called `Rabbi'; for One is your Teacher, the Christ, and you are all brethren. 9 Do not call anyone on earth your father; for One is your Father, He who is in heaven. 10 And do not be called teachers; for One is your Teacher, the Christ.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8822" name="Group 38"/>
          <p:cNvGraphicFramePr>
            <a:graphicFrameLocks noGrp="1"/>
          </p:cNvGraphicFramePr>
          <p:nvPr/>
        </p:nvGraphicFramePr>
        <p:xfrm>
          <a:off x="34926" y="2"/>
          <a:ext cx="9074150" cy="6414135"/>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والعظيم فيكُم يكُون خادماً لكُم. فمَن يرفع نفسهُ يتَّضع، ومَنْ يضع نفسهُ يرتفع.ويلٌ لكُم أيُّها الكتبةُ والفرِّيسيُّون المراؤُون! ويلٌ لكُم أيُّها الكتبةُ والفرِّيسيُّونَ المُراؤُون! لأنَّكُم تُغلقون ملكوت السَّمَوات قُدَّام النَّاس،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Le plus grand parmi vous sera votre serviteur. 12 Quiconque s'élèvera sera abaissé, et quiconque s'abaissera sera élevé. 13 Malheureux êtes-vous, scribes et Pharisiens hypocrites, vous qui fermez devant les hommes l'entrée du Royaume des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But he who is greatest among you shall be your servant. 12 And whoever exalts himself will be humbled, and he who humbles himself will be exalted. 13 But woe to you, scribes and Pharisees, hypocrites! For you shut up the kingdom of heaven against men;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99843" name="Group 35"/>
          <p:cNvGraphicFramePr>
            <a:graphicFrameLocks noGrp="1"/>
          </p:cNvGraphicFramePr>
          <p:nvPr/>
        </p:nvGraphicFramePr>
        <p:xfrm>
          <a:off x="34926" y="2"/>
          <a:ext cx="9074150" cy="6840855"/>
        </p:xfrm>
        <a:graphic>
          <a:graphicData uri="http://schemas.openxmlformats.org/drawingml/2006/table">
            <a:tbl>
              <a:tblPr rtl="1"/>
              <a:tblGrid>
                <a:gridCol w="4979306">
                  <a:extLst>
                    <a:ext uri="{9D8B030D-6E8A-4147-A177-3AD203B41FA5}">
                      <a16:colId xmlns:a16="http://schemas.microsoft.com/office/drawing/2014/main" val="20000"/>
                    </a:ext>
                  </a:extLst>
                </a:gridCol>
                <a:gridCol w="4094844">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فلا أنتُم تدخُلُون ولا تدعُون الدَّاخلين يدخُلُونَ. ويلٌ لكم أيُّها الكتبةُ والفرِّيسيُّونَ المُراؤُون، لأنَّكُم تأكُلُون بُيُوتَ الأرامل، بعلة تطويل صلواتِكُم. مِن أجل هذا ستنالون دينُونةً أعظم.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Vous-mêmes en effet n'y entrez pas, et vous ne laissez pas entrer ceux qui le voudraient! </a:t>
                      </a:r>
                      <a:r>
                        <a:rPr kumimoji="0" lang="fr-FR" sz="2600" b="0" i="0" u="none" strike="noStrike" cap="none" normalizeH="0" baseline="0" dirty="0">
                          <a:ln>
                            <a:noFill/>
                          </a:ln>
                          <a:solidFill>
                            <a:schemeClr val="bg1"/>
                          </a:solidFill>
                          <a:effectLst/>
                          <a:latin typeface="Arial" charset="0"/>
                          <a:cs typeface="Arial" charset="0"/>
                        </a:rPr>
                        <a:t>14  Malheur à vous, scribes et Pharisiens hypocrites ! Parce que vous dévorez les maisons des veuves, et que vous faites pour l’apparence de longues prières ; à cause de cela, vous subirez une condamnation particulièrement sévère.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for you neither go in yourselves, nor do you allow those who are entering to go in. 14 Woe to you, scribes and Pharisees, hypocrites! For you devour widows' houses, and for a pretense make long prayers. Therefore you will receive greater condemnation.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0880" name="Group 48"/>
          <p:cNvGraphicFramePr>
            <a:graphicFrameLocks noGrp="1"/>
          </p:cNvGraphicFramePr>
          <p:nvPr/>
        </p:nvGraphicFramePr>
        <p:xfrm>
          <a:off x="34926" y="44450"/>
          <a:ext cx="9074150"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فإنَّكُم تطُوفُون البرَّ والبحرَ لِتكسبُوا دخيلاً واحداً، ومتى حصل صيرتموه ابناً لجهنَّم مُضاعفاً أكثر مِنكُم.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Malheureux êtes-vous, scribes et Pharisiens hypocrites, vous qui parcourez mers et continents pour gagner un seul prosélyte, et, quand il l'est devenu, vous le rendez digne de la géhenne, deux fois plus que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15 Woe to you, scribes and Pharisees, hypocrites! For you travel land and sea to win one proselyte, and when he is won, you make him twice as much a son of hell as yourselves.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0880" name="Group 48"/>
          <p:cNvGraphicFramePr>
            <a:graphicFrameLocks noGrp="1"/>
          </p:cNvGraphicFramePr>
          <p:nvPr/>
        </p:nvGraphicFramePr>
        <p:xfrm>
          <a:off x="34926" y="44450"/>
          <a:ext cx="9074150" cy="6194426"/>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ويلٌ لكُم أيُّها القادةُ العُميانُ! القائلُون: مَن حلفَ بالهيكل فليس بشيءٍ، ومَن حلفَ بذهبِ الهيكل يُطالب.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16 Malheureux êtes-vous, guides aveugles, vous qui dites: "Si l'on jure par le sanctuaire, cela ne compte pas; mais si l'on jure par l'or du sanctuaire,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Woe to you, blind guides, who say, `Whoever swears by the temple, it is nothing; but whoever swears by the gold of the temple,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1879" name="Group 23"/>
          <p:cNvGraphicFramePr>
            <a:graphicFrameLocks noGrp="1"/>
          </p:cNvGraphicFramePr>
          <p:nvPr/>
        </p:nvGraphicFramePr>
        <p:xfrm>
          <a:off x="34926" y="0"/>
          <a:ext cx="9074150" cy="5915978"/>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الجُهَّالُ والعُميانُ! أيُّما أعظـمُ: الذَّهبُ أم الهيكلُ الذي يُقدِّسُ الذَّهب؟ ومَن حلفَ بالمذبح فليس بشيءٍ، ولكن مَن حلفَ بالقُربان الذي فوقه يُطالب</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on est tenu." 17 Insensés et aveugles! Qu'est-ce donc qui l'emporte, l'or, ou le sanctuaire qui a rendu sacré cet or? 18 Vous dites encore: "Si l'on jure par l'autel, cela ne compte pas, mais si l'on jure par l'offrande placée dessus, on est tenu."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is obliged to perform it.' 17 Fools and blind! For which is greater, the gold or the temple that sanctifies the gold? 18 And, `Whoever swears by the altar, it is nothing; but whoever swears by the gift that is on it, he is obliged to perform it.'</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2903" name="Group 23"/>
          <p:cNvGraphicFramePr>
            <a:graphicFrameLocks noGrp="1"/>
          </p:cNvGraphicFramePr>
          <p:nvPr/>
        </p:nvGraphicFramePr>
        <p:xfrm>
          <a:off x="34926" y="0"/>
          <a:ext cx="9074150" cy="591597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أيُّها الجُهَّالُ والعميان أيُّما أعظمُ: القُربانُ أم المذبحُ الذي يُقدِّسُ القُربان؟ فمَن حلفَ بالمذبح فقد حلفَ بهِ وبكُلِّ ما عليه! ومَن حلفَ بالهيكل فقد حلفَ بهِ وبالحال فيهِ،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Aveugles! Qu'est-ce donc qui l'emporte, 20 l'offrande ou l'autel qui rend sacrée cette offrande? 21 Aussi bien, celui qui jure par l'autel jure-t-il par lui et par tout ce qui est dessus; celui qui jure par le sanctuaire jure par lui et par Celui qui l'habite;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Fools and blind! For which is greater, the gift or the altar that sanctifies the gift? 20 Therefore he who swears by the altar, swears by it and by all things on it. 21 He who swears by the temple, swears by it and by Him who dwells in it.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3929" name="Group 25"/>
          <p:cNvGraphicFramePr>
            <a:graphicFrameLocks noGrp="1"/>
          </p:cNvGraphicFramePr>
          <p:nvPr/>
        </p:nvGraphicFramePr>
        <p:xfrm>
          <a:off x="34926" y="2"/>
          <a:ext cx="9074150" cy="6769418"/>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حلفَ بالسَّماء فقد حلفَ بعرش اللَّه وبالجالس عليهِ. ويلٌ لكُم أيُّها الكتبةُ والفرِّيسيُّونَ المُراؤُون، لأنَّكُم تُعشِّرُون النَّعنع والشِّبثَّ والكمُّون، وتركتُم ثقال النَّامُوس: وهو العدل والرَّحمة والإيمـان.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celui qui jure par le ciel jure par le trône de Dieu et par Celui qui y siège. 23 Malheureux êtes-vous, scribes et Pharisiens hypocrites,, vous qui versez la dîme de la menthe, du fenouil et du cumin, alors que vous négligez ce qu'il y a de plus grave dans la Loi: la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And he who swears by heaven, swears by the throne of God and by Him who sits on it. 23 Woe to you, scribes and Pharisees, hypocrites! For you pay tithe of mint and anise and cummin, and have neglected the weightier matters of the law: justice and mercy and faith.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4956" name="Group 28"/>
          <p:cNvGraphicFramePr>
            <a:graphicFrameLocks noGrp="1"/>
          </p:cNvGraphicFramePr>
          <p:nvPr/>
        </p:nvGraphicFramePr>
        <p:xfrm>
          <a:off x="34926" y="0"/>
          <a:ext cx="9074150" cy="6165851"/>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9161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وكان ينبغي أن تعمـلُوا هذه ولا تترُكُـوا تِلك. أيُّها القـادةُ العُميانُ! الذين يُصفُّون عن البَعُوضةِ ويبلعُون الجمل.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la miséricorde et la fidélité; c'est ceci qu'il fallait faire, sans négliger cela.24  Guides aveugles, qui arrêtez au filtre le moucheron et avalez le chameau!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These you ought to have done, without leaving the others undone. 24 Blind guides, who strain out a gnat and swallow a camel!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3616" name="Group 16"/>
          <p:cNvGraphicFramePr>
            <a:graphicFrameLocks noGrp="1"/>
          </p:cNvGraphicFramePr>
          <p:nvPr/>
        </p:nvGraphicFramePr>
        <p:xfrm>
          <a:off x="34926" y="44450"/>
          <a:ext cx="9074150"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ويلٌ لكُم أيُّها الكتبةُ والفرِّيسيُّون المُراؤُون! لأنَّكُم تُنظفون خارج الكأس والصَّحفةِ، وداخلهما مملوء خطفـاً ونجساً.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25 Malheureux  êtes-vous scribes et Pharisiens hypocrites, vous qui purifiez l'extérieur de la coupe et du plat, alors que l'intérieur est rempli des produits de la rapine et de l'intempérance.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25 Woe to you, scribes and Pharisees, hypocrites! For you cleanse the outside of the cup and dish, but inside they are full of extortion and self-indulgence.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5981" name="Group 29"/>
          <p:cNvGraphicFramePr>
            <a:graphicFrameLocks noGrp="1"/>
          </p:cNvGraphicFramePr>
          <p:nvPr/>
        </p:nvGraphicFramePr>
        <p:xfrm>
          <a:off x="34926" y="2"/>
          <a:ext cx="9074150" cy="6035662"/>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85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أيُّها الفرِّيسـيُّ الأعمى! نظف أوَّلاً داخل الكأس والصَّحفة لكي يكُون خارجُهُما نقيًّا. ويلٌ لكُم أيُّها الكتبةُ والفريسيُّون المُراؤُون! لأنَّكُم تُشبهُون قُبوراً مكلسة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Pharisien aveugle! purifie d'abord le dedans de la coupe, pour que le dehors aussi devienne pur. 27 Malheureux êtes-vous, scribes et Pharisiens hypocrites, vous qui ressemblez à des sépulcres blanchis: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Blind Pharisee, first cleanse the inside of the cup and dish, that the outside of them may be clean also. 27 Woe to you, scribes and Pharisees, hypocrites! For you are like whitewashed tombs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7015" name="Group 39"/>
          <p:cNvGraphicFramePr>
            <a:graphicFrameLocks noGrp="1"/>
          </p:cNvGraphicFramePr>
          <p:nvPr/>
        </p:nvGraphicFramePr>
        <p:xfrm>
          <a:off x="34926" y="2"/>
          <a:ext cx="9074150" cy="6010656"/>
        </p:xfrm>
        <a:graphic>
          <a:graphicData uri="http://schemas.openxmlformats.org/drawingml/2006/table">
            <a:tbl>
              <a:tblPr rtl="1"/>
              <a:tblGrid>
                <a:gridCol w="4639810">
                  <a:extLst>
                    <a:ext uri="{9D8B030D-6E8A-4147-A177-3AD203B41FA5}">
                      <a16:colId xmlns:a16="http://schemas.microsoft.com/office/drawing/2014/main" val="20000"/>
                    </a:ext>
                  </a:extLst>
                </a:gridCol>
                <a:gridCol w="4434340">
                  <a:extLst>
                    <a:ext uri="{9D8B030D-6E8A-4147-A177-3AD203B41FA5}">
                      <a16:colId xmlns:a16="http://schemas.microsoft.com/office/drawing/2014/main" val="20001"/>
                    </a:ext>
                  </a:extLst>
                </a:gridCol>
              </a:tblGrid>
              <a:tr h="14128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يظهرُ خارجها جميلاً، أما داخلها فمملوء عظام أموات وكُلَّ نجس.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هكذا أنتُم أيضاً: تبدو ظواهركم للنَّاس مثل الصِّدِّيقينوبواطنكم مُملوءة رياءً وكل إثم. </a:t>
                      </a:r>
                      <a:endParaRPr kumimoji="0" lang="ar-EG"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au-dehors ils ont belle apparence, mais au-dedans ils sont pleins d'ossements de morts et d'impuretés de toutes sortes.28 Ainsi de vous: au-dehors vous offrez aux hommes l'apparence de justes, alors qu'au-dedans vous êtes remplis d'hypocrisie et d'iniquité.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which indeed appear beautiful outwardly, but inside are full of dead men's bones and all uncleanness. </a:t>
                      </a:r>
                      <a:r>
                        <a:rPr kumimoji="0" lang="ar-EG" sz="2800" b="0" i="0" u="none" strike="noStrike" cap="none" normalizeH="0" baseline="0" dirty="0">
                          <a:ln>
                            <a:noFill/>
                          </a:ln>
                          <a:solidFill>
                            <a:schemeClr val="bg1"/>
                          </a:solidFill>
                          <a:effectLst/>
                          <a:latin typeface="Arial" charset="0"/>
                          <a:cs typeface="Arial" charset="0"/>
                        </a:rPr>
                        <a:t> </a:t>
                      </a:r>
                      <a:r>
                        <a:rPr kumimoji="0" lang="en-US" sz="2800" b="0" i="0" u="none" strike="noStrike" cap="none" normalizeH="0" baseline="0" dirty="0">
                          <a:ln>
                            <a:noFill/>
                          </a:ln>
                          <a:solidFill>
                            <a:schemeClr val="bg1"/>
                          </a:solidFill>
                          <a:effectLst/>
                          <a:latin typeface="Arial" charset="0"/>
                          <a:cs typeface="Arial" charset="0"/>
                        </a:rPr>
                        <a:t>28 Even so you also outwardly appear righteous to men, but inside you are full of hypocrisy and lawlessness.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8023" name="Group 23"/>
          <p:cNvGraphicFramePr>
            <a:graphicFrameLocks noGrp="1"/>
          </p:cNvGraphicFramePr>
          <p:nvPr/>
        </p:nvGraphicFramePr>
        <p:xfrm>
          <a:off x="34926" y="142852"/>
          <a:ext cx="9074150" cy="6428434"/>
        </p:xfrm>
        <a:graphic>
          <a:graphicData uri="http://schemas.openxmlformats.org/drawingml/2006/table">
            <a:tbl>
              <a:tblPr rtl="1"/>
              <a:tblGrid>
                <a:gridCol w="4595134">
                  <a:extLst>
                    <a:ext uri="{9D8B030D-6E8A-4147-A177-3AD203B41FA5}">
                      <a16:colId xmlns:a16="http://schemas.microsoft.com/office/drawing/2014/main" val="20000"/>
                    </a:ext>
                  </a:extLst>
                </a:gridCol>
                <a:gridCol w="4479016">
                  <a:extLst>
                    <a:ext uri="{9D8B030D-6E8A-4147-A177-3AD203B41FA5}">
                      <a16:colId xmlns:a16="http://schemas.microsoft.com/office/drawing/2014/main" val="20001"/>
                    </a:ext>
                  </a:extLst>
                </a:gridCol>
              </a:tblGrid>
              <a:tr h="164307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ويلٌ لكُم أيُّها الكتبةُ والفرِّيسيُّـون المُـراؤُون! لأنَّكُم تبنون قُبُـور الأنبياء وتُزيِّنون مدافن الأبرار، وتقُولُون</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لو كُنَّا في أيَّام آبائنا لما شاركناهُم في دم الأنبياء.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Malheureux, scribes et Pharisiens hypocrites, vous qui bâtissez les sépulcres des prophètes et décorez les tombeaux des justes, 30 et vous dites: "Si nous avions  vécu du temps de nos pères, nous n'aurions pas été leurs complices pour verser le sang des prophètes.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29 Woe to you, scribes and Pharisees, hypocrites! Because you build the tombs of the prophets and adorn the monuments of the righteous, 30 and say, `If we had lived in the days of our fathers, we would not have been partakers with them in the blood of the prophets.'</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4642" name="Group 18"/>
          <p:cNvGraphicFramePr>
            <a:graphicFrameLocks noGrp="1"/>
          </p:cNvGraphicFramePr>
          <p:nvPr/>
        </p:nvGraphicFramePr>
        <p:xfrm>
          <a:off x="34926" y="2"/>
          <a:ext cx="9074150" cy="5807076"/>
        </p:xfrm>
        <a:graphic>
          <a:graphicData uri="http://schemas.openxmlformats.org/drawingml/2006/table">
            <a:tbl>
              <a:tblPr rtl="1"/>
              <a:tblGrid>
                <a:gridCol w="4168552">
                  <a:extLst>
                    <a:ext uri="{9D8B030D-6E8A-4147-A177-3AD203B41FA5}">
                      <a16:colId xmlns:a16="http://schemas.microsoft.com/office/drawing/2014/main" val="20000"/>
                    </a:ext>
                  </a:extLst>
                </a:gridCol>
                <a:gridCol w="4905598">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فأنتُم تشهدُون على أنفُسكُم أنَّكُم بنو قتلةِ الأنبياء. فكملُوا أنتُم أيضاً مِكيال آبائكُم. أيُّها الحيَّات أولاد الأفاعي!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31 Ainsi vous témoignez contre vous-mêmes: vous êtes les fils de ceux qui ont assassiné les prophètes! 32  Eh bien! vous, comblez la mesure de vos pères! 33 Serpents, engeance de vipères,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31Therefore you are witnesses against yourselves that you are sons of those who murdered the prophets. 32 Fill up, then, the measure of your fathers' guilt. 33 Serpents, brood of vipers! How can you escape the condemnation of hell?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9058" name="Group 34"/>
          <p:cNvGraphicFramePr>
            <a:graphicFrameLocks noGrp="1"/>
          </p:cNvGraphicFramePr>
          <p:nvPr/>
        </p:nvGraphicFramePr>
        <p:xfrm>
          <a:off x="34926" y="0"/>
          <a:ext cx="9074150" cy="5987415"/>
        </p:xfrm>
        <a:graphic>
          <a:graphicData uri="http://schemas.openxmlformats.org/drawingml/2006/table">
            <a:tbl>
              <a:tblPr rtl="1"/>
              <a:tblGrid>
                <a:gridCol w="5113337">
                  <a:extLst>
                    <a:ext uri="{9D8B030D-6E8A-4147-A177-3AD203B41FA5}">
                      <a16:colId xmlns:a16="http://schemas.microsoft.com/office/drawing/2014/main" val="20000"/>
                    </a:ext>
                  </a:extLst>
                </a:gridCol>
                <a:gridCol w="3960813">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كيف تهرُبُون مِن دينونة جَهنَّم؟ من أجل هذا ها أنا أُرسِلُ إليكُم أنبياء وحُكماء وكتبةً، فمنهُم مَن تقتُلُون وتَصلِبُونَ، ومِنهُم مَن تجلِدُون في مجامعكُم، وتطرُدُون مِن مدينةٍ إلى مدينةٍ،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comment pourriez-vous échapper au châtiment de la géhenne? 34 C'est pourquoi, voici que moi, j'envoie vers vous des prophètes, des sages et des scribes. Vous en tuerez et mettrez en croix, vous en flagellerez dans vos synagogues et vous les pourchasserez de ville en ville,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Therefore, indeed, I send you prophets, wise men, and scribes: some of them you will kill and crucify, and some of them you will scourge in your synagogues and persecute from city to city,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0080" name="Group 32"/>
          <p:cNvGraphicFramePr>
            <a:graphicFrameLocks noGrp="1"/>
          </p:cNvGraphicFramePr>
          <p:nvPr/>
        </p:nvGraphicFramePr>
        <p:xfrm>
          <a:off x="34926" y="2"/>
          <a:ext cx="9074150" cy="6769418"/>
        </p:xfrm>
        <a:graphic>
          <a:graphicData uri="http://schemas.openxmlformats.org/drawingml/2006/table">
            <a:tbl>
              <a:tblPr rtl="1"/>
              <a:tblGrid>
                <a:gridCol w="4581752">
                  <a:extLst>
                    <a:ext uri="{9D8B030D-6E8A-4147-A177-3AD203B41FA5}">
                      <a16:colId xmlns:a16="http://schemas.microsoft.com/office/drawing/2014/main" val="20000"/>
                    </a:ext>
                  </a:extLst>
                </a:gridCol>
                <a:gridCol w="4492398">
                  <a:extLst>
                    <a:ext uri="{9D8B030D-6E8A-4147-A177-3AD203B41FA5}">
                      <a16:colId xmlns:a16="http://schemas.microsoft.com/office/drawing/2014/main" val="20001"/>
                    </a:ext>
                  </a:extLst>
                </a:gridCol>
              </a:tblGrid>
              <a:tr h="15573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لكي يأتي عليكُم كُلُّ دمٍ بار سُفِكَ على الأرض، مِن دم هابيل الصِّدِّيق إلى دم زكريَّا بن براخيَّا الذي قتلتُمُوه بين الهيكل والمذبح. الحقَّ أقولُ لكُم: إنَّ هذه كُلها تأتي على هذا الجيل!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pour que retombe sur vous tout le sang des justes répandu sur la terre, depuis le sang d'Abel le juste jusqu'au sang de Zacharie, fils de Barachie, que vous avez assassiné entre le sanctuaire et l'autel. 36 En vérité, je vous le déclare, tout cela va retomber sur cette génération.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that on you may come all the righteous blood shed on the earth, from the blood of righteous Abel to the blood of Zechariah, son of </a:t>
                      </a:r>
                      <a:r>
                        <a:rPr kumimoji="0" lang="en-US" sz="2800" b="0" i="0" u="none" strike="noStrike" cap="none" normalizeH="0" baseline="0" dirty="0" err="1">
                          <a:ln>
                            <a:noFill/>
                          </a:ln>
                          <a:solidFill>
                            <a:schemeClr val="bg1"/>
                          </a:solidFill>
                          <a:effectLst/>
                          <a:latin typeface="Arial" charset="0"/>
                          <a:cs typeface="Arial" charset="0"/>
                        </a:rPr>
                        <a:t>Berechiah</a:t>
                      </a:r>
                      <a:r>
                        <a:rPr kumimoji="0" lang="en-US" sz="2800" b="0" i="0" u="none" strike="noStrike" cap="none" normalizeH="0" baseline="0" dirty="0">
                          <a:ln>
                            <a:noFill/>
                          </a:ln>
                          <a:solidFill>
                            <a:schemeClr val="bg1"/>
                          </a:solidFill>
                          <a:effectLst/>
                          <a:latin typeface="Arial" charset="0"/>
                          <a:cs typeface="Arial" charset="0"/>
                        </a:rPr>
                        <a:t>, whom you murdered between the temple and the altar. 36 Assuredly, I say to you, all these things will come upon this generation. </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1102" name="Group 30"/>
          <p:cNvGraphicFramePr>
            <a:graphicFrameLocks noGrp="1"/>
          </p:cNvGraphicFramePr>
          <p:nvPr/>
        </p:nvGraphicFramePr>
        <p:xfrm>
          <a:off x="34926" y="2"/>
          <a:ext cx="9074150" cy="676656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8431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يا أُورُشليمُ، يا أُورشليمُ! يا قاتلة الأنبياء وراجمة المُرسلين إليها، كم مرَّةٍ أردتُ أن أجمع بنيكِ كما يجمعُ الطائر فراخه تحت جناحيهِ، فلم تُريدُوا! هُوذا أنا أترك لكُم بيتكُم خراباً.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Jérusalem, Jérusalem, toi qui tues les prophètes et lapides ceux qui te sont envoyés, que de fois j'ai voulu rassembler tes enfants comme une poule rassemble ses poussins sous ses ailes, et vous n'avez pas voulu! 38 Eh bien! elle va vous être laissée déserte, votre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O Jerusalem, Jerusalem, the one who kills the prophets and stones those who are sent to her! How often I wanted to gather your children together, as a hen gathers her chicks under her wings, but you were not willing! 38 See! Your house is left to you desolate;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49970" name="Group 18"/>
          <p:cNvGraphicFramePr>
            <a:graphicFrameLocks noGrp="1"/>
          </p:cNvGraphicFramePr>
          <p:nvPr/>
        </p:nvGraphicFramePr>
        <p:xfrm>
          <a:off x="107951" y="115890"/>
          <a:ext cx="9072563" cy="5762626"/>
        </p:xfrm>
        <a:graphic>
          <a:graphicData uri="http://schemas.openxmlformats.org/drawingml/2006/table">
            <a:tbl>
              <a:tblPr rtl="1"/>
              <a:tblGrid>
                <a:gridCol w="4968875">
                  <a:extLst>
                    <a:ext uri="{9D8B030D-6E8A-4147-A177-3AD203B41FA5}">
                      <a16:colId xmlns:a16="http://schemas.microsoft.com/office/drawing/2014/main" val="20000"/>
                    </a:ext>
                  </a:extLst>
                </a:gridCol>
                <a:gridCol w="410368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وإنِّي أقُولُ لكُم إنَّكُم مِن الآن لا ترُونني حتَّى تقُولُوا: مُباركٌ الآتي بِاسم الرَّبِّ!".</a:t>
                      </a:r>
                      <a:r>
                        <a:rPr kumimoji="0" lang="ar-EG"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Car, je vous le dis, désormais vous ne me verrez plus, jusqu'à ce que vous disiez: "Béni soit, au nom du Seigneur, Celui qui vient!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for I say to you, you shall see Me no more till you say, `Blessed is He who comes in the name of the Lord!'.</a:t>
                      </a:r>
                      <a:endParaRPr kumimoji="0" lang="en-CA"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0978"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4350979"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35098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350981"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3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3075" name="Group 51"/>
          <p:cNvGraphicFramePr>
            <a:graphicFrameLocks noGrp="1"/>
          </p:cNvGraphicFramePr>
          <p:nvPr/>
        </p:nvGraphicFramePr>
        <p:xfrm>
          <a:off x="34926" y="44452"/>
          <a:ext cx="9074150" cy="6544056"/>
        </p:xfrm>
        <a:graphic>
          <a:graphicData uri="http://schemas.openxmlformats.org/drawingml/2006/table">
            <a:tbl>
              <a:tblPr rtl="1"/>
              <a:tblGrid>
                <a:gridCol w="4105275">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بولس الرسول إلى أهل كولوسي</a:t>
                      </a:r>
                      <a:r>
                        <a:rPr kumimoji="0" lang="ar-EG" sz="3200" b="0" i="0" u="sng" strike="noStrike" cap="none" normalizeH="0" baseline="0">
                          <a:ln>
                            <a:noFill/>
                          </a:ln>
                          <a:solidFill>
                            <a:srgbClr val="FF9933"/>
                          </a:solidFill>
                          <a:effectLst/>
                          <a:latin typeface="Arial" charset="0"/>
                          <a:cs typeface="Arial" charset="0"/>
                        </a:rPr>
                        <a:t> ( </a:t>
                      </a:r>
                      <a:r>
                        <a:rPr kumimoji="0" lang="ar-SA" sz="3200" b="0" i="0" u="sng" strike="noStrike" cap="none" normalizeH="0" baseline="0">
                          <a:ln>
                            <a:noFill/>
                          </a:ln>
                          <a:solidFill>
                            <a:srgbClr val="FF9933"/>
                          </a:solidFill>
                          <a:effectLst/>
                          <a:latin typeface="Arial" charset="0"/>
                          <a:cs typeface="Arial" charset="0"/>
                        </a:rPr>
                        <a:t>3 : 5 ـ 17 )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فأميتُوا أعضاءكُمُ التي على الأرض: الزِّنى، النَّجاسةَ، الهَوَى، الشَّهوةَ الرَّديئة، الطَّمعَ الذي هُو عبادةُ الأوثان، هذه التي مِن أجلِها يأتي غضبُ اللَّهِ على أبناء المَعصِيةِ،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Colossiens 3 : 5-17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Faites donc mourir ce qui en vous appartient à la terre: débauche, impureté, passion, désir mauvais et cette cupidité qui est une idolâtrie. 6 Voilà ce qui attire la colère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100" b="0" i="0" u="sng" strike="noStrike" cap="none" normalizeH="0" baseline="0">
                          <a:ln>
                            <a:noFill/>
                          </a:ln>
                          <a:solidFill>
                            <a:srgbClr val="FF9933"/>
                          </a:solidFill>
                          <a:effectLst/>
                          <a:latin typeface="Arial" charset="0"/>
                          <a:cs typeface="Times New Roman" pitchFamily="18" charset="0"/>
                        </a:rPr>
                        <a:t>Colossians 3:5-17</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Therefore put to death your members which are on the earth: fornication, uncleanness, passion, evil desire, and covetousness, which is idolatry. 6 Because of these things the wrath of God is coming upon the sons of disobedience,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42p</a:t>
            </a:r>
          </a:p>
        </p:txBody>
      </p:sp>
    </p:spTree>
  </p:cSld>
  <p:clrMapOvr>
    <a:masterClrMapping/>
  </p:clrMapOvr>
</p:sld>
</file>

<file path=ppt/slides/slide3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4077" name="Group 29"/>
          <p:cNvGraphicFramePr>
            <a:graphicFrameLocks noGrp="1"/>
          </p:cNvGraphicFramePr>
          <p:nvPr/>
        </p:nvGraphicFramePr>
        <p:xfrm>
          <a:off x="34925" y="44452"/>
          <a:ext cx="9145588" cy="6547104"/>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الذين أنتُم أيضاً سلكتُم قبلاً، حين كُنتُم تعيشُون فيها. أمَّا الآن فاطرحُوا عَنكُم أيضاً الكُلَّ: الغضبَ، والسَّخطَ، والخُبثَ، والتَّجدِيفَ، والكلامَ القبيحَ مِن أفواهِكُم. لا تكذِبُوا بعضُكُم على بعض، إذ خلعتُمُ الإنسانَ العتيقَ مع أعمالهِ،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voilà quelle était votre conduite autrefois, ce qui faisait votre vie. 8 Maintenant donc, vous aussi, débarrassez-vous de tout cela: colère, irritation, méchanceté, injures, grossièreté sortie de vos lèvres. 9 Plus de mensonge entre vous, car vous vous êtes dépouillés du vieil homme, avec ses pratiques,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in which you yourselves once walked when you lived in them. 8 But now you yourselves are to put off all these: anger, wrath, malice, blasphemy, filthy language out of your mouth. 9 Do not lie to one another, since you have put off the old man with his deeds,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5095" name="Group 23"/>
          <p:cNvGraphicFramePr>
            <a:graphicFrameLocks noGrp="1"/>
          </p:cNvGraphicFramePr>
          <p:nvPr/>
        </p:nvGraphicFramePr>
        <p:xfrm>
          <a:off x="34925" y="44450"/>
          <a:ext cx="9145588" cy="6777038"/>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ولبستُمُ الإنسان الجدِيدَ الذي يتجدَّدُ للمعرفةِ حسبَ صُورة خالقهِ، حيثُ ليسَ يُونانيٌّ ويهُوديٌّ ختانٌ وغُرلةٌ، بربريٌّ وسِكِّيسيٌّ، عبدٌ وحُرٌّ، بل المسيحُ هو الكُلُّ وفي الكُلُّ.</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10 et vous avez revêtu l'homme nouveau, celui qui, pour accéder à la connaissance, ne cesse d'être renouvelé à l'image de son créateur; 11 là, il n'y a plus Grec et Juif, circoncis et incirconcis, barbare, Scythe, esclave, homme libre, mais Christ: il est tout et en tous.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and have put on the new man who is renewed in knowledge according to the image of Him who created him, 11 where there is neither Greek nor Jew, circumcised nor uncircumcised, barbarian, Scythian, slave nor free, but Christ is all and in all.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2121" name="Group 25"/>
          <p:cNvGraphicFramePr>
            <a:graphicFrameLocks noGrp="1"/>
          </p:cNvGraphicFramePr>
          <p:nvPr/>
        </p:nvGraphicFramePr>
        <p:xfrm>
          <a:off x="34925" y="44450"/>
          <a:ext cx="9145588" cy="6992874"/>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ألبسُوا إذاً كمُختاري اللَّهِ القدِّيسينَ المحبُوبينَ أحشاء رأفاتٍ، واللُطف، والتواضع، والوداعة، وطُول الأناة، مُحتملينَ بعضُكُم بعضاً، ومُسامحينَ بعضُكُم بَعضاً إن كانت لأحدٍ شكوى على آخر. فكما غفرَ لكُمُ المسيحُ كذلك أنتُم أيضاً.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Puisque vous êtes élus, sanctifiés, aimés par Dieu, revêtez donc des sentiments de compassion, de bienveillance, d'humilité, de douceur, de patience.13 Supportez-vous les uns les autres, et si l'un a un grief contre l'autre, pardonnez-vous mutuellement; comme le Seigneur vous a pardonnés, faites de même, vous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Therefore, as the elect of God, holy and beloved, put on tender mercies, kindness, humility, meekness, longsuffering; 13 bearing with one another, and forgiving one another, if anyone has a complaint against another; even as Christ forgave you, so you also must do.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3141" name="Group 21"/>
          <p:cNvGraphicFramePr>
            <a:graphicFrameLocks noGrp="1"/>
          </p:cNvGraphicFramePr>
          <p:nvPr/>
        </p:nvGraphicFramePr>
        <p:xfrm>
          <a:off x="34925" y="44452"/>
          <a:ext cx="9145588" cy="663257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وعلى جميع هذه كُلها ( البسُوا ) المحبَّةَ التي هي رباطُ الكمال. وليملِك في قُلُوبكُم سلامُ المسيح هذا الذي إليهِ دُعيتُم في جسدٍ واحدٍ، وكونُوا شاكرينَ.</a:t>
                      </a:r>
                      <a:endParaRPr kumimoji="0" lang="ar-EG"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par-dessus tout, revêtez l'amour: c'est le lien parfait. 15 Que règne en vos coeurs la paix du Christ, à laquelle vous avez été appelés tous en un seul corps. Vivez dans la reconnaissance.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But above all these things put on love, which is the bond of perfection. 15 And let the peace of God rule in your hearts, to which also you were called in one body; and be thankful.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4173" name="Group 29"/>
          <p:cNvGraphicFramePr>
            <a:graphicFrameLocks noGrp="1"/>
          </p:cNvGraphicFramePr>
          <p:nvPr/>
        </p:nvGraphicFramePr>
        <p:xfrm>
          <a:off x="34925" y="44452"/>
          <a:ext cx="9145588" cy="6848475"/>
        </p:xfrm>
        <a:graphic>
          <a:graphicData uri="http://schemas.openxmlformats.org/drawingml/2006/table">
            <a:tbl>
              <a:tblPr rtl="1"/>
              <a:tblGrid>
                <a:gridCol w="4224341">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لتسكُن فيكُم كلمةُ المسيح بغنىً، وأنتُم بكُلِّ حِكمةٍ مُعلِّمُون ومُنذرُون بعضُكُم بعضاً، بمزاميرَ وتسابيحَ وأغانيَّ رُوحيَّةٍ، مُسبحين في قُلُوبكُم بالنعمة للَّه.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Que la Parole du Christ habite parmi vous dans toute sa richesse: instruisez-vous et avertissez-vous les uns les autres avec pleine sagesse; chantez à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Let the word of Christ dwell in you richly in all wisdom, teaching and admonishing one another in psalms and hymns and spiritual songs, singing with grace in your hearts to the Lord.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5191" name="Group 23"/>
          <p:cNvGraphicFramePr>
            <a:graphicFrameLocks noGrp="1"/>
          </p:cNvGraphicFramePr>
          <p:nvPr/>
        </p:nvGraphicFramePr>
        <p:xfrm>
          <a:off x="34924" y="115890"/>
          <a:ext cx="9145589" cy="6412357"/>
        </p:xfrm>
        <a:graphic>
          <a:graphicData uri="http://schemas.openxmlformats.org/drawingml/2006/table">
            <a:tbl>
              <a:tblPr rtl="1"/>
              <a:tblGrid>
                <a:gridCol w="5832476">
                  <a:extLst>
                    <a:ext uri="{9D8B030D-6E8A-4147-A177-3AD203B41FA5}">
                      <a16:colId xmlns:a16="http://schemas.microsoft.com/office/drawing/2014/main" val="20000"/>
                    </a:ext>
                  </a:extLst>
                </a:gridCol>
                <a:gridCol w="3313113">
                  <a:extLst>
                    <a:ext uri="{9D8B030D-6E8A-4147-A177-3AD203B41FA5}">
                      <a16:colId xmlns:a16="http://schemas.microsoft.com/office/drawing/2014/main" val="20001"/>
                    </a:ext>
                  </a:extLst>
                </a:gridCol>
              </a:tblGrid>
              <a:tr h="10810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وكُلُّ ما عملتُم بقُولٍ أو فِعلٍ، فاعملُوا الكُلَّ بِاسم الرَّبِّ يسوعَ المسيح، شاكرينَ للَّه والآب به.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751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dans vos coeurs, votre reconnaissance, par des psaumes, des hymnes et des chants inspirés par l'Esprit. Tout ce que vous pouvez dire ou faire, faites-le au nom du Seigneur Jésus, en rendant grâce par lui à Dieu le Père.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And whatever you do in word or deed, do all in the name of the Lord Jesus, giving thanks to God the Father through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6098"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7122"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357123"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357124"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59204" name="Group 36"/>
          <p:cNvGraphicFramePr>
            <a:graphicFrameLocks noGrp="1"/>
          </p:cNvGraphicFramePr>
          <p:nvPr/>
        </p:nvGraphicFramePr>
        <p:xfrm>
          <a:off x="-36513" y="-26988"/>
          <a:ext cx="9145588" cy="6408738"/>
        </p:xfrm>
        <a:graphic>
          <a:graphicData uri="http://schemas.openxmlformats.org/drawingml/2006/table">
            <a:tbl>
              <a:tblPr rtl="1"/>
              <a:tblGrid>
                <a:gridCol w="3816350">
                  <a:extLst>
                    <a:ext uri="{9D8B030D-6E8A-4147-A177-3AD203B41FA5}">
                      <a16:colId xmlns:a16="http://schemas.microsoft.com/office/drawing/2014/main" val="20000"/>
                    </a:ext>
                  </a:extLst>
                </a:gridCol>
                <a:gridCol w="5329238">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رسالة يوحنا الرسول الأولى</a:t>
                      </a:r>
                      <a:r>
                        <a:rPr kumimoji="0" lang="ar-EG" sz="3200" b="0" i="0" u="sng" strike="noStrike" cap="none" normalizeH="0" baseline="0">
                          <a:ln>
                            <a:noFill/>
                          </a:ln>
                          <a:solidFill>
                            <a:srgbClr val="FF9933"/>
                          </a:solidFill>
                          <a:effectLst/>
                          <a:latin typeface="Arial" charset="0"/>
                          <a:cs typeface="Arial" charset="0"/>
                        </a:rPr>
                        <a:t> ( </a:t>
                      </a:r>
                      <a:r>
                        <a:rPr kumimoji="0" lang="ar-SA" sz="3200" b="0" i="0" u="sng" strike="noStrike" cap="none" normalizeH="0" baseline="0">
                          <a:ln>
                            <a:noFill/>
                          </a:ln>
                          <a:solidFill>
                            <a:srgbClr val="FF9933"/>
                          </a:solidFill>
                          <a:effectLst/>
                          <a:latin typeface="Arial" charset="0"/>
                          <a:cs typeface="Arial" charset="0"/>
                        </a:rPr>
                        <a:t>5 : 13 ـ 21 )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كتبتُ هذا إليكُم لتَعلمُوا أنَّ لكُم حياةً أبديَّةً، أنتُمُ المُؤمنونَ بِاسم ابن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a:ln>
                            <a:noFill/>
                          </a:ln>
                          <a:solidFill>
                            <a:srgbClr val="FF9933"/>
                          </a:solidFill>
                          <a:effectLst/>
                          <a:latin typeface="Arial" charset="0"/>
                          <a:cs typeface="Times New Roman" pitchFamily="18" charset="0"/>
                        </a:rPr>
                        <a:t>1 Jean 5 : 13 - 21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Je vous ai écrit tout cela, pour que vous sachiez que vous avez la vie éternelle, vous qui avez la foi au nom du Fils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John 5:13-21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These things I have written to you who believe in the name of the Son of God, that you may know that you have eternal life, and that you may continue to believe in the name of the Son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42c</a:t>
            </a:r>
          </a:p>
        </p:txBody>
      </p:sp>
    </p:spTree>
  </p:cSld>
  <p:clrMapOvr>
    <a:masterClrMapping/>
  </p:clrMapOvr>
</p:sld>
</file>

<file path=ppt/slides/slide3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0215" name="Group 23"/>
          <p:cNvGraphicFramePr>
            <a:graphicFrameLocks noGrp="1"/>
          </p:cNvGraphicFramePr>
          <p:nvPr/>
        </p:nvGraphicFramePr>
        <p:xfrm>
          <a:off x="34925" y="44450"/>
          <a:ext cx="9145588" cy="5913120"/>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وهذه هيَ الثِّقةُ التي لنا عِندهُ: أنَّهُ إن طلبنا شيئاً حسبَ مشيئتهِ يسمعُ لنا. وإذا علمنا أنَّهُ يسمعُ لنا في كُلَّ ما نسأله، نَعلمُ أنَّ لنا الطِّلِبَاتِ التي طلبناها مِنهُ.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Et voici l'assurance que nous avons devant lui: si nous lui demandons quelque chose selon sa volonté, il nous écoute.15 Et sachant qu'il nous écoute quoi que nous lui demandions, nous savons que nous possédons ce que nous lui avons demandé.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Now this is the confidence that we have in Him, that if we ask anything according to His will, He hears us. 15 And if we know that He hears us, whatever we ask, we know that we have the petitions that we have asked of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1244" name="Group 28"/>
          <p:cNvGraphicFramePr>
            <a:graphicFrameLocks noGrp="1"/>
          </p:cNvGraphicFramePr>
          <p:nvPr/>
        </p:nvGraphicFramePr>
        <p:xfrm>
          <a:off x="34925" y="44452"/>
          <a:ext cx="9145588" cy="623030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 رأى أحدٌ أخاهُ يُخطئُ خطيَّةً ليست للموتِ، فليسألُ فيُعطَي حياةً للذينَ يُخطِئُونَ ليسَ للموتِ. تُوجدُ خطيَّةٌ للموت. ليس مِن أجل هذه أقولُ أن يُطلَبَ.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Si quelqu'un voit son frère commettre un péché, un péché qui ne conduit pas à la mort, qu'il prie, et Dieu lui donnera la vie, si vraiment le péché commis ne conduit pas à la mort. Il existe un péché qui conduit à la mort: ce n'est pas à propos de celui-là que je dis de prier;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If anyone sees his brother sinning a sin which does not lead to death, he will ask, and He will give him life for those who commit sin not leading to death. There is sin leading to death. I do not say that he should pray about that.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2271" name="Group 31"/>
          <p:cNvGraphicFramePr>
            <a:graphicFrameLocks noGrp="1"/>
          </p:cNvGraphicFramePr>
          <p:nvPr/>
        </p:nvGraphicFramePr>
        <p:xfrm>
          <a:off x="34925" y="44452"/>
          <a:ext cx="9145588" cy="5762626"/>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كلُّ ظُلمٍ هو خطيَّةٌ، وتُوجدُ خطيَّةٌ ليست للموت. نعلمُ أنَّ كُلَّ موُلود مِن اللَّهِ لا يُخطئُ، بل المَولُودُ مِن اللَّهِ يحفظُ نفسهُ، ولا يُمسُّهُ الشِّرِّيرُ.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toute iniquité est péché; mais tout péché ne conduit pas à la mort. 18 Nous savons que quiconque est né de Dieu ne pêche plus, mais l'Engendré de Dieu le garde, et le Mauvais n'a pas prise sur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All unrighteousness is sin, and there is sin not leading to death. 18 We know that whoever is born of God does not sin; but he who has been born of God keeps himself, and the wicked one does not touch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3285" name="Group 21"/>
          <p:cNvGraphicFramePr>
            <a:graphicFrameLocks noGrp="1"/>
          </p:cNvGraphicFramePr>
          <p:nvPr/>
        </p:nvGraphicFramePr>
        <p:xfrm>
          <a:off x="34925" y="44452"/>
          <a:ext cx="9145588" cy="633984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ونَعلمُ إنَّنا نحنُ مِن اللَّهِ، وأنَّ العالم كُلَّهُ وُضِعَ في الشِّرِّير. ونَعلمُ أنَّ ابنَ اللَّهِ قد جاءَ وأعطانا بصيرةً لنعرفَ الإلهَ الحقيقيَّ، ونثبت في ابنهِ يسوعَ المسيح.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Nous savons que nous sommes de Dieu, mais le monde tout entier gît sous l'empire du Mauvais. Nous savons que le Fils de Dieu est venu et nous a donné l'intelligence pour connaître le véritable. Et nous sommes dans le Véritable, en son Fils Jésus Christ.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We know that we are of God, and the whole world lies under the sway of the wicked one. 20 And we know that the Son of God has come and has given us an understanding, that we may know Him who is true; and we are in Him who is true, in His Son Jesus Christ.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6206" name="Group 14"/>
          <p:cNvGraphicFramePr>
            <a:graphicFrameLocks noGrp="1"/>
          </p:cNvGraphicFramePr>
          <p:nvPr/>
        </p:nvGraphicFramePr>
        <p:xfrm>
          <a:off x="34925" y="44450"/>
          <a:ext cx="9145588" cy="5901754"/>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هذا هو الإلهُ الحقيقيُّ والحياةُ الأبديَّةُ. أيُّها الأبناءُ احفظُوا أنفُسكُم مِن عبادة الأصنام.</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Lui est Véritable, il est Dieu et la vie éternelle. 21 Mes petits enfants, gardez-vous des idoles.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This is the true God and eternal life. 21 Little children, keep yourselves from idols.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4290"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364292" name="Picture 4" descr="pointing"/>
          <p:cNvPicPr>
            <a:picLocks noChangeAspect="1" noChangeArrowheads="1"/>
          </p:cNvPicPr>
          <p:nvPr/>
        </p:nvPicPr>
        <p:blipFill>
          <a:blip r:embed="rId2" cstate="print"/>
          <a:srcRect/>
          <a:stretch>
            <a:fillRect/>
          </a:stretch>
        </p:blipFill>
        <p:spPr bwMode="auto">
          <a:xfrm>
            <a:off x="3929058"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214942" y="5929330"/>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Continue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364292"/>
                                        </p:tgtEl>
                                        <p:attrNameLst>
                                          <p:attrName>style.visibility</p:attrName>
                                        </p:attrNameLst>
                                      </p:cBhvr>
                                      <p:to>
                                        <p:strVal val="visible"/>
                                      </p:to>
                                    </p:set>
                                    <p:anim calcmode="lin" valueType="num">
                                      <p:cBhvr additive="base">
                                        <p:cTn id="7" dur="500" fill="hold"/>
                                        <p:tgtEl>
                                          <p:spTgt spid="4364292"/>
                                        </p:tgtEl>
                                        <p:attrNameLst>
                                          <p:attrName>ppt_x</p:attrName>
                                        </p:attrNameLst>
                                      </p:cBhvr>
                                      <p:tavLst>
                                        <p:tav tm="0">
                                          <p:val>
                                            <p:strVal val="0-#ppt_w/2"/>
                                          </p:val>
                                        </p:tav>
                                        <p:tav tm="100000">
                                          <p:val>
                                            <p:strVal val="#ppt_x"/>
                                          </p:val>
                                        </p:tav>
                                      </p:tavLst>
                                    </p:anim>
                                    <p:anim calcmode="lin" valueType="num">
                                      <p:cBhvr additive="base">
                                        <p:cTn id="8" dur="500" fill="hold"/>
                                        <p:tgtEl>
                                          <p:spTgt spid="436429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5314"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4365315"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365316"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365317"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3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7395" name="Group 35"/>
          <p:cNvGraphicFramePr>
            <a:graphicFrameLocks noGrp="1"/>
          </p:cNvGraphicFramePr>
          <p:nvPr/>
        </p:nvGraphicFramePr>
        <p:xfrm>
          <a:off x="34925" y="44451"/>
          <a:ext cx="9145588" cy="6850063"/>
        </p:xfrm>
        <a:graphic>
          <a:graphicData uri="http://schemas.openxmlformats.org/drawingml/2006/table">
            <a:tbl>
              <a:tblPr rtl="1"/>
              <a:tblGrid>
                <a:gridCol w="4176713">
                  <a:extLst>
                    <a:ext uri="{9D8B030D-6E8A-4147-A177-3AD203B41FA5}">
                      <a16:colId xmlns:a16="http://schemas.microsoft.com/office/drawing/2014/main" val="20000"/>
                    </a:ext>
                  </a:extLst>
                </a:gridCol>
                <a:gridCol w="496887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r>
                        <a:rPr kumimoji="0" lang="en-US" sz="2800" b="0" i="0" u="sng" strike="noStrike" cap="none" normalizeH="0" baseline="0">
                          <a:ln>
                            <a:noFill/>
                          </a:ln>
                          <a:solidFill>
                            <a:srgbClr val="FF9933"/>
                          </a:solidFill>
                          <a:effectLst/>
                          <a:latin typeface="Arial" charset="0"/>
                          <a:cs typeface="Times New Roman" pitchFamily="18" charset="0"/>
                        </a:rPr>
                        <a:t>27:27-37</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كانت اللَّيلةُ الرَّابعةَ عشرةَ، ونحنُ نُحملُ تائهينَ في بحر أرديا، ظنَّ النُّوتيَّةُ، نحوَ نِصفِ اللَّيل، أنَّهُمُ اقتربُوا إلى برٍّ. فالقوا حبل التقدير في الماء فوجدُوا عِشرينَ باعاً.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27:27-37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27 C'était la quatorzième nuit que nous dérivions sur l'Adriatique; vers minuit, les marins ont pressenti l'approche d'une terre. 28 Jetant alors la sonde, ils ont trouvé vingt brasses;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27:27-37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27 Now when the fourteenth night had come, as we were driven up and down in the Adriatic Sea, about midnight the sailors sensed that they were drawing near some land. 28 And they took soundings and found it to be twenty fathoms;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42a</a:t>
            </a:r>
          </a:p>
        </p:txBody>
      </p:sp>
    </p:spTree>
  </p:cSld>
  <p:clrMapOvr>
    <a:masterClrMapping/>
  </p:clrMapOvr>
</p:sld>
</file>

<file path=ppt/slides/slide3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8407" name="Group 23"/>
          <p:cNvGraphicFramePr>
            <a:graphicFrameLocks noGrp="1"/>
          </p:cNvGraphicFramePr>
          <p:nvPr/>
        </p:nvGraphicFramePr>
        <p:xfrm>
          <a:off x="34925" y="44452"/>
          <a:ext cx="9145588" cy="60499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ثُمَّ مضوا قَلِيلاً وقاسُوا أيضاً فوجدُوا خمسة عشر باعاً. فخفنا لئلا نسقط في مواضِع صعبة، فألقوا مِن مُؤخَّر المركب أربعَ مراسٍ، وابتهلوا أن يصيرَ النَّهارُ.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à quelque distance, ils l'ont jetée encore une fois et en ont trouvé quinze. 29 Dans la crainte que nous ne soyons peut-être échoués sur des récifs, ils ont alors mouillé quatre ancres à l'arrière et souhaité vivement l'arrivée du jour.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when they had gone a little farther, they took soundings again and found it to be fifteen fathoms. 29 Then, fearing lest we should run aground on the rocks, they dropped four anchors from the stern, and prayed for day to come.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69443" name="Group 35"/>
          <p:cNvGraphicFramePr>
            <a:graphicFrameLocks noGrp="1"/>
          </p:cNvGraphicFramePr>
          <p:nvPr/>
        </p:nvGraphicFramePr>
        <p:xfrm>
          <a:off x="34925" y="115888"/>
          <a:ext cx="9145588" cy="6015990"/>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كان النُّوتيَّةُ يطلُبُون أن يهرُبُوا مِن السَّفينةِ، أنزلُوا القارب إلى البحر بحجة أنَّهُم يمدُّون المراسي مِن المُقدَّم، قال بولسُ لقائدِ المئةِ والعسكر: " إن لم يبقَ هؤلاء في السَّفينةِ فلا تستطيعُون أنتُم أن تنجُوا .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30 Mais les marins, cherchaient à s'enfuir du bateau et mettaient le canot à la mer. 31 Paul a dit au centurion et aux soldats: "Si ces hommes ne restent pas à bord, vous, vous ne pourrez pas être sauvés."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30 And as the sailors were seeking to escape from the ship, when they had let down the skiff into the sea, under pretense of putting out anchors from the prow, 31 Paul said to the centurion and the soldiers, Unless these men stay in the ship, you cannot be saved.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0457" name="Group 25"/>
          <p:cNvGraphicFramePr>
            <a:graphicFrameLocks noGrp="1"/>
          </p:cNvGraphicFramePr>
          <p:nvPr/>
        </p:nvGraphicFramePr>
        <p:xfrm>
          <a:off x="34925" y="71414"/>
          <a:ext cx="9145588" cy="5745176"/>
        </p:xfrm>
        <a:graphic>
          <a:graphicData uri="http://schemas.openxmlformats.org/drawingml/2006/table">
            <a:tbl>
              <a:tblPr rtl="1"/>
              <a:tblGrid>
                <a:gridCol w="4682217">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92882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حينئذٍ قطعَ الجندُ حِبالَ القارب وتركُوهُ يسقُطُ. وإذ أزمع أن يصير النَّهارُ كان بولسُ يُطيب قلبهم أجمعين أن يتناولُوا طعاماً، قائلاً: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32 Les soldats ont alors coupé les filins du canot et l'ont laissé partir. En attendant le jour, Paul a engagé tout le monde à prendre de la nourriture: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Then the soldiers cut away the ropes of the skiff and let it fall off. 33 And as day was about to dawn, Paul implored them all to take food, saying,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7238" name="Group 22"/>
          <p:cNvGraphicFramePr>
            <a:graphicFrameLocks noGrp="1"/>
          </p:cNvGraphicFramePr>
          <p:nvPr/>
        </p:nvGraphicFramePr>
        <p:xfrm>
          <a:off x="34925" y="115888"/>
          <a:ext cx="9145588" cy="6015990"/>
        </p:xfrm>
        <a:graphic>
          <a:graphicData uri="http://schemas.openxmlformats.org/drawingml/2006/table">
            <a:tbl>
              <a:tblPr rtl="1"/>
              <a:tblGrid>
                <a:gridCol w="5124447">
                  <a:extLst>
                    <a:ext uri="{9D8B030D-6E8A-4147-A177-3AD203B41FA5}">
                      <a16:colId xmlns:a16="http://schemas.microsoft.com/office/drawing/2014/main" val="20000"/>
                    </a:ext>
                  </a:extLst>
                </a:gridCol>
                <a:gridCol w="4021141">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إن لكُم اليومُ أربعة عشر يوماً، وأنتُم مُنتظرُونَ لا تزالُون صائمينَ، لم تأكُلُوا شيئاً. لذلك ألتمسُ مِنكُم أن تتناولُوا طعاماً، لأنَّ ذلك يؤول إلى خلاصكُم، فإنها لا تهلك مِن رأس أحدكُم شعرةٌ ".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"C'est aujourd'hui le quatorzième jour que vous passez dans l'expectative sans manger, et vous ne prenez toujours rien. 34 Je vous engage donc à reprendre de la nourriture, car il y va de votre salut. Encore une fois, aucun d'entre vous ne perdra un cheveu de sa tête.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Today is the fourteenth day you have waited and continued without food, and eaten nothing. 34 Therefore I urge you to take nourishment, for this is for your survival, since not a hair will fall from the head of any of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8257" name="Group 17"/>
          <p:cNvGraphicFramePr>
            <a:graphicFrameLocks noGrp="1"/>
          </p:cNvGraphicFramePr>
          <p:nvPr/>
        </p:nvGraphicFramePr>
        <p:xfrm>
          <a:off x="34925" y="115888"/>
          <a:ext cx="9145588" cy="6442710"/>
        </p:xfrm>
        <a:graphic>
          <a:graphicData uri="http://schemas.openxmlformats.org/drawingml/2006/table">
            <a:tbl>
              <a:tblPr rtl="1"/>
              <a:tblGrid>
                <a:gridCol w="4210961">
                  <a:extLst>
                    <a:ext uri="{9D8B030D-6E8A-4147-A177-3AD203B41FA5}">
                      <a16:colId xmlns:a16="http://schemas.microsoft.com/office/drawing/2014/main" val="20000"/>
                    </a:ext>
                  </a:extLst>
                </a:gridCol>
                <a:gridCol w="4934627">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ولمَّا قال هذا أخذَ خُبزاً وشكرَ اللَّهَ أمامَ الجميع وكسَّرَ، وطفق يأكُلُ. فصاروا كُلهم مسرُورين وتناولُوا هُم أيضاً طعاماً. وكُنَّا جميعاً في السَّفينةِ مئتين وسِتَّةً وسبعين نفساً.</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35 Sur ces mots, il a pris du pain, a rendu grâce à Dieu en  présence de tous, l'a rompu et s'est mis à manger. 36 Tous alors, reprenant courage, se sont alimentés à leur tour.37 Au total, nous étions deux cent soixante-seize personnes à bord.</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35 And when he had said these things, he took bread and gave thanks to God in the presence of them all; and when he had broken it he began to eat. 36 Then they were all encouraged, and also took food themselves. 37 And in all we were two hundred and seventy-six persons on the ship.</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1458"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482"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4372484" name="Picture 4" descr="pointing"/>
          <p:cNvPicPr>
            <a:picLocks noChangeAspect="1" noChangeArrowheads="1"/>
          </p:cNvPicPr>
          <p:nvPr/>
        </p:nvPicPr>
        <p:blipFill>
          <a:blip r:embed="rId2" cstate="print"/>
          <a:srcRect/>
          <a:stretch>
            <a:fillRect/>
          </a:stretch>
        </p:blipFill>
        <p:spPr bwMode="auto">
          <a:xfrm>
            <a:off x="2857488"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372484"/>
                                        </p:tgtEl>
                                        <p:attrNameLst>
                                          <p:attrName>style.visibility</p:attrName>
                                        </p:attrNameLst>
                                      </p:cBhvr>
                                      <p:to>
                                        <p:strVal val="visible"/>
                                      </p:to>
                                    </p:set>
                                    <p:anim calcmode="lin" valueType="num">
                                      <p:cBhvr additive="base">
                                        <p:cTn id="7" dur="500" fill="hold"/>
                                        <p:tgtEl>
                                          <p:spTgt spid="4372484"/>
                                        </p:tgtEl>
                                        <p:attrNameLst>
                                          <p:attrName>ppt_x</p:attrName>
                                        </p:attrNameLst>
                                      </p:cBhvr>
                                      <p:tavLst>
                                        <p:tav tm="0">
                                          <p:val>
                                            <p:strVal val="0-#ppt_w/2"/>
                                          </p:val>
                                        </p:tav>
                                        <p:tav tm="100000">
                                          <p:val>
                                            <p:strVal val="#ppt_x"/>
                                          </p:val>
                                        </p:tav>
                                      </p:tavLst>
                                    </p:anim>
                                    <p:anim calcmode="lin" valueType="num">
                                      <p:cBhvr additive="base">
                                        <p:cTn id="8" dur="500" fill="hold"/>
                                        <p:tgtEl>
                                          <p:spTgt spid="437248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3506"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4551" name="Group 23"/>
          <p:cNvGraphicFramePr>
            <a:graphicFrameLocks noGrp="1"/>
          </p:cNvGraphicFramePr>
          <p:nvPr/>
        </p:nvGraphicFramePr>
        <p:xfrm>
          <a:off x="34926" y="-26988"/>
          <a:ext cx="9074150" cy="6610414"/>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Times New Roman" pitchFamily="18" charset="0"/>
                        </a:rPr>
                        <a:t>143:7, 1</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استجب لي ياربُّ عاجلاً، فقد فَنيَتْ رُوحي، لا تصرف وجهكَ عنِّي. ياربُّ استمع صَلاتي، أنصت بحقك إلى طلبتي.</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 هللويا</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897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rgbClr val="FF9933"/>
                          </a:solidFill>
                          <a:effectLst/>
                          <a:latin typeface="Arial" charset="0"/>
                          <a:cs typeface="Times New Roman" pitchFamily="18" charset="0"/>
                        </a:rPr>
                        <a:t>Psaume </a:t>
                      </a:r>
                      <a:r>
                        <a:rPr kumimoji="0" lang="en-US" sz="3200" b="0" i="0" u="sng" strike="noStrike" cap="none" normalizeH="0" baseline="0" dirty="0">
                          <a:ln>
                            <a:noFill/>
                          </a:ln>
                          <a:solidFill>
                            <a:srgbClr val="FF9933"/>
                          </a:solidFill>
                          <a:effectLst/>
                          <a:latin typeface="Arial" charset="0"/>
                          <a:cs typeface="Times New Roman" pitchFamily="18" charset="0"/>
                        </a:rPr>
                        <a:t>143:7, 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Vite, réponds-moi, Seigneur! mon souffle s'est arrêté. Ne me cache pas ta face.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Seigneur, écoute ma prière, prête l'oreille à mes supplications,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143:7, 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Answer me speedily, O Lord; My spirit fails! Do not hide Your face from me.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Hear my prayer, O Lord, Give ear to my supplications! In Your faithfulness.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3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5593" name="Group 41"/>
          <p:cNvGraphicFramePr>
            <a:graphicFrameLocks noGrp="1"/>
          </p:cNvGraphicFramePr>
          <p:nvPr/>
        </p:nvGraphicFramePr>
        <p:xfrm>
          <a:off x="-36514" y="44450"/>
          <a:ext cx="9217026" cy="6931152"/>
        </p:xfrm>
        <a:graphic>
          <a:graphicData uri="http://schemas.openxmlformats.org/drawingml/2006/table">
            <a:tbl>
              <a:tblPr rtl="1"/>
              <a:tblGrid>
                <a:gridCol w="4608513">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يوحنا ( 9 :  1 ـ 41 )</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وفيما هوَ مُجتازٌ رأى إنساناً ولُدَ أعمَى. فسألهُ تلاميذهُ قائلينَ:</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يا مُعلِّمُ، مَن أخطأ: أهذا أم أبواهُ لأنَّهُ وُلِدَ أعمَى؟ ". أجابَ يسوعُ:</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لا هذا أخطأ ولا أبواهُ، لكن لتظهَرَ أعمالُ اللَّهِ فيهِ.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Jean 9:1-41</a:t>
                      </a:r>
                      <a:r>
                        <a:rPr kumimoji="0" lang="fr-FR"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En passant, Jésus vit un homme aveugle de naissance. 2 Ses disciples lui posèrent cette question: "Rabbi, qui a péché pour qu'il soit né aveugle, lui ou ses parents?" 3 Jésus répondit: "Ni lui ni ses parents. Mais c'est pour que les oeuvres de Dieu se manifestent en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John 9:1-41</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Now as Jesus passed by, He saw a man who was blind from birth. 2 And His disciples asked Him, saying, Rabbi, who sinned, this man or his parents, that he was born blind? 3 Jesus answered, Neither this man nor his parents sinned, but that the works of God should be revealed in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42g</a:t>
            </a:r>
          </a:p>
        </p:txBody>
      </p:sp>
    </p:spTree>
  </p:cSld>
  <p:clrMapOvr>
    <a:masterClrMapping/>
  </p:clrMapOvr>
</p:sld>
</file>

<file path=ppt/slides/slide3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6603" name="Group 27"/>
          <p:cNvGraphicFramePr>
            <a:graphicFrameLocks noGrp="1"/>
          </p:cNvGraphicFramePr>
          <p:nvPr/>
        </p:nvGraphicFramePr>
        <p:xfrm>
          <a:off x="34926" y="44450"/>
          <a:ext cx="9074150" cy="6900672"/>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ينبغي أن نعملَ أعمالَ الذي أرسلني ما دامَ نهارٌ. يأتي اللَّيل حين لا يستطيعُ أحدٌ أن يعملَ. ما دُمتُ في العالم فأنا نورُ العالمِ ".</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قال هذا وتفلَ على الأرضِ وصنعَ مِن التُّفل طِيناً وطلَى بهِ عيني المولُود الأعمَى.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Tant qu'il fait jour, il nous faut travailler aux oeuvres de Celui qui m'a envoyé: la nuit vient où personne ne peut travailler; 5 aussi longtemps que je suis dans le monde, 6 je suis la lumière du monde. Ayant ainsi parlé, Jésus cracha à terre, fit de la boue avec la salive et l'appliqua sur les yeux de l'aveugle;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I must work the works of Him who sent Me while it is day; the night is coming when no one can work. 5 As long as I am in the world, I am the light of the world. 6 When He had said these things, He spat on the ground and made clay with the saliva; and He anointed the eyes of the blind man with the clay.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endParaRPr lang="en-CA" dirty="0"/>
          </a:p>
        </p:txBody>
      </p:sp>
    </p:spTree>
  </p:cSld>
  <p:clrMapOvr>
    <a:masterClrMapping/>
  </p:clrMapOvr>
</p:sld>
</file>

<file path=ppt/slides/slide3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7641" name="Group 41"/>
          <p:cNvGraphicFramePr>
            <a:graphicFrameLocks noGrp="1"/>
          </p:cNvGraphicFramePr>
          <p:nvPr/>
        </p:nvGraphicFramePr>
        <p:xfrm>
          <a:off x="34926" y="44450"/>
          <a:ext cx="9074150" cy="6827520"/>
        </p:xfrm>
        <a:graphic>
          <a:graphicData uri="http://schemas.openxmlformats.org/drawingml/2006/table">
            <a:tbl>
              <a:tblPr rtl="1"/>
              <a:tblGrid>
                <a:gridCol w="4752975">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 " اذهب فاغسل وجهكَ في بِركةِ سلوامَ " ـ الذي تفسيرُهُ: المُرسَل ـ فذهب وغسلَ وجهَهُ وأتَى بَصِيراً.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فجيرانُهُ والذينَ يعرفونَهُ مِن قَبل أنَّهُ كان أعمَى، كانوا يقُولُون: " أليسَ هذا هُو الذي كانَ يجلسُ ويَستعطِي؟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7 et il lui dit: "Va te laver à la piscine de Siloé" - ce qui signifie Envoyé. L'aveugle y alla, il se lava et, à son retour, il voyait. 8 Les gens du voisinage et ceux qui auparavant avaient l'habitude de le voir - car c'était un mendiant - disaient: "N'est-ce pas celui qui était assis à mendier?"</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7 And He said to him, Go, wash in the pool of Siloam (which is translated, Sent). So he went and washed, and came back seeing. 8 Therefore the neighbors and those who previously had seen that he was blind said, Is not this he who sat and begged?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1575" name="Group 23"/>
          <p:cNvGraphicFramePr>
            <a:graphicFrameLocks noGrp="1"/>
          </p:cNvGraphicFramePr>
          <p:nvPr/>
        </p:nvGraphicFramePr>
        <p:xfrm>
          <a:off x="34926" y="44452"/>
          <a:ext cx="9074150" cy="6049963"/>
        </p:xfrm>
        <a:graphic>
          <a:graphicData uri="http://schemas.openxmlformats.org/drawingml/2006/table">
            <a:tbl>
              <a:tblPr rtl="1"/>
              <a:tblGrid>
                <a:gridCol w="5616575">
                  <a:extLst>
                    <a:ext uri="{9D8B030D-6E8A-4147-A177-3AD203B41FA5}">
                      <a16:colId xmlns:a16="http://schemas.microsoft.com/office/drawing/2014/main" val="20000"/>
                    </a:ext>
                  </a:extLst>
                </a:gridCol>
                <a:gridCol w="34575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فقومٌ كانوا يقُولُون: " إنَّهُ هُو ". وآخرُون كانوا يقُولُون: " لا، لكنهُ يُشبهُهُ ". أمَّا هُو فكان يقُول: " إنِّي أنا هُو ". فقالُوا لهُ: " كيفَ انفتحتْ عيناكَ؟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Les uns disaient: "C'est bien lui!" D'autres disaient: "Mais non, c'est quelqu'un qui lui ressemble. Mais l'aveugle affirmait: "C'est bien moi." 10 Ils lui dirent donc: "Et alors, tes yeux, comment se sont-ils ouverts?"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Some said, This is he. Others said, He is like him. He said, I am he. 10 Therefore they said to him, How were your eyes opened?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8657" name="Group 33"/>
          <p:cNvGraphicFramePr>
            <a:graphicFrameLocks noGrp="1"/>
          </p:cNvGraphicFramePr>
          <p:nvPr/>
        </p:nvGraphicFramePr>
        <p:xfrm>
          <a:off x="34926" y="44450"/>
          <a:ext cx="9074150" cy="649833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ذاكَ وقالَ: " الإنسان الذي يُدعى يسوعُ صنعَ طيناً وطَلَى بهِ عينيَّ، وقال لي: " اذهبْ واغسل وجهَكَ في سِلْوَامَ. فمضيتُ وغسلتُ وجهي فأبصرتُ ". قالُوا لهُ: " أينَ ذاكَ الإنسان؟ ". قالَ: " لا أعلمُ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Il répondit: "L'homme qu'on appelle Jésus a fait de la boue, m'en a frotté les yeux et m'a dit: "Va à Siloé et lave-toi." Alors moi, j'y suis allé, je me suis lavé et j'ai retrouvé la vue. 12 Ils lui dirent: "Où est-il, celui-là?" Il répondit: "Je n'en sais rien."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He answered and said, A Man called Jesus made clay and anointed my eyes and said to me, `Go to the pool of Siloam and wash.' So I went and washed, and I received sight. 12 Then they said to him, Where is He? He said, I do not know.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9292" name="Group 28"/>
          <p:cNvGraphicFramePr>
            <a:graphicFrameLocks noGrp="1"/>
          </p:cNvGraphicFramePr>
          <p:nvPr/>
        </p:nvGraphicFramePr>
        <p:xfrm>
          <a:off x="34926" y="44452"/>
          <a:ext cx="9074150" cy="67665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فقدَّموا الذي كانَ قبلاً أعمَى إلى الفرِّيسيِّينَ. وكان سبتٌ لمَّا صنع يسوعُ الطِّينَ وفتحَ عينيهِ. فسألهُ أيضاً الفرِّيسيُّونَ كيفَ أبصرت، قالَ لهُم: " وضع طيناً على عينيَّ واغتسلتُ، فأبصرتُ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On conduisit chez les Pharisiens celui qui avait été aveugle. 14 Or c'était un jour de sabbat que Jésus avait fait de la boue et lui avait ouvert les yeux. 15 A leur tour, les Pharisiens lui demandèrent comment il avait recouvré la vue. Il leur répondit: "Il m'a appliqué de la boue sur les yeux, je me suis lavé, je vois."</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They brought him who formerly was blind to the Pharisees. 14 Now it was a Sabbath when Jesus made the clay and opened his eyes. 15 Then the Pharisees also asked him again how he had received his sight. He said to them, He put clay on my eyes, and I washed, and I see.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0317" name="Group 29"/>
          <p:cNvGraphicFramePr>
            <a:graphicFrameLocks noGrp="1"/>
          </p:cNvGraphicFramePr>
          <p:nvPr/>
        </p:nvGraphicFramePr>
        <p:xfrm>
          <a:off x="34926" y="44450"/>
          <a:ext cx="9074150" cy="6931152"/>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قومٌ مِن الفرِّيسيِّينَ: " إن هـذا الإنسـانُ ليـسَ مِن اللَّهِ، لأنَّهُ لا يَحفظُ السَّبتَ ". وقال آخـرُون: " كيفَ يَقدرُ إنسانٌ خاطئٌ أنْ يعملَ مثلَ هذه الآياتِ؟ " وكانَ بينهُمُ شِقاقٌ. قالُوا أيضاً للأعمَى: " ماذا تقولُ أنتَ عَنهُ فإنَّهُ فَتَحَ عينَيكَ؟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Parmi les Pharisiens, les uns disaient: "Cet individu n'observe pas le sabbat, il n'est donc pas de Dieu." Mais d'autres disaient: "Comment un homme pécheur aurait-il le pouvoir d'opérer de tels signes?" Et c'était la division entre eux. 17 Alors, ils s'adressèrent à nouveau à l'aveugle: "Et toi, que dis-tu de celui qui t'a ouvert les yeux?"</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Therefore some of the Pharisees said, This Man is not from God, because He does not keep the Sabbath. Others said, How can a man who is a sinner do such signs? And there was a division among them. 17 They said to the blind man again, What do you say about Him because He opened your eyes?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1340" name="Group 28"/>
          <p:cNvGraphicFramePr>
            <a:graphicFrameLocks noGrp="1"/>
          </p:cNvGraphicFramePr>
          <p:nvPr/>
        </p:nvGraphicFramePr>
        <p:xfrm>
          <a:off x="34926" y="44451"/>
          <a:ext cx="9074150" cy="68427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 إنَّهُ لنبيٌّ! ". فلم يُصدِّق اليهُودُ أنَّهُ كانَ أعمَى وأبصرَ حتَّى دَعوا أبوَيهِ. فسألوهُما قائلينَ: " أهذا ابنُكُما الذي تقُولان إنَّهُ وُلِدَ أعمَى؟ فكيفَ يُبصِرُ الآنَ؟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répondit: "C'est un prophète." 18 Mais tant qu'ils n'eurent pas convoqué ses parents, les Juifs refusèrent de croire qu'il avait été aveugle et qu'il avait recouvré la vue. 19 Ils posèrent cette question aux parents: "Cet homme est-il bien votre fils dont vous prétendez qu'il est né aveugle? Alors comment voit-il maintenant?"</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He said, He is a prophet. 18 But the Jews did not believe concerning him, that he had been blind and received his sight, until they called the parents of him who had received his sight. 19 And they asked them, saying, Is this your son, who you say was born blind? How then does he now see?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2360" name="Group 24"/>
          <p:cNvGraphicFramePr>
            <a:graphicFrameLocks noGrp="1"/>
          </p:cNvGraphicFramePr>
          <p:nvPr/>
        </p:nvGraphicFramePr>
        <p:xfrm>
          <a:off x="34926" y="44452"/>
          <a:ext cx="9074150" cy="6230303"/>
        </p:xfrm>
        <a:graphic>
          <a:graphicData uri="http://schemas.openxmlformats.org/drawingml/2006/table">
            <a:tbl>
              <a:tblPr rtl="1"/>
              <a:tblGrid>
                <a:gridCol w="4897437">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أبواهُ وقالا: " نحنُ نعلمُ أنَّ هذا ولدنا، وأنَّنا ولدناهُ أعمَى. أمَّا كيفَ يُبصرُ الآنَ فلا نعلمُ. أو مَن فَتَحَ عينيهِ فلا نعلمُ. هو كاملُ السِّنِّ. اسألُوهُ ليتكلَّم عن نفسِهِ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Les parents leur répondirent: "Nous sommes certains que c'est bien notre fils et qu'il est né aveugle.21 Comment maintenant il voit, nous l'ignorons. Qui lui a ouvert les yeux? Nous l'ignorons. Interrogez-le, il est assez grand, qu'il s'explique lui-même à son sujet!"</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20 His parents answered them and said, We know that this is our son, and that he was born blind; 21 but by what means he now sees we do not know, or who opened his eyes we do not know. He is of age; ask him. He will speak for himself.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3383" name="Group 23"/>
          <p:cNvGraphicFramePr>
            <a:graphicFrameLocks noGrp="1"/>
          </p:cNvGraphicFramePr>
          <p:nvPr/>
        </p:nvGraphicFramePr>
        <p:xfrm>
          <a:off x="34926" y="44450"/>
          <a:ext cx="9074150" cy="6498336"/>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قالَ أبواهُ: هذا لأنَّهُما كانا يَخافان اليهُودِ، لأنَّ اليهُودَ كانوا قد قررُوا أنَّهُ إنْ اعترفَ أحدٌ بأنَّهُ المسيحُ يُخرَجُ مِن المَجمَعِ. لذلكَ قالَ أبواهُ: " إنَّهُ كاملُ السِّنِّ، اسألُوهُ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Ses parents parlèrent ainsi parce qu'ils avaient peur des Juifs. Ceux-ci étaient déjà convenu d'exclure de la synagogue quiconque confessait que Jésus est le Christ. 23 Voilà pourquoi les parents dirent: "Il est assez grand, interrogez-le."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His parents said these things because they feared the Jews, for the Jews had agreed already that if anyone confessed that He was Christ, he would be put out of the synagogue. 23 Therefore his parents said, He is of age; ask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4405" name="Group 21"/>
          <p:cNvGraphicFramePr>
            <a:graphicFrameLocks noGrp="1"/>
          </p:cNvGraphicFramePr>
          <p:nvPr/>
        </p:nvGraphicFramePr>
        <p:xfrm>
          <a:off x="34926" y="44452"/>
          <a:ext cx="9074150" cy="6657023"/>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فدَعَوا ثانيةً الرَّجُل الذي كانَ أعمَى، وقالوا لهُ: " أعطِ مجداً للَّهِ. نحنُ نَعلَمُ أنَّ هذا الإنسانَ خاطئٌ ". فأجابَ الذي كانَ أعمَى قائلاً: " إنْ كان خاطئاً فلا أعلمُ. إنَّما أعرفُ شيئاً واحداً: أنَّي كُنتُ أعمَى والآنَ أُبصِرُ</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24 Une seconde fois, les Pharisiens appelèrent l'homme qui avait été aveugle et ils lui dirent: "Rends gloire à Dieu! Nous savons, nous, que cet homme est un pécheur.25 Il leur répondit: "Je ne sais si c'est un pécheur; je ne sais qu'une chose: j'étais aveugle et maintenant je vois."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So they again called the man who was blind, and said to him, Give God the glory! We know that this Man is a sinner. 25 He answered and said, Whether He is a sinner or not I do not know. One thing I know: that though I was blind, now I see.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5432" name="Group 24"/>
          <p:cNvGraphicFramePr>
            <a:graphicFrameLocks noGrp="1"/>
          </p:cNvGraphicFramePr>
          <p:nvPr/>
        </p:nvGraphicFramePr>
        <p:xfrm>
          <a:off x="34926" y="44450"/>
          <a:ext cx="9074150" cy="6742367"/>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 قالُوا لهُ: " ماذا صنعَ بكَ؟ كيفَ فَتَحَ عينَيكَ؟ " أجابَهُم: " قد قُلتُ لكُم فلم تسمَعُوا. فماذا تُريدُونَ أن تسمَعُوا أيضاً؟ هل تُريدُونَ أن تَصيرُوا لهُ تلاميذ؟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26 Il lui dirent: "Que t'a-t-il fait? Comment t'a-t-il ouvert les yeux? 27 Il leur répondit: "Je vous l'ai déjà raconté, mais vous n'avez pas écouté! Pourquoi voulez-vous l'entendre encore une fois? N'auriez-vous pas le désir de devenir ses disciples vous aussi?"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26 Then they said to him again, What did He do to you? How did He open your eyes? 27 He answered them, I told you already, and you did not listen. Why do you want to hear it again? Do you also want to become His disciples?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6464" name="Group 32"/>
          <p:cNvGraphicFramePr>
            <a:graphicFrameLocks noGrp="1"/>
          </p:cNvGraphicFramePr>
          <p:nvPr/>
        </p:nvGraphicFramePr>
        <p:xfrm>
          <a:off x="34926" y="44452"/>
          <a:ext cx="9074150" cy="6523927"/>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فشَتَمُوهُ قائلينَ: " أنتَ تلميذُ ذاكَ، أمَّا نحنُ فإنَّنا تلاميذُ موسَى. ونحنُ نعلَمُ أنَّ اللَّه كلَّم موسَى، وأمَّا هذا فلا نعلَمُ مِن أينَ هو ". أجابَ الرَّجُلُ وقالَ لهُم: " إنَّ هذا أيضاً لعجب! إنَّكُم لا تعرفونَ مِن أينَ هو،</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Les Pharisiens se mirent alors à l'injurier et ils disaient: "C'est toi qui es son disciple! 29 Nous, nous sommes disciples de Moïse. Nous savons que Dieu a parlé à Moïse tandis que celui-là, nous ne savons pas d'où il est!" 30 L'homme leur répondit: "C'est bien là, en effet, l'étonnant: que vous ne sachiez pas d'où il est,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Then they reviled him and said, You are His disciple, but we are Moses' disciples. 29 We know that God spoke to Moses; as for this fellow, we do not know where He is from. 30 The man answered and said to them, Why, this is a marvelous thing, that you do not know where He is from;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7481" name="Group 25"/>
          <p:cNvGraphicFramePr>
            <a:graphicFrameLocks noGrp="1"/>
          </p:cNvGraphicFramePr>
          <p:nvPr/>
        </p:nvGraphicFramePr>
        <p:xfrm>
          <a:off x="34926" y="44450"/>
          <a:ext cx="9074150" cy="6087428"/>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وقد فَتَحَ عينيَّ. ونعلمُ أنَّ اللَّهُ لا يسمعُ للخُطاةِ. لكن إنْ كانَ أحدٌ للإله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عابداً ولإرادته صانعاً، فلهـذا يَسمعُ. مُنذُ الدَّهـرِ لم نسمَع أنَّ أحداً فَتَحَ عينَيْ مَولُود أعمَى.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alors qu'il m'a ouvert les yeux! 31 Dieu, nous le savons, n'exauce pas les pécheurs; mais si un homme est pieux et fait sa volonté, Dieu l'exauce. 32 Jamais on n'a entendu dire que quelqu'un ait ouvert les yeux d'un aveugle de naissance.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yet He has opened my eyes! 31 Now we know that God does not hear sinners; but if anyone is a worshiper of God and does His will, He hears him. 32 Since the world began it has been unheard of that anyone opened the eyes of one who was born blind.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8507" name="Group 27"/>
          <p:cNvGraphicFramePr>
            <a:graphicFrameLocks noGrp="1"/>
          </p:cNvGraphicFramePr>
          <p:nvPr/>
        </p:nvGraphicFramePr>
        <p:xfrm>
          <a:off x="34926" y="44452"/>
          <a:ext cx="9074150" cy="6644640"/>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فلو لم يكُن هذا مِن اللَّـهِ لما قدر أنْ يفعلَ شيئاً ". أجابُوا وقالُوا لهُ: " أنتَ بجُملتِكَ مولود في الخطيِّةِ، وأنتَ تُعلِّمُنا! " فأخرجوهُ خارجاً.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فسمعَ يسوعُ أنَّهُم أخرجُوهُ خارجاً، فوجدهُ وقالَ لهُ</a:t>
                      </a:r>
                      <a:r>
                        <a:rPr kumimoji="0" lang="ar-EG" sz="3200" b="0" i="0" u="none" strike="noStrike" cap="none" normalizeH="0" baseline="0">
                          <a:ln>
                            <a:noFill/>
                          </a:ln>
                          <a:solidFill>
                            <a:schemeClr val="bg1"/>
                          </a:solidFill>
                          <a:effectLst/>
                          <a:latin typeface="Arial" charset="0"/>
                          <a:cs typeface="Arial" charset="0"/>
                        </a:rPr>
                        <a:t>: " </a:t>
                      </a:r>
                      <a:r>
                        <a:rPr kumimoji="0" lang="ar-SA" sz="3200" b="0" i="0" u="none" strike="noStrike" cap="none" normalizeH="0" baseline="0">
                          <a:ln>
                            <a:noFill/>
                          </a:ln>
                          <a:solidFill>
                            <a:schemeClr val="bg1"/>
                          </a:solidFill>
                          <a:effectLst/>
                          <a:latin typeface="Arial" charset="0"/>
                          <a:cs typeface="Arial" charset="0"/>
                        </a:rPr>
                        <a:t>أتُؤمِنُ أنت بِابنِ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اللَّهِ؟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33 Si cet homme n'était pas de Dieu, il ne pourrait rien faire. 34 Ils ripostèrent: "Tu n'es que péché depuis ta naissance et tu viens nous faire la leçon!"; et ils le jetèrent dehors. 35 Jésus apprit qu'ils l'avaient chassé. Il vint alors le trouver et lui dit: "Crois-tu, toi, au Fils de l'homme?"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33 If this Man were not from God, He could do nothing. 34 They answered and said to him, You were completely born in sins, and are you teaching us? And they cast him out. 35 Jesus heard that they had cast him out; and when He had found him, He said to him, Do you believe in the Son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29524" name="Group 20"/>
          <p:cNvGraphicFramePr>
            <a:graphicFrameLocks noGrp="1"/>
          </p:cNvGraphicFramePr>
          <p:nvPr/>
        </p:nvGraphicFramePr>
        <p:xfrm>
          <a:off x="34926" y="44450"/>
          <a:ext cx="9074150" cy="5999290"/>
        </p:xfrm>
        <a:graphic>
          <a:graphicData uri="http://schemas.openxmlformats.org/drawingml/2006/table">
            <a:tbl>
              <a:tblPr rtl="1"/>
              <a:tblGrid>
                <a:gridCol w="4249737">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أجابَ ذاكَ وقالَ: " مَن هو يا سيِّدي لأُؤمِن بهِ؟ ". فقالَ لهُ يسوعُ:</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إنك تراهُ، وهو الذي يُكلمك ". فقالَ: " أُؤمِنُ يا ربُّ ". وسجدَ لهُ.</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36 Et lui de répondre: "Qui est-il, Seigneur, pour que je croie en lui? 37 Jésus lui dit: "Eh bien! Tu l'as vu, c'est celui qui te parle!" L'homme dit: "Je crois, Seigneur" et il se prosterna devant lui.</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36 He answered and said, Who is He, Lord, that I may believe in Him? 37 And Jesus said to him, You have both seen Him and it is He who is talking with you. 38 Then he said, Lord, I believe! And he worshiped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endParaRPr lang="en-CA" dirty="0"/>
          </a:p>
        </p:txBody>
      </p:sp>
    </p:spTree>
  </p:cSld>
  <p:clrMapOvr>
    <a:masterClrMapping/>
  </p:clrMapOvr>
</p:sld>
</file>

<file path=ppt/slides/slide3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0555" name="Group 27"/>
          <p:cNvGraphicFramePr>
            <a:graphicFrameLocks noGrp="1"/>
          </p:cNvGraphicFramePr>
          <p:nvPr/>
        </p:nvGraphicFramePr>
        <p:xfrm>
          <a:off x="34926" y="44452"/>
          <a:ext cx="9074150" cy="6339840"/>
        </p:xfrm>
        <a:graphic>
          <a:graphicData uri="http://schemas.openxmlformats.org/drawingml/2006/table">
            <a:tbl>
              <a:tblPr rtl="1"/>
              <a:tblGrid>
                <a:gridCol w="5041900">
                  <a:extLst>
                    <a:ext uri="{9D8B030D-6E8A-4147-A177-3AD203B41FA5}">
                      <a16:colId xmlns:a16="http://schemas.microsoft.com/office/drawing/2014/main" val="20000"/>
                    </a:ext>
                  </a:extLst>
                </a:gridCol>
                <a:gridCol w="4032250">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يسوعُ: " أتيت أنا دينونة للعالم، حتَّى يُبصِرَ العُميان ويَعمي المُبصِرُون ". فسمِعَ قُوم مِن الفرِّيسيِّين الذين كانُوا معهُ، وقالُوا لهُ: " ألعلَّنا نحنُ أيضاً عُميانٌ؟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Et Jésus dit alors: "C'est pour un  jugement que je suis venu dans le monde, pour que ceux qui ne voyaient pas voient, et que ceux qui voyaient deviennent aveugles. 40 Les Pharisiens qui étaient avec lui entendirent ces paroles et lui dirent: "Est-ce que, par hasard, nous serions des aveugles, nous aussi?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And Jesus said, For judgment I have come into this world, that those who do not see may see, and that those who see may be made blind. 40 Then some of the Pharisees who were with Him heard these words, and said to Him, Are we blind also?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endParaRPr lang="en-CA" dirty="0"/>
          </a:p>
        </p:txBody>
      </p:sp>
    </p:spTree>
  </p:cSld>
  <p:clrMapOvr>
    <a:masterClrMapping/>
  </p:clrMapOvr>
</p:sld>
</file>

<file path=ppt/slides/slide3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79665" name="Group 17"/>
          <p:cNvGraphicFramePr>
            <a:graphicFrameLocks noGrp="1"/>
          </p:cNvGraphicFramePr>
          <p:nvPr/>
        </p:nvGraphicFramePr>
        <p:xfrm>
          <a:off x="34926" y="44450"/>
          <a:ext cx="9074150" cy="6338888"/>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 لو كُنتُم عُمياناً لمَا كانت لكُم خطيَّةٌ. والآن تقُولُون إنَّنا نُبصرُ، فخطيَّتُكُم باقيةٌ.</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41 Jésus leur répondit: "Si vous étiez aveugles, vous n'auriez pas de péché. Mais à présent vous dites "nous voyons": votre péché demeure.</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41 Jesus said to them, If you were blind, you would have no sin; but now you say, `We see.' Therefore your sin remains.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85795" name="Picture 3" descr="pointing"/>
          <p:cNvPicPr>
            <a:picLocks noChangeAspect="1" noChangeArrowheads="1"/>
          </p:cNvPicPr>
          <p:nvPr/>
        </p:nvPicPr>
        <p:blipFill>
          <a:blip r:embed="rId2" cstate="print"/>
          <a:srcRect/>
          <a:stretch>
            <a:fillRect/>
          </a:stretch>
        </p:blipFill>
        <p:spPr bwMode="auto">
          <a:xfrm>
            <a:off x="1500166" y="4500570"/>
            <a:ext cx="1238250" cy="628650"/>
          </a:xfrm>
          <a:prstGeom prst="rect">
            <a:avLst/>
          </a:prstGeom>
          <a:noFill/>
        </p:spPr>
      </p:pic>
      <p:sp>
        <p:nvSpPr>
          <p:cNvPr id="4385796"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385795"/>
                                        </p:tgtEl>
                                        <p:attrNameLst>
                                          <p:attrName>style.visibility</p:attrName>
                                        </p:attrNameLst>
                                      </p:cBhvr>
                                      <p:to>
                                        <p:strVal val="visible"/>
                                      </p:to>
                                    </p:set>
                                    <p:anim calcmode="lin" valueType="num">
                                      <p:cBhvr additive="base">
                                        <p:cTn id="7" dur="500" fill="hold"/>
                                        <p:tgtEl>
                                          <p:spTgt spid="4385795"/>
                                        </p:tgtEl>
                                        <p:attrNameLst>
                                          <p:attrName>ppt_x</p:attrName>
                                        </p:attrNameLst>
                                      </p:cBhvr>
                                      <p:tavLst>
                                        <p:tav tm="0">
                                          <p:val>
                                            <p:strVal val="0-#ppt_w/2"/>
                                          </p:val>
                                        </p:tav>
                                        <p:tav tm="100000">
                                          <p:val>
                                            <p:strVal val="#ppt_x"/>
                                          </p:val>
                                        </p:tav>
                                      </p:tavLst>
                                    </p:anim>
                                    <p:anim calcmode="lin" valueType="num">
                                      <p:cBhvr additive="base">
                                        <p:cTn id="8" dur="500" fill="hold"/>
                                        <p:tgtEl>
                                          <p:spTgt spid="43857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0674" name="Rectangle 2"/>
          <p:cNvSpPr>
            <a:spLocks noChangeArrowheads="1"/>
          </p:cNvSpPr>
          <p:nvPr/>
        </p:nvSpPr>
        <p:spPr bwMode="auto">
          <a:xfrm>
            <a:off x="755651" y="1557338"/>
            <a:ext cx="7920038" cy="4832092"/>
          </a:xfrm>
          <a:prstGeom prst="rect">
            <a:avLst/>
          </a:prstGeom>
          <a:noFill/>
          <a:ln w="9525">
            <a:noFill/>
            <a:miter lim="800000"/>
            <a:headEnd/>
            <a:tailEnd/>
          </a:ln>
          <a:effectLst/>
        </p:spPr>
        <p:txBody>
          <a:bodyPr>
            <a:spAutoFit/>
          </a:bodyPr>
          <a:lstStyle/>
          <a:p>
            <a:pPr algn="ctr" rtl="0"/>
            <a:r>
              <a:rPr lang="en-US" sz="4400">
                <a:solidFill>
                  <a:srgbClr val="FF9933"/>
                </a:solidFill>
              </a:rPr>
              <a:t>Evening Psalm and Gospel</a:t>
            </a:r>
            <a:endParaRPr lang="en-CA" sz="4400">
              <a:solidFill>
                <a:srgbClr val="FF9933"/>
              </a:solidFill>
            </a:endParaRPr>
          </a:p>
          <a:p>
            <a:pPr algn="ctr" rtl="0"/>
            <a:endParaRPr lang="en-US" sz="4400">
              <a:solidFill>
                <a:srgbClr val="FF9933"/>
              </a:solidFill>
            </a:endParaRPr>
          </a:p>
          <a:p>
            <a:pPr algn="ctr"/>
            <a:r>
              <a:rPr lang="ar-SA" sz="4400">
                <a:solidFill>
                  <a:srgbClr val="FF9933"/>
                </a:solidFill>
              </a:rPr>
              <a:t>مزمور و أنجيل</a:t>
            </a:r>
            <a:endParaRPr lang="ar-EG" sz="4400">
              <a:solidFill>
                <a:srgbClr val="FF9933"/>
              </a:solidFill>
            </a:endParaRPr>
          </a:p>
          <a:p>
            <a:pPr algn="ctr"/>
            <a:r>
              <a:rPr lang="ar-EG" sz="4400">
                <a:solidFill>
                  <a:srgbClr val="FF9933"/>
                </a:solidFill>
              </a:rPr>
              <a:t>( </a:t>
            </a:r>
            <a:r>
              <a:rPr lang="ar-SA" sz="4400">
                <a:solidFill>
                  <a:srgbClr val="FF9933"/>
                </a:solidFill>
              </a:rPr>
              <a:t>صـلاة المسـاء</a:t>
            </a:r>
            <a:r>
              <a:rPr lang="ar-EG" sz="4400">
                <a:solidFill>
                  <a:srgbClr val="FF9933"/>
                </a:solidFill>
              </a:rPr>
              <a:t> )</a:t>
            </a:r>
          </a:p>
          <a:p>
            <a:pPr algn="ctr"/>
            <a:endParaRPr lang="en-CA" sz="4400">
              <a:solidFill>
                <a:srgbClr val="FF9933"/>
              </a:solidFill>
            </a:endParaRPr>
          </a:p>
          <a:p>
            <a:pPr algn="ctr" rtl="0"/>
            <a:r>
              <a:rPr lang="fr-FR" sz="4400">
                <a:solidFill>
                  <a:srgbClr val="FF9933"/>
                </a:solidFill>
              </a:rPr>
              <a:t>Vêpres </a:t>
            </a:r>
            <a:r>
              <a:rPr lang="fr-CA" sz="4400">
                <a:solidFill>
                  <a:srgbClr val="FF9933"/>
                </a:solidFill>
              </a:rPr>
              <a:t>Psaume et Évangile</a:t>
            </a:r>
          </a:p>
          <a:p>
            <a:pPr algn="ctr" rtl="0"/>
            <a:r>
              <a:rPr lang="fr-CA" sz="4400">
                <a:solidFill>
                  <a:srgbClr val="FF9933"/>
                </a:solidFill>
              </a:rPr>
              <a:t> </a:t>
            </a:r>
          </a:p>
        </p:txBody>
      </p:sp>
    </p:spTree>
  </p:cSld>
  <p:clrMapOvr>
    <a:masterClrMapping/>
  </p:clrMapOvr>
</p:sld>
</file>

<file path=ppt/slides/slide3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1718" name="Group 22"/>
          <p:cNvGraphicFramePr>
            <a:graphicFrameLocks noGrp="1"/>
          </p:cNvGraphicFramePr>
          <p:nvPr/>
        </p:nvGraphicFramePr>
        <p:xfrm>
          <a:off x="34925" y="44452"/>
          <a:ext cx="9145588" cy="6265863"/>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41:1</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طُوبَى للذي يَتَفهَّمُ في أمرِ المسكِين والفقيرِ، في يَوم السوءِ يُنَجِّيهِ الرَّبُّ.</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41:1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Heureux celui qui pense au faible, Au jour du malheur, le Seigneur le délivre,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41:1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Blessed is he who considers the poor; The Lord will deliver him in time of trouble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42ep</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3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2758" name="Group 38"/>
          <p:cNvGraphicFramePr>
            <a:graphicFrameLocks noGrp="1"/>
          </p:cNvGraphicFramePr>
          <p:nvPr/>
        </p:nvGraphicFramePr>
        <p:xfrm>
          <a:off x="34925" y="44450"/>
          <a:ext cx="9145588" cy="6784848"/>
        </p:xfrm>
        <a:graphic>
          <a:graphicData uri="http://schemas.openxmlformats.org/drawingml/2006/table">
            <a:tbl>
              <a:tblPr rtl="1"/>
              <a:tblGrid>
                <a:gridCol w="4446589">
                  <a:extLst>
                    <a:ext uri="{9D8B030D-6E8A-4147-A177-3AD203B41FA5}">
                      <a16:colId xmlns:a16="http://schemas.microsoft.com/office/drawing/2014/main" val="20000"/>
                    </a:ext>
                  </a:extLst>
                </a:gridCol>
                <a:gridCol w="4698999">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مرقس</a:t>
                      </a:r>
                      <a:r>
                        <a:rPr kumimoji="0" lang="ar-SA" sz="3200" b="0" i="0" u="sng" strike="noStrike" cap="none" normalizeH="0" baseline="0" dirty="0">
                          <a:ln>
                            <a:noFill/>
                          </a:ln>
                          <a:solidFill>
                            <a:srgbClr val="FF9933"/>
                          </a:solidFill>
                          <a:effectLst/>
                          <a:latin typeface="Arial" charset="0"/>
                          <a:cs typeface="Arial" charset="0"/>
                        </a:rPr>
                        <a:t> ( </a:t>
                      </a:r>
                      <a:r>
                        <a:rPr kumimoji="0" lang="ar-EG" sz="3200" b="0" i="0" u="sng" strike="noStrike" cap="none" normalizeH="0" baseline="0" dirty="0">
                          <a:ln>
                            <a:noFill/>
                          </a:ln>
                          <a:solidFill>
                            <a:srgbClr val="FF9933"/>
                          </a:solidFill>
                          <a:effectLst/>
                          <a:latin typeface="Arial" charset="0"/>
                          <a:cs typeface="Arial" charset="0"/>
                        </a:rPr>
                        <a:t>8 : 22 - 26</a:t>
                      </a:r>
                      <a:r>
                        <a:rPr kumimoji="0" lang="ar-SA" sz="3200" b="0" i="0" u="sng" strike="noStrike" cap="none" normalizeH="0" baseline="0" dirty="0">
                          <a:ln>
                            <a:noFill/>
                          </a:ln>
                          <a:solidFill>
                            <a:srgbClr val="FF9933"/>
                          </a:solidFill>
                          <a:effectLst/>
                          <a:latin typeface="Arial" charset="0"/>
                          <a:cs typeface="Arial" charset="0"/>
                        </a:rPr>
                        <a:t>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وجاءوا إلى بيتِ صَيدا، فقدَّمُوا إليهِ أعمَى وطلبُوا إليهِ أن يَلمسهُ،فأمسك بيدِ الأعمَى وأخرجهُ إلى خارج القريةِ، وتَفَلَ في عينيهِ، ووضعَ يديهِ عليهِ وسألهُ: " ماذا تُبصِر؟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8:22-26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22 Ils arrivent à Bethsaïda; on lui amène un aveugle et on le supplie de le toucher. 23 Prenant l'aveugle par la main, il le conduisit hors du village. Il mit de la salive sur ses yeux, lui imposa les mains et il lui demandait: "Vois-tu quelque chose?"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8:22-26</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22 Then He came to Bethsaida; and they brought a blind man to Him, and begged Him to touch him. 23 So He took the blind man by the hand and led him out of the town. And when He had spit on his eyes and put His hands on him, He asked him if he saw anything.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42e</a:t>
            </a:r>
          </a:p>
        </p:txBody>
      </p:sp>
    </p:spTree>
  </p:cSld>
  <p:clrMapOvr>
    <a:masterClrMapping/>
  </p:clrMapOvr>
</p:sld>
</file>

<file path=ppt/slides/slide3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4794" name="Group 26"/>
          <p:cNvGraphicFramePr>
            <a:graphicFrameLocks noGrp="1"/>
          </p:cNvGraphicFramePr>
          <p:nvPr/>
        </p:nvGraphicFramePr>
        <p:xfrm>
          <a:off x="34925" y="44450"/>
          <a:ext cx="9145588" cy="685800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تطلَّع قال: " إني أرى النَّاس كأشجارٍ يمشُونَ ". ثُمَّ وضعَ يديهِ على عينيهِ أيضاً، فأبصر فشُفِيَ ورأى كُلَّ شيء جلياً. فأرسلهُ إلى بيتهِ قائلاً: " لا تدخُل القريةَ، ولا تقُل لأحدٍ فيها ".</a:t>
                      </a:r>
                      <a:r>
                        <a:rPr kumimoji="0" lang="ar-EG"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Ayant ouvert les yeux, il disait: "J'aperçois les gens, je les vois comme des arbres, mais ils marchent." Puis, Jésus lui posa de nouveau les mains sur les yeux et l'homme vit clair; il était guéri et voyait tout distinctement. Jésus le renvoya chez lui en disant: "N'entre même pas dans le village.</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24 And he looked up and said, I see men like trees, walking. 25 Then He put His hands on his eyes again and made him look up. And he was restored and saw everyone clearly. 26 Then He sent him away to his house, saying, Neither go into the town, nor tell anyone in the town. </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97346" name="Group 2"/>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Monday of the Seventh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الأثنين من الإسبوع</a:t>
                      </a:r>
                      <a:r>
                        <a:rPr kumimoji="0" lang="en-CA" sz="4400" b="0" i="0" u="none" strike="noStrike" cap="none" normalizeH="0" baseline="0" dirty="0">
                          <a:ln>
                            <a:noFill/>
                          </a:ln>
                          <a:solidFill>
                            <a:srgbClr val="FF9900"/>
                          </a:solidFill>
                          <a:effectLst/>
                          <a:latin typeface="Arial" charset="0"/>
                          <a:cs typeface="Arial" charset="0"/>
                        </a:rPr>
                        <a:t> </a:t>
                      </a:r>
                      <a:r>
                        <a:rPr kumimoji="0" lang="ar-EG" sz="4400" b="0" i="0" u="none" strike="noStrike" cap="none" normalizeH="0" baseline="0" dirty="0">
                          <a:ln>
                            <a:noFill/>
                          </a:ln>
                          <a:solidFill>
                            <a:srgbClr val="FF9900"/>
                          </a:solidFill>
                          <a:effectLst/>
                          <a:latin typeface="Arial" charset="0"/>
                          <a:cs typeface="Arial" charset="0"/>
                        </a:rPr>
                        <a:t> السابع من الصوم المقدس</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Lundi de la Septième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9837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09837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99419" name="Group 27"/>
          <p:cNvGraphicFramePr>
            <a:graphicFrameLocks noGrp="1"/>
          </p:cNvGraphicFramePr>
          <p:nvPr/>
        </p:nvGraphicFramePr>
        <p:xfrm>
          <a:off x="34925" y="115888"/>
          <a:ext cx="9074150" cy="6175048"/>
        </p:xfrm>
        <a:graphic>
          <a:graphicData uri="http://schemas.openxmlformats.org/drawingml/2006/table">
            <a:tbl>
              <a:tblPr rtl="1"/>
              <a:tblGrid>
                <a:gridCol w="4050169">
                  <a:extLst>
                    <a:ext uri="{9D8B030D-6E8A-4147-A177-3AD203B41FA5}">
                      <a16:colId xmlns:a16="http://schemas.microsoft.com/office/drawing/2014/main" val="20000"/>
                    </a:ext>
                  </a:extLst>
                </a:gridCol>
                <a:gridCol w="5023981">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أمثال سليمان الحكيم (</a:t>
                      </a:r>
                      <a:r>
                        <a:rPr kumimoji="0" lang="fr-FR" sz="3200" b="0" i="0" u="sng" strike="noStrike" kern="1200" cap="none" normalizeH="0" baseline="0" dirty="0">
                          <a:ln>
                            <a:noFill/>
                          </a:ln>
                          <a:solidFill>
                            <a:srgbClr val="FF9933"/>
                          </a:solidFill>
                          <a:effectLst/>
                          <a:latin typeface="Arial" charset="0"/>
                          <a:ea typeface="+mn-ea"/>
                          <a:cs typeface="Arial" charset="0"/>
                        </a:rPr>
                        <a:t>10 : 1-16</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الابنُ الحكيمُ يسُرُّ أباهُ والابنُ الجاهلُ حُزن لأُمِّهِ. كُنُوزُ الشَّرِّ لا تنفعُ، أمَّا البرُّ فَيُنجِّي مِن الموت. الرَّبُّ لا يقتل نفسَ الصِّدِّيق بالجوع،</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kern="1200" cap="none" normalizeH="0" baseline="0" dirty="0">
                          <a:ln>
                            <a:noFill/>
                          </a:ln>
                          <a:solidFill>
                            <a:srgbClr val="FF9933"/>
                          </a:solidFill>
                          <a:effectLst/>
                          <a:latin typeface="Arial" charset="0"/>
                          <a:ea typeface="+mn-ea"/>
                          <a:cs typeface="Arial" charset="0"/>
                        </a:rPr>
                        <a:t>Proverbes10 : 1-16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 1 Un fils sage réjouit son père, un  fils insensé chagrine sa mère. Des trésors uniques ne profitent pas, mais la justice libère de la mort. 3 Le Seigneur ne permet pas que le juste ait faim,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10:1-16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10:1 A wise son makes a glad father, But a foolish son is the grief of his mother 2 Treasures of wickedness profit nothing, But righteousness delivers from death. 3 The Lord will not allow the righteous soul to famish,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US" dirty="0"/>
              <a:t>43f</a:t>
            </a:r>
            <a:endParaRPr lang="en-CA" dirty="0"/>
          </a:p>
        </p:txBody>
      </p:sp>
    </p:spTree>
  </p:cSld>
  <p:clrMapOvr>
    <a:masterClrMapping/>
  </p:clrMapOvr>
</p:sld>
</file>

<file path=ppt/slides/slide3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0441" name="Group 25"/>
          <p:cNvGraphicFramePr>
            <a:graphicFrameLocks noGrp="1"/>
          </p:cNvGraphicFramePr>
          <p:nvPr/>
        </p:nvGraphicFramePr>
        <p:xfrm>
          <a:off x="34925" y="71414"/>
          <a:ext cx="8894793" cy="6731256"/>
        </p:xfrm>
        <a:graphic>
          <a:graphicData uri="http://schemas.openxmlformats.org/drawingml/2006/table">
            <a:tbl>
              <a:tblPr rtl="1"/>
              <a:tblGrid>
                <a:gridCol w="4078546">
                  <a:extLst>
                    <a:ext uri="{9D8B030D-6E8A-4147-A177-3AD203B41FA5}">
                      <a16:colId xmlns:a16="http://schemas.microsoft.com/office/drawing/2014/main" val="20000"/>
                    </a:ext>
                  </a:extLst>
                </a:gridCol>
                <a:gridCol w="4816247">
                  <a:extLst>
                    <a:ext uri="{9D8B030D-6E8A-4147-A177-3AD203B41FA5}">
                      <a16:colId xmlns:a16="http://schemas.microsoft.com/office/drawing/2014/main" val="20001"/>
                    </a:ext>
                  </a:extLst>
                </a:gridCol>
              </a:tblGrid>
              <a:tr h="17859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ولكنَّهُ يردُ هوى المُنافقين. الفقر يذل الإنسان، أمَّا المُجتهدون فيغتنُوا. الابنُ المؤدب يصير حكيماً ويجعل الجاهل خادماً لهُ. الابنُ الحكيمُ يكد في الصَّيفِ والابن الشرير يكسل ينام في الحصاد. بركة الرب على رأس الصِّدِّيق، أمَّا فمُ الأشرار فيغشاهُ ظُلمٌ قبل أن يأتيه الخوف.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mais il repousse les appétits des méchants. 4 Paume indolente appauvrit, main diligente enrichit. 5 Qui recueille en été est un homme avisé; qui dort à la moisson est méprisable! 6 Bénédiction sur la tête du juste! mais la bouche des méchants dissimule la violence.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But He casts away the desire of the wicked. 4 He who has a slack hand becomes poor, But the hand of the diligent makes rich. 5 He who gathers in summer is a wise son; He who sleeps in harvest is a son who causes shame. 6 Blessings are on the head of the righteous, But violence covers the mouth of the wicked.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0441" name="Group 25"/>
          <p:cNvGraphicFramePr>
            <a:graphicFrameLocks noGrp="1"/>
          </p:cNvGraphicFramePr>
          <p:nvPr/>
        </p:nvGraphicFramePr>
        <p:xfrm>
          <a:off x="34925" y="115888"/>
          <a:ext cx="9001125" cy="6557520"/>
        </p:xfrm>
        <a:graphic>
          <a:graphicData uri="http://schemas.openxmlformats.org/drawingml/2006/table">
            <a:tbl>
              <a:tblPr rtl="1"/>
              <a:tblGrid>
                <a:gridCol w="4595812">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ذكرُ الصِّدِّيق يكُون للمدح واسمُ المُنافقين ينطفئ. حكيمُ القَلب يَقبلُ الوَصايا وغير الثابت بشفتيهِ يُعثر ويُصرع. مَن يَسلُكُ بالاستقامةِ فهو يَسلُكُ بالأمان ومَن يُعوِّجُ طُرُقهُ يُعرَّفُ. مَن يَغمزُ بعينيهِ بغش يُسبِّبُ حُزناً</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7 Le souvenir du juste est en bénédiction tandis que le nom des méchants pourrira. Un esprit sage accepte les préceptes, mais l'homme aux propos stupides court à sa perte. Qui marche dans l'intégrité marche en sécurité, mais celui qui suit les voies tortueuses sera puni. Celui qui cligne de l'œil causera du tourment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7 The memory of the righteous is blessed, But the name of the wicked will rot. 8 The wise in heart will receive commands, But a prating fool will fall. 9 He who walks with integrity walks securely, But he who perverts his ways will become known. 10 He who winks with the eye causes trouble,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0441" name="Group 25"/>
          <p:cNvGraphicFramePr>
            <a:graphicFrameLocks noGrp="1"/>
          </p:cNvGraphicFramePr>
          <p:nvPr/>
        </p:nvGraphicFramePr>
        <p:xfrm>
          <a:off x="34925" y="115888"/>
          <a:ext cx="9001125" cy="6525948"/>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يُوبخ بدالةٍ يصنع سلاماً. ينبوع حياة في يدي الصِّدِّيق وفمُ المُنافقين يغشاه ظُلمٌ. الخُصُومة تُهيِّجُ البُغضة وغير المُخاصمين يحفظُون الصداقة.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et l'homme aux propos stupides court à sa perte.11 La bouche du juste est une fontaine de vie, mais celle des méchants dissimule la violence. La haine provoque les querelles, mais l'amour dissimule toutes les fautes. On trouve la sagesse dans les propos de l'homme intelligent; mais, pour le dos de l'insensé, le bâton!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But a prating fool will fall. 11 The mouth of the righteous is a well of life, But violence covers the mouth of the wicked. 12 Hatred stirs up strife, But love covers all sins. 13 Wisdom is found on the lips of him who has understanding, But a rod is for the back of him who is devoid of understanding.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1460" name="Group 20"/>
          <p:cNvGraphicFramePr>
            <a:graphicFrameLocks noGrp="1"/>
          </p:cNvGraphicFramePr>
          <p:nvPr/>
        </p:nvGraphicFramePr>
        <p:xfrm>
          <a:off x="34925" y="115888"/>
          <a:ext cx="9001125" cy="6642864"/>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يُخرج الحكمة مِن شفتيه كمَن يضرب الجاهل بعصاه. الحُكماء يُذخرُون المعرفة، أمَّا فمُ الغبيِّ فقريبٌ مِن السحق. ثروةُ الغنيِّ مدينتُهُ الحصينةُ، وهلاكُ المساكين فُقرُهُمْ. عملُ الصِّدِّيق للحياة، وثمر المُنافق للخطيَّةِ. </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Les sages thésaurisent le savoir; le propos du fou, c'est la ruine prochaine! Les biens du riche sont sa ville forte tandis que la pauvreté des petites gens est leur ruine. Le salaire du juste conduit à la vie, le revenu du méchant, au péché.</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14 Wise people store up knowledge, But the mouth of the foolish is near destruction. 15 The rich man's wealth is his strong city; The destruction of the poor is their poverty. 16 The </a:t>
                      </a:r>
                      <a:r>
                        <a:rPr kumimoji="0" lang="en-CA" sz="2800" b="0" i="0" u="none" strike="noStrike" cap="none" normalizeH="0" baseline="0" dirty="0" err="1">
                          <a:ln>
                            <a:noFill/>
                          </a:ln>
                          <a:solidFill>
                            <a:schemeClr val="bg1"/>
                          </a:solidFill>
                          <a:effectLst/>
                          <a:latin typeface="Arial" charset="0"/>
                          <a:cs typeface="Arial" charset="0"/>
                        </a:rPr>
                        <a:t>labor</a:t>
                      </a:r>
                      <a:r>
                        <a:rPr kumimoji="0" lang="en-CA" sz="2800" b="0" i="0" u="none" strike="noStrike" cap="none" normalizeH="0" baseline="0" dirty="0">
                          <a:ln>
                            <a:noFill/>
                          </a:ln>
                          <a:solidFill>
                            <a:schemeClr val="bg1"/>
                          </a:solidFill>
                          <a:effectLst/>
                          <a:latin typeface="Arial" charset="0"/>
                          <a:cs typeface="Arial" charset="0"/>
                        </a:rPr>
                        <a:t> of the righteous leads to life, The wages of the wicked to sin.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r>
                        <a:rPr kumimoji="0" lang="en-US" sz="28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2489" name="Group 25"/>
          <p:cNvGraphicFramePr>
            <a:graphicFrameLocks noGrp="1"/>
          </p:cNvGraphicFramePr>
          <p:nvPr/>
        </p:nvGraphicFramePr>
        <p:xfrm>
          <a:off x="34925" y="115888"/>
          <a:ext cx="9001125" cy="6235892"/>
        </p:xfrm>
        <a:graphic>
          <a:graphicData uri="http://schemas.openxmlformats.org/drawingml/2006/table">
            <a:tbl>
              <a:tblPr rtl="1"/>
              <a:tblGrid>
                <a:gridCol w="4685164">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إشعياء النبي (</a:t>
                      </a:r>
                      <a:r>
                        <a:rPr kumimoji="0" lang="en-US" sz="3200" b="0" i="0" u="sng" strike="noStrike" cap="none" normalizeH="0" baseline="0" dirty="0">
                          <a:ln>
                            <a:noFill/>
                          </a:ln>
                          <a:solidFill>
                            <a:srgbClr val="FF9900"/>
                          </a:solidFill>
                          <a:effectLst/>
                          <a:latin typeface="Arial" charset="0"/>
                          <a:cs typeface="Arial" charset="0"/>
                        </a:rPr>
                        <a:t>43:10-28</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هذا ما يقُولهُ فاديكَ الرَّبُّ قُدُّوسُ إسرائيلَ، أنا هو إلهُكَ الذي يُعلِّمك أن تجد الطَّريق الذي تسير فيهِ. فلو أصغيت لوصاياي</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Essaie </a:t>
                      </a:r>
                      <a:r>
                        <a:rPr kumimoji="0" lang="fr-FR" sz="3200" b="0" i="0" u="sng" strike="noStrike" cap="none" normalizeH="0" baseline="0" dirty="0">
                          <a:ln>
                            <a:noFill/>
                          </a:ln>
                          <a:solidFill>
                            <a:srgbClr val="FF9933"/>
                          </a:solidFill>
                          <a:effectLst/>
                          <a:latin typeface="Arial" charset="0"/>
                          <a:cs typeface="Arial" charset="0"/>
                        </a:rPr>
                        <a:t>43:10-28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17 Ainsi parle le Seigneur qui te rachète, le Saint d'Israël: C'est moi, le Seigneur, ton Dieu, qui t'instruis pour que tu en tires profit, qui te fais cheminer sur le chemin que tu parcours. Ah! si tu avais été attentif à mes ordres,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Isaiah 48:17-49:4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17 Thus says the Lord, your Redeemer, The Holy One of Israel: I am the Lord your God, Who teaches you to profit, Who leads you by the way you should go. 18 Oh, that you had heeded My commandments!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528996"/>
        </p:xfrm>
        <a:graphic>
          <a:graphicData uri="http://schemas.openxmlformats.org/drawingml/2006/table">
            <a:tbl>
              <a:tblPr rtl="1"/>
              <a:tblGrid>
                <a:gridCol w="4035202">
                  <a:extLst>
                    <a:ext uri="{9D8B030D-6E8A-4147-A177-3AD203B41FA5}">
                      <a16:colId xmlns:a16="http://schemas.microsoft.com/office/drawing/2014/main" val="20000"/>
                    </a:ext>
                  </a:extLst>
                </a:gridCol>
                <a:gridCol w="496592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لكان سلامُك حكمة( كالنهر ) وبرُّك كأمواج البَحر، وكانت ذُرِّيتُك كالرَّمل ونسل أحشائُك كحصاة الأرض، والآن لا ينقطعُ ولا يُبادُ اسمك مِن أمامي</a:t>
                      </a:r>
                      <a:r>
                        <a:rPr kumimoji="0" lang="en-US" sz="3200" b="0" i="0" u="none" strike="noStrike" cap="none" normalizeH="0" baseline="0" dirty="0">
                          <a:ln>
                            <a:noFill/>
                          </a:ln>
                          <a:solidFill>
                            <a:schemeClr val="bg1"/>
                          </a:solidFill>
                          <a:effectLst/>
                          <a:latin typeface="Arial" charset="0"/>
                          <a:cs typeface="Arial" charset="0"/>
                        </a:rPr>
                        <a:t>.</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ta paix serait comme un fleuve, et ta justice comme les flots de la mer; ta descendance serait comme le sable, ses rejetons comme les gravillons: jamais son nom ne serait, de devant moi, ni retranché, ni extirpé.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Then your peace would have been like a river, And your righteousness like the waves of the sea. 19 Your descendants also would have been like the sand, And the offspring of your body like the grains of sand; His name would not have been cut off Nor destroyed from before Me.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496560"/>
        </p:xfrm>
        <a:graphic>
          <a:graphicData uri="http://schemas.openxmlformats.org/drawingml/2006/table">
            <a:tbl>
              <a:tblPr rtl="1"/>
              <a:tblGrid>
                <a:gridCol w="437469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اُخرُجُوا مِن بابلَ اهرُبُوا مِن أرض الكلدانيِّينَ، نادُوا بصوت الترنيم وليسمع هذا، أذيعُوهُ إلى أقاصي الأرض، قُولُوا قد افتدى الربُّ عبدهُ يعقوبَ. وحين عطشُوا صيرهُم في القِفار، وأخرج لهُم ماء مِن الصَّخر</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20 Sortez de Babylone! Fuyez de chez les Chaldéens! D'une voix retentissante annoncez-le, faites-le entendre, ébruitez-le jusqu'à l'extrémité de la terre, dites: "Le Seigneur a racheté son serviteur Jacob!"  Ils n'ont pas eu soif sur les sols dévastés où il les a menés.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20 Go forth from Babylon! Flee from the </a:t>
                      </a:r>
                      <a:r>
                        <a:rPr kumimoji="0" lang="en-CA" sz="2600" b="0" i="0" u="none" strike="noStrike" cap="none" normalizeH="0" baseline="0" dirty="0" err="1">
                          <a:ln>
                            <a:noFill/>
                          </a:ln>
                          <a:solidFill>
                            <a:schemeClr val="bg1"/>
                          </a:solidFill>
                          <a:effectLst/>
                          <a:latin typeface="Arial" charset="0"/>
                          <a:cs typeface="Arial" charset="0"/>
                        </a:rPr>
                        <a:t>Chaldeans</a:t>
                      </a:r>
                      <a:r>
                        <a:rPr kumimoji="0" lang="en-CA" sz="2600" b="0" i="0" u="none" strike="noStrike" cap="none" normalizeH="0" baseline="0" dirty="0">
                          <a:ln>
                            <a:noFill/>
                          </a:ln>
                          <a:solidFill>
                            <a:schemeClr val="bg1"/>
                          </a:solidFill>
                          <a:effectLst/>
                          <a:latin typeface="Arial" charset="0"/>
                          <a:cs typeface="Arial" charset="0"/>
                        </a:rPr>
                        <a:t>! With a voice of singing, Declare, proclaim this, Utter it to the end of the earth; Say, The Lord has redeemed His servant Jacob! 21 And they did not thirst When He led them through the deserts; He caused the waters to flow from the rock for them;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276966"/>
        </p:xfrm>
        <a:graphic>
          <a:graphicData uri="http://schemas.openxmlformats.org/drawingml/2006/table">
            <a:tbl>
              <a:tblPr rtl="1"/>
              <a:tblGrid>
                <a:gridCol w="4935308">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202722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وانشقت الصخرة ففاضت المياهُ ليشرب شعبي. لا سلام للمُنافقين يقوُل الربُّ. اسمَعي لي أيَّتُها الجزائرُ وأصغوا أيُّها الأُممُ، إنه سيُثبت مِن زمن بعيد قال الرب،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Pour eux, c'est du rocher qu'il fit ruisseler des eaux, oui, il fendit le rocher et les eaux coulèrent! Mais point de paix, a dit le Seigneur, pour les méchants. Ecoutez-moi, vous les îles, soyez attentives, populations du lointain: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He also split the rock, and the waters gushed out. 22 There is no peace, says the Lord, for the wicked.  49:1 Listen, O coastlands, to Me, And take heed, you peoples from afar!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444870"/>
        </p:xfrm>
        <a:graphic>
          <a:graphicData uri="http://schemas.openxmlformats.org/drawingml/2006/table">
            <a:tbl>
              <a:tblPr rtl="1"/>
              <a:tblGrid>
                <a:gridCol w="4566784">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 الرب دعاني مِن بطن أُمِّي وذكرَ اسمي وجعلَ فَمي كسيفٍ ماضٍّ، وفي ظلِّ يده خبَّأني وجَعلني سَهماً مُختاراً، وفي جعبتهِ سترني،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Le Seigneur m'a appelé dès le sein maternel, dès le ventre de ma mère, il s'est répété mon nom. 2 Il a disposé ma bouche comme une épée pointue, dans l'ombre de sa main il m'a dissimulé. Il m'a disposé comme une flèche acérée, dans son carquois il m'a tenu caché.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The Lord has called Me from the womb; From the matrix of My mother He has made mention of My name. 2 And He has made My mouth like a sharp sword; In the shadow of His hand He has hidden Me, And made Me a polished shaft; In His quiver He has hidden Me.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7605" name="Group 21"/>
          <p:cNvGraphicFramePr>
            <a:graphicFrameLocks noGrp="1"/>
          </p:cNvGraphicFramePr>
          <p:nvPr/>
        </p:nvGraphicFramePr>
        <p:xfrm>
          <a:off x="34925" y="115888"/>
          <a:ext cx="9074150" cy="5830762"/>
        </p:xfrm>
        <a:graphic>
          <a:graphicData uri="http://schemas.openxmlformats.org/drawingml/2006/table">
            <a:tbl>
              <a:tblPr rtl="1"/>
              <a:tblGrid>
                <a:gridCol w="3873731">
                  <a:extLst>
                    <a:ext uri="{9D8B030D-6E8A-4147-A177-3AD203B41FA5}">
                      <a16:colId xmlns:a16="http://schemas.microsoft.com/office/drawing/2014/main" val="20000"/>
                    </a:ext>
                  </a:extLst>
                </a:gridCol>
                <a:gridCol w="5200419">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 لي أنتَ عبدي يا إسرائيل فإنِّي بك أتمجَّد. أمَّا أنا فقُلتُ عبثاً تعبتُ باطلاً وسُدى أفنيتُ قُدرتي، لكنَّ حقِّي عِندَ الربِّ وتعبي عِندَ إلهي. </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1" i="0" u="none" strike="noStrike" cap="none" normalizeH="0" baseline="0" dirty="0">
                          <a:ln>
                            <a:noFill/>
                          </a:ln>
                          <a:solidFill>
                            <a:srgbClr val="FF9900"/>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Il m'a dit: "Mon serviteur, c'est toi, Israël, toi par qui je manifesterai ma splendeur.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And He said to me, `You are My servant, O Israel, In whom I will be glorified.' 4 Then I said, `I have </a:t>
                      </a:r>
                      <a:r>
                        <a:rPr kumimoji="0" lang="en-CA" sz="2800" b="0" i="0" u="none" strike="noStrike" cap="none" normalizeH="0" baseline="0" dirty="0" err="1">
                          <a:ln>
                            <a:noFill/>
                          </a:ln>
                          <a:solidFill>
                            <a:schemeClr val="bg1"/>
                          </a:solidFill>
                          <a:effectLst/>
                          <a:latin typeface="Arial" charset="0"/>
                          <a:cs typeface="Arial" charset="0"/>
                        </a:rPr>
                        <a:t>labored</a:t>
                      </a:r>
                      <a:r>
                        <a:rPr kumimoji="0" lang="en-CA" sz="2800" b="0" i="0" u="none" strike="noStrike" cap="none" normalizeH="0" baseline="0" dirty="0">
                          <a:ln>
                            <a:noFill/>
                          </a:ln>
                          <a:solidFill>
                            <a:schemeClr val="bg1"/>
                          </a:solidFill>
                          <a:effectLst/>
                          <a:latin typeface="Arial" charset="0"/>
                          <a:cs typeface="Arial" charset="0"/>
                        </a:rPr>
                        <a:t> in vain, I have spent my strength for nothing and in vain; Yet surely my just reward is with the Lord, And my work with my God.'.</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2489" name="Group 25"/>
          <p:cNvGraphicFramePr>
            <a:graphicFrameLocks noGrp="1"/>
          </p:cNvGraphicFramePr>
          <p:nvPr/>
        </p:nvGraphicFramePr>
        <p:xfrm>
          <a:off x="34925" y="115888"/>
          <a:ext cx="9001125" cy="6646800"/>
        </p:xfrm>
        <a:graphic>
          <a:graphicData uri="http://schemas.openxmlformats.org/drawingml/2006/table">
            <a:tbl>
              <a:tblPr rtl="1"/>
              <a:tblGrid>
                <a:gridCol w="4522108">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أيوب الصديق ( 38 : 1 ـ 36 )</a:t>
                      </a:r>
                      <a:endParaRPr kumimoji="0" lang="en-US"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أن فرغ أليهو مِن كلامه، أجابَ الربُّ أيُّوب مِن العاصفةِ والسَّحاب وقال مَن هو مِثلي في المشورة ويضبط كلاماً في قلبه ويظن أنَّهُ يُكاتمني ( سراً ). اُشدُد حقوَيكَ كجبار، أسألُك فتُجيبني.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Job 38 : 1-36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Le Seigneur répondit à Job du sein de l'ouragan et dit: Qui est celui qui dénigre la providence par des discours insensés? Ceins donc tes reins, comme un brave: je vais t'interroger et tu m'instruiras.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Job 38:1-38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38:1 Then the Lord answered Job out of the whirlwind, and said: 2 Who is this who darkens counsel By words without knowledge? 3 Now prepare yourself like a man; I will question you, and you shall answer Me.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316590"/>
        </p:xfrm>
        <a:graphic>
          <a:graphicData uri="http://schemas.openxmlformats.org/drawingml/2006/table">
            <a:tbl>
              <a:tblPr rtl="1"/>
              <a:tblGrid>
                <a:gridCol w="4124554">
                  <a:extLst>
                    <a:ext uri="{9D8B030D-6E8A-4147-A177-3AD203B41FA5}">
                      <a16:colId xmlns:a16="http://schemas.microsoft.com/office/drawing/2014/main" val="20000"/>
                    </a:ext>
                  </a:extLst>
                </a:gridCol>
                <a:gridCol w="487657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أين كُنتَ حين أسَّستُ الأرضَ، أخبرني إن كُنت تعرف فهماً. مَن وضعَ قياساً، أو مَن مدَّ عليها مِطماراً. على أيِّ شيءٍ استقرَّت قَواعدُها أو مَن وضعَ حجرَ زاويتها</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 Où est-ce que tu étais quand je fondai la terre? Dis-le-moi puisque tu es si savant. Qui en fixa les mesures, le saurais-tu? Ou qui étendit sur elle le cordeau? En quoi s'immergent ses piliers?  et qui donc posa sa pierre d'angle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 Where were you when I laid the foundations of the earth? Tell Me, if you have understanding. 5 Who determined its measurements? Surely you know! Or who stretched the line upon it? 6 To what were its foundations fastened? Or who laid its cornerstone,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7685280"/>
        </p:xfrm>
        <a:graphic>
          <a:graphicData uri="http://schemas.openxmlformats.org/drawingml/2006/table">
            <a:tbl>
              <a:tblPr rtl="1"/>
              <a:tblGrid>
                <a:gridCol w="4595812">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عندما ترنَّمت كواكبُ الصُّبح معاً وهتفَ جميعُ الملائكة ( بَني اللَّهِ ). لمَّا أنحجز البحرَ بمصاريعَ حينَ انْدَفقَ فخرجَ مِن الرَّحِم، إذ جعلتُ السَّحابَ لباسهُ والضَّباب قماطهُ، وجزَمتُ عليهِ حدِّي وجعلتُ لهُ مغاليقَ ومصاريعَ</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tandis que les étoiles du matin chantaient en chœur et tous les Fils de Dieu crièrent hourra? Quelqu'un ferma deux battants sur l'Océan quand il jaillissait du sein maternel, quand je lui donnais des brumes pour se vêtir, et le langeais de nuées sombres. J'ai brisé son élan par mon décret, j'ai verrouillé les deux battants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7 When the morning stars sang together, And all the sons of God shouted for joy? 8 Or who shut in the sea with doors, When it burst forth and issued from the womb; 9 When I made the clouds its garment, And thick darkness its swaddling band; 10 When I fixed My limit for it, And set bars and doors;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457558"/>
        </p:xfrm>
        <a:graphic>
          <a:graphicData uri="http://schemas.openxmlformats.org/drawingml/2006/table">
            <a:tbl>
              <a:tblPr rtl="1"/>
              <a:tblGrid>
                <a:gridCol w="4066498">
                  <a:extLst>
                    <a:ext uri="{9D8B030D-6E8A-4147-A177-3AD203B41FA5}">
                      <a16:colId xmlns:a16="http://schemas.microsoft.com/office/drawing/2014/main" val="20000"/>
                    </a:ext>
                  </a:extLst>
                </a:gridCol>
                <a:gridCol w="493462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وقُلتُ إلى هُنا تبلغ ولا تتعدَّى وهُنا يسكُن طُغيان أمواجك. هل كُنت هُناك حين صنعت نُور الصَّباح، هل عرَّفتَ الفجرَ موضِعهُ ليُمسكَ بأطراف الأرض فيُنفضَ المُنافقين مِنها،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et j'ai dit: "Tu viendras jusqu'ici, pas plus loin; là s'arrêtera l'insolence de tes flots!" As-tu, un seul de tes jours, commandé au matin, et assigné à l'aurore son poste, pour qu'elle saisisse la terre par ses bords et en secoue les méchants?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11 When I said, `This far you may come, but no farther, And here your proud waves must stop!' 12 Have you commanded the morning since your days began, And caused the dawn to know its place, </a:t>
                      </a:r>
                      <a:r>
                        <a:rPr kumimoji="0" lang="en-CA" sz="2700" b="0" i="0" u="none" strike="noStrike" cap="none" normalizeH="0" baseline="0" dirty="0">
                          <a:ln>
                            <a:noFill/>
                          </a:ln>
                          <a:solidFill>
                            <a:schemeClr val="bg1"/>
                          </a:solidFill>
                          <a:effectLst/>
                          <a:latin typeface="Arial" charset="0"/>
                          <a:cs typeface="Arial" charset="0"/>
                        </a:rPr>
                        <a:t>13 That it might take hold of the ends of the earth, And the wicked be shaken out </a:t>
                      </a:r>
                      <a:r>
                        <a:rPr kumimoji="0" lang="en-CA" sz="2800" b="0" i="0" u="none" strike="noStrike" cap="none" normalizeH="0" baseline="0" dirty="0">
                          <a:ln>
                            <a:noFill/>
                          </a:ln>
                          <a:solidFill>
                            <a:schemeClr val="bg1"/>
                          </a:solidFill>
                          <a:effectLst/>
                          <a:latin typeface="Arial" charset="0"/>
                          <a:cs typeface="Arial" charset="0"/>
                        </a:rPr>
                        <a:t>of it?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770880"/>
        </p:xfrm>
        <a:graphic>
          <a:graphicData uri="http://schemas.openxmlformats.org/drawingml/2006/table">
            <a:tbl>
              <a:tblPr rtl="1"/>
              <a:tblGrid>
                <a:gridCol w="4611460">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هل أنت رفعت طيناً مِن الأرض وجبلت مِنه حيواناً وجعلته يتكلَّم على الأرض، أو أنت نزعت نُور المُنافقين وحطمت ساعد المُتكبرين. هل اخترقتَ إلى ينابيع البحر وسلكت على طريق الغمر.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La terre alors prend forme comme l'argile sous le sceau, et tout surgit, chamarré. Mais les méchants y perdent leur lumière, et le bras qui s'élevait est brisé. Es-tu parvenu jusqu'aux sources de la mer, as-tu circulé au fin fond de l'abîme? Les portes de la mort te furent-elles montrées?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14 It takes on form like clay under a seal, And stands out like a garment. 15 From the wicked their light is withheld, And the upraised arm is broken. 16 Have you entered the springs of the sea? Or have you walked in search of the depths? 17 Have the gates of death been revealed to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664200"/>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هل انكشفَتْ لكَ بخوف أبوابُ الموت أو تخشاك أبوابَ الجحيم حين تنظرك. هل أدركتَ سعة ما تحت السَّماء ( الأرض ). اخبرني كم هي. بأيِّ أرض يسكُن النُّور. والظُّلمةُ أينَ موضعُها هل تسُوقهُم إلى حدهم إن كُنت تعرف طُرُق مسالكها،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As-tu vu les portes de l'ombre de mort? As-tu idée des étendues de la terre? Décris-la, toi qui la connais tout entière. De quel côté habite la lumière, et les ténèbres, où donc logent-elles, pour que tu les accueilles dès leur seuil et connaisses les accès de leur demeure?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Or have you seen the doors of the shadow of death? 18 Have you comprehended the breadth of the earth? Tell Me, if you know all this. 19 Where is the way to the dwelling of light? And darkness, where is its place, 20 That you may take it to its territory, That you may know the paths to its home?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528996"/>
        </p:xfrm>
        <a:graphic>
          <a:graphicData uri="http://schemas.openxmlformats.org/drawingml/2006/table">
            <a:tbl>
              <a:tblPr rtl="1"/>
              <a:tblGrid>
                <a:gridCol w="4419374">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أتعرف أين يُولد الرِّيح أكثيرة عدد سنيك. أدخلت إلى مخازن الثَّلج أم عاينتَ خزائن البَرَد التي ادخرتها إلى أوان الضَّرِّ إلى يوم الحرب والقتال</a:t>
                      </a:r>
                      <a:r>
                        <a:rPr kumimoji="0" lang="en-US" sz="3200" b="0" i="0" u="none" strike="noStrike" cap="none" normalizeH="0" baseline="0" dirty="0">
                          <a:ln>
                            <a:noFill/>
                          </a:ln>
                          <a:solidFill>
                            <a:schemeClr val="bg1"/>
                          </a:solidFill>
                          <a:effectLst/>
                          <a:latin typeface="Arial" charset="0"/>
                          <a:cs typeface="Arial" charset="0"/>
                        </a:rPr>
                        <a:t>.</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21 Tu le sais bien puisque tu étais déjà né et que le nombre de tes jours est si grand! Es-tu parvenu jusqu'aux réserves de neige, et les réserves de grêle, les as-tu vues, que j'ai ménagées pour les temps de détresse, pour le jour de lutte et de bataille?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21 Do you know it, because you were born then, Or because the number of your days is great? 22 Have you entered the treasury of snow, Or have you seen the treasury of hail, 23 Which I have reserved for the time of trouble, For the day of battle and war?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528996"/>
        </p:xfrm>
        <a:graphic>
          <a:graphicData uri="http://schemas.openxmlformats.org/drawingml/2006/table">
            <a:tbl>
              <a:tblPr rtl="1"/>
              <a:tblGrid>
                <a:gridCol w="4405992">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بأيِّ طَريقٍ يتوزَّعُ النُّورُ وتنتثر ريح المشرق على الأرض. مَن فرَّعَ قنَوات للغيث وطرُقاً للصَّواعق القاصفة ليمطُر على أرض لا إنسان فيها، على قفرٍ لا بشر فيهِ،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24  De quel côté se diffuse la lumière, par où le sirocco envahit-il la terre? Qui a creusé des gorges pour les torrents d'orage et frayé la voie à la nuée qui tonne, pour faire pleuvoir sur une terre sans hommes, sur un désert où il n'y a personne,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24 By what way is light diffused, Or the east wind scattered over the earth? 25 Who has divided a channel for the overflowing water, Or a path for the thunderbolt, 26 To cause it to rain on a land where there is no one, A wilderness in which there is no man;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5991214"/>
        </p:xfrm>
        <a:graphic>
          <a:graphicData uri="http://schemas.openxmlformats.org/drawingml/2006/table">
            <a:tbl>
              <a:tblPr rtl="1"/>
              <a:tblGrid>
                <a:gridCol w="4140202">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ليُروي البلقعَ والخلاءَ ويُنبتَ مَخرجَ العُشب. مَن هُو أبٌ للمطر أو مَن الذي وَلدَ نقط الندى. مِن بَطْن مَن خَرجَ الجَمَدُ، ومَن وَلدَ صقيع السَّماء</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27 pour saouler le vide aride, en faire germer et pousser la verdure? La pluie a-t-elle un père? Qui engendre les gouttes de rosée? Du ventre de qui sort la glace? Qui enfante le givre des cieux?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27 To satisfy the desolate waste, And cause to spring forth the growth of tender grass? 28 Has the rain a father? Or who has begotten the drops of dew? 29 From whose womb comes the ice? And the frost of heaven, who gives it birth?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102276"/>
        </p:xfrm>
        <a:graphic>
          <a:graphicData uri="http://schemas.openxmlformats.org/drawingml/2006/table">
            <a:tbl>
              <a:tblPr rtl="1"/>
              <a:tblGrid>
                <a:gridCol w="4640488">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الذي ينزل مِثل المياه الغزيرة مُتحجراً، وجه المُنافق مَن يُخزيهِ. هل تعلمُ ربط الثُّريَّا أو تفُكُّ رُبط الجبَّار. أتُخرجُ المنازل في أوقاتها وتَهدي النَّعشَ مع بناتهِ.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30 Alors les eaux se déguisent en pierre et la surface de l'abîme se prend. Peux-tu nouer les liens des Pléiades ou desserrer les cordes d'Orion, faire apparaître les signes du zodiaque en leur saison, conduire l'Ourse avec ses petits?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30 The waters harden like stone, And the surface of the deep is frozen. 31 Can you bind the cluster of the Pleiades, Or loose the belt of Orion? 32 Can you bring out </a:t>
                      </a:r>
                      <a:r>
                        <a:rPr kumimoji="0" lang="en-CA" sz="2800" b="0" i="0" u="none" strike="noStrike" cap="none" normalizeH="0" baseline="0" dirty="0" err="1">
                          <a:ln>
                            <a:noFill/>
                          </a:ln>
                          <a:solidFill>
                            <a:schemeClr val="bg1"/>
                          </a:solidFill>
                          <a:effectLst/>
                          <a:latin typeface="Arial" charset="0"/>
                          <a:cs typeface="Arial" charset="0"/>
                        </a:rPr>
                        <a:t>Mazzaroth</a:t>
                      </a:r>
                      <a:r>
                        <a:rPr kumimoji="0" lang="en-CA" sz="2800" b="0" i="0" u="none" strike="noStrike" cap="none" normalizeH="0" baseline="0" dirty="0">
                          <a:ln>
                            <a:noFill/>
                          </a:ln>
                          <a:solidFill>
                            <a:schemeClr val="bg1"/>
                          </a:solidFill>
                          <a:effectLst/>
                          <a:latin typeface="Arial" charset="0"/>
                          <a:cs typeface="Arial" charset="0"/>
                        </a:rPr>
                        <a:t> in its season? Or can you guide the Great Bear with its cubs?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3514" name="Group 26"/>
          <p:cNvGraphicFramePr>
            <a:graphicFrameLocks noGrp="1"/>
          </p:cNvGraphicFramePr>
          <p:nvPr/>
        </p:nvGraphicFramePr>
        <p:xfrm>
          <a:off x="34925" y="115888"/>
          <a:ext cx="9001125" cy="6102276"/>
        </p:xfrm>
        <a:graphic>
          <a:graphicData uri="http://schemas.openxmlformats.org/drawingml/2006/table">
            <a:tbl>
              <a:tblPr rtl="1"/>
              <a:tblGrid>
                <a:gridCol w="4198260">
                  <a:extLst>
                    <a:ext uri="{9D8B030D-6E8A-4147-A177-3AD203B41FA5}">
                      <a16:colId xmlns:a16="http://schemas.microsoft.com/office/drawing/2014/main" val="20000"/>
                    </a:ext>
                  </a:extLst>
                </a:gridCol>
                <a:gridCol w="480286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هل عرفتَ سُننَ السَّمَوات أم جعلتَ لها سُلطاناً على الأرض. أرتفع صوتكَ إلى السَّحاب فيعلُوك غمرُ ماء. أتُرسلُ البُرُوق فتنطلق وتقُول لكَ نحنُ لديك.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33 Connais-tu les lois des cieux, fais-tu observer leur charte sur terre? Te suffit-il de crier vers les nuages pour qu'une masse d'eau t'inonde? Est-ce quand tu les lâches que partent les éclairs en te disant: Nous voici?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33 Do you know the ordinances of the heavens? Can you set their dominion over the earth? 34 Can you lift up your voice to the clouds, That an abundance of water may cover you? 35 Can you send out </a:t>
                      </a:r>
                      <a:r>
                        <a:rPr kumimoji="0" lang="en-CA" sz="2800" b="0" i="0" u="none" strike="noStrike" cap="none" normalizeH="0" baseline="0" dirty="0" err="1">
                          <a:ln>
                            <a:noFill/>
                          </a:ln>
                          <a:solidFill>
                            <a:schemeClr val="bg1"/>
                          </a:solidFill>
                          <a:effectLst/>
                          <a:latin typeface="Arial" charset="0"/>
                          <a:cs typeface="Arial" charset="0"/>
                        </a:rPr>
                        <a:t>lightnings</a:t>
                      </a:r>
                      <a:r>
                        <a:rPr kumimoji="0" lang="en-CA" sz="2800" b="0" i="0" u="none" strike="noStrike" cap="none" normalizeH="0" baseline="0" dirty="0">
                          <a:ln>
                            <a:noFill/>
                          </a:ln>
                          <a:solidFill>
                            <a:schemeClr val="bg1"/>
                          </a:solidFill>
                          <a:effectLst/>
                          <a:latin typeface="Arial" charset="0"/>
                          <a:cs typeface="Arial" charset="0"/>
                        </a:rPr>
                        <a:t>, that they may go, And say to you, `Here we are!'?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7605" name="Group 21"/>
          <p:cNvGraphicFramePr>
            <a:graphicFrameLocks noGrp="1"/>
          </p:cNvGraphicFramePr>
          <p:nvPr/>
        </p:nvGraphicFramePr>
        <p:xfrm>
          <a:off x="34925" y="115888"/>
          <a:ext cx="9074150" cy="5669980"/>
        </p:xfrm>
        <a:graphic>
          <a:graphicData uri="http://schemas.openxmlformats.org/drawingml/2006/table">
            <a:tbl>
              <a:tblPr rtl="1"/>
              <a:tblGrid>
                <a:gridCol w="4389665">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وضعَ الحكمة في الإعصار أم مَن أتى النوء الفهم. </a:t>
                      </a:r>
                      <a:endParaRPr kumimoji="0" lang="en-US"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1" i="0" u="none" strike="noStrike" cap="none" normalizeH="0" baseline="0" dirty="0">
                          <a:ln>
                            <a:noFill/>
                          </a:ln>
                          <a:solidFill>
                            <a:srgbClr val="FF9900"/>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36 Qui a mis dans l'ibis la sagesse, donné au coq l'intelligence? Qui s'entend à dénombrer les nues et incline les outres des cieux tandis que la poussière se coule en limon et que prennent les mottes?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1" i="0" u="none" strike="noStrike" cap="none" normalizeH="0" baseline="0" dirty="0">
                          <a:ln>
                            <a:noFill/>
                          </a:ln>
                          <a:solidFill>
                            <a:srgbClr val="FF9900"/>
                          </a:solidFill>
                          <a:effectLst/>
                          <a:latin typeface="Arial" charset="0"/>
                          <a:cs typeface="Arial" charset="0"/>
                        </a:rPr>
                        <a:t> (Gloire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36 Who has put wisdom in the mind? Or who has given understanding to the heart? 37 Who can number the clouds by wisdom? Or who can pour out the bottles of heaven, 38 When the dust hardens in clumps, And the clods cling together?.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08610"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08611"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09653" name="Group 21"/>
          <p:cNvGraphicFramePr>
            <a:graphicFrameLocks noGrp="1"/>
          </p:cNvGraphicFramePr>
          <p:nvPr/>
        </p:nvGraphicFramePr>
        <p:xfrm>
          <a:off x="34925" y="44450"/>
          <a:ext cx="9145588" cy="6876288"/>
        </p:xfrm>
        <a:graphic>
          <a:graphicData uri="http://schemas.openxmlformats.org/drawingml/2006/table">
            <a:tbl>
              <a:tblPr rtl="1"/>
              <a:tblGrid>
                <a:gridCol w="4195313">
                  <a:extLst>
                    <a:ext uri="{9D8B030D-6E8A-4147-A177-3AD203B41FA5}">
                      <a16:colId xmlns:a16="http://schemas.microsoft.com/office/drawing/2014/main" val="20000"/>
                    </a:ext>
                  </a:extLst>
                </a:gridCol>
                <a:gridCol w="4950275">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en-US" sz="3600" b="0" i="0" u="sng" strike="noStrike" cap="none" normalizeH="0" baseline="0" dirty="0">
                          <a:ln>
                            <a:noFill/>
                          </a:ln>
                          <a:solidFill>
                            <a:srgbClr val="FF9933"/>
                          </a:solidFill>
                          <a:effectLst/>
                          <a:latin typeface="Arial" charset="0"/>
                          <a:cs typeface="Times New Roman" pitchFamily="18" charset="0"/>
                        </a:rPr>
                        <a:t>32:10-11</a:t>
                      </a:r>
                      <a:r>
                        <a:rPr kumimoji="0" lang="ar-EG" sz="36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كثيرةٌ هي ضرباتُ الخُطاة، والذي يتكل على الربِّ الرَّحمةُ تُحيطُ بهِ. افرحُوا أيُّها الصِّدِّيقُونَ بالربِّ وابتهجوا، وافتخرُوا يا جميعَ مُستقيمي القُلُوب.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33"/>
                          </a:solidFill>
                          <a:effectLst/>
                          <a:latin typeface="Arial" charset="0"/>
                          <a:cs typeface="Times New Roman" pitchFamily="18" charset="0"/>
                        </a:rPr>
                        <a:t>Psaume </a:t>
                      </a:r>
                      <a:r>
                        <a:rPr kumimoji="0" lang="en-US" sz="2800" b="0" i="0" u="sng" strike="noStrike" cap="none" normalizeH="0" baseline="0" dirty="0">
                          <a:ln>
                            <a:noFill/>
                          </a:ln>
                          <a:solidFill>
                            <a:srgbClr val="FF9933"/>
                          </a:solidFill>
                          <a:effectLst/>
                          <a:latin typeface="Arial" charset="0"/>
                          <a:cs typeface="Times New Roman" pitchFamily="18" charset="0"/>
                        </a:rPr>
                        <a:t>32:10-11</a:t>
                      </a:r>
                      <a:r>
                        <a:rPr kumimoji="0" lang="en-CA" sz="2800" b="0" i="0" u="none" strike="noStrike" cap="none" normalizeH="0" baseline="0" dirty="0">
                          <a:ln>
                            <a:noFill/>
                          </a:ln>
                          <a:solidFill>
                            <a:schemeClr val="bg1"/>
                          </a:solidFill>
                          <a:effectLst/>
                          <a:latin typeface="Arial" charset="0"/>
                          <a:cs typeface="Arial" charset="0"/>
                        </a:rPr>
                        <a:t> </a:t>
                      </a:r>
                      <a:endParaRPr kumimoji="0" lang="en-US" sz="28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Beaucoup de douleurs attendent l'impie, mais la fidélité entoure celui qui compte sur le Seigneur,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réjouissez-vous, les justes, et criez de joie, vous tous les cœurs droits, 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Times New Roman" pitchFamily="18" charset="0"/>
                        </a:rPr>
                        <a:t>Psalms 32:10-11</a:t>
                      </a:r>
                      <a:r>
                        <a:rPr kumimoji="0" lang="en-CA"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10 Many sorrows shall be to the wicked; But he who trusts in the Lord, mercy shall surround him.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 Be glad in the Lord and rejoice, you righteous; And shout for joy, all you upright in heart!.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43pm</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3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0699" name="Group 43"/>
          <p:cNvGraphicFramePr>
            <a:graphicFrameLocks noGrp="1"/>
          </p:cNvGraphicFramePr>
          <p:nvPr/>
        </p:nvGraphicFramePr>
        <p:xfrm>
          <a:off x="34925" y="44450"/>
          <a:ext cx="9145588" cy="6564303"/>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لوقا ( 16 :  19 ـ 31 )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كانَ إنسانٌ غَنِيٌّ وكانَ يَلبسُ الأَرجُوانَ والحريرَّ مُتنعماً كلَّ يوم بزينة. وكانَ أيضاً مسكينٌ اسمهُ لعازر، مطرُوحاً عِندَ بابهِ مُقرحاً،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Luc 16:19-31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19 Il y avait un homme riche qui s'habillait de pourpre et de linge fin et qui faisait chaque jour de brillants festins. Un pauvre du nom de Lazare gisait couvert d'ulcères au porche de sa demeure.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16:19-31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19 There was a certain rich man who was clothed in purple and fine linen and fared sumptuously every day. 20 But there was a certain beggar named Lazarus, full of sores, who was laid at his gate,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43m</a:t>
            </a:r>
          </a:p>
        </p:txBody>
      </p:sp>
    </p:spTree>
  </p:cSld>
  <p:clrMapOvr>
    <a:masterClrMapping/>
  </p:clrMapOvr>
</p:sld>
</file>

<file path=ppt/slides/slide3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7227" name="Group 27"/>
          <p:cNvGraphicFramePr>
            <a:graphicFrameLocks noGrp="1"/>
          </p:cNvGraphicFramePr>
          <p:nvPr/>
        </p:nvGraphicFramePr>
        <p:xfrm>
          <a:off x="34925" y="44450"/>
          <a:ext cx="8894793" cy="6421427"/>
        </p:xfrm>
        <a:graphic>
          <a:graphicData uri="http://schemas.openxmlformats.org/drawingml/2006/table">
            <a:tbl>
              <a:tblPr rtl="1"/>
              <a:tblGrid>
                <a:gridCol w="4534156">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يشتهي أن يملأ بطنهُ مما يسقطُ مِن مائدَةِ الغنيِّ، بل كانت الكلابُ</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أيضاً تأتي وتلحسُ قُرُوحهُ. وحدث أن ماتَ المسكينُ فحملتهُ الملائكةُ إلى حضن إبراهيمَ. ثُمَّ مات أيضاً الغنيُّ</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21 Il aurait bien voulu se rassasier de ce qui tombait de la table du riche; mais c'étaient plutôt les chiens qui venaient lécher ses ulcères. 22 Or le pauvre mourut et fut emporté par les anges au côté d'Abraham; le riche mourut aussi et fut enterré.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21 desiring to be fed with the crumbs which fell from the rich man's table. Moreover the dogs came and licked his sores. 22 So it was that the beggar died, and was carried by the angels to Abraham's bosom. The rich man also died and was buried.</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7227" name="Group 27"/>
          <p:cNvGraphicFramePr>
            <a:graphicFrameLocks noGrp="1"/>
          </p:cNvGraphicFramePr>
          <p:nvPr/>
        </p:nvGraphicFramePr>
        <p:xfrm>
          <a:off x="34925" y="44450"/>
          <a:ext cx="8894793" cy="6349989"/>
        </p:xfrm>
        <a:graphic>
          <a:graphicData uri="http://schemas.openxmlformats.org/drawingml/2006/table">
            <a:tbl>
              <a:tblPr rtl="1"/>
              <a:tblGrid>
                <a:gridCol w="4210308">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ودُفِن في الجحيم، فرفعَ عينيهِ وهو في العذابِ فرأى إبراهيم مِن بعيدٍ ولعازرَ في حضنهِ، فنادى وقالَ: يا أبتِ إبراهيمَ ارحمني،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23 Au séjour des morts, comme il était à la torture, il leva les yeux et vit de loin Abraham avec Lazare à ses côtés. Alors il s'écria: "Abraham, mon père, aie pitié de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23 And being in torments in Hades, he lifted up his eyes and saw Abraham afar off, and Lazarus in his bosom. 24 Then he cried and said, `Father Abraham, have mercy on me,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7227" name="Group 27"/>
          <p:cNvGraphicFramePr>
            <a:graphicFrameLocks noGrp="1"/>
          </p:cNvGraphicFramePr>
          <p:nvPr/>
        </p:nvGraphicFramePr>
        <p:xfrm>
          <a:off x="34925" y="44450"/>
          <a:ext cx="8894793" cy="6339840"/>
        </p:xfrm>
        <a:graphic>
          <a:graphicData uri="http://schemas.openxmlformats.org/drawingml/2006/table">
            <a:tbl>
              <a:tblPr rtl="1"/>
              <a:tblGrid>
                <a:gridCol w="4431422">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وأرسل لعازرَ ليغمس طرفَ إصبعهِ في ماءٍ ويُبرِّدَ لسَانِي، لأنَّي مُعذَّبٌ في هذا اللَّهيبِ. فقال لهُ إبراهيمُ: يا بني، اذكُر أنَّكَ قد استَوفيتَ خيراتِكَ في حياتكَ، ولعازرُ أيضاً البلايا.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envoie Lazare tremper le bout de son doigt dans l'eau pour me rafraîchir la langue, car je souffre le supplice dans ces flammes. 25  Abraham lui dit: "Mon enfant, souviens-toi que tu as reçu ton bonheur durant ta vie, comme Lazare le malheur;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send Lazarus that he may dip the tip of his finger in water and cool my tongue; for I am tormented in this flame.' 25 But Abraham said, `Son, remember that in your lifetime you received your good things, and likewise Lazarus evil things;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7227" name="Group 27"/>
          <p:cNvGraphicFramePr>
            <a:graphicFrameLocks noGrp="1"/>
          </p:cNvGraphicFramePr>
          <p:nvPr/>
        </p:nvGraphicFramePr>
        <p:xfrm>
          <a:off x="34925" y="44450"/>
          <a:ext cx="8894793" cy="6242992"/>
        </p:xfrm>
        <a:graphic>
          <a:graphicData uri="http://schemas.openxmlformats.org/drawingml/2006/table">
            <a:tbl>
              <a:tblPr rtl="1"/>
              <a:tblGrid>
                <a:gridCol w="4828976">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فالآن هو يتعزَّى ههُنا وأنتَ في عذاب. ومع هذا كُلِّهِ فإن بينَنَا وبينكُم هُوَّةٌ عظيمةٌ ثابتةٌ، حتَّى إنَّ الذينَ يُريدُونَ العبُورُ مِن ههُنَا إليكُم لا يقدرُونَ، ولا الذين مِن عندكُم أن يعبرُوا إلينا.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143404">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maintenant il trouve ici la consolation, et toi la souffrance. De plus, entre vous et nous, il a été disposé un grand abîme pour que ceux qui voudraient passer d'ici vers vous ne le puissent pas et que, de là non plus, on ne traverse pas vers nous."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but now he is comforted and you are tormented. 26 `And besides all this, between us and you there is a great gulf fixed, so that those who want to pass from here to you cannot, nor can those from there pass to us.'</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47227" name="Group 27"/>
          <p:cNvGraphicFramePr>
            <a:graphicFrameLocks noGrp="1"/>
          </p:cNvGraphicFramePr>
          <p:nvPr/>
        </p:nvGraphicFramePr>
        <p:xfrm>
          <a:off x="34925" y="44450"/>
          <a:ext cx="9109075" cy="6526836"/>
        </p:xfrm>
        <a:graphic>
          <a:graphicData uri="http://schemas.openxmlformats.org/drawingml/2006/table">
            <a:tbl>
              <a:tblPr rtl="1"/>
              <a:tblGrid>
                <a:gridCol w="4482648">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فقـالَ: أسـألُك يا أبتِ، أن تُرسِل إلى بيتِ أبي، فإنَّ لي خمسةَ إخوة، حتَّى يَشهدَ لهم لئلا يأتُوا هُم أيضاً إلى موضع العذابِ هذا. فقالَ لهُ إبراهيمُ: عِندَهُم مُوسَى والأنبياءُ، ليسمعُوا لهُم.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27 Le riche dit: "Je te prie alors, père, d'envoyer Lazare dans la maison de mon père, car j'ai cinq frères. Qu'il les avertisse pour qu'ils ne viennent pas, eux aussi, dans ce lieu de torture. 29 Abraham lui dit: "Ils ont Moïse et les prophètes, qu'ils les écoutent."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27 Then he said, `I beg you therefore, father, that you would send him to my father's house, 28 `for I have five brothers, that he may testify to them, lest they also come to this place of torment.'29 Abraham said to him, `They have Moses and the prophets; let them hear them.'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1699" name="Group 19"/>
          <p:cNvGraphicFramePr>
            <a:graphicFrameLocks noGrp="1"/>
          </p:cNvGraphicFramePr>
          <p:nvPr/>
        </p:nvGraphicFramePr>
        <p:xfrm>
          <a:off x="34925" y="115888"/>
          <a:ext cx="9074150" cy="6352032"/>
        </p:xfrm>
        <a:graphic>
          <a:graphicData uri="http://schemas.openxmlformats.org/drawingml/2006/table">
            <a:tbl>
              <a:tblPr rtl="1"/>
              <a:tblGrid>
                <a:gridCol w="4847543">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لا يا أبتِ إبراهيمَ. بل إذا مَضَى إليِهم واحدٌ مِن الموتى يَتُوبُونَ. فقالَ لهُ: إن كانُوا لا يسمعُونَ لمُوسَى والأنبياءِ، فإنَّهُم ولا إن قامَ واحِدٌ مِنَ الموتى يقتنعُونَ ". </a:t>
                      </a: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30 L'autre reprit: "Non, Abraham, mon père, mais si quelqu'un vient à eux de chez les morts, 31 ils se convertiront." Abraham lui dit: "S'ils n'écoutent pas Moïse, ni les prophètes, même si quelqu'un ressuscite des morts, ils ne seront pas convaincus."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30 And he said, `No, father Abraham; but if one goes to them from the dead, they will repent.' 31 But he said to him, `If they do not hear Moses and the prophets, neither will they be persuaded though one rise from the dead.'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2706"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112707"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112708"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112709"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4787" name="Group 35"/>
          <p:cNvGraphicFramePr>
            <a:graphicFrameLocks noGrp="1"/>
          </p:cNvGraphicFramePr>
          <p:nvPr/>
        </p:nvGraphicFramePr>
        <p:xfrm>
          <a:off x="34925" y="44450"/>
          <a:ext cx="9074150" cy="6854952"/>
        </p:xfrm>
        <a:graphic>
          <a:graphicData uri="http://schemas.openxmlformats.org/drawingml/2006/table">
            <a:tbl>
              <a:tblPr rtl="1"/>
              <a:tblGrid>
                <a:gridCol w="4610779">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a:t>
                      </a:r>
                      <a:r>
                        <a:rPr kumimoji="0" lang="ar-SA" sz="3200" b="0" i="0" u="sng" strike="noStrike" kern="1200" cap="none" normalizeH="0" baseline="0" dirty="0">
                          <a:ln>
                            <a:noFill/>
                          </a:ln>
                          <a:solidFill>
                            <a:srgbClr val="FF9933"/>
                          </a:solidFill>
                          <a:effectLst/>
                          <a:latin typeface="Arial" charset="0"/>
                          <a:ea typeface="+mn-ea"/>
                          <a:cs typeface="Arial" charset="0"/>
                        </a:rPr>
                        <a:t>الرسول إلى أهل رومية( 14 : 10 ـ  15 : 1 ، 2 )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أنتَ فلماذا تَدِينُ أخاك؟ أو أنتَ أيضاً، لماذا تزدري بأخيكَ؟ لأنَّنا جميعاً سنقف أمامَ منبر اللَّه، لأنَّهُ مكتُوبٌ: " أنا حيٌّ، يقُولُ الربُّ، إنَّهُ لي ستجثُو كُلُّ رُكبةٍ، وكُلُّ لسانٍ يعترفُ للَّه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Times New Roman" pitchFamily="18" charset="0"/>
                        </a:rPr>
                        <a:t>Romains 14:10 - 15:1,2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10 Mais toi, pourquoi juges-tu ton frère? Et toi, pourquoi méprises-tu ton frère? Tous, en effet, nous comparaîtrons devant le tribunal de Dieu. Car il est écrit: Aussi vrai que je vis, dit le Seigneur, tout genou fléchira devant moi et toute langue rendra gloire à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rgbClr val="FF9933"/>
                          </a:solidFill>
                          <a:effectLst/>
                          <a:latin typeface="Arial" charset="0"/>
                          <a:cs typeface="Times New Roman" pitchFamily="18" charset="0"/>
                        </a:rPr>
                        <a:t>Romans 14:10-15:2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kern="1200" cap="none" normalizeH="0" baseline="0" dirty="0">
                          <a:ln>
                            <a:noFill/>
                          </a:ln>
                          <a:solidFill>
                            <a:schemeClr val="bg1"/>
                          </a:solidFill>
                          <a:effectLst/>
                          <a:latin typeface="Arial" charset="0"/>
                          <a:ea typeface="+mn-ea"/>
                          <a:cs typeface="Arial" charset="0"/>
                        </a:rPr>
                        <a:t>10 But why do you judge your brother? Or why do you show contempt for your brother? For we shall all stand before the judgment seat of Christ. 11 For it is written: As I live, says the Lord, Every knee shall bow to Me, And every tongue shall confess to God.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43p</a:t>
            </a:r>
          </a:p>
        </p:txBody>
      </p:sp>
    </p:spTree>
  </p:cSld>
  <p:clrMapOvr>
    <a:masterClrMapping/>
  </p:clrMapOvr>
</p:sld>
</file>

<file path=ppt/slides/slide3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766560"/>
        </p:xfrm>
        <a:graphic>
          <a:graphicData uri="http://schemas.openxmlformats.org/drawingml/2006/table">
            <a:tbl>
              <a:tblPr rtl="1"/>
              <a:tblGrid>
                <a:gridCol w="4344989">
                  <a:extLst>
                    <a:ext uri="{9D8B030D-6E8A-4147-A177-3AD203B41FA5}">
                      <a16:colId xmlns:a16="http://schemas.microsoft.com/office/drawing/2014/main" val="20000"/>
                    </a:ext>
                  </a:extLst>
                </a:gridCol>
                <a:gridCol w="472916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فإذاً كُلُّ واحدٍ مِنَّا سيُعطي حساباً عن نفسهِ للَّهِ. فلا نُحاكمْ أيضاً بعضُنا بعضاً، بل بالحريِّ احكُمُوا بهذا: أن لا يُوضع للأخ معثرةٌ أو مصدَمةٌ. أنا عالمٌ ومُتيقِّنٌ بالربِّ يسوعَ المسيح أن ليس شيءٌ نجساً بذاتهِ،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Ainsi, chacun de nous rendra compte à Dieu pour soi-même. Cessons donc de nous juger les uns les autres. Jugez plutôt  qu'il ne faut pas être pour un frère cause de chute ou de scandale. Je le sais, j'en suis convaincu par le Seigneur Jésus: rien n'est impur en soi.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 So then each of us shall give account of himself to God. 13 Therefore let us not judge one another anymore, but rather resolve this, not to put a stumbling block or a cause to fall in our brother's way. 14 I know and am convinced by the Lord Jesus that there is nothing unclean of itself;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526836"/>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إلاَّ مَن يَحسبُ شيئاً نجساً، فلذلك يكُون نجساً. فإن كانَ أخُوك بسبب طعامكَ يُحزنُ، فلستَ تسلُكُ بعدُ حسبَ المحبَّةِ. لا تُهلك بطعامكَ ذلك الذي ماتَ المسيحُ لأجلهِ. فلا يُفترَ إذاً على صلاحنا،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Mais une chose est impure pour celui qui la considère comme telle. Si, en prenant telle nourriture, tu attristes ton frère, tu ne marches plus selon l'amour. Garde-toi pour une question de nourriture de faire périr celui pour lequel Christ est mort. Que votre privilège ne puisse être discrédité.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but to him who considers anything to be unclean, to him it is unclean. 15 Yet if your brother is grieved because of your food, you are no longer walking in love. Do not destroy with your food the one for whom Christ died. 16 Therefore do not let your good be spoken of as evil;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583680"/>
        </p:xfrm>
        <a:graphic>
          <a:graphicData uri="http://schemas.openxmlformats.org/drawingml/2006/table">
            <a:tbl>
              <a:tblPr rtl="1"/>
              <a:tblGrid>
                <a:gridCol w="4655457">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ملكُوتُ اللَّهِ ليسَ أكلاً وشرباً، بل هُو برٌّ وسلامٌ وفرحٌ في الرُّوح القُدُس. لأنَّ مَن يخدم المسيح في هذه فهُو مَرضيٌّ عِندَ اللَّهِ، وممدوح عِندَ النَّاس. فلنسعَ لِمَا هُو للسَّلام، ومَا هُو للبُنيان بعضُنا لبعض.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17 Car le Règne de Dieu n'est pas affaire de nourriture ou de boisson; il est justice, paix et joie dans l'Esprit Saint. C'est en servant le Christ de cette manière qu'on est agréable à Dieu et estimé des hommes. Recherchons donc ce qui convient à la paix et à l'édification mutuelle. Pour une question de nourriture,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17 for the kingdom of God is not eating and drinking, but righteousness and peace and joy in the Holy Spirit. 18 For he who serves Christ in these things is acceptable to God and approved by men. </a:t>
                      </a:r>
                      <a:r>
                        <a:rPr kumimoji="0" lang="en-CA" sz="2600" b="0" i="0" u="none" strike="noStrike" cap="none" normalizeH="0" baseline="0" dirty="0">
                          <a:ln>
                            <a:noFill/>
                          </a:ln>
                          <a:solidFill>
                            <a:schemeClr val="bg1"/>
                          </a:solidFill>
                          <a:effectLst/>
                          <a:latin typeface="Arial" charset="0"/>
                          <a:cs typeface="Arial" charset="0"/>
                        </a:rPr>
                        <a:t>19 Therefore let us pursue the things which make for peace and the things by which one may edify another.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585585"/>
        </p:xfrm>
        <a:graphic>
          <a:graphicData uri="http://schemas.openxmlformats.org/drawingml/2006/table">
            <a:tbl>
              <a:tblPr rtl="1"/>
              <a:tblGrid>
                <a:gridCol w="4639809">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تنقُضْ عملَ اللَّهِ لأجل الطَّعام. كُلُّ شيءٍ طاهرٍ، ولكن شرٌّ للإنسان الذي يأكُلُ بمعثرةٍ. إنِّهُ حسنٌ ألا تأكُل لحماً ولا تشربَ خمراً ولا ما يعثر بهِ أخُوك.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ne détruis pas l'</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de Dieu. Tout est pur, certes, mais il est mal de manger quelque chose lorsqu'on est ainsi cause de chute. Ce qui est bien, c'est de ne pas manger de viande, de ne pas boire de vin, rien qui puisse faire tomber ton frère. Garde pour toi, devant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20 Do not destroy the work of God for the sake of food. All things indeed are pure, but it is evil for the man who eats with offence. 21 It is good neither to eat meat nor drink wine nor do anything by which your brother stumbles or is offended or is made weak.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766560"/>
        </p:xfrm>
        <a:graphic>
          <a:graphicData uri="http://schemas.openxmlformats.org/drawingml/2006/table">
            <a:tbl>
              <a:tblPr rtl="1"/>
              <a:tblGrid>
                <a:gridCol w="4963657">
                  <a:extLst>
                    <a:ext uri="{9D8B030D-6E8A-4147-A177-3AD203B41FA5}">
                      <a16:colId xmlns:a16="http://schemas.microsoft.com/office/drawing/2014/main" val="20000"/>
                    </a:ext>
                  </a:extLst>
                </a:gridCol>
                <a:gridCol w="4110493">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ألك إيمانٌ؟ فليكُن لك في نفسكَ أمامَ اللَّهِ! طُوبَى لمَن لا يَدينُ نفسهُ في ما يستحسِنُهُ. وأمَّا الذي يرتابُ فإنْ أكلَ يُدانُ، لأنَّ ذلك ليسَ مِن الإيمان، وكُلُّ ما هُو ليسَ مِن الإيمان فهُو خطيَّةٌ.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22 la conviction que la foi te donne. Heureux celui qui ne se condamne pas lui-même en exerçant son discernement.  23 Mais celui qui mange, alors qu'il a des doutes, est condamné, parce que son comportement ne procède pas d'une conviction de foi. Or, tout ce qui ne procède pas d'une conviction de foi est péché.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22 Do you have faith? Have it to yourself before God. Happy is he who does not condemn himself in what he approves. 23 But he who doubts is condemned if he eats, because he does not eat from faith; for whatever is not from faith is sin.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65651" name="Group 19"/>
          <p:cNvGraphicFramePr>
            <a:graphicFrameLocks noGrp="1"/>
          </p:cNvGraphicFramePr>
          <p:nvPr/>
        </p:nvGraphicFramePr>
        <p:xfrm>
          <a:off x="34925" y="44450"/>
          <a:ext cx="9074150" cy="628967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فيجبُ علينا نحنُ الأقوياء أن نَحتملَ ضعف الضُّعفاء، ولا نُرضي ذواتنا وحدنا. كُلُّ واحدٍ مِنكُم فليُرض قريبهُ للخير للبُنيان.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Mais c'est un devoir pour nous, les forts, de porter l'infirmité des faibles et de ne pas rechercher ce qui nous plaît. Que chacun de nous cherche à plaire à son prochain en vue du bien, pour édifier.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15:1 We then who are strong ought to bear with the scruples of the weak, and not to please ourselves. 2 Let each of us please his </a:t>
                      </a:r>
                      <a:r>
                        <a:rPr kumimoji="0" lang="en-CA" sz="2800" b="0" i="0" u="none" strike="noStrike" cap="none" normalizeH="0" baseline="0" dirty="0" err="1">
                          <a:ln>
                            <a:noFill/>
                          </a:ln>
                          <a:solidFill>
                            <a:schemeClr val="bg1"/>
                          </a:solidFill>
                          <a:effectLst/>
                          <a:latin typeface="Arial" charset="0"/>
                          <a:cs typeface="Arial" charset="0"/>
                        </a:rPr>
                        <a:t>neighbor</a:t>
                      </a:r>
                      <a:r>
                        <a:rPr kumimoji="0" lang="en-CA" sz="2800" b="0" i="0" u="none" strike="noStrike" cap="none" normalizeH="0" baseline="0" dirty="0">
                          <a:ln>
                            <a:noFill/>
                          </a:ln>
                          <a:solidFill>
                            <a:schemeClr val="bg1"/>
                          </a:solidFill>
                          <a:effectLst/>
                          <a:latin typeface="Arial" charset="0"/>
                          <a:cs typeface="Arial" charset="0"/>
                        </a:rPr>
                        <a:t> for his good, leading to edification.</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6802"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17826"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11782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117828"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19902" name="Group 30"/>
          <p:cNvGraphicFramePr>
            <a:graphicFrameLocks noGrp="1"/>
          </p:cNvGraphicFramePr>
          <p:nvPr/>
        </p:nvGraphicFramePr>
        <p:xfrm>
          <a:off x="34925" y="44450"/>
          <a:ext cx="9074150" cy="6705600"/>
        </p:xfrm>
        <a:graphic>
          <a:graphicData uri="http://schemas.openxmlformats.org/drawingml/2006/table">
            <a:tbl>
              <a:tblPr rtl="1"/>
              <a:tblGrid>
                <a:gridCol w="4963657">
                  <a:extLst>
                    <a:ext uri="{9D8B030D-6E8A-4147-A177-3AD203B41FA5}">
                      <a16:colId xmlns:a16="http://schemas.microsoft.com/office/drawing/2014/main" val="20000"/>
                    </a:ext>
                  </a:extLst>
                </a:gridCol>
                <a:gridCol w="411049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يعقوب </a:t>
                      </a:r>
                      <a:r>
                        <a:rPr kumimoji="0" lang="ar-SA" sz="3200" b="0" i="0" u="sng" strike="noStrike" kern="1200" cap="none" normalizeH="0" baseline="0" dirty="0">
                          <a:ln>
                            <a:noFill/>
                          </a:ln>
                          <a:solidFill>
                            <a:srgbClr val="FF9933"/>
                          </a:solidFill>
                          <a:effectLst/>
                          <a:latin typeface="Arial" charset="0"/>
                          <a:ea typeface="+mn-ea"/>
                          <a:cs typeface="Arial" charset="0"/>
                        </a:rPr>
                        <a:t>الرسول </a:t>
                      </a:r>
                      <a:r>
                        <a:rPr kumimoji="0" lang="ar-EG" sz="3200" b="0" i="0" u="sng" strike="noStrike" kern="1200" cap="none" normalizeH="0" baseline="0" dirty="0">
                          <a:ln>
                            <a:noFill/>
                          </a:ln>
                          <a:solidFill>
                            <a:srgbClr val="FF9933"/>
                          </a:solidFill>
                          <a:effectLst/>
                          <a:latin typeface="Arial" charset="0"/>
                          <a:ea typeface="+mn-ea"/>
                          <a:cs typeface="Arial" charset="0"/>
                        </a:rPr>
                        <a:t>(</a:t>
                      </a:r>
                      <a:r>
                        <a:rPr kumimoji="0" lang="en-CA" sz="3200" b="0" i="0" u="sng" strike="noStrike" kern="1200" cap="none" normalizeH="0" baseline="0" dirty="0">
                          <a:ln>
                            <a:noFill/>
                          </a:ln>
                          <a:solidFill>
                            <a:srgbClr val="FF9933"/>
                          </a:solidFill>
                          <a:effectLst/>
                          <a:latin typeface="Arial" charset="0"/>
                          <a:ea typeface="+mn-ea"/>
                          <a:cs typeface="Arial" charset="0"/>
                        </a:rPr>
                        <a:t>2:5-13</a:t>
                      </a:r>
                      <a:r>
                        <a:rPr kumimoji="0" lang="ar-SA" sz="3200" b="0" i="0" u="sng" strike="noStrike" kern="1200" cap="none" normalizeH="0" baseline="0" dirty="0">
                          <a:ln>
                            <a:noFill/>
                          </a:ln>
                          <a:solidFill>
                            <a:srgbClr val="FF9933"/>
                          </a:solidFill>
                          <a:effectLst/>
                          <a:latin typeface="Arial" charset="0"/>
                          <a:ea typeface="+mn-ea"/>
                          <a:cs typeface="Arial" charset="0"/>
                        </a:rPr>
                        <a:t> )</a:t>
                      </a:r>
                      <a:endParaRPr kumimoji="0" lang="ar-EG" sz="3200" b="0" i="0" u="sng" strike="noStrike" kern="1200" cap="none" normalizeH="0" baseline="0" dirty="0">
                        <a:ln>
                          <a:noFill/>
                        </a:ln>
                        <a:solidFill>
                          <a:srgbClr val="FF9933"/>
                        </a:solidFill>
                        <a:effectLst/>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اسمعُوا يا إخوتي الأحِبَّاءَ، أمَا اختَارَ اللَّهُ مساكين هذا العالَم وهُم أغنياءَ في الإيمانِ، وورثةَ للمَلكُوتِ الذي وَعَدَ بِهِ الذينَ يُحِبُّونَهُ؟ أمَّا أنتُمْ فقد أهنتُمُ الفقيرَ.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3600" b="0" i="0" u="sng" strike="noStrike" cap="none" normalizeH="0" baseline="0" dirty="0">
                          <a:ln>
                            <a:noFill/>
                          </a:ln>
                          <a:solidFill>
                            <a:srgbClr val="FF9933"/>
                          </a:solidFill>
                          <a:effectLst/>
                          <a:latin typeface="Arial" charset="0"/>
                          <a:cs typeface="Times New Roman" pitchFamily="18" charset="0"/>
                        </a:rPr>
                        <a:t>Jacques  2:5-13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Ecoutez, mes frères bien-aimés! N'est-ce pas Dieu qui a choisi ceux qui sont pauvres aux yeux du monde pour les rendre riches en foi et héritiers du Royaume qu'Il a promis à ceux qui l'aiment? Mais vous, vous avez privé le pauvre de sa dignité.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James  2:5-13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 Listen, my beloved brethren: Has God not chosen the poor of this world to be rich in faith and heirs of the kingdom which He promised to those who love Him? </a:t>
                      </a:r>
                      <a:r>
                        <a:rPr kumimoji="0" lang="en-CA" sz="2600" b="0" i="0" u="none" strike="noStrike" cap="none" normalizeH="0" baseline="0" dirty="0">
                          <a:ln>
                            <a:noFill/>
                          </a:ln>
                          <a:solidFill>
                            <a:schemeClr val="bg1"/>
                          </a:solidFill>
                          <a:effectLst/>
                          <a:latin typeface="Arial" charset="0"/>
                          <a:cs typeface="Arial" charset="0"/>
                        </a:rPr>
                        <a:t>6 But you have </a:t>
                      </a:r>
                      <a:r>
                        <a:rPr kumimoji="0" lang="en-CA" sz="2600" b="0" i="0" u="none" strike="noStrike" cap="none" normalizeH="0" baseline="0" dirty="0" err="1">
                          <a:ln>
                            <a:noFill/>
                          </a:ln>
                          <a:solidFill>
                            <a:schemeClr val="bg1"/>
                          </a:solidFill>
                          <a:effectLst/>
                          <a:latin typeface="Arial" charset="0"/>
                          <a:cs typeface="Arial" charset="0"/>
                        </a:rPr>
                        <a:t>dishonored</a:t>
                      </a:r>
                      <a:r>
                        <a:rPr kumimoji="0" lang="en-CA" sz="2600" b="0" i="0" u="none" strike="noStrike" cap="none" normalizeH="0" baseline="0" dirty="0">
                          <a:ln>
                            <a:noFill/>
                          </a:ln>
                          <a:solidFill>
                            <a:schemeClr val="bg1"/>
                          </a:solidFill>
                          <a:effectLst/>
                          <a:latin typeface="Arial" charset="0"/>
                          <a:cs typeface="Arial" charset="0"/>
                        </a:rPr>
                        <a:t> the poor man.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43c</a:t>
            </a:r>
          </a:p>
        </p:txBody>
      </p:sp>
    </p:spTree>
  </p:cSld>
  <p:clrMapOvr>
    <a:masterClrMapping/>
  </p:clrMapOvr>
</p:sld>
</file>

<file path=ppt/slides/slide3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0920" name="Group 24"/>
          <p:cNvGraphicFramePr>
            <a:graphicFrameLocks noGrp="1"/>
          </p:cNvGraphicFramePr>
          <p:nvPr/>
        </p:nvGraphicFramePr>
        <p:xfrm>
          <a:off x="34925" y="115888"/>
          <a:ext cx="9074150" cy="6455398"/>
        </p:xfrm>
        <a:graphic>
          <a:graphicData uri="http://schemas.openxmlformats.org/drawingml/2006/table">
            <a:tbl>
              <a:tblPr rtl="1"/>
              <a:tblGrid>
                <a:gridCol w="4860923">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أليسَ الأغنياءُ هُمْ الذين يَتسَلَّطونَ عَلَيكُم ويجُرُّونَكُم إلى المَحَاكِمِ؟ أمَا هُمْ يُجَدِّفونَ على الاسمِ الجليل الذي دُعِيَ بِهِ عَلَيكُمْ؟ إنْ كُنتُمْ تُتممُون النَّاموسَ المُلوكِيَّ حَسبَ الكتابِ: </a:t>
                      </a:r>
                      <a:r>
                        <a:rPr kumimoji="0" lang="ar-SA" sz="2800" b="0" i="0" u="none" strike="noStrike" cap="none" normalizeH="0" baseline="0" dirty="0">
                          <a:ln>
                            <a:noFill/>
                          </a:ln>
                          <a:solidFill>
                            <a:schemeClr val="bg1"/>
                          </a:solidFill>
                          <a:effectLst/>
                          <a:latin typeface="Arial" charset="0"/>
                          <a:cs typeface="Arial" charset="0"/>
                        </a:rPr>
                        <a:t>" أن تُحِبُّ قَرِيبَكَ كنَفسِكَ ”.</a:t>
                      </a:r>
                      <a:r>
                        <a:rPr kumimoji="0" lang="en-CA"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فَحسناً تَفعَلونَ. </a:t>
                      </a:r>
                      <a:endParaRPr kumimoji="0" lang="ar-EG"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N'est-ce pas les riches qui vous oppriment? Eux encore qui vous traînent devant les tribunaux? N'est-ce pas eux qui diffament le beau nom qu'on invoque sur vous? Certes, si vous exécutez la loi royale, conformément au texte: Tu aimeras ton prochain comme toi-même, vous agissez bien.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Do not the rich oppress you and drag you into the courts? 7 Do they not blaspheme that noble name by which you are called? 8 If you really fulfill the royal law according to the Scripture, You shall love your </a:t>
                      </a:r>
                      <a:r>
                        <a:rPr kumimoji="0" lang="en-CA" sz="2800" b="0" i="0" u="none" strike="noStrike" cap="none" normalizeH="0" baseline="0" dirty="0" err="1">
                          <a:ln>
                            <a:noFill/>
                          </a:ln>
                          <a:solidFill>
                            <a:schemeClr val="bg1"/>
                          </a:solidFill>
                          <a:effectLst/>
                          <a:latin typeface="Arial" charset="0"/>
                          <a:cs typeface="Arial" charset="0"/>
                        </a:rPr>
                        <a:t>neighbor</a:t>
                      </a:r>
                      <a:r>
                        <a:rPr kumimoji="0" lang="en-CA" sz="2800" b="0" i="0" u="none" strike="noStrike" cap="none" normalizeH="0" baseline="0" dirty="0">
                          <a:ln>
                            <a:noFill/>
                          </a:ln>
                          <a:solidFill>
                            <a:schemeClr val="bg1"/>
                          </a:solidFill>
                          <a:effectLst/>
                          <a:latin typeface="Arial" charset="0"/>
                          <a:cs typeface="Arial" charset="0"/>
                        </a:rPr>
                        <a:t> as yourself, you do well;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0920" name="Group 24"/>
          <p:cNvGraphicFramePr>
            <a:graphicFrameLocks noGrp="1"/>
          </p:cNvGraphicFramePr>
          <p:nvPr/>
        </p:nvGraphicFramePr>
        <p:xfrm>
          <a:off x="34925" y="115888"/>
          <a:ext cx="9074150" cy="6339840"/>
        </p:xfrm>
        <a:graphic>
          <a:graphicData uri="http://schemas.openxmlformats.org/drawingml/2006/table">
            <a:tbl>
              <a:tblPr rtl="1"/>
              <a:tblGrid>
                <a:gridCol w="4681537">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أمَّا إن حابيتُم الوجوه، فإنَّما ترتكبُون خَطِيَّةً، وتُوبخونَ مِنَ النَّاموس كمُتعَدِّينَ. لأنَّ مَنْ حَفِظَ النَّاموسِ كُله، وعَثَرَ في واحدةٍ، فقد صَارَ مُجرِماً في الكُلِّ. لأنَّ الذي قالَ: " لا تَزن " قال أيضاً: " لا تقتلْ ".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Mais si vous êtes partiaux, vous commettez un péché et la loi vous met en accusation comme transgresseurs. En effet, observer toute la loi et trébucher sur un seul point, c'est se rendre passible de tout, 11 car Celui qui a dit: Tu ne commettras pas d'adultère a dit aussi: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9 but if you show partiality, you commit sin, and are convicted by the law as transgressors. 10 For whoever shall keep the whole law, and yet stumble in one point, he is guilty of all. 11 For He who said, Do not commit adultery, also said, Do not murder.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0920" name="Group 24"/>
          <p:cNvGraphicFramePr>
            <a:graphicFrameLocks noGrp="1"/>
          </p:cNvGraphicFramePr>
          <p:nvPr/>
        </p:nvGraphicFramePr>
        <p:xfrm>
          <a:off x="34925" y="115888"/>
          <a:ext cx="9074150" cy="6339840"/>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لَم تَزنِ ولكن قَتلتَ فقد صِرتَ مُتعدِّيا النَّامُوسِ. هكذا تَكَلَّمُوا وهكذا افعَلُوا كعتِيدِين أن تُحاكمُوا بِنَامُوسِ الحُرِّيَّةِ. فإنَّ الدينونةَ بِلا رَحمةٍ تكُون على مَن لا يصنع رَحمَةً، والرَّحمةُ تَفتَخِر على الدينونةِ.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Tu n'assassineras pas et si, sans commettre d'adultère, tu commets un meurtre, tu contreviens à la loi.12 Parlez et agissez en hommes appelés à être jugés d'après la loi de liberté. En effet, le jugement est sans pitié pour qui n'a pas eu pitié; la pitié dédaigne le jugement.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Now if you do not commit adultery, but you do murder, you have become a transgressor of the law. 12 So speak and so do as those who will be judged by the law of liberty. </a:t>
                      </a:r>
                      <a:r>
                        <a:rPr kumimoji="0" lang="en-CA" sz="2800" b="0" i="0" u="none" strike="noStrike" kern="1200" cap="none" normalizeH="0" baseline="0" dirty="0">
                          <a:ln>
                            <a:noFill/>
                          </a:ln>
                          <a:solidFill>
                            <a:schemeClr val="bg1"/>
                          </a:solidFill>
                          <a:effectLst/>
                          <a:latin typeface="Arial" charset="0"/>
                          <a:ea typeface="+mn-ea"/>
                          <a:cs typeface="Arial" charset="0"/>
                        </a:rPr>
                        <a:t>13 For judgment is without mercy to the one who has shown no mercy. Mercy triumphs over judgment.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1922"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121924" name="Picture 4" descr="pointing"/>
          <p:cNvPicPr>
            <a:picLocks noChangeAspect="1" noChangeArrowheads="1"/>
          </p:cNvPicPr>
          <p:nvPr/>
        </p:nvPicPr>
        <p:blipFill>
          <a:blip r:embed="rId2" cstate="print"/>
          <a:srcRect/>
          <a:stretch>
            <a:fillRect/>
          </a:stretch>
        </p:blipFill>
        <p:spPr bwMode="auto">
          <a:xfrm>
            <a:off x="4071934"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21924"/>
                                        </p:tgtEl>
                                        <p:attrNameLst>
                                          <p:attrName>style.visibility</p:attrName>
                                        </p:attrNameLst>
                                      </p:cBhvr>
                                      <p:to>
                                        <p:strVal val="visible"/>
                                      </p:to>
                                    </p:set>
                                    <p:anim calcmode="lin" valueType="num">
                                      <p:cBhvr additive="base">
                                        <p:cTn id="7" dur="500" fill="hold"/>
                                        <p:tgtEl>
                                          <p:spTgt spid="7121924"/>
                                        </p:tgtEl>
                                        <p:attrNameLst>
                                          <p:attrName>ppt_x</p:attrName>
                                        </p:attrNameLst>
                                      </p:cBhvr>
                                      <p:tavLst>
                                        <p:tav tm="0">
                                          <p:val>
                                            <p:strVal val="0-#ppt_w/2"/>
                                          </p:val>
                                        </p:tav>
                                        <p:tav tm="100000">
                                          <p:val>
                                            <p:strVal val="#ppt_x"/>
                                          </p:val>
                                        </p:tav>
                                      </p:tavLst>
                                    </p:anim>
                                    <p:anim calcmode="lin" valueType="num">
                                      <p:cBhvr additive="base">
                                        <p:cTn id="8" dur="500" fill="hold"/>
                                        <p:tgtEl>
                                          <p:spTgt spid="71219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2946"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122947"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122948"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122949"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5021" name="Group 29"/>
          <p:cNvGraphicFramePr>
            <a:graphicFrameLocks noGrp="1"/>
          </p:cNvGraphicFramePr>
          <p:nvPr/>
        </p:nvGraphicFramePr>
        <p:xfrm>
          <a:off x="107950" y="115888"/>
          <a:ext cx="9036050" cy="6492875"/>
        </p:xfrm>
        <a:graphic>
          <a:graphicData uri="http://schemas.openxmlformats.org/drawingml/2006/table">
            <a:tbl>
              <a:tblPr rtl="1"/>
              <a:tblGrid>
                <a:gridCol w="4808762">
                  <a:extLst>
                    <a:ext uri="{9D8B030D-6E8A-4147-A177-3AD203B41FA5}">
                      <a16:colId xmlns:a16="http://schemas.microsoft.com/office/drawing/2014/main" val="20000"/>
                    </a:ext>
                  </a:extLst>
                </a:gridCol>
                <a:gridCol w="422728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kern="1200" cap="none" normalizeH="0" baseline="0" dirty="0">
                          <a:ln>
                            <a:noFill/>
                          </a:ln>
                          <a:solidFill>
                            <a:srgbClr val="FF9900"/>
                          </a:solidFill>
                          <a:effectLst/>
                          <a:latin typeface="Arial" charset="0"/>
                          <a:ea typeface="+mn-ea"/>
                          <a:cs typeface="Arial" charset="0"/>
                        </a:rPr>
                        <a:t>الأطهار</a:t>
                      </a:r>
                      <a:r>
                        <a:rPr kumimoji="0" lang="ar-EG" sz="2800" b="0" i="0" u="sng" strike="noStrike" kern="1200" cap="none" normalizeH="0" baseline="0" dirty="0">
                          <a:ln>
                            <a:noFill/>
                          </a:ln>
                          <a:solidFill>
                            <a:srgbClr val="FF9900"/>
                          </a:solidFill>
                          <a:effectLst/>
                          <a:latin typeface="Arial" charset="0"/>
                          <a:ea typeface="+mn-ea"/>
                          <a:cs typeface="Arial" charset="0"/>
                        </a:rPr>
                        <a:t> (</a:t>
                      </a:r>
                      <a:r>
                        <a:rPr kumimoji="0" lang="en-CA" sz="2800" b="0" i="0" u="sng" strike="noStrike" kern="1200" cap="none" normalizeH="0" baseline="0" dirty="0">
                          <a:ln>
                            <a:noFill/>
                          </a:ln>
                          <a:solidFill>
                            <a:srgbClr val="FF9900"/>
                          </a:solidFill>
                          <a:effectLst/>
                          <a:latin typeface="Arial" charset="0"/>
                          <a:ea typeface="+mn-ea"/>
                          <a:cs typeface="Arial" charset="0"/>
                        </a:rPr>
                        <a:t>9:22-31</a:t>
                      </a:r>
                      <a:r>
                        <a:rPr kumimoji="0" lang="ar-SA" sz="2800" b="0" i="0" u="sng" strike="noStrike" cap="none" normalizeH="0" baseline="0" dirty="0">
                          <a:ln>
                            <a:noFill/>
                          </a:ln>
                          <a:solidFill>
                            <a:srgbClr val="FF9900"/>
                          </a:solidFill>
                          <a:effectLst/>
                          <a:latin typeface="Arial" charset="0"/>
                          <a:cs typeface="Arial" charset="0"/>
                        </a:rPr>
                        <a:t> )</a:t>
                      </a:r>
                      <a:endParaRPr kumimoji="0" lang="en-CA"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شاولُ فكان يزدادُ قُوَّةً، ويُزعِجُ اليهُودَ القاطنين بدِمشقَ. مُبرهناً " أنَّ هذا هو المسيحُ ". فلمَّا تَمَّت أيَّامٌ كثيرةٌ تشاور اليهودُ ليقتلوهُ،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9:22-31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22 Mais Saul s'affirmait d'autant plus et il confondait les habitants Juifs de Damas en prouvant que Jésus était bien le Messie. Un temps assez long s'était écoulé, quand ces Juifs se concertèrent pour le faire périr.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9:22-31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22 But Saul increased all the more in strength, and confounded the Jews who dwelt in Damascus, proving that this Jesus is the Christ. 23 Now after many days were past, the Jews plotted to kill him.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43a</a:t>
            </a:r>
          </a:p>
        </p:txBody>
      </p:sp>
    </p:spTree>
  </p:cSld>
  <p:clrMapOvr>
    <a:masterClrMapping/>
  </p:clrMapOvr>
</p:sld>
</file>

<file path=ppt/slides/slide3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6044" name="Group 28"/>
          <p:cNvGraphicFramePr>
            <a:graphicFrameLocks noGrp="1"/>
          </p:cNvGraphicFramePr>
          <p:nvPr/>
        </p:nvGraphicFramePr>
        <p:xfrm>
          <a:off x="34925" y="44450"/>
          <a:ext cx="9074150" cy="6730672"/>
        </p:xfrm>
        <a:graphic>
          <a:graphicData uri="http://schemas.openxmlformats.org/drawingml/2006/table">
            <a:tbl>
              <a:tblPr rtl="1"/>
              <a:tblGrid>
                <a:gridCol w="4876571">
                  <a:extLst>
                    <a:ext uri="{9D8B030D-6E8A-4147-A177-3AD203B41FA5}">
                      <a16:colId xmlns:a16="http://schemas.microsoft.com/office/drawing/2014/main" val="20000"/>
                    </a:ext>
                  </a:extLst>
                </a:gridCol>
                <a:gridCol w="4197579">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فعَلِم شاولُ بمكيدتِهم. وكانُوا يُراقبُون الأبوابَ نهاراً وليلاً ليقتُلُوهُ. فأخذهُ التَّلاميذُ ليلاً ودلَّوْهُ مِنَ السُّورِ في سَلٍّ. ولمَّا جاء شاولُ إلى أُورُشليمَ حاولَ أن يلتصقَ بالتَّلاميذ، وكانوا كُلّهم يخافونَ مِنهُ</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24 Saul eut alors connaissance de leur complot. Ils allaient jusqu'à garder les portes de la ville, jour et nuit, pour pouvoir le tuer. Mais, une nuit, ses disciples le prirent et le descendirent le long de la muraille dans une corbeille. Arrivé à Jérusalem, Saul essayait de s'agréger aux disciples; mais tous avaient peur de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24 But their plot became known to Saul. And they watched the gates day and night, to kill him. 25 Then the disciples took him by night and let him down through the wall in a large basket. 26 And when Saul had come to Jerusalem, he tried to join the disciples; but they were all afraid of him,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6044" name="Group 28"/>
          <p:cNvGraphicFramePr>
            <a:graphicFrameLocks noGrp="1"/>
          </p:cNvGraphicFramePr>
          <p:nvPr/>
        </p:nvGraphicFramePr>
        <p:xfrm>
          <a:off x="34925" y="44450"/>
          <a:ext cx="9074150" cy="6526836"/>
        </p:xfrm>
        <a:graphic>
          <a:graphicData uri="http://schemas.openxmlformats.org/drawingml/2006/table">
            <a:tbl>
              <a:tblPr rtl="1"/>
              <a:tblGrid>
                <a:gridCol w="4492399">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غير مُصدِّقينَ أنَّهُ تلميذٌ. فأخذهُ برنابا وأدخله إلى الرُّسل، وحدَّثهُم كيفَ أبصرَ الرَّبَّ في الطَّريق وأنَّهُ كلَّمهُ، وكيفَ جاهرَ في دمشقَ بِاسم يسوعَ</a:t>
                      </a:r>
                      <a:r>
                        <a:rPr kumimoji="0" lang="en-CA" sz="3200" b="0" i="0" u="none" strike="noStrike" cap="none" normalizeH="0" baseline="0" dirty="0">
                          <a:ln>
                            <a:noFill/>
                          </a:ln>
                          <a:solidFill>
                            <a:schemeClr val="bg1"/>
                          </a:solidFill>
                          <a:effectLst/>
                          <a:latin typeface="Arial" charset="0"/>
                          <a:cs typeface="Arial" charset="0"/>
                        </a:rPr>
                        <a:t>.</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n'arrivant pas à le croire vraiment disciple. </a:t>
                      </a:r>
                      <a:r>
                        <a:rPr kumimoji="0" lang="fr-FR" sz="2800" b="0" i="0" u="none" strike="noStrike" cap="none" normalizeH="0" baseline="0" dirty="0" err="1">
                          <a:ln>
                            <a:noFill/>
                          </a:ln>
                          <a:solidFill>
                            <a:schemeClr val="bg1"/>
                          </a:solidFill>
                          <a:effectLst/>
                          <a:latin typeface="Arial" charset="0"/>
                          <a:cs typeface="Arial" charset="0"/>
                        </a:rPr>
                        <a:t>Barnabas</a:t>
                      </a:r>
                      <a:r>
                        <a:rPr kumimoji="0" lang="fr-FR" sz="2800" b="0" i="0" u="none" strike="noStrike" cap="none" normalizeH="0" baseline="0" dirty="0">
                          <a:ln>
                            <a:noFill/>
                          </a:ln>
                          <a:solidFill>
                            <a:schemeClr val="bg1"/>
                          </a:solidFill>
                          <a:effectLst/>
                          <a:latin typeface="Arial" charset="0"/>
                          <a:cs typeface="Arial" charset="0"/>
                        </a:rPr>
                        <a:t> le prit alors avec lui, l'introduisit auprès des apôtres et leur raconta comment sur la route, il avait vu le Seigneur qui lui avait parlé, et comment, à Damas, il s'était exprimé avec assurance au nom de Jésus.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and did not believe that he was a disciple. 27 But Barnabas took him and brought him to the apostles. And he declared to them how he had seen the Lord on the road, and that He had spoken to him, and how he had preached boldly at Damascus in the name of Jesus.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6044" name="Group 28"/>
          <p:cNvGraphicFramePr>
            <a:graphicFrameLocks noGrp="1"/>
          </p:cNvGraphicFramePr>
          <p:nvPr/>
        </p:nvGraphicFramePr>
        <p:xfrm>
          <a:off x="34925" y="44450"/>
          <a:ext cx="9074150" cy="6766560"/>
        </p:xfrm>
        <a:graphic>
          <a:graphicData uri="http://schemas.openxmlformats.org/drawingml/2006/table">
            <a:tbl>
              <a:tblPr rtl="1"/>
              <a:tblGrid>
                <a:gridCol w="4639809">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فكان معهُم في أُورُشليمَ يدخلُ ويخرجُ ويُبشر بِاسم الرَّبِّ يسوعَ. وكان يُخاطبُ اليونانيِّينَ ويُباحثُهم، فحاولُوا أن يقتُلُوهُ. فلمَّا عَلِمَ الإخوةُ أحدرُوهُ إلى قيصريَّةَ وأرسلُوهُ إلى طرسُوسَ.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28 Dès lors, Saul allait et venait avec eux dans Jérusalem, s'exprimant avec assurance au nom du Seigneur. Il s'entretenait avec les Hellénistes et discutait avec eux; mais eux cherchaient à le faire périr. Les frères, l'ayant appris, le conduisirent à Césarée et de là le firent partir sur Tarse.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28 So he was with them at Jerusalem, coming in and going out. 29 And he spoke boldly in the name of the Lord Jesus and disputed against the Hellenists, but they attempted to kill him. 30 When the brethren found out, they brought him down to Caesarea and sent him out to Tarsus.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26044" name="Group 28"/>
          <p:cNvGraphicFramePr>
            <a:graphicFrameLocks noGrp="1"/>
          </p:cNvGraphicFramePr>
          <p:nvPr/>
        </p:nvGraphicFramePr>
        <p:xfrm>
          <a:off x="34925" y="44450"/>
          <a:ext cx="9074150" cy="5618163"/>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وأمَّا الكَنِيسة في كُلِّ اليهُوديَّةِ والجَلِيلِ والسَّامِرةِ فكانت في سلامٌ، مبنية وسالكة في خَوفِ الربِّ، وكانت تزداد بِتَعزيةِ الرُّوحِ القُدُسِ.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31 L'Eglise, sur toute l'étendue de la Judée, de la Galilée et de la Samarie, vivait donc en paix, elle s'édifiait et marchait dans la crainte du Seigneur et, grâce à l'appui du Saint Esprit, elle s'accroissait.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31 Then the churches throughout all Judea, Galilee, and Samaria had peace and were edified. And walking in the fear of the Lord and in the comfort of the Holy Spirit, they were multiplied</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7042"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8066"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128068"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28068"/>
                                        </p:tgtEl>
                                        <p:attrNameLst>
                                          <p:attrName>style.visibility</p:attrName>
                                        </p:attrNameLst>
                                      </p:cBhvr>
                                      <p:to>
                                        <p:strVal val="visible"/>
                                      </p:to>
                                    </p:set>
                                    <p:anim calcmode="lin" valueType="num">
                                      <p:cBhvr additive="base">
                                        <p:cTn id="7" dur="500" fill="hold"/>
                                        <p:tgtEl>
                                          <p:spTgt spid="7128068"/>
                                        </p:tgtEl>
                                        <p:attrNameLst>
                                          <p:attrName>ppt_x</p:attrName>
                                        </p:attrNameLst>
                                      </p:cBhvr>
                                      <p:tavLst>
                                        <p:tav tm="0">
                                          <p:val>
                                            <p:strVal val="0-#ppt_w/2"/>
                                          </p:val>
                                        </p:tav>
                                        <p:tav tm="100000">
                                          <p:val>
                                            <p:strVal val="#ppt_x"/>
                                          </p:val>
                                        </p:tav>
                                      </p:tavLst>
                                    </p:anim>
                                    <p:anim calcmode="lin" valueType="num">
                                      <p:cBhvr additive="base">
                                        <p:cTn id="8" dur="500" fill="hold"/>
                                        <p:tgtEl>
                                          <p:spTgt spid="71280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29090"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0134" name="Group 22"/>
          <p:cNvGraphicFramePr>
            <a:graphicFrameLocks noGrp="1"/>
          </p:cNvGraphicFramePr>
          <p:nvPr/>
        </p:nvGraphicFramePr>
        <p:xfrm>
          <a:off x="107950" y="44450"/>
          <a:ext cx="9072563" cy="6681280"/>
        </p:xfrm>
        <a:graphic>
          <a:graphicData uri="http://schemas.openxmlformats.org/drawingml/2006/table">
            <a:tbl>
              <a:tblPr rtl="1"/>
              <a:tblGrid>
                <a:gridCol w="4464050">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Arial" charset="0"/>
                        </a:rPr>
                        <a:t>86:12-13</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أعتَرفُ لكَ أيُّها الرَّبُّ إلَهِي مِنْ كُلِّ قَلبي، وأُمَجِّدُ اسمَكَ إلى الأبَدِ.</a:t>
                      </a:r>
                      <a:br>
                        <a:rPr kumimoji="0" lang="ar-SA" sz="3200" b="0" i="0" u="none" strike="noStrike" cap="none" normalizeH="0" baseline="0" dirty="0">
                          <a:ln>
                            <a:noFill/>
                          </a:ln>
                          <a:solidFill>
                            <a:schemeClr val="bg1"/>
                          </a:solidFill>
                          <a:effectLst/>
                          <a:latin typeface="Arial" charset="0"/>
                          <a:cs typeface="Arial" charset="0"/>
                        </a:rPr>
                      </a:br>
                      <a:r>
                        <a:rPr kumimoji="0" lang="ar-SA" sz="3200" b="0" i="0" u="none" strike="noStrike" cap="none" normalizeH="0" baseline="0" dirty="0">
                          <a:ln>
                            <a:noFill/>
                          </a:ln>
                          <a:solidFill>
                            <a:schemeClr val="bg1"/>
                          </a:solidFill>
                          <a:effectLst/>
                          <a:latin typeface="Arial" charset="0"/>
                          <a:cs typeface="Arial" charset="0"/>
                        </a:rPr>
                        <a:t>لأنَّ رحْمَتَكَ عَظِيمَةٌ عليَّ، وقَدْ نَجَّيْتَ نَفسي مِنَ الجَحِيم السُّفلَيِّ. 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Arial" charset="0"/>
                        </a:rPr>
                        <a:t>Psaume </a:t>
                      </a:r>
                      <a:r>
                        <a:rPr kumimoji="0" lang="en-US" sz="3600" b="0" i="0" u="sng" strike="noStrike" cap="none" normalizeH="0" baseline="0" dirty="0">
                          <a:ln>
                            <a:noFill/>
                          </a:ln>
                          <a:solidFill>
                            <a:srgbClr val="FF9933"/>
                          </a:solidFill>
                          <a:effectLst/>
                          <a:latin typeface="Arial" charset="0"/>
                          <a:cs typeface="Arial" charset="0"/>
                        </a:rPr>
                        <a:t>86:12-13</a:t>
                      </a:r>
                      <a:r>
                        <a:rPr kumimoji="0" lang="fr-FR" sz="2800" b="0" i="0" u="none" strike="noStrike" cap="none" normalizeH="0" baseline="0" dirty="0">
                          <a:ln>
                            <a:noFill/>
                          </a:ln>
                          <a:solidFill>
                            <a:schemeClr val="bg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Seigneur mon Dieu, je veux te célébrer de tout mon cœur, et glorifier ton nom pour toujours,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car ta fidélité est grande envers moi, et tu m'as délivré des profondeurs des enfers, Alléluia.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Arial" charset="0"/>
                        </a:rPr>
                        <a:t>Psalms 86:12-13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12 I will praise You, O Lord my God, with all my heart, And I will glorify Your name forevermore.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For great is Your mercy toward me, And You have delivered my soul from the depths of </a:t>
                      </a:r>
                      <a:r>
                        <a:rPr kumimoji="0" lang="en-CA" sz="2800" b="0" i="0" u="none" strike="noStrike" cap="none" normalizeH="0" baseline="0" dirty="0" err="1">
                          <a:ln>
                            <a:noFill/>
                          </a:ln>
                          <a:solidFill>
                            <a:schemeClr val="bg1"/>
                          </a:solidFill>
                          <a:effectLst/>
                          <a:latin typeface="Arial" charset="0"/>
                          <a:cs typeface="Arial" charset="0"/>
                        </a:rPr>
                        <a:t>Sheol</a:t>
                      </a:r>
                      <a:r>
                        <a:rPr kumimoji="0" lang="en-CA" sz="2800" b="0" i="0" u="none" strike="noStrike" cap="none" normalizeH="0" baseline="0" dirty="0">
                          <a:ln>
                            <a:noFill/>
                          </a:ln>
                          <a:solidFill>
                            <a:schemeClr val="bg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43pg</a:t>
            </a:r>
          </a:p>
        </p:txBody>
      </p:sp>
    </p:spTree>
  </p:cSld>
  <p:clrMapOvr>
    <a:masterClrMapping/>
  </p:clrMapOvr>
</p:sld>
</file>

<file path=ppt/slides/slide3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1157" name="Group 21"/>
          <p:cNvGraphicFramePr>
            <a:graphicFrameLocks noGrp="1"/>
          </p:cNvGraphicFramePr>
          <p:nvPr/>
        </p:nvGraphicFramePr>
        <p:xfrm>
          <a:off x="34925" y="44450"/>
          <a:ext cx="9145588" cy="6666167"/>
        </p:xfrm>
        <a:graphic>
          <a:graphicData uri="http://schemas.openxmlformats.org/drawingml/2006/table">
            <a:tbl>
              <a:tblPr rtl="1"/>
              <a:tblGrid>
                <a:gridCol w="5050743">
                  <a:extLst>
                    <a:ext uri="{9D8B030D-6E8A-4147-A177-3AD203B41FA5}">
                      <a16:colId xmlns:a16="http://schemas.microsoft.com/office/drawing/2014/main" val="20000"/>
                    </a:ext>
                  </a:extLst>
                </a:gridCol>
                <a:gridCol w="409484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000" b="0" i="0" u="sng" strike="noStrike" cap="none" normalizeH="0" baseline="0" dirty="0">
                          <a:ln>
                            <a:noFill/>
                          </a:ln>
                          <a:solidFill>
                            <a:srgbClr val="FF9933"/>
                          </a:solidFill>
                          <a:effectLst/>
                          <a:latin typeface="Arial" charset="0"/>
                          <a:cs typeface="Arial" charset="0"/>
                        </a:rPr>
                        <a:t>يوحنا( 5 : 31 ـ 47 )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وإنْ كُنتُ أشهدُ لنَفسي فَشَهادتِي ليستْ حقاً. الذي يَشهدُ لي آخرُ، وأعلَمُ أنَّ </a:t>
                      </a:r>
                      <a:r>
                        <a:rPr kumimoji="0" lang="ar-SA" sz="3100" b="0" i="0" u="none" strike="noStrike" cap="none" normalizeH="0" baseline="0" dirty="0">
                          <a:ln>
                            <a:noFill/>
                          </a:ln>
                          <a:solidFill>
                            <a:schemeClr val="bg1"/>
                          </a:solidFill>
                          <a:effectLst/>
                          <a:latin typeface="Arial" charset="0"/>
                          <a:cs typeface="Arial" charset="0"/>
                        </a:rPr>
                        <a:t>شَهادَتهُ التي يَشهَدُها لي هيَ حقٌّ. أنتُمْ أرسلتُم إلى يُوحنَّا فَشَهِدَ بالحقِّ. </a:t>
                      </a:r>
                      <a:endParaRPr kumimoji="0" lang="en-CA" sz="31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5:31-47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31 Si je me rendais </a:t>
                      </a:r>
                      <a:r>
                        <a:rPr kumimoji="0" lang="fr-FR" sz="2700" b="0" i="0" u="none" strike="noStrike" cap="none" normalizeH="0" baseline="0" dirty="0">
                          <a:ln>
                            <a:noFill/>
                          </a:ln>
                          <a:solidFill>
                            <a:schemeClr val="bg1"/>
                          </a:solidFill>
                          <a:effectLst/>
                          <a:latin typeface="Arial" charset="0"/>
                          <a:cs typeface="Arial" charset="0"/>
                        </a:rPr>
                        <a:t>témoignage à moi-même, mon témoignage ne serait pas recevable; c'est un autre qui me rend témoignage, et je sais que le témoignage qu'il me rend est conforme à la vérité. Vous avez envoyé une délégation auprès de Jean et il a rendu témoignage à la vérité.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5:31-47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kern="1200" cap="none" normalizeH="0" baseline="0" dirty="0">
                          <a:ln>
                            <a:noFill/>
                          </a:ln>
                          <a:solidFill>
                            <a:schemeClr val="bg1"/>
                          </a:solidFill>
                          <a:effectLst/>
                          <a:latin typeface="Arial" charset="0"/>
                          <a:ea typeface="+mn-ea"/>
                          <a:cs typeface="Arial" charset="0"/>
                        </a:rPr>
                        <a:t>31 If I bear witness of Myself, My witness is not true. 32 There is another who bears witness of Me, and I know that the witness which He witnesses of Me is true. 33 You have sent to John, and he has borne witness to the truth.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43g</a:t>
            </a:r>
          </a:p>
        </p:txBody>
      </p:sp>
    </p:spTree>
  </p:cSld>
  <p:clrMapOvr>
    <a:masterClrMapping/>
  </p:clrMapOvr>
</p:sld>
</file>

<file path=ppt/slides/slide3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2185" name="Group 25"/>
          <p:cNvGraphicFramePr>
            <a:graphicFrameLocks noGrp="1"/>
          </p:cNvGraphicFramePr>
          <p:nvPr/>
        </p:nvGraphicFramePr>
        <p:xfrm>
          <a:off x="34925" y="115888"/>
          <a:ext cx="9074150" cy="6587796"/>
        </p:xfrm>
        <a:graphic>
          <a:graphicData uri="http://schemas.openxmlformats.org/drawingml/2006/table">
            <a:tbl>
              <a:tblPr rtl="1"/>
              <a:tblGrid>
                <a:gridCol w="5008333">
                  <a:extLst>
                    <a:ext uri="{9D8B030D-6E8A-4147-A177-3AD203B41FA5}">
                      <a16:colId xmlns:a16="http://schemas.microsoft.com/office/drawing/2014/main" val="20000"/>
                    </a:ext>
                  </a:extLst>
                </a:gridCol>
                <a:gridCol w="406581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أنا فلا أقبَلُ شهادةً مِن إنسانٍ، لكن أقولُ هذا لِتَخلُصُوا أنتُم. ذاك كان </a:t>
                      </a:r>
                      <a:r>
                        <a:rPr kumimoji="0" lang="ar-SA" sz="3000" b="0" i="0" u="none" strike="noStrike" cap="none" normalizeH="0" baseline="0" dirty="0">
                          <a:ln>
                            <a:noFill/>
                          </a:ln>
                          <a:solidFill>
                            <a:schemeClr val="bg1"/>
                          </a:solidFill>
                          <a:effectLst/>
                          <a:latin typeface="Arial" charset="0"/>
                          <a:cs typeface="Arial" charset="0"/>
                        </a:rPr>
                        <a:t>المصباح المُوقدَ المُنيرَ، وأنتُم أردتُم أن تتهللُوا بنُورهِ ساعَةً. أمَّا أنا فلي شَهادةٌ أعظَمُ مِن شَهادة يُوحنَّا، لأنَّ الأعمالَ التي أعطانيها أبي لأُكمِّلَهَا، </a:t>
                      </a:r>
                      <a:endParaRPr kumimoji="0" lang="en-US"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34 Pour moi, ce n'est pas que j'aie à recevoir le témoignage d'un homme, mais je parle ainsi afin que vous soyez sauvés. Jean fut la lampe qu'on allume et qui brille: et vous avez bien voulu vous réjouir pour un moment à sa lumière. Or je possède un témoignage qui est plus grand que celui de Jean: ce sont les œuvres que le Père m'a donné à accomplir;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34 Yet I do not receive testimony from man, but I say these things that you may be saved. 35 He was the burning and shining lamp, and you were willing for a time to rejoice in his light. 36 But I have a greater witness than John's; for the works which the Father has given Me to finish--</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2185" name="Group 25"/>
          <p:cNvGraphicFramePr>
            <a:graphicFrameLocks noGrp="1"/>
          </p:cNvGraphicFramePr>
          <p:nvPr/>
        </p:nvGraphicFramePr>
        <p:xfrm>
          <a:off x="34925" y="115888"/>
          <a:ext cx="9074150" cy="6613525"/>
        </p:xfrm>
        <a:graphic>
          <a:graphicData uri="http://schemas.openxmlformats.org/drawingml/2006/table">
            <a:tbl>
              <a:tblPr rtl="1"/>
              <a:tblGrid>
                <a:gridCol w="4742541">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هيَ الأعمالُ التي أعمَلُهَا وهيَ تَشهدُ لي أنَّ الآبَ قد أرسلنِي. والآبُ الذي أرسلني هو الذي شهَدُ لي. فمَا سمعتُم صوتَهُ قطُّ، ولا رأيتُم هيئَتَهُ، وكلمتهُ ليست ثابتةً فيكُم، لأنَّ الذي أرسَلَهُ لم تؤمنُوا أنتُم بهِ.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je les fais et ce sont elles qui portent à mon sujet témoignage que le Père m'a envoyé. Le Père qui m'a envoyé a lui-même porté témoignage à mon sujet. Mais jamais vous n'avez ni écouté sa voix ni vu ce qui le manifestait, et sa parole ne demeure pas en vous, puisque vous ne croyez pas à celui qu'il a envoyé.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the very works that I do--bear witness of Me, that the Father has sent Me. 37 And the Father Himself, who sent Me, has testified of Me. You have neither heard His voice at any time, nor seen His form. 38 But you do not have His word abiding in you, because whom He sent, Him you do not believe.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2185" name="Group 25"/>
          <p:cNvGraphicFramePr>
            <a:graphicFrameLocks noGrp="1"/>
          </p:cNvGraphicFramePr>
          <p:nvPr/>
        </p:nvGraphicFramePr>
        <p:xfrm>
          <a:off x="34925" y="115888"/>
          <a:ext cx="9074150" cy="6796405"/>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فتِّشُوا الكُتُبَ التي تَظُنُّونَ أنتُم أنَّ فيها حياةً أبديَّةً. وهيَ التي تَشهَدُ لي. ولستُم تُريدُونَ أن تَأتُوا إليَّ لتكُونَ لكُم حياةٌ. مَجداً مِن النَّاسِ لستُ أقبَلُ، لكنني عَرَفتكُم أنْ محبَّةُ اللَّهِ ليستْ فيكُمْ.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39 Vous scrutez les écritures  parce que vous pensez acquérir par elles la vie éternelle: ce sont elles qui rendent témoignage à mon sujet. Et vous ne voulez pas venir à moi pour avoir la vie éternelle. La gloire, je ne la tiens pas des hommes. Mais je vous connais, vous n'avez pas en vous l'amour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39 You search the Scriptures, for in them you think you have eternal life; and these are they which testify of Me. 40 But you are not willing to come to Me that you may have life. 41 I do not receive </a:t>
                      </a:r>
                      <a:r>
                        <a:rPr kumimoji="0" lang="en-CA" sz="2800" b="0" i="0" u="none" strike="noStrike" cap="none" normalizeH="0" baseline="0" dirty="0" err="1">
                          <a:ln>
                            <a:noFill/>
                          </a:ln>
                          <a:solidFill>
                            <a:schemeClr val="bg1"/>
                          </a:solidFill>
                          <a:effectLst/>
                          <a:latin typeface="Arial" charset="0"/>
                          <a:cs typeface="Arial" charset="0"/>
                        </a:rPr>
                        <a:t>honor</a:t>
                      </a:r>
                      <a:r>
                        <a:rPr kumimoji="0" lang="en-CA" sz="2800" b="0" i="0" u="none" strike="noStrike" cap="none" normalizeH="0" baseline="0" dirty="0">
                          <a:ln>
                            <a:noFill/>
                          </a:ln>
                          <a:solidFill>
                            <a:schemeClr val="bg1"/>
                          </a:solidFill>
                          <a:effectLst/>
                          <a:latin typeface="Arial" charset="0"/>
                          <a:cs typeface="Arial" charset="0"/>
                        </a:rPr>
                        <a:t> from men. 42 But I know you, that you do not have the love of God in you.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2185" name="Group 25"/>
          <p:cNvGraphicFramePr>
            <a:graphicFrameLocks noGrp="1"/>
          </p:cNvGraphicFramePr>
          <p:nvPr/>
        </p:nvGraphicFramePr>
        <p:xfrm>
          <a:off x="34925" y="115888"/>
          <a:ext cx="9074150" cy="6455398"/>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أنا أتيتُ بِاسم أبي ولَستُمْ تَقبلُوني. وإن أتى آخرُ بِاسم نفسِهِ تقبلُونَهُ. كيفَ يُمكنكُم أن تُؤمُنوا وأنتُم تَقبَـلُونَ مجداً بعضُكُم مِن بعضٍ؟ ومجدُ الإلهِ الواحدِ لستُم تَطلُبونَهُ؟. </a:t>
                      </a:r>
                      <a:endParaRPr kumimoji="0" lang="en-US"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43 Je suis venu au nom de mon Père, et vous refusez de me recevoir. Qu'un autre vienne en son propre nom, celui-là vous le recevrez! Comment pourriez-vous croire, vous qui tenez votre gloire les uns des autres et qui ne cherchez pas la gloire qui vient de Dieu seul?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43 I have come in My Father's name, and you do not receive Me; if another comes in his own name, him you will receive. 44 How can you believe, who receive </a:t>
                      </a:r>
                      <a:r>
                        <a:rPr kumimoji="0" lang="en-CA" sz="2800" b="0" i="0" u="none" strike="noStrike" cap="none" normalizeH="0" baseline="0" dirty="0" err="1">
                          <a:ln>
                            <a:noFill/>
                          </a:ln>
                          <a:solidFill>
                            <a:schemeClr val="bg1"/>
                          </a:solidFill>
                          <a:effectLst/>
                          <a:latin typeface="Arial" charset="0"/>
                          <a:cs typeface="Arial" charset="0"/>
                        </a:rPr>
                        <a:t>honor</a:t>
                      </a:r>
                      <a:r>
                        <a:rPr kumimoji="0" lang="en-CA" sz="2800" b="0" i="0" u="none" strike="noStrike" cap="none" normalizeH="0" baseline="0" dirty="0">
                          <a:ln>
                            <a:noFill/>
                          </a:ln>
                          <a:solidFill>
                            <a:schemeClr val="bg1"/>
                          </a:solidFill>
                          <a:effectLst/>
                          <a:latin typeface="Arial" charset="0"/>
                          <a:cs typeface="Arial" charset="0"/>
                        </a:rPr>
                        <a:t> from one another, and do not seek the </a:t>
                      </a:r>
                      <a:r>
                        <a:rPr kumimoji="0" lang="en-CA" sz="2800" b="0" i="0" u="none" strike="noStrike" cap="none" normalizeH="0" baseline="0" dirty="0" err="1">
                          <a:ln>
                            <a:noFill/>
                          </a:ln>
                          <a:solidFill>
                            <a:schemeClr val="bg1"/>
                          </a:solidFill>
                          <a:effectLst/>
                          <a:latin typeface="Arial" charset="0"/>
                          <a:cs typeface="Arial" charset="0"/>
                        </a:rPr>
                        <a:t>honor</a:t>
                      </a:r>
                      <a:r>
                        <a:rPr kumimoji="0" lang="en-CA" sz="2800" b="0" i="0" u="none" strike="noStrike" cap="none" normalizeH="0" baseline="0" dirty="0">
                          <a:ln>
                            <a:noFill/>
                          </a:ln>
                          <a:solidFill>
                            <a:schemeClr val="bg1"/>
                          </a:solidFill>
                          <a:effectLst/>
                          <a:latin typeface="Arial" charset="0"/>
                          <a:cs typeface="Arial" charset="0"/>
                        </a:rPr>
                        <a:t> that comes from the only God?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3204" name="Group 20"/>
          <p:cNvGraphicFramePr>
            <a:graphicFrameLocks noGrp="1"/>
          </p:cNvGraphicFramePr>
          <p:nvPr/>
        </p:nvGraphicFramePr>
        <p:xfrm>
          <a:off x="34925" y="44450"/>
          <a:ext cx="9145588" cy="6473952"/>
        </p:xfrm>
        <a:graphic>
          <a:graphicData uri="http://schemas.openxmlformats.org/drawingml/2006/table">
            <a:tbl>
              <a:tblPr rtl="1"/>
              <a:tblGrid>
                <a:gridCol w="4858657">
                  <a:extLst>
                    <a:ext uri="{9D8B030D-6E8A-4147-A177-3AD203B41FA5}">
                      <a16:colId xmlns:a16="http://schemas.microsoft.com/office/drawing/2014/main" val="20000"/>
                    </a:ext>
                  </a:extLst>
                </a:gridCol>
                <a:gridCol w="428693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100" b="0" i="0" u="none" strike="noStrike" cap="none" normalizeH="0" baseline="0" dirty="0">
                          <a:ln>
                            <a:noFill/>
                          </a:ln>
                          <a:solidFill>
                            <a:schemeClr val="bg1"/>
                          </a:solidFill>
                          <a:effectLst/>
                          <a:latin typeface="Arial" charset="0"/>
                          <a:cs typeface="Arial" charset="0"/>
                        </a:rPr>
                        <a:t>هل تظنُّون أنِّي أنا أشكُوكُم عند الآبِ. يُوجدُ مَن يشكُوكُم وهو مُوسَى، الذي إياه ترجون. لأنَّكُم لو كُنتُم تُؤمنُون بموسَى لكُنتُم تؤمنُون بي أيضاً، لأنَّ ذاكَ كَتَبَ عَنِّي. فإن كُنتُم لا تؤمنُون بمكتُوبات ذاك فكيف تؤمنُون بكَلاَمِي. </a:t>
                      </a:r>
                      <a:r>
                        <a:rPr kumimoji="0" lang="ar-EG" sz="2800" b="0" i="0" u="none" strike="noStrike" cap="none" normalizeH="0" baseline="0" dirty="0">
                          <a:ln>
                            <a:noFill/>
                          </a:ln>
                          <a:solidFill>
                            <a:srgbClr val="FF9933"/>
                          </a:solidFill>
                          <a:effectLst/>
                          <a:latin typeface="Arial" charset="0"/>
                          <a:cs typeface="Arial" charset="0"/>
                        </a:rPr>
                        <a:t>(والمجد للـه دائماً)</a:t>
                      </a:r>
                      <a:endParaRPr kumimoji="0" lang="en-CA" sz="28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45 Ne pensez pas que ce soit moi qui vous accuserai devant le Père: votre accusateur, c'est Moïse en qui vous avez mis vos espoirs. En effet, si vous croyiez en Moïse, vous croiriez en moi, car c'est à mon sujet qu'il a écrit. Si vous ne croyez pas ce qu'il a écrit, comment croiriez-vous ce que je dis?</a:t>
                      </a:r>
                      <a:endParaRPr kumimoji="0" lang="fr-CA" sz="2600" b="0" i="0" u="none" strike="noStrike" kern="1200" cap="none" normalizeH="0" baseline="0" dirty="0">
                        <a:ln>
                          <a:noFill/>
                        </a:ln>
                        <a:solidFill>
                          <a:schemeClr val="bg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45 Do not think that I shall accuse you to the Father; there is one who accuses you--Moses, in whom you trust. 46 For if you believed Moses, you would believe Me; for he wrote about Me. 47 But if you do not believe his writings, how will you believe My words?.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34211" name="Picture 3" descr="pointing"/>
          <p:cNvPicPr>
            <a:picLocks noChangeAspect="1" noChangeArrowheads="1"/>
          </p:cNvPicPr>
          <p:nvPr/>
        </p:nvPicPr>
        <p:blipFill>
          <a:blip r:embed="rId2" cstate="print"/>
          <a:srcRect/>
          <a:stretch>
            <a:fillRect/>
          </a:stretch>
        </p:blipFill>
        <p:spPr bwMode="auto">
          <a:xfrm>
            <a:off x="2857488" y="5786454"/>
            <a:ext cx="1238250" cy="628650"/>
          </a:xfrm>
          <a:prstGeom prst="rect">
            <a:avLst/>
          </a:prstGeom>
          <a:noFill/>
        </p:spPr>
      </p:pic>
      <p:sp>
        <p:nvSpPr>
          <p:cNvPr id="7134212"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34211"/>
                                        </p:tgtEl>
                                        <p:attrNameLst>
                                          <p:attrName>style.visibility</p:attrName>
                                        </p:attrNameLst>
                                      </p:cBhvr>
                                      <p:to>
                                        <p:strVal val="visible"/>
                                      </p:to>
                                    </p:set>
                                    <p:anim calcmode="lin" valueType="num">
                                      <p:cBhvr additive="base">
                                        <p:cTn id="7" dur="500" fill="hold"/>
                                        <p:tgtEl>
                                          <p:spTgt spid="7134211"/>
                                        </p:tgtEl>
                                        <p:attrNameLst>
                                          <p:attrName>ppt_x</p:attrName>
                                        </p:attrNameLst>
                                      </p:cBhvr>
                                      <p:tavLst>
                                        <p:tav tm="0">
                                          <p:val>
                                            <p:strVal val="0-#ppt_w/2"/>
                                          </p:val>
                                        </p:tav>
                                        <p:tav tm="100000">
                                          <p:val>
                                            <p:strVal val="#ppt_x"/>
                                          </p:val>
                                        </p:tav>
                                      </p:tavLst>
                                    </p:anim>
                                    <p:anim calcmode="lin" valueType="num">
                                      <p:cBhvr additive="base">
                                        <p:cTn id="8" dur="500" fill="hold"/>
                                        <p:tgtEl>
                                          <p:spTgt spid="71342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5241" name="Group 9"/>
          <p:cNvGraphicFramePr>
            <a:graphicFrameLocks noGrp="1"/>
          </p:cNvGraphicFramePr>
          <p:nvPr/>
        </p:nvGraphicFramePr>
        <p:xfrm>
          <a:off x="539750" y="404813"/>
          <a:ext cx="8424863" cy="4919472"/>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Tuesday of the Seventh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يوم الثلاثاء من الإسبوع السابع من الصوم المقدس</a:t>
                      </a:r>
                      <a:endParaRPr kumimoji="0" lang="en-US"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Mardi de la Septième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36258"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36259"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7313" name="Group 33"/>
          <p:cNvGraphicFramePr>
            <a:graphicFrameLocks noGrp="1"/>
          </p:cNvGraphicFramePr>
          <p:nvPr/>
        </p:nvGraphicFramePr>
        <p:xfrm>
          <a:off x="34924" y="115888"/>
          <a:ext cx="9109076" cy="6786120"/>
        </p:xfrm>
        <a:graphic>
          <a:graphicData uri="http://schemas.openxmlformats.org/drawingml/2006/table">
            <a:tbl>
              <a:tblPr rtl="1"/>
              <a:tblGrid>
                <a:gridCol w="4911496">
                  <a:extLst>
                    <a:ext uri="{9D8B030D-6E8A-4147-A177-3AD203B41FA5}">
                      <a16:colId xmlns:a16="http://schemas.microsoft.com/office/drawing/2014/main" val="20000"/>
                    </a:ext>
                  </a:extLst>
                </a:gridCol>
                <a:gridCol w="4197580">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ts val="6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من أمثال سليمان </a:t>
                      </a:r>
                      <a:r>
                        <a:rPr kumimoji="0" lang="ar-SA" sz="2800" b="0" i="0" u="sng" strike="noStrike" kern="1200" cap="none" normalizeH="0" baseline="0" dirty="0">
                          <a:ln>
                            <a:noFill/>
                          </a:ln>
                          <a:solidFill>
                            <a:srgbClr val="FF9933"/>
                          </a:solidFill>
                          <a:effectLst/>
                          <a:latin typeface="Arial" charset="0"/>
                          <a:ea typeface="+mn-ea"/>
                          <a:cs typeface="Arial" charset="0"/>
                        </a:rPr>
                        <a:t>الحكيم (</a:t>
                      </a:r>
                      <a:r>
                        <a:rPr kumimoji="0" lang="en-CA" sz="2800" b="0" i="0" u="sng" strike="noStrike" kern="1200" cap="none" normalizeH="0" baseline="0" dirty="0">
                          <a:ln>
                            <a:noFill/>
                          </a:ln>
                          <a:solidFill>
                            <a:srgbClr val="FF9933"/>
                          </a:solidFill>
                          <a:effectLst/>
                          <a:latin typeface="Arial" charset="0"/>
                          <a:ea typeface="+mn-ea"/>
                          <a:cs typeface="Arial" charset="0"/>
                        </a:rPr>
                        <a:t>10:17-32</a:t>
                      </a:r>
                      <a:r>
                        <a:rPr kumimoji="0" lang="ar-SA" sz="2800" b="0" i="0" u="sng" strike="noStrike" kern="1200" cap="none" normalizeH="0" baseline="0" dirty="0">
                          <a:ln>
                            <a:noFill/>
                          </a:ln>
                          <a:solidFill>
                            <a:srgbClr val="FF9933"/>
                          </a:solidFill>
                          <a:effectLst/>
                          <a:latin typeface="Arial" charset="0"/>
                          <a:ea typeface="+mn-ea"/>
                          <a:cs typeface="Arial" charset="0"/>
                        </a:rPr>
                        <a:t> )</a:t>
                      </a:r>
                      <a:endParaRPr kumimoji="0" lang="en-CA" sz="2800" b="0" i="0" u="sng" strike="noStrike" kern="1200" cap="none" normalizeH="0" baseline="0" dirty="0">
                        <a:ln>
                          <a:noFill/>
                        </a:ln>
                        <a:solidFill>
                          <a:srgbClr val="FF9933"/>
                        </a:solidFill>
                        <a:effectLst/>
                        <a:latin typeface="Arial" charset="0"/>
                        <a:ea typeface="+mn-ea"/>
                        <a:cs typeface="Arial" charset="0"/>
                      </a:endParaRPr>
                    </a:p>
                    <a:p>
                      <a:pPr marL="0" marR="0" lvl="0" indent="0" algn="r" defTabSz="914400" rtl="1" eaLnBrk="1" fontAlgn="base" latinLnBrk="0" hangingPunct="1">
                        <a:lnSpc>
                          <a:spcPct val="100000"/>
                        </a:lnSpc>
                        <a:spcBef>
                          <a:spcPts val="6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طريق الحياة لمن يحفظ الأدب ومَن يترُك التوبيخات يضل. الشفاه البارة تستر العداوة ومخرجو الشتائم مِن أفواههم جُهال جدَّاً. بكثرة الكلام لا تفلت مِن الخطيَّة، وإن تضبط شفتيك تكُون عاقلاً</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Times New Roman" pitchFamily="18" charset="0"/>
                        </a:rPr>
                        <a:t>Proverbs 10:17-32</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17 Celui qui observe la </a:t>
                      </a:r>
                      <a:r>
                        <a:rPr kumimoji="0" lang="fr-FR" sz="2500" b="0" i="0" u="none" strike="noStrike" kern="1200" cap="none" normalizeH="0" baseline="0" dirty="0">
                          <a:ln>
                            <a:noFill/>
                          </a:ln>
                          <a:solidFill>
                            <a:schemeClr val="bg1"/>
                          </a:solidFill>
                          <a:effectLst/>
                          <a:latin typeface="Arial" charset="0"/>
                          <a:ea typeface="+mn-ea"/>
                          <a:cs typeface="Arial" charset="0"/>
                        </a:rPr>
                        <a:t>discipline chemine vers la vie, mais celui qui méprise l'avertissement s'égare. Qui dissimule sa haine parle hypocritement, qui propage la calomnie est un fou. Où abondent les paroles le péché ne manque pas, mais qui réfrène son langage est un homme avisé.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kern="1200" cap="none" normalizeH="0" baseline="0" dirty="0">
                          <a:ln>
                            <a:noFill/>
                          </a:ln>
                          <a:solidFill>
                            <a:srgbClr val="FF9933"/>
                          </a:solidFill>
                          <a:effectLst/>
                          <a:latin typeface="Arial" charset="0"/>
                          <a:ea typeface="+mn-ea"/>
                          <a:cs typeface="Times New Roman" pitchFamily="18" charset="0"/>
                        </a:rPr>
                        <a:t>Proverbs 10:17-32</a:t>
                      </a:r>
                      <a:endParaRPr kumimoji="0" lang="en-CA" sz="2800" b="0" i="0" u="sng" strike="noStrike" kern="1200" cap="none" normalizeH="0" baseline="0" dirty="0">
                        <a:ln>
                          <a:noFill/>
                        </a:ln>
                        <a:solidFill>
                          <a:srgbClr val="FF9933"/>
                        </a:solidFill>
                        <a:effectLst/>
                        <a:latin typeface="Arial" charset="0"/>
                        <a:ea typeface="+mn-ea"/>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17</a:t>
                      </a:r>
                      <a:r>
                        <a:rPr kumimoji="0" lang="en-CA" sz="2500" b="0" i="0" u="none" strike="noStrike" kern="1200" cap="none" normalizeH="0" baseline="0" dirty="0">
                          <a:ln>
                            <a:noFill/>
                          </a:ln>
                          <a:solidFill>
                            <a:schemeClr val="bg1"/>
                          </a:solidFill>
                          <a:effectLst/>
                          <a:latin typeface="Arial" charset="0"/>
                          <a:ea typeface="+mn-ea"/>
                          <a:cs typeface="Arial" charset="0"/>
                        </a:rPr>
                        <a:t> He who keeps instruction is in the way of life, But he who refuses correction goes astray. 18 Whoever hides hatred has lying lips, And whoever spreads slander is a fool. 19 In the multitude of words sin is not lacking, But he who restrains his lips is wise. </a:t>
                      </a:r>
                      <a:endParaRPr kumimoji="0" lang="en-US" sz="25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44f</a:t>
            </a:r>
          </a:p>
        </p:txBody>
      </p:sp>
    </p:spTree>
  </p:cSld>
  <p:clrMapOvr>
    <a:masterClrMapping/>
  </p:clrMapOvr>
</p:sld>
</file>

<file path=ppt/slides/slide3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8338" name="Group 34"/>
          <p:cNvGraphicFramePr>
            <a:graphicFrameLocks noGrp="1"/>
          </p:cNvGraphicFramePr>
          <p:nvPr/>
        </p:nvGraphicFramePr>
        <p:xfrm>
          <a:off x="34925" y="-24"/>
          <a:ext cx="9074150" cy="6904356"/>
        </p:xfrm>
        <a:graphic>
          <a:graphicData uri="http://schemas.openxmlformats.org/drawingml/2006/table">
            <a:tbl>
              <a:tblPr rtl="1"/>
              <a:tblGrid>
                <a:gridCol w="4979305">
                  <a:extLst>
                    <a:ext uri="{9D8B030D-6E8A-4147-A177-3AD203B41FA5}">
                      <a16:colId xmlns:a16="http://schemas.microsoft.com/office/drawing/2014/main" val="20000"/>
                    </a:ext>
                  </a:extLst>
                </a:gridCol>
                <a:gridCol w="4094845">
                  <a:extLst>
                    <a:ext uri="{9D8B030D-6E8A-4147-A177-3AD203B41FA5}">
                      <a16:colId xmlns:a16="http://schemas.microsoft.com/office/drawing/2014/main" val="20001"/>
                    </a:ext>
                  </a:extLst>
                </a:gridCol>
              </a:tblGrid>
              <a:tr h="1714512">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لسانُ </a:t>
                      </a:r>
                      <a:r>
                        <a:rPr kumimoji="0" lang="ar-SA" sz="3000" b="0" i="0" u="none" strike="noStrike" cap="none" normalizeH="0" baseline="0" dirty="0">
                          <a:ln>
                            <a:noFill/>
                          </a:ln>
                          <a:solidFill>
                            <a:schemeClr val="bg1"/>
                          </a:solidFill>
                          <a:effectLst/>
                          <a:latin typeface="Arial" charset="0"/>
                          <a:cs typeface="Arial" charset="0"/>
                        </a:rPr>
                        <a:t>الصِّدِّيق فضَّةٌ مُختارةٌ، وقلبُ المُنافقين كلا شيء. شَفتا الصِّدِّيق تدركان الأمور العالية، أمَّا الأغبياءُ فيمُوتُون في نقص ( الفهم ). بركةُ اللَّـهِ على رأس الصِّدِّيق تُغني ولا يُضاف إلى قلبهِ ألم. الجاهل يصنع الشر كالضحك، والحكمةُ تولد الفطنة للرَّجُل، </a:t>
                      </a:r>
                      <a:endParaRPr kumimoji="0" lang="en-CA" sz="30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cap="none" normalizeH="0" baseline="0" dirty="0">
                          <a:ln>
                            <a:noFill/>
                          </a:ln>
                          <a:solidFill>
                            <a:schemeClr val="bg1"/>
                          </a:solidFill>
                          <a:effectLst/>
                          <a:latin typeface="Arial" charset="0"/>
                          <a:cs typeface="Arial" charset="0"/>
                        </a:rPr>
                        <a:t>20 La langue du juste est un argent de choix, le cœur des méchants ne vaut pas grand-chose. Les propos du juste repaissent les foules, mais les fous mourront du manque de sens. C'est la bénédiction du Seigneur qui enrichit et le tourment n'y ajoutera rien. La pratique de l'infamie est un sport pour l'insensé, de même la sagesse pour l'homme raisonnable.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500" b="0" i="0" u="none" strike="noStrike" cap="none" normalizeH="0" baseline="0" dirty="0">
                          <a:ln>
                            <a:noFill/>
                          </a:ln>
                          <a:solidFill>
                            <a:schemeClr val="bg1"/>
                          </a:solidFill>
                          <a:effectLst/>
                          <a:latin typeface="Arial" charset="0"/>
                          <a:cs typeface="Arial" charset="0"/>
                        </a:rPr>
                        <a:t>20 The tongue of the righteous is choice silver; The heart of the wicked is worth little. 21 The lips of the righteous feed many, But fools die for lack of wisdom. 22 The blessing of the Lord makes one rich, And He adds no sorrow with it. 23 To do evil is like sport to a fool, But a man of understanding has wisdom. </a:t>
                      </a:r>
                      <a:endParaRPr kumimoji="0" lang="en-US" sz="25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8338" name="Group 34"/>
          <p:cNvGraphicFramePr>
            <a:graphicFrameLocks noGrp="1"/>
          </p:cNvGraphicFramePr>
          <p:nvPr/>
        </p:nvGraphicFramePr>
        <p:xfrm>
          <a:off x="34925" y="115888"/>
          <a:ext cx="9074150" cy="6727128"/>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خوف المُنافق يحل عليهِ وبغية الصِّدِّيقين تُعطي لهُم. تجوز الزَّوبعةِ فتُبيد المُنافق، أمَّا الصِّدِّيقُ فتميل عنهِ وينجو إلى الأبد. كالخلِّ للأسنان والدُّخان للعينين كذلك المخالفة لمُرتكبيها.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24 Ce que craint le méchant, c'est ce qui lui arrive; ce que désirent les justes, on le leur accordera. Le typhon passé, le méchant n'est plus. Le juste est une fondation immuable. Comme le vinaigre pour les dents et la fumée pour les yeux, tel le paresseux pour ceux qui l'emploient.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24 The fear of the wicked will come upon him, And the desire of the righteous will be granted. 25 When the whirlwind passes by, the wicked is no more, But the righteous has an everlasting foundation. 26 As vinegar to the teeth and smoke to the eyes, So is the lazy man to those who send him.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8338" name="Group 34"/>
          <p:cNvGraphicFramePr>
            <a:graphicFrameLocks noGrp="1"/>
          </p:cNvGraphicFramePr>
          <p:nvPr/>
        </p:nvGraphicFramePr>
        <p:xfrm>
          <a:off x="34925" y="115888"/>
          <a:ext cx="9074150" cy="6727128"/>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مخافةُ الربِّ تَزيدُ الأيَّام، أمَّا سِنُو المُنافقين فتُقصرُ. يستمر الفرح مع الصِّدِّيقين، ورجاءُ المُنافقين يُباد. خوف الربِّ حصنٌ للصِّدِّيق، والهلاكُ لفاعلي الإثم. </a:t>
                      </a:r>
                      <a:endParaRPr kumimoji="0" lang="en-CA" sz="3200" b="1"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27 La crainte du Seigneur accroît les jours, mais les années des méchants seront raccourcies. L'attente des justes, c'est la joie; quant à l'espérance des méchants, elle périra. La voie du Seigneur est une citadelle pour l'homme intègre, mais pour les malfaisants, c'est une ruine.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27 The fear of the Lord prolongs days, But the years of the wicked will be shortened. 28 The hope of the righteous will be gladness, But the expectation of the wicked will perish. 29 The way of the Lord is strength for the upright, But destruction will come to the workers of iniquity.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39354" name="Group 26"/>
          <p:cNvGraphicFramePr>
            <a:graphicFrameLocks noGrp="1"/>
          </p:cNvGraphicFramePr>
          <p:nvPr/>
        </p:nvGraphicFramePr>
        <p:xfrm>
          <a:off x="34925" y="115888"/>
          <a:ext cx="9001125" cy="6767832"/>
        </p:xfrm>
        <a:graphic>
          <a:graphicData uri="http://schemas.openxmlformats.org/drawingml/2006/table">
            <a:tbl>
              <a:tblPr rtl="1"/>
              <a:tblGrid>
                <a:gridCol w="4287612">
                  <a:extLst>
                    <a:ext uri="{9D8B030D-6E8A-4147-A177-3AD203B41FA5}">
                      <a16:colId xmlns:a16="http://schemas.microsoft.com/office/drawing/2014/main" val="20000"/>
                    </a:ext>
                  </a:extLst>
                </a:gridCol>
                <a:gridCol w="4713513">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الصِّدِّيق</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لا يتزعزع إلى الأبد والمُنافقُون لا يسكنُون الأرض. فَمُ الصِّدِّيق يتلُو الحكمةَ، ولسانُ الخداع يُقطعُ شفاه الصِّدِّيقين تُقطر نعماً، وأفواه المُنافقين معوجة. </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 )</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30 Le juste ne sera jamais ébranlé, mais les méchants n'habiteront pas la terre. La bouche du juste produit la sagesse, mais la langue aux propos pervers sera coupée. Les paroles du juste sauront plaire, mais la langue des méchants n'est que propos pervers.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30 The righteous will never be removed, But the wicked will not inhabit the earth. 31 The mouth of the righteous brings forth wisdom, But the perverse tongue will be cut out. 32 The lips of the righteous know what is acceptable, But the mouth of the wicked what is perverse.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a:t>
                      </a:r>
                      <a:r>
                        <a:rPr kumimoji="0" lang="en-US" sz="2400" b="1" i="0" u="none" strike="noStrike" cap="none" normalizeH="0" baseline="0" dirty="0">
                          <a:ln>
                            <a:noFill/>
                          </a:ln>
                          <a:solidFill>
                            <a:srgbClr val="FF9900"/>
                          </a:solidFill>
                          <a:effectLst/>
                          <a:latin typeface="Arial" charset="0"/>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0391" name="Group 39"/>
          <p:cNvGraphicFramePr>
            <a:graphicFrameLocks noGrp="1"/>
          </p:cNvGraphicFramePr>
          <p:nvPr/>
        </p:nvGraphicFramePr>
        <p:xfrm>
          <a:off x="34925" y="115888"/>
          <a:ext cx="9001125" cy="6604128"/>
        </p:xfrm>
        <a:graphic>
          <a:graphicData uri="http://schemas.openxmlformats.org/drawingml/2006/table">
            <a:tbl>
              <a:tblPr rtl="1"/>
              <a:tblGrid>
                <a:gridCol w="4774518">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إشعياء النبي</a:t>
                      </a:r>
                      <a:r>
                        <a:rPr kumimoji="0" lang="ar-SA" sz="3200" b="0" i="0" u="sng" strike="noStrike" kern="1200" cap="none" normalizeH="0" baseline="0" dirty="0">
                          <a:ln>
                            <a:noFill/>
                          </a:ln>
                          <a:solidFill>
                            <a:srgbClr val="FF9900"/>
                          </a:solidFill>
                          <a:effectLst/>
                          <a:latin typeface="Arial" charset="0"/>
                          <a:ea typeface="+mn-ea"/>
                          <a:cs typeface="Arial" charset="0"/>
                        </a:rPr>
                        <a:t> (</a:t>
                      </a:r>
                      <a:r>
                        <a:rPr kumimoji="0" lang="en-CA" sz="3200" b="0" i="0" u="sng" strike="noStrike" kern="1200" cap="none" normalizeH="0" baseline="0" dirty="0">
                          <a:ln>
                            <a:noFill/>
                          </a:ln>
                          <a:solidFill>
                            <a:srgbClr val="FF9900"/>
                          </a:solidFill>
                          <a:effectLst/>
                          <a:latin typeface="Arial" charset="0"/>
                          <a:ea typeface="+mn-ea"/>
                          <a:cs typeface="Arial" charset="0"/>
                        </a:rPr>
                        <a:t>49:6-10</a:t>
                      </a:r>
                      <a:r>
                        <a:rPr kumimoji="0" lang="ar-SA" sz="3200" b="0" i="0" u="sng" strike="noStrike" kern="1200" cap="none" normalizeH="0" baseline="0" dirty="0">
                          <a:ln>
                            <a:noFill/>
                          </a:ln>
                          <a:solidFill>
                            <a:srgbClr val="FF9900"/>
                          </a:solidFill>
                          <a:effectLst/>
                          <a:latin typeface="Arial" charset="0"/>
                          <a:ea typeface="+mn-ea"/>
                          <a:cs typeface="Arial" charset="0"/>
                        </a:rPr>
                        <a:t> )</a:t>
                      </a:r>
                      <a:endParaRPr kumimoji="0" lang="en-CA" sz="3200" b="0" i="0" u="sng" strike="noStrike" kern="1200" cap="none" normalizeH="0" baseline="0" dirty="0">
                        <a:ln>
                          <a:noFill/>
                        </a:ln>
                        <a:solidFill>
                          <a:srgbClr val="FF9900"/>
                        </a:solidFill>
                        <a:effectLst/>
                        <a:latin typeface="Arial" charset="0"/>
                        <a:ea typeface="+mn-ea"/>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هوذا قد جعلتك عهداً لشعبي ( جنس ) نوراً للأُمم لتكُون خلاصاً إلى أقاصَي الأرض. هكذا يقُول الربُّ فاديك إله إسرائيل وقُدُّوسُهُ للمُهان النَّفس لمكرُوه الأُمم لعبيد المُتسلِّطين،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Isaiah 49:6-10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6 Je t'ai destiné à être la lumière des nations, afin que mon salut soit présent jusqu'à l'extrémité de la terre. Ainsi parle le Seigneur, le Rédempteur et le Saint d'Israël, à celui dont la personne est méprisée et que le monde regarde comme un être abject, à l'esclave des despotes.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Isaiah 49:6-10</a:t>
                      </a:r>
                    </a:p>
                    <a:p>
                      <a:pPr marL="0" marR="0" lvl="0" indent="0" algn="l" defTabSz="914400" rtl="0" eaLnBrk="1" fontAlgn="base" latinLnBrk="0" hangingPunct="1">
                        <a:lnSpc>
                          <a:spcPct val="90000"/>
                        </a:lnSpc>
                        <a:spcBef>
                          <a:spcPct val="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6 I will also give You as a light to the Gentiles, That You should be My salvation to the ends of the earth. 7 Thus says the Lord, The Redeemer of Israel, their Holy One, To Him whom man despises, To Him whom the nation abhors, To the Servant of rulers:</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1400" name="Group 24"/>
          <p:cNvGraphicFramePr>
            <a:graphicFrameLocks noGrp="1"/>
          </p:cNvGraphicFramePr>
          <p:nvPr/>
        </p:nvGraphicFramePr>
        <p:xfrm>
          <a:off x="34925" y="115888"/>
          <a:ext cx="9001125" cy="6386120"/>
        </p:xfrm>
        <a:graphic>
          <a:graphicData uri="http://schemas.openxmlformats.org/drawingml/2006/table">
            <a:tbl>
              <a:tblPr rtl="1"/>
              <a:tblGrid>
                <a:gridCol w="4595812">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إن المُلُوك ينظُرُونهُ فيقُومُونَ، والرُؤساء يسجُدُونَ لهُ، لأجل الربِّ الذي هُو أمينٌ وقُدُّوس إسرائيل الذي اختاركَ.هكذا يقُول الربُّ قُدُّوس إسرائيل: إني في وقتِ مقبُول سمعتُك وفي يوم الخلاص أعنتُكَ،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Des rois verront et se lèveront, des princes aussi, et ils se prosterneront, par égard pour le Seigneur, qui est fidèle, pour le Saint d'Israël qui t'a choisi. Ainsi parle le Seigneur: Au temps de la faveur, je t'ai répondu, au jour du salut, je te suis venu en aide;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Kings shall see and arise, Princes also shall worship, Because of the Lord who is faithful, The Holy One of Israel; And He has chosen You. 8 Thus says the Lord: In an acceptable time I have heard You, And in the day of salvation I have helped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1400" name="Group 24"/>
          <p:cNvGraphicFramePr>
            <a:graphicFrameLocks noGrp="1"/>
          </p:cNvGraphicFramePr>
          <p:nvPr/>
        </p:nvGraphicFramePr>
        <p:xfrm>
          <a:off x="34925" y="115888"/>
          <a:ext cx="9001125" cy="6516308"/>
        </p:xfrm>
        <a:graphic>
          <a:graphicData uri="http://schemas.openxmlformats.org/drawingml/2006/table">
            <a:tbl>
              <a:tblPr rtl="1"/>
              <a:tblGrid>
                <a:gridCol w="4640488">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وأعطيتُك عهداً للأُمم لتُعمر الأرض وتورث المواريث المُدمرة، لتقُول للأسرَى اخرُجُوا، وللذين في الظُّلمةِ</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اظهَرُوا، فيرعون في الطُّرُق،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je t'ai mis en réserve et destiné à être l'alliance du peuple, en relevant le pays, en redonnant en partage les patrimoines désolés, en disant aux prisonniers: "Sortez!" à ceux qui sont dans les ténèbres: "Montrez-vous!"Le long des chemins ils auront leurs pâtures,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I will preserve You and give You As a covenant to the people, To restore the earth, To cause them to inherit the desolate heritages; 9 That You may say to the prisoners, `Go forth,' To those who are in darkness, `Show yourselves.' They shall feed along the roads,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2420" name="Group 20"/>
          <p:cNvGraphicFramePr>
            <a:graphicFrameLocks noGrp="1"/>
          </p:cNvGraphicFramePr>
          <p:nvPr/>
        </p:nvGraphicFramePr>
        <p:xfrm>
          <a:off x="34925" y="115888"/>
          <a:ext cx="9001125" cy="6065204"/>
        </p:xfrm>
        <a:graphic>
          <a:graphicData uri="http://schemas.openxmlformats.org/drawingml/2006/table">
            <a:tbl>
              <a:tblPr rtl="1"/>
              <a:tblGrid>
                <a:gridCol w="4877250">
                  <a:extLst>
                    <a:ext uri="{9D8B030D-6E8A-4147-A177-3AD203B41FA5}">
                      <a16:colId xmlns:a16="http://schemas.microsoft.com/office/drawing/2014/main" val="20000"/>
                    </a:ext>
                  </a:extLst>
                </a:gridCol>
                <a:gridCol w="41238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ويكُون مرعاهُم في كُلِّ الطُّرُق. لا يجُوعُون ولا يعطشُون يتعبُون ولا يَضربُهُمْ الحر ولا الشمس لأنَّ الذي يَرحمُهُمْ يقويهم وإلى يَنابيع المياه يُوردُهُمْ.</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sur tous les coteaux pelés, leurs pâturages. Ils n'endureront ni faim ni soif, jamais ne les abattront ni la brûlure du sable, ni celle du soleil; car celui qui est plein de tendresse pour eux les conduira, et vers les nappes d'eau les mènera se rafraîchir.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200" b="1" i="0" u="none" strike="noStrike" kern="1200" cap="none" normalizeH="0" baseline="0" dirty="0">
                          <a:ln>
                            <a:noFill/>
                          </a:ln>
                          <a:solidFill>
                            <a:srgbClr val="FF9900"/>
                          </a:solidFill>
                          <a:effectLst/>
                          <a:latin typeface="Arial" charset="0"/>
                          <a:ea typeface="+mn-ea"/>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their pastures shall be on all desolate heights. 10 They shall neither hunger nor thirst, Neither heat nor sun shall strike them; For He who has mercy on them will lead them, Even by the springs of water He will guide them.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3460" name="Group 36"/>
          <p:cNvGraphicFramePr>
            <a:graphicFrameLocks noGrp="1"/>
          </p:cNvGraphicFramePr>
          <p:nvPr/>
        </p:nvGraphicFramePr>
        <p:xfrm>
          <a:off x="34925" y="115888"/>
          <a:ext cx="9074150" cy="6762624"/>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أيوب </a:t>
                      </a:r>
                      <a:r>
                        <a:rPr kumimoji="0" lang="ar-SA" sz="3200" b="0" i="0" u="sng" strike="noStrike" kern="1200" cap="none" normalizeH="0" baseline="0" dirty="0">
                          <a:ln>
                            <a:noFill/>
                          </a:ln>
                          <a:solidFill>
                            <a:srgbClr val="FF9900"/>
                          </a:solidFill>
                          <a:effectLst/>
                          <a:latin typeface="Arial" charset="0"/>
                          <a:ea typeface="+mn-ea"/>
                          <a:cs typeface="Arial" charset="0"/>
                        </a:rPr>
                        <a:t>الصديق</a:t>
                      </a:r>
                      <a:r>
                        <a:rPr kumimoji="0" lang="ar-EG" sz="3200" b="0" i="0" u="sng" strike="noStrike" kern="1200" cap="none" normalizeH="0" baseline="0" dirty="0">
                          <a:ln>
                            <a:noFill/>
                          </a:ln>
                          <a:solidFill>
                            <a:srgbClr val="FF9900"/>
                          </a:solidFill>
                          <a:effectLst/>
                          <a:latin typeface="Arial" charset="0"/>
                          <a:ea typeface="+mn-ea"/>
                          <a:cs typeface="Arial" charset="0"/>
                        </a:rPr>
                        <a:t>(</a:t>
                      </a:r>
                      <a:r>
                        <a:rPr kumimoji="0" lang="en-CA" sz="3200" b="0" i="0" u="sng" strike="noStrike" kern="1200" cap="none" normalizeH="0" baseline="0" dirty="0">
                          <a:ln>
                            <a:noFill/>
                          </a:ln>
                          <a:solidFill>
                            <a:srgbClr val="FF9900"/>
                          </a:solidFill>
                          <a:effectLst/>
                          <a:latin typeface="Arial" charset="0"/>
                          <a:ea typeface="+mn-ea"/>
                          <a:cs typeface="Arial" charset="0"/>
                        </a:rPr>
                        <a:t>38:37-39:30</a:t>
                      </a:r>
                      <a:r>
                        <a:rPr kumimoji="0" lang="ar-SA" sz="3200" b="0" i="0" u="sng" strike="noStrike" kern="1200" cap="none" normalizeH="0" baseline="0" dirty="0">
                          <a:ln>
                            <a:noFill/>
                          </a:ln>
                          <a:solidFill>
                            <a:srgbClr val="FF9900"/>
                          </a:solidFill>
                          <a:effectLst/>
                          <a:latin typeface="Arial" charset="0"/>
                          <a:ea typeface="+mn-ea"/>
                          <a:cs typeface="Arial" charset="0"/>
                        </a:rPr>
                        <a:t> )</a:t>
                      </a:r>
                      <a:endParaRPr kumimoji="0" lang="en-CA" sz="3200" b="0" i="0" u="sng" strike="noStrike" kern="1200" cap="none" normalizeH="0" baseline="0" dirty="0">
                        <a:ln>
                          <a:noFill/>
                        </a:ln>
                        <a:solidFill>
                          <a:srgbClr val="FF9900"/>
                        </a:solidFill>
                        <a:effectLst/>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الذي يُحصي الغُيُوم بالحكمةِ ومَن يسكبُ زقاق السَّمَوات إذ يتلبد التُّرابُ ويتلاصقُ المدَرُ.أتصطادُ للَّبوَة فريسةً أو تُشبعُ نفسَ التنين حينَ تخاف في المضجع وتقعد في الأبواب كامنة.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Arial" charset="0"/>
                        </a:rPr>
                        <a:t>Job 38:37-39:30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37 Qui s'entend à dénombrer les nues et incline les outres des cieux tandis que la poussière se coule en limon et que prennent les mottes? Est-ce toi qui chasses pour la lionne une proie et qui assouvis la voracité des lionceaux,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Job 38:37-39:30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37 Who can number the clouds by wisdom? Or who can pour out the bottles of heaven, 38 When the dust hardens in clumps, And the clods cling together? 39 Can you hunt the prey for the lion, Or satisfy the appetite of the young lions,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511228"/>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يُهيِّئُ للغُراب طعاماً إذ تنعبُ فراخُهُ إلى اللَّـهِ وتهيم لعوز القُوت.</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أتعرفُ وقتَ ولادَة الجداء ووُعُول الصُّخُور أو تُلاحِظُ مخاضَ الأيائل.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40 quand ils sont tapis dans leurs tanières, ou s'embusquent dans les fourrés? Qui donc prépare au corbeau sa provende quand ses petits crient vers Dieu et titubent d'inanition? Sais-tu le temps où enfantent les bouquetins? As-tu observé les biches en travail,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40 When they crouch in their dens, Or lurk in their lairs to lie in wait? 41 Who provides food for the raven, When its young ones cry to God, And wander about for lack of food? 39:1 Do you know the time when the wild mountain goats bear young? Or can you mark when the deer gives birth?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084508"/>
        </p:xfrm>
        <a:graphic>
          <a:graphicData uri="http://schemas.openxmlformats.org/drawingml/2006/table">
            <a:tbl>
              <a:tblPr rtl="1"/>
              <a:tblGrid>
                <a:gridCol w="4463371">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هل حسبت شهُور ولادتها وانقضاء مُخاضها، ومتى يبرُكن ويلدن ويصرخن، ثُمَّ يفترق بنوهم في المراعي، يخرجُون ولا يعُودُون إليهنَّ.</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as-tu compté les mois de leur gestation, et su l'heure de leur délivrance? Elles s'accroupissent, mettent bas leurs petits et sont quittes de leurs douleurs. Leurs faons prennent force et grandissent à la dure, ils partent et ne leur reviennent plus.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 Can you number the months that they fulfill? Or do you know the time when they bear young? 3 They bow down, They bring forth their young, They deliver their offspring. 4 Their young ones are healthy, They grow strong with grain; They depart and do not return to them.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770880"/>
        </p:xfrm>
        <a:graphic>
          <a:graphicData uri="http://schemas.openxmlformats.org/drawingml/2006/table">
            <a:tbl>
              <a:tblPr rtl="1"/>
              <a:tblGrid>
                <a:gridCol w="4286931">
                  <a:extLst>
                    <a:ext uri="{9D8B030D-6E8A-4147-A177-3AD203B41FA5}">
                      <a16:colId xmlns:a16="http://schemas.microsoft.com/office/drawing/2014/main" val="20000"/>
                    </a:ext>
                  </a:extLst>
                </a:gridCol>
                <a:gridCol w="4787219">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أطلق حِمار الوَحش حُراً ومَن حل ربطه، جَعَلتُ البرِّيَّةَ بيتهُ والسِّباخ مأواهُ. يضحكُ على جلبة المُدن، ولا يسمعُ صوت طارديه. يفتقد جبال مراعيه ويطوف مُفتشاً على كُلِّ خُضرة.</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 Qui mit en liberté l'âne sauvage, qui délia les liens de l'onagre auquel j'ai assigné la steppe pour maison, la terre salée pour demeure? Il se rit du vacarme des villes et n'entend jamais l'ânier vociférer. Il explore les montagnes, son pâturage, en quête de la moindre verdure.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 Who set the wild donkey free? Who loosed the bonds of the </a:t>
                      </a:r>
                      <a:r>
                        <a:rPr kumimoji="0" lang="en-CA" sz="2800" b="0" i="0" u="none" strike="noStrike" cap="none" normalizeH="0" baseline="0" dirty="0" err="1">
                          <a:ln>
                            <a:noFill/>
                          </a:ln>
                          <a:solidFill>
                            <a:schemeClr val="bg1"/>
                          </a:solidFill>
                          <a:effectLst/>
                          <a:latin typeface="Arial" charset="0"/>
                          <a:cs typeface="Arial" charset="0"/>
                        </a:rPr>
                        <a:t>onager</a:t>
                      </a:r>
                      <a:r>
                        <a:rPr kumimoji="0" lang="en-CA" sz="2800" b="0" i="0" u="none" strike="noStrike" cap="none" normalizeH="0" baseline="0" dirty="0">
                          <a:ln>
                            <a:noFill/>
                          </a:ln>
                          <a:solidFill>
                            <a:schemeClr val="bg1"/>
                          </a:solidFill>
                          <a:effectLst/>
                          <a:latin typeface="Arial" charset="0"/>
                          <a:cs typeface="Arial" charset="0"/>
                        </a:rPr>
                        <a:t>, 6 Whose home I have made the wilderness, And the barren land his dwelling? 7 He scorns the tumult of the city; He does not heed the shouts of the driver. 8 The range of the mountains is his pasture, And he searches after every green thing.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447080"/>
        </p:xfrm>
        <a:graphic>
          <a:graphicData uri="http://schemas.openxmlformats.org/drawingml/2006/table">
            <a:tbl>
              <a:tblPr rtl="1"/>
              <a:tblGrid>
                <a:gridCol w="4463371">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أيرضَى الثَّورُ الوحشيُّ أن يخدُمُكَ أم يبيتُ عِندَ مِعلَفكَ. أتربُطُ عنقه بربط أو يحرُث أتلام الحقل. أتتكل عليهِ لأنَّ قُوَّتهُ عظيمةٌ. أتأتمنُهُ على أعمالُك، أتأمن لهُ حينما تُوليه زرعِك ويُجمعُ إلى بَيدَركَ.</a:t>
                      </a: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9 Le bison consentira-t-il à te servir, passera-t-il ses nuits à ton étable? L'astreindras-tu à labourer, hersera-t-il derrière toi les vallons? Est-ce parce que sa force est grande que tu lui feras confiance et que tu lui abandonneras ta besogne? Compteras-tu sur lui pour rentrer ton grain, pour engranger ta récolte?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9 Will the wild ox be willing to serve you? Will he bed by your manger? 10 Can you bind the wild ox in the furrow with ropes? Or will he </a:t>
                      </a:r>
                      <a:r>
                        <a:rPr kumimoji="0" lang="en-CA" sz="2600" b="0" i="0" u="none" strike="noStrike" cap="none" normalizeH="0" baseline="0" dirty="0" err="1">
                          <a:ln>
                            <a:noFill/>
                          </a:ln>
                          <a:solidFill>
                            <a:schemeClr val="bg1"/>
                          </a:solidFill>
                          <a:effectLst/>
                          <a:latin typeface="Arial" charset="0"/>
                          <a:cs typeface="Arial" charset="0"/>
                        </a:rPr>
                        <a:t>plow</a:t>
                      </a:r>
                      <a:r>
                        <a:rPr kumimoji="0" lang="en-CA" sz="2600" b="0" i="0" u="none" strike="noStrike" cap="none" normalizeH="0" baseline="0" dirty="0">
                          <a:ln>
                            <a:noFill/>
                          </a:ln>
                          <a:solidFill>
                            <a:schemeClr val="bg1"/>
                          </a:solidFill>
                          <a:effectLst/>
                          <a:latin typeface="Arial" charset="0"/>
                          <a:cs typeface="Arial" charset="0"/>
                        </a:rPr>
                        <a:t> the valleys behind you? 11 Will you trust him because his strength is great? Or will you leave your </a:t>
                      </a:r>
                      <a:r>
                        <a:rPr kumimoji="0" lang="en-CA" sz="2600" b="0" i="0" u="none" strike="noStrike" cap="none" normalizeH="0" baseline="0" dirty="0" err="1">
                          <a:ln>
                            <a:noFill/>
                          </a:ln>
                          <a:solidFill>
                            <a:schemeClr val="bg1"/>
                          </a:solidFill>
                          <a:effectLst/>
                          <a:latin typeface="Arial" charset="0"/>
                          <a:cs typeface="Arial" charset="0"/>
                        </a:rPr>
                        <a:t>labor</a:t>
                      </a:r>
                      <a:r>
                        <a:rPr kumimoji="0" lang="en-CA" sz="2600" b="0" i="0" u="none" strike="noStrike" cap="none" normalizeH="0" baseline="0" dirty="0">
                          <a:ln>
                            <a:noFill/>
                          </a:ln>
                          <a:solidFill>
                            <a:schemeClr val="bg1"/>
                          </a:solidFill>
                          <a:effectLst/>
                          <a:latin typeface="Arial" charset="0"/>
                          <a:cs typeface="Arial" charset="0"/>
                        </a:rPr>
                        <a:t> to him? 12 Will you trust him to bring home your grain, And gather it to your threshing floor?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197856"/>
        </p:xfrm>
        <a:graphic>
          <a:graphicData uri="http://schemas.openxmlformats.org/drawingml/2006/table">
            <a:tbl>
              <a:tblPr rtl="1"/>
              <a:tblGrid>
                <a:gridCol w="4595133">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جناحُ النَّعامةِ يُرفرفُ فرحاً. إذ ما باضت تضع بيضها على الأرض وتُسخنه في التُّراب وتنسَى أين دفنتهُ وتدوسهُ وحُوش الصَّحراء. تقسُو على أولاَدها</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13 L'aile de l'autruche bat allègrement, mais que n'a-t-elle les pennes de la cigogne et ses plumes? Quand elle abandonne par terre ses œufs, et les laisse chauffer sur la poussière, elle a oublié qu'un pied peut les écraser, une bête sauvage les piétiner. Dure pour ses petits,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The wings of the ostrich wave proudly, But are her wings and pinions like the kindly stork's? 14 For she leaves her eggs on the ground, And warms them in the dust; 15 She forgets that a foot may crush them, Or that a wild beast may break them. 16 She treats her young harshly,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441696"/>
        </p:xfrm>
        <a:graphic>
          <a:graphicData uri="http://schemas.openxmlformats.org/drawingml/2006/table">
            <a:tbl>
              <a:tblPr rtl="1"/>
              <a:tblGrid>
                <a:gridCol w="4447723">
                  <a:extLst>
                    <a:ext uri="{9D8B030D-6E8A-4147-A177-3AD203B41FA5}">
                      <a16:colId xmlns:a16="http://schemas.microsoft.com/office/drawing/2014/main" val="20000"/>
                    </a:ext>
                  </a:extLst>
                </a:gridCol>
                <a:gridCol w="4626427">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كأنَّها ليست لها، فيضيع تعبها باطلاً بلا أسفٍ. لأنَّ اللَّهَ أعدمها الحِكمةَ ولم يقسم لها فهماً. ثُمَّ إنها تتعالى في وقت ما إلى العلو تضحكُ على الفَرَس وراكبهِ. هل أنتَ تُعطي للفرس قُوَّةٍ وتُعطي عُنُقهُ رعداً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comme s'ils n'étaient pas les siens, elle ne s'inquiète pas d'avoir peiné en pure perte. C'est que Dieu lui a refusé la sagesse et ne lui a pas départi l'intelligence. Mais dès qu'elle se dresse et s'élance, elle se rit du cheval et du cavalier. Est-ce toi qui donnes au cheval la bravoure qui revêts son cou d'une crinière,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as though they were not hers; Her </a:t>
                      </a:r>
                      <a:r>
                        <a:rPr kumimoji="0" lang="en-CA" sz="2700" b="0" i="0" u="none" strike="noStrike" cap="none" normalizeH="0" baseline="0" dirty="0" err="1">
                          <a:ln>
                            <a:noFill/>
                          </a:ln>
                          <a:solidFill>
                            <a:schemeClr val="bg1"/>
                          </a:solidFill>
                          <a:effectLst/>
                          <a:latin typeface="Arial" charset="0"/>
                          <a:cs typeface="Arial" charset="0"/>
                        </a:rPr>
                        <a:t>labor</a:t>
                      </a:r>
                      <a:r>
                        <a:rPr kumimoji="0" lang="en-CA" sz="2700" b="0" i="0" u="none" strike="noStrike" cap="none" normalizeH="0" baseline="0" dirty="0">
                          <a:ln>
                            <a:noFill/>
                          </a:ln>
                          <a:solidFill>
                            <a:schemeClr val="bg1"/>
                          </a:solidFill>
                          <a:effectLst/>
                          <a:latin typeface="Arial" charset="0"/>
                          <a:cs typeface="Arial" charset="0"/>
                        </a:rPr>
                        <a:t> is in vain, without concern, 17 Because God deprived her of wisdom, And did not endow her with understanding. 18 When she lifts herself on high, She scorns the horse and its rider. 19 Have you given the horse strength? Have you clothed his neck with thunder?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670296"/>
        </p:xfrm>
        <a:graphic>
          <a:graphicData uri="http://schemas.openxmlformats.org/drawingml/2006/table">
            <a:tbl>
              <a:tblPr rtl="1"/>
              <a:tblGrid>
                <a:gridCol w="4374017">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241410">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أتحوطهُ بخوذةٍ، أتُقلد مقدمه شجاعة، يحفر في الحقل حتى يكشف، ويخرُجُ إلى الصَّحراء بقُوة ويأتي لمُلاقاة الملك ويهزأ بهِ ولا يهاب مخافة الحديد. تُصلصل عليهِ القوس والسَّيف.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20 qui le fais bondir comme la sauterelle? Son fier hennissement est terreur. Exultant de force, il piaffe dans la vallée et s'élance au-devant des armes. Ils se rit de la peur, il ignore l'effroi, il ne recule pas devant l'épée. Sur lui résonnent le carquois, la lance étincelante et le javelot. Frémissant </a:t>
                      </a:r>
                      <a:r>
                        <a:rPr kumimoji="0" lang="fr-FR" sz="2700" b="0" i="0" u="none" strike="noStrike" cap="none" normalizeH="0" baseline="0" dirty="0">
                          <a:ln>
                            <a:noFill/>
                          </a:ln>
                          <a:solidFill>
                            <a:schemeClr val="bg1"/>
                          </a:solidFill>
                          <a:effectLst/>
                          <a:latin typeface="Arial" charset="0"/>
                          <a:cs typeface="Arial" charset="0"/>
                        </a:rPr>
                        <a:t>d'impatience,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20 Can you frighten him like a locust? His majestic snorting strikes terror. 21 He paws in the valley, and rejoices in his strength; He gallops into the clash of arms. 22 He mocks at fear, and is not frightened; Nor does he turn back from the sword. 23 The quiver rattles against him, The glittering spear and javelin.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515090"/>
        </p:xfrm>
        <a:graphic>
          <a:graphicData uri="http://schemas.openxmlformats.org/drawingml/2006/table">
            <a:tbl>
              <a:tblPr rtl="1"/>
              <a:tblGrid>
                <a:gridCol w="4152903">
                  <a:extLst>
                    <a:ext uri="{9D8B030D-6E8A-4147-A177-3AD203B41FA5}">
                      <a16:colId xmlns:a16="http://schemas.microsoft.com/office/drawing/2014/main" val="20000"/>
                    </a:ext>
                  </a:extLst>
                </a:gridCol>
                <a:gridCol w="492124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في هيجانهِ يفسد الأرض ولا يُصدق أن يهتف البُوق، فيقُول حسناً فيما هُو مُقبل، يشم رائحة القتال بوثب وصهيل.أبفهمكَ يقفُ الصقرُ ويبسطُ جناحيهِ ولا يتحرك، وينظُر نحو الجنُوب، </a:t>
                      </a: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24 il dévore l'espace, il ne se tient plus dès que sonne la trompette. A chaque coup de trompette, il dit: </a:t>
                      </a:r>
                      <a:r>
                        <a:rPr kumimoji="0" lang="fr-FR" sz="2800" b="0" i="0" u="none" strike="noStrike" cap="none" normalizeH="0" baseline="0" dirty="0" err="1">
                          <a:ln>
                            <a:noFill/>
                          </a:ln>
                          <a:solidFill>
                            <a:schemeClr val="bg1"/>
                          </a:solidFill>
                          <a:effectLst/>
                          <a:latin typeface="Arial" charset="0"/>
                          <a:cs typeface="Arial" charset="0"/>
                        </a:rPr>
                        <a:t>Aha</a:t>
                      </a:r>
                      <a:r>
                        <a:rPr kumimoji="0" lang="fr-FR" sz="2800" b="0" i="0" u="none" strike="noStrike" cap="none" normalizeH="0" baseline="0" dirty="0">
                          <a:ln>
                            <a:noFill/>
                          </a:ln>
                          <a:solidFill>
                            <a:schemeClr val="bg1"/>
                          </a:solidFill>
                          <a:effectLst/>
                          <a:latin typeface="Arial" charset="0"/>
                          <a:cs typeface="Arial" charset="0"/>
                        </a:rPr>
                        <a:t>! De loin, il flaire la bataille, tonnerre des chefs et cri de guerre. Est-ce par ton intelligence que s'emplume l'épervier et qu'il déploie ses ailes vers le sud?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24 He devours the distance with fierceness and rage; Nor does he come to a halt because the trumpet has sounded. 25 At the blast of the trumpet he says, `Aha!' He </a:t>
                      </a:r>
                      <a:r>
                        <a:rPr kumimoji="0" lang="en-CA" sz="2600" b="0" i="0" u="none" strike="noStrike" cap="none" normalizeH="0" baseline="0" dirty="0">
                          <a:ln>
                            <a:noFill/>
                          </a:ln>
                          <a:solidFill>
                            <a:schemeClr val="bg1"/>
                          </a:solidFill>
                          <a:effectLst/>
                          <a:latin typeface="Arial" charset="0"/>
                          <a:cs typeface="Arial" charset="0"/>
                        </a:rPr>
                        <a:t>smells the battle from afar, The thunder of captains and shouting. 26 Does the hawk fly by your wisdom, And spread its wings toward the south?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5501" name="Group 29"/>
          <p:cNvGraphicFramePr>
            <a:graphicFrameLocks noGrp="1"/>
          </p:cNvGraphicFramePr>
          <p:nvPr/>
        </p:nvGraphicFramePr>
        <p:xfrm>
          <a:off x="34925" y="115888"/>
          <a:ext cx="9001125" cy="6457824"/>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 بأمركَ يرتفعُ وكرهُ يرفع أولاده ويرقد على فراخهِ. يستقر على سِنِّ الصَّخر ويختفي هُناك، يبحث عن طعامهِ وعيناهُ تنظُران مِن بعيدٍ. فراخُهُ تحسُو الدَّمَ وحيثُما تكُون الجُثة فلوقته يجدها.</a:t>
                      </a:r>
                      <a:r>
                        <a:rPr kumimoji="0" lang="ar-EG" sz="2400" b="1" i="0" u="none" strike="noStrike" cap="none" normalizeH="0" baseline="0" dirty="0">
                          <a:ln>
                            <a:noFill/>
                          </a:ln>
                          <a:solidFill>
                            <a:srgbClr val="FF9900"/>
                          </a:solidFill>
                          <a:effectLst/>
                          <a:latin typeface="Arial" charset="0"/>
                          <a:cs typeface="Arial" charset="0"/>
                        </a:rPr>
                        <a:t>( </a:t>
                      </a:r>
                      <a:r>
                        <a:rPr kumimoji="0" lang="ar-SA" sz="2400" b="1" i="0" u="none" strike="noStrike" cap="none" normalizeH="0" baseline="0" dirty="0">
                          <a:ln>
                            <a:noFill/>
                          </a:ln>
                          <a:solidFill>
                            <a:srgbClr val="FF9900"/>
                          </a:solidFill>
                          <a:effectLst/>
                          <a:latin typeface="Arial" charset="0"/>
                          <a:cs typeface="Arial" charset="0"/>
                        </a:rPr>
                        <a:t>مجداً للثالوث القدوس)</a:t>
                      </a:r>
                      <a:endParaRPr kumimoji="0" lang="en-CA" sz="3200" b="1" i="0" u="none" strike="noStrike" cap="none" normalizeH="0" baseline="0" dirty="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27 Est-ce sur ton ordre que l'aigle s'élève et bâtit son aire sur les sommets? Il habite un rocher et il gîte sur une dent de roc inexpugnable. De là, il épie sa proie, il plonge au loin son regard. Ses petits s'abreuvent de sang, là où il y a charnier, il y est.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27 Does the eagle mount up at your command, And make its nest on high? 28 On the rocks it dwells and resides, On the crag of the rock and the stronghold. 29 From there it spies out the prey; Its eyes observe from afar. 30 Its young ones suck up blood; And where the slain are, there it is.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0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3460" name="Group 36"/>
          <p:cNvGraphicFramePr>
            <a:graphicFrameLocks noGrp="1"/>
          </p:cNvGraphicFramePr>
          <p:nvPr/>
        </p:nvGraphicFramePr>
        <p:xfrm>
          <a:off x="34925" y="115888"/>
          <a:ext cx="9074150" cy="6091429"/>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من سفر </a:t>
                      </a:r>
                      <a:r>
                        <a:rPr kumimoji="0" lang="ar-EG" sz="3200" b="0" i="0" u="sng" strike="noStrike" cap="none" normalizeH="0" baseline="0" dirty="0">
                          <a:ln>
                            <a:noFill/>
                          </a:ln>
                          <a:solidFill>
                            <a:srgbClr val="FF9900"/>
                          </a:solidFill>
                          <a:effectLst/>
                          <a:latin typeface="Arial" charset="0"/>
                          <a:cs typeface="Arial" charset="0"/>
                        </a:rPr>
                        <a:t>سيراخ</a:t>
                      </a:r>
                      <a:endParaRPr kumimoji="0" lang="en-CA" sz="3200" b="0" i="0" u="sng" strike="noStrike" kern="1200" cap="none" normalizeH="0" baseline="0" dirty="0">
                        <a:ln>
                          <a:noFill/>
                        </a:ln>
                        <a:solidFill>
                          <a:srgbClr val="FF9900"/>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err="1">
                          <a:ln>
                            <a:noFill/>
                          </a:ln>
                          <a:solidFill>
                            <a:srgbClr val="FF9933"/>
                          </a:solidFill>
                          <a:effectLst/>
                          <a:latin typeface="Arial" charset="0"/>
                          <a:cs typeface="Arial" charset="0"/>
                        </a:rPr>
                        <a:t>Sirach</a:t>
                      </a:r>
                      <a:r>
                        <a:rPr kumimoji="0" lang="en-US" sz="3200" b="0" i="0" u="sng" strike="noStrike" cap="none" normalizeH="0" baseline="0" dirty="0">
                          <a:ln>
                            <a:noFill/>
                          </a:ln>
                          <a:solidFill>
                            <a:srgbClr val="FF9933"/>
                          </a:solidFill>
                          <a:effectLst/>
                          <a:latin typeface="Arial" charset="0"/>
                          <a:cs typeface="Arial" charset="0"/>
                        </a:rPr>
                        <a:t> 5:1-15</a:t>
                      </a: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err="1">
                          <a:ln>
                            <a:noFill/>
                          </a:ln>
                          <a:solidFill>
                            <a:srgbClr val="FF9933"/>
                          </a:solidFill>
                          <a:effectLst/>
                          <a:latin typeface="Arial" charset="0"/>
                          <a:cs typeface="Times New Roman" pitchFamily="18" charset="0"/>
                        </a:rPr>
                        <a:t>Sirach</a:t>
                      </a:r>
                      <a:r>
                        <a:rPr kumimoji="0" lang="en-US" sz="3200" b="0" i="0" u="sng" strike="noStrike" cap="none" normalizeH="0" baseline="0" dirty="0">
                          <a:ln>
                            <a:noFill/>
                          </a:ln>
                          <a:solidFill>
                            <a:srgbClr val="FF9933"/>
                          </a:solidFill>
                          <a:effectLst/>
                          <a:latin typeface="Arial" charset="0"/>
                          <a:cs typeface="Times New Roman" pitchFamily="18" charset="0"/>
                        </a:rPr>
                        <a:t> 5:1-15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5:1  Do not rely on your wealth, or say, I have enough. 2 Do not follow your inclination and strength in pursuing the desires of your heart. 3 Do not say, Who can have power over me? for the Lord will surely punish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511228"/>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 Do not say, I sinned, yet what has happened to me? for the Lord is slow to anger. 5 Do not be so confident of forgiveness  that you add sin to sin. 6 Do not say, His mercy is great, he will forgive  the multitude of my sins, for both mercy and wrath are with him, and his anger will rest on sinners.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084508"/>
        </p:xfrm>
        <a:graphic>
          <a:graphicData uri="http://schemas.openxmlformats.org/drawingml/2006/table">
            <a:tbl>
              <a:tblPr rtl="1"/>
              <a:tblGrid>
                <a:gridCol w="4463371">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7 Do not delay to turn back to the Lord, and do not postpone it from day to day; for suddenly the wrath of the Lord will come upon you, and at the time of punishment you will perish. 8 Do not depend on dishonest wealth, for it will not benefit you on the day of calamity.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4480" name="Group 32"/>
          <p:cNvGraphicFramePr>
            <a:graphicFrameLocks noGrp="1"/>
          </p:cNvGraphicFramePr>
          <p:nvPr/>
        </p:nvGraphicFramePr>
        <p:xfrm>
          <a:off x="34925" y="115888"/>
          <a:ext cx="9074150" cy="6457558"/>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32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Do not winnow in every wind, or follow every path. 10 Stand firm for what you know, and let your speech be consistent. 11 Be quick to hear, but deliberate in answering. 12 If you know what to say, answer your </a:t>
                      </a:r>
                      <a:r>
                        <a:rPr kumimoji="0" lang="en-CA" sz="2800" b="0" i="0" u="none" strike="noStrike" cap="none" normalizeH="0" baseline="0" dirty="0" err="1">
                          <a:ln>
                            <a:noFill/>
                          </a:ln>
                          <a:solidFill>
                            <a:schemeClr val="bg1"/>
                          </a:solidFill>
                          <a:effectLst/>
                          <a:latin typeface="Arial" charset="0"/>
                          <a:cs typeface="Arial" charset="0"/>
                        </a:rPr>
                        <a:t>neighbor</a:t>
                      </a:r>
                      <a:r>
                        <a:rPr kumimoji="0" lang="en-CA" sz="2800" b="0" i="0" u="none" strike="noStrike" cap="none" normalizeH="0" baseline="0" dirty="0">
                          <a:ln>
                            <a:noFill/>
                          </a:ln>
                          <a:solidFill>
                            <a:schemeClr val="bg1"/>
                          </a:solidFill>
                          <a:effectLst/>
                          <a:latin typeface="Arial" charset="0"/>
                          <a:cs typeface="Arial" charset="0"/>
                        </a:rPr>
                        <a:t>; but if not, put your hand over your mouth.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47534" name="Group 14"/>
          <p:cNvGraphicFramePr>
            <a:graphicFrameLocks noGrp="1"/>
          </p:cNvGraphicFramePr>
          <p:nvPr/>
        </p:nvGraphicFramePr>
        <p:xfrm>
          <a:off x="34925" y="115888"/>
          <a:ext cx="9074150" cy="6655690"/>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a:t>
                      </a:r>
                      <a:r>
                        <a:rPr kumimoji="0" lang="ar-EG" sz="2800" b="1" i="0" u="none" strike="noStrike" cap="none" normalizeH="0" baseline="0" dirty="0">
                          <a:ln>
                            <a:noFill/>
                          </a:ln>
                          <a:solidFill>
                            <a:srgbClr val="FF9900"/>
                          </a:solidFill>
                          <a:effectLst/>
                          <a:latin typeface="Arial" charset="0"/>
                          <a:cs typeface="Arial" charset="0"/>
                        </a:rPr>
                        <a:t>( </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a:t>
                      </a:r>
                      <a:r>
                        <a:rPr kumimoji="0" lang="en-CA" sz="2800" b="0" i="0" u="none" strike="noStrike" cap="none" normalizeH="0" baseline="0" dirty="0" err="1">
                          <a:ln>
                            <a:noFill/>
                          </a:ln>
                          <a:solidFill>
                            <a:schemeClr val="bg1"/>
                          </a:solidFill>
                          <a:effectLst/>
                          <a:latin typeface="Arial" charset="0"/>
                          <a:cs typeface="Arial" charset="0"/>
                        </a:rPr>
                        <a:t>Honor</a:t>
                      </a:r>
                      <a:r>
                        <a:rPr kumimoji="0" lang="en-CA" sz="2800" b="0" i="0" u="none" strike="noStrike" cap="none" normalizeH="0" baseline="0" dirty="0">
                          <a:ln>
                            <a:noFill/>
                          </a:ln>
                          <a:solidFill>
                            <a:schemeClr val="bg1"/>
                          </a:solidFill>
                          <a:effectLst/>
                          <a:latin typeface="Arial" charset="0"/>
                          <a:cs typeface="Arial" charset="0"/>
                        </a:rPr>
                        <a:t> and </a:t>
                      </a:r>
                      <a:r>
                        <a:rPr kumimoji="0" lang="en-CA" sz="2800" b="0" i="0" u="none" strike="noStrike" cap="none" normalizeH="0" baseline="0" dirty="0" err="1">
                          <a:ln>
                            <a:noFill/>
                          </a:ln>
                          <a:solidFill>
                            <a:schemeClr val="bg1"/>
                          </a:solidFill>
                          <a:effectLst/>
                          <a:latin typeface="Arial" charset="0"/>
                          <a:cs typeface="Arial" charset="0"/>
                        </a:rPr>
                        <a:t>dishonor</a:t>
                      </a:r>
                      <a:r>
                        <a:rPr kumimoji="0" lang="en-CA" sz="2800" b="0" i="0" u="none" strike="noStrike" cap="none" normalizeH="0" baseline="0" dirty="0">
                          <a:ln>
                            <a:noFill/>
                          </a:ln>
                          <a:solidFill>
                            <a:schemeClr val="bg1"/>
                          </a:solidFill>
                          <a:effectLst/>
                          <a:latin typeface="Arial" charset="0"/>
                          <a:cs typeface="Arial" charset="0"/>
                        </a:rPr>
                        <a:t> come from speaking, and the tongue of mortals may be their downfall. 14 Do not be called double-tongued  and do not lay traps with your tongue; for shame comes to the thief, and severe condemnation to the double-tongued. 15 In great and small matters cause no harm,</a:t>
                      </a:r>
                      <a:r>
                        <a:rPr kumimoji="0" lang="en-US" sz="20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161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5161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2664" name="Group 24"/>
          <p:cNvGraphicFramePr>
            <a:graphicFrameLocks noGrp="1"/>
          </p:cNvGraphicFramePr>
          <p:nvPr/>
        </p:nvGraphicFramePr>
        <p:xfrm>
          <a:off x="34925" y="44450"/>
          <a:ext cx="9145588" cy="6194426"/>
        </p:xfrm>
        <a:graphic>
          <a:graphicData uri="http://schemas.openxmlformats.org/drawingml/2006/table">
            <a:tbl>
              <a:tblPr rtl="1"/>
              <a:tblGrid>
                <a:gridCol w="4800599">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en-US" sz="3600" b="0" i="0" u="sng" strike="noStrike" cap="none" normalizeH="0" baseline="0" dirty="0">
                          <a:ln>
                            <a:noFill/>
                          </a:ln>
                          <a:solidFill>
                            <a:srgbClr val="FF9933"/>
                          </a:solidFill>
                          <a:effectLst/>
                          <a:latin typeface="Arial" charset="0"/>
                          <a:cs typeface="Arial" charset="0"/>
                        </a:rPr>
                        <a:t>38:18-19)</a:t>
                      </a:r>
                      <a:r>
                        <a:rPr kumimoji="0" lang="ar-SA" sz="3600" b="0" i="0" u="sng" strike="noStrike" cap="none" normalizeH="0" baseline="0" dirty="0">
                          <a:ln>
                            <a:noFill/>
                          </a:ln>
                          <a:solidFill>
                            <a:srgbClr val="FF9933"/>
                          </a:solidFill>
                          <a:effectLst/>
                          <a:latin typeface="Arial" charset="0"/>
                          <a:cs typeface="Arial" charset="0"/>
                        </a:rPr>
                        <a:t>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لأنَّي أُخبرُ بإثمي، وأهتمُّ مِن أجل خطيَّتي، أعدَائي أحياءٌ وهُم أشد منِّي. هللويا</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33"/>
                          </a:solidFill>
                          <a:effectLst/>
                          <a:latin typeface="Arial" charset="0"/>
                          <a:cs typeface="Times New Roman" pitchFamily="18" charset="0"/>
                        </a:rPr>
                        <a:t>Psaume38:18-19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18 Oui, je proclame ma faute et je m'effraie de mon péché.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19 Mes ennemis, pleins de vie, sont puissants; ils sont nombreux ceux qui me haïssent injustement,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38:18-19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18 For I will declare my iniquity; I will be in anguish over my sin.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19 But my enemies are vigorous, and they are strong.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44pm</a:t>
            </a:r>
          </a:p>
        </p:txBody>
      </p:sp>
    </p:spTree>
  </p:cSld>
  <p:clrMapOvr>
    <a:masterClrMapping/>
  </p:clrMapOvr>
</p:sld>
</file>

<file path=ppt/slides/slide3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3694" name="Group 30"/>
          <p:cNvGraphicFramePr>
            <a:graphicFrameLocks noGrp="1"/>
          </p:cNvGraphicFramePr>
          <p:nvPr/>
        </p:nvGraphicFramePr>
        <p:xfrm>
          <a:off x="34925" y="44450"/>
          <a:ext cx="9074150" cy="6601702"/>
        </p:xfrm>
        <a:graphic>
          <a:graphicData uri="http://schemas.openxmlformats.org/drawingml/2006/table">
            <a:tbl>
              <a:tblPr rtl="1"/>
              <a:tblGrid>
                <a:gridCol w="4389665">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لوقا </a:t>
                      </a:r>
                      <a:r>
                        <a:rPr kumimoji="0" lang="ar-SA" sz="3200" b="0" i="0" u="sng" strike="noStrike" kern="1200" cap="none" normalizeH="0" baseline="0" dirty="0">
                          <a:ln>
                            <a:noFill/>
                          </a:ln>
                          <a:solidFill>
                            <a:srgbClr val="FF9900"/>
                          </a:solidFill>
                          <a:effectLst/>
                          <a:latin typeface="Arial" charset="0"/>
                          <a:ea typeface="+mn-ea"/>
                          <a:cs typeface="Arial" charset="0"/>
                        </a:rPr>
                        <a:t>(</a:t>
                      </a:r>
                      <a:r>
                        <a:rPr kumimoji="0" lang="en-CA" sz="3200" b="0" i="0" u="sng" strike="noStrike" kern="1200" cap="none" normalizeH="0" baseline="0" dirty="0">
                          <a:ln>
                            <a:noFill/>
                          </a:ln>
                          <a:solidFill>
                            <a:srgbClr val="FF9900"/>
                          </a:solidFill>
                          <a:effectLst/>
                          <a:latin typeface="Arial" charset="0"/>
                          <a:ea typeface="+mn-ea"/>
                          <a:cs typeface="Arial" charset="0"/>
                        </a:rPr>
                        <a:t>17:1-10</a:t>
                      </a:r>
                      <a:r>
                        <a:rPr kumimoji="0" lang="ar-SA" sz="3200" b="0" i="0" u="sng" strike="noStrike" kern="1200" cap="none" normalizeH="0" baseline="0" dirty="0">
                          <a:ln>
                            <a:noFill/>
                          </a:ln>
                          <a:solidFill>
                            <a:srgbClr val="FF9900"/>
                          </a:solidFill>
                          <a:effectLst/>
                          <a:latin typeface="Arial" charset="0"/>
                          <a:ea typeface="+mn-ea"/>
                          <a:cs typeface="Arial" charset="0"/>
                        </a:rPr>
                        <a:t> )</a:t>
                      </a:r>
                      <a:endParaRPr kumimoji="0" lang="en-CA" sz="3200" b="0" i="0" u="sng" strike="noStrike" kern="1200" cap="none" normalizeH="0" baseline="0" dirty="0">
                        <a:ln>
                          <a:noFill/>
                        </a:ln>
                        <a:solidFill>
                          <a:srgbClr val="FF9900"/>
                        </a:solidFill>
                        <a:effectLst/>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قالَ لتلاميذه: " لابد أن تأتي الشكُوك، ولكن ويلٌ لمَن يأتي الشك مِن قبلهِ! خيرٌ لهُ أن يُعلق به حجر رحى ويُلقي في البحر،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Luc 17:1-10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Jésus dit à ses disciples: "Il est inévitable qu'il y ait des causes de chute. Mais malheureux celui par qui la chute arrive. Mieux vaut pour lui  qu'on lui attache au cou une meule de moulin et qu'on le jette à la mer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Luke17:1-10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17:1 Then He said to the disciples, It is impossible that no </a:t>
                      </a:r>
                      <a:r>
                        <a:rPr kumimoji="0" lang="en-CA" sz="2800" b="0" i="0" u="none" strike="noStrike" cap="none" normalizeH="0" baseline="0" dirty="0" err="1">
                          <a:ln>
                            <a:noFill/>
                          </a:ln>
                          <a:solidFill>
                            <a:schemeClr val="bg1"/>
                          </a:solidFill>
                          <a:effectLst/>
                          <a:latin typeface="Arial" charset="0"/>
                          <a:cs typeface="Arial" charset="0"/>
                        </a:rPr>
                        <a:t>offenses</a:t>
                      </a:r>
                      <a:r>
                        <a:rPr kumimoji="0" lang="en-CA" sz="2800" b="0" i="0" u="none" strike="noStrike" cap="none" normalizeH="0" baseline="0" dirty="0">
                          <a:ln>
                            <a:noFill/>
                          </a:ln>
                          <a:solidFill>
                            <a:schemeClr val="bg1"/>
                          </a:solidFill>
                          <a:effectLst/>
                          <a:latin typeface="Arial" charset="0"/>
                          <a:cs typeface="Arial" charset="0"/>
                        </a:rPr>
                        <a:t> should come, but woe to him through whom they do come! 2 It would be better for him if a millstone were hung around his neck, and he were thrown into the sea,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44m</a:t>
            </a:r>
          </a:p>
        </p:txBody>
      </p:sp>
    </p:spTree>
  </p:cSld>
  <p:clrMapOvr>
    <a:masterClrMapping/>
  </p:clrMapOvr>
</p:sld>
</file>

<file path=ppt/slides/slide3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4713" name="Group 25"/>
          <p:cNvGraphicFramePr>
            <a:graphicFrameLocks noGrp="1"/>
          </p:cNvGraphicFramePr>
          <p:nvPr/>
        </p:nvGraphicFramePr>
        <p:xfrm>
          <a:off x="34925" y="44450"/>
          <a:ext cx="9074150" cy="6455398"/>
        </p:xfrm>
        <a:graphic>
          <a:graphicData uri="http://schemas.openxmlformats.org/drawingml/2006/table">
            <a:tbl>
              <a:tblPr rtl="1"/>
              <a:tblGrid>
                <a:gridCol w="4418693">
                  <a:extLst>
                    <a:ext uri="{9D8B030D-6E8A-4147-A177-3AD203B41FA5}">
                      <a16:colId xmlns:a16="http://schemas.microsoft.com/office/drawing/2014/main" val="20000"/>
                    </a:ext>
                  </a:extLst>
                </a:gridCol>
                <a:gridCol w="465545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أنْ يُعْثِرَ أحدَ هؤلاءِ الصِّغارِ. احترزُوا لأنفُسكُم. إن أخطأ أخُوكَ فوبِّخهُ، وإن تاب فأغفرْ لهُ. وإن أخطَأ إليكَ سبعَ مرَّاتٍ في اليوم، ورجعَ إليكَ سبعَ مرَّاتٍ قائلاً: أنا تائبٌ، فأغفرْ لهُ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qu'il ne fasse pas tomber un seul de ces petits. Tenez-vous sur vos gardes. Si ton frère vient à t'offenser, reprends-le; et s'il se repent, pardonne-lui. Et si sept fois le jour il t'offense et que sept fois il revienne à toi en disant: "Je me repens", tu lui pardonneras."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than that he should offend one of these little ones. 3 Take heed to yourselves. If your brother sins against you, rebuke him; and if he repents, forgive him. 4 And if he sins against you seven times in a day, and seven times in a day returns to you, saying, `I repent,' you shall forgive him.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5733" name="Group 21"/>
          <p:cNvGraphicFramePr>
            <a:graphicFrameLocks noGrp="1"/>
          </p:cNvGraphicFramePr>
          <p:nvPr/>
        </p:nvGraphicFramePr>
        <p:xfrm>
          <a:off x="34925" y="115888"/>
          <a:ext cx="9001125" cy="6686550"/>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الرُّسُلُ للرَّبِّ: " زدنا إيماناً! ". فقال الربُّ: " لو كانَ لكُم إيمانٌ مِثلُ حبَّةِ خردلٍ، لكُنتُم تقُولُونَ للجُمَّيزة: انقَلِعي وانغَرسي في البَحر فتُطيعُكُمْ. ومَن مِنكُم لهُ عبدٌ يحرُثُ أو يرعَى</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none" strike="noStrike" kern="1200" cap="none" normalizeH="0" baseline="0" dirty="0">
                          <a:ln>
                            <a:noFill/>
                          </a:ln>
                          <a:solidFill>
                            <a:schemeClr val="bg1"/>
                          </a:solidFill>
                          <a:effectLst/>
                          <a:latin typeface="Arial" charset="0"/>
                          <a:ea typeface="+mn-ea"/>
                          <a:cs typeface="Arial" charset="0"/>
                        </a:rPr>
                        <a:t>5 </a:t>
                      </a:r>
                      <a:r>
                        <a:rPr kumimoji="0" lang="fr-FR" sz="2700" b="0" i="0" u="none" strike="noStrike" cap="none" normalizeH="0" baseline="0" dirty="0">
                          <a:ln>
                            <a:noFill/>
                          </a:ln>
                          <a:solidFill>
                            <a:schemeClr val="bg1"/>
                          </a:solidFill>
                          <a:effectLst/>
                          <a:latin typeface="Arial" charset="0"/>
                          <a:cs typeface="Arial" charset="0"/>
                        </a:rPr>
                        <a:t>Les apôtres dirent au Seigneur: "Augmente en nous la foi." Le Seigneur dit: "Si vraiment vous avez de la foi gros comme une graine de moutarde, vous diriez à ce sycomore: "Déracine-toi et va te planter dans la mer", et il vous obéirait.</a:t>
                      </a:r>
                      <a:r>
                        <a:rPr kumimoji="0" lang="fr-FR" sz="2700" b="0" i="0" u="none" strike="noStrike" kern="1200" cap="none" normalizeH="0" baseline="0" dirty="0">
                          <a:ln>
                            <a:noFill/>
                          </a:ln>
                          <a:solidFill>
                            <a:schemeClr val="bg1"/>
                          </a:solidFill>
                          <a:effectLst/>
                          <a:latin typeface="Arial" charset="0"/>
                          <a:ea typeface="+mn-ea"/>
                          <a:cs typeface="Arial" charset="0"/>
                        </a:rPr>
                        <a:t> "Lequel d'entre vous, s'il </a:t>
                      </a:r>
                      <a:r>
                        <a:rPr kumimoji="0" lang="fr-FR" sz="2700" b="0" i="0" u="none" strike="noStrike" cap="none" normalizeH="0" baseline="0" dirty="0">
                          <a:ln>
                            <a:noFill/>
                          </a:ln>
                          <a:solidFill>
                            <a:schemeClr val="bg1"/>
                          </a:solidFill>
                          <a:effectLst/>
                          <a:latin typeface="Arial" charset="0"/>
                          <a:cs typeface="Arial" charset="0"/>
                        </a:rPr>
                        <a:t>a </a:t>
                      </a:r>
                      <a:r>
                        <a:rPr kumimoji="0" lang="fr-FR" sz="2700" b="0" i="0" u="none" strike="noStrike" kern="1200" cap="none" normalizeH="0" baseline="0" dirty="0">
                          <a:ln>
                            <a:noFill/>
                          </a:ln>
                          <a:solidFill>
                            <a:schemeClr val="bg1"/>
                          </a:solidFill>
                          <a:effectLst/>
                          <a:latin typeface="Arial" charset="0"/>
                          <a:ea typeface="+mn-ea"/>
                          <a:cs typeface="Arial" charset="0"/>
                        </a:rPr>
                        <a:t>un serviteur qui laboure ou qui garde ses bêtes</a:t>
                      </a:r>
                      <a:r>
                        <a:rPr kumimoji="0" lang="fr-FR" sz="27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5 And the apostles said to the Lord, Increase our faith. 6 So the Lord said, If you have faith as a mustard seed, you can say to this mulberry tree, `Be pulled up by the roots and be planted in the sea,' and it would obey you. 7 And which of you, having a servant </a:t>
                      </a:r>
                      <a:r>
                        <a:rPr kumimoji="0" lang="en-CA" sz="2700" b="0" i="0" u="none" strike="noStrike" kern="1200" cap="none" normalizeH="0" baseline="0" dirty="0" err="1">
                          <a:ln>
                            <a:noFill/>
                          </a:ln>
                          <a:solidFill>
                            <a:schemeClr val="bg1"/>
                          </a:solidFill>
                          <a:effectLst/>
                          <a:latin typeface="Arial" charset="0"/>
                          <a:ea typeface="+mn-ea"/>
                          <a:cs typeface="Arial" charset="0"/>
                        </a:rPr>
                        <a:t>plowing</a:t>
                      </a:r>
                      <a:r>
                        <a:rPr kumimoji="0" lang="en-CA" sz="2700" b="0" i="0" u="none" strike="noStrike" kern="1200" cap="none" normalizeH="0" baseline="0" dirty="0">
                          <a:ln>
                            <a:noFill/>
                          </a:ln>
                          <a:solidFill>
                            <a:schemeClr val="bg1"/>
                          </a:solidFill>
                          <a:effectLst/>
                          <a:latin typeface="Arial" charset="0"/>
                          <a:ea typeface="+mn-ea"/>
                          <a:cs typeface="Arial" charset="0"/>
                        </a:rPr>
                        <a:t> or tending sheep,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5733" name="Group 21"/>
          <p:cNvGraphicFramePr>
            <a:graphicFrameLocks noGrp="1"/>
          </p:cNvGraphicFramePr>
          <p:nvPr/>
        </p:nvGraphicFramePr>
        <p:xfrm>
          <a:off x="34925" y="115888"/>
          <a:ext cx="9001125" cy="6015990"/>
        </p:xfrm>
        <a:graphic>
          <a:graphicData uri="http://schemas.openxmlformats.org/drawingml/2006/table">
            <a:tbl>
              <a:tblPr rtl="1"/>
              <a:tblGrid>
                <a:gridCol w="4300992">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إذا دخل مِن الحقل أيقُول لهُ: اصعد واتَّكئ. ألا يقُولُ لهُ: هيئ ما آكُلهُ، وتَمنطق واخدِمني حتَّى آكُل واشربَ، وبعدَ ذلكَ تأكُلُ أنتَ أيضاً وتشرب؟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lui dira à son retour des champs: "Va vite te mettre à table"? Est-ce qu'il ne lui dira pas plutôt: "Prépare-moi de quoi dîner, mets-toi en tenue pour me servir, le temps que je mange et boive; et après tu mangeras et tu boiras à ton tour"? </a:t>
                      </a:r>
                      <a:endParaRPr kumimoji="0" lang="ar-EG"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will say to him when he has come in from the field, `Come at once and sit down to eat'? 8 But will he not rather say to him, `Prepare something for my supper, and gird yourself and serve me till I have eaten and drunk, and afterward you will eat and drink'?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5733" name="Group 21"/>
          <p:cNvGraphicFramePr>
            <a:graphicFrameLocks noGrp="1"/>
          </p:cNvGraphicFramePr>
          <p:nvPr/>
        </p:nvGraphicFramePr>
        <p:xfrm>
          <a:off x="34925" y="115888"/>
          <a:ext cx="9001125" cy="6546342"/>
        </p:xfrm>
        <a:graphic>
          <a:graphicData uri="http://schemas.openxmlformats.org/drawingml/2006/table">
            <a:tbl>
              <a:tblPr rtl="1"/>
              <a:tblGrid>
                <a:gridCol w="4582432">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فهل للعبد فضلٌ لأنَّهُ فعلَ ما أُمر بهِ؟ كذلك أنتُم أيضاً إذا فعلتُم جميع ما أُمرتُم بهِ فقُولُوا: إنَّنا عبيدٌ بطَّالُون، إنَّنا عَمِلنا ما عَلينا أن نعمله ". </a:t>
                      </a:r>
                      <a:r>
                        <a:rPr kumimoji="0" lang="ar-EG" sz="3200" b="1" i="0" u="none" strike="noStrike" cap="none" normalizeH="0" baseline="0" dirty="0">
                          <a:ln>
                            <a:noFill/>
                          </a:ln>
                          <a:solidFill>
                            <a:srgbClr val="FF9900"/>
                          </a:solidFill>
                          <a:effectLst/>
                          <a:latin typeface="Arial" charset="0"/>
                          <a:cs typeface="Arial" charset="0"/>
                        </a:rPr>
                        <a:t>( 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9 A-t-il de la reconnaissance envers ce serviteur parce qu'il a fait ce qui lui était ordonné? De même, vous aussi, quand vous avez fait tout ce qui vous était ordonné, dites: "Nous sommes des serviteurs quelconques. Nous avons fait seulement ce que nous devions faire."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9 Does he thank that servant because he did the things that were commanded him? I think not. 10 So likewise you, when you have done all those things which you are commanded, say, `We are unprofitable servants. We have done what was our duty to do.’</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673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15673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15674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15674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8815" name="Group 31"/>
          <p:cNvGraphicFramePr>
            <a:graphicFrameLocks noGrp="1"/>
          </p:cNvGraphicFramePr>
          <p:nvPr/>
        </p:nvGraphicFramePr>
        <p:xfrm>
          <a:off x="34925" y="44450"/>
          <a:ext cx="9074150" cy="6815392"/>
        </p:xfrm>
        <a:graphic>
          <a:graphicData uri="http://schemas.openxmlformats.org/drawingml/2006/table">
            <a:tbl>
              <a:tblPr rtl="1"/>
              <a:tblGrid>
                <a:gridCol w="4655457">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الأولى إلى أهل كورنثوس</a:t>
                      </a:r>
                      <a:r>
                        <a:rPr kumimoji="0" lang="ar-EG" sz="3200" b="0" i="0" u="sng" strike="noStrike" kern="1200" cap="none" normalizeH="0" baseline="0" dirty="0">
                          <a:ln>
                            <a:noFill/>
                          </a:ln>
                          <a:solidFill>
                            <a:srgbClr val="FF9933"/>
                          </a:solidFill>
                          <a:effectLst/>
                          <a:latin typeface="Arial" charset="0"/>
                          <a:ea typeface="+mn-ea"/>
                          <a:cs typeface="Arial" charset="0"/>
                        </a:rPr>
                        <a:t>(</a:t>
                      </a:r>
                      <a:r>
                        <a:rPr kumimoji="0" lang="en-CA" sz="3200" b="0" i="0" u="sng" strike="noStrike" kern="1200" cap="none" normalizeH="0" baseline="0" dirty="0">
                          <a:ln>
                            <a:noFill/>
                          </a:ln>
                          <a:solidFill>
                            <a:srgbClr val="FF9933"/>
                          </a:solidFill>
                          <a:effectLst/>
                          <a:latin typeface="Arial" charset="0"/>
                          <a:ea typeface="+mn-ea"/>
                          <a:cs typeface="Arial" charset="0"/>
                        </a:rPr>
                        <a:t>14:5-17</a:t>
                      </a:r>
                      <a:r>
                        <a:rPr kumimoji="0" lang="ar-SA" sz="3200" b="0" i="0" u="sng" strike="noStrike" kern="1200" cap="none" normalizeH="0" baseline="0" dirty="0">
                          <a:ln>
                            <a:noFill/>
                          </a:ln>
                          <a:solidFill>
                            <a:srgbClr val="FF9933"/>
                          </a:solidFill>
                          <a:effectLst/>
                          <a:latin typeface="Arial" charset="0"/>
                          <a:ea typeface="+mn-ea"/>
                          <a:cs typeface="Arial" charset="0"/>
                        </a:rPr>
                        <a:t>) </a:t>
                      </a:r>
                      <a:endParaRPr kumimoji="0" lang="en-CA" sz="3200" b="0" i="0" u="sng" strike="noStrike" kern="1200" cap="none" normalizeH="0" baseline="0" dirty="0">
                        <a:ln>
                          <a:noFill/>
                        </a:ln>
                        <a:solidFill>
                          <a:srgbClr val="FF9933"/>
                        </a:solidFill>
                        <a:effectLst/>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إنِّي أُريدُ أنَّ جميعكُم تتكلَّمُون بألسنةٍ، ولكن بالأحرى أن تتنبَّأُوا. لأنَّ الذي يتنبَّأُ أعظمُ مِمَّن يتكلَّمُ باللِّسان، إلاَّ إذا ترجمَ، لتنال الكنيسةُ بُنياناً.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1 Corinthians 14:5-17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5 Je souhaite que vous parliez tous en langues, mais je préfère que vous prophétisiez. Celui qui prophétise est supérieur à celui qui parle en langues, à moins que ce dernier n'en donne l'interprétation pour que l'assemblée soit édifiée.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1 Corinthians 14:5-17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 I wish you all spoke with tongues, but even more that you prophesied; for he who prophesies is greater than he who speaks with tongues, unless indeed he interprets, that the church may receive edification.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44p</a:t>
            </a:r>
          </a:p>
        </p:txBody>
      </p:sp>
    </p:spTree>
  </p:cSld>
  <p:clrMapOvr>
    <a:masterClrMapping/>
  </p:clrMapOvr>
</p:sld>
</file>

<file path=ppt/slides/slide3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876288"/>
        </p:xfrm>
        <a:graphic>
          <a:graphicData uri="http://schemas.openxmlformats.org/drawingml/2006/table">
            <a:tbl>
              <a:tblPr rtl="1"/>
              <a:tblGrid>
                <a:gridCol w="4682217">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فالآن يا أخوتي، إن جئتُ إليكُم مُتكلِّماً بألسنةٍ، فماذا أنفعُكُمْ، إن لم أُكلِّمكُمْ إمَّا بإعلانٍ، أو بعلم، أو بنُبُوَّةٍ، أو بتعليم؟ الأشياءُ العادمةُ النُّفُوس التي تُعطي صَوتاً: مِزماراً كانت أو قيثارةٌ، إن لم تُعطِ فَرقاً للنَّغَمَات،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6 </a:t>
                      </a:r>
                      <a:r>
                        <a:rPr kumimoji="0" lang="fr-FR" sz="2700" b="0" i="0" u="none" strike="noStrike" kern="1200" cap="none" normalizeH="0" baseline="0" dirty="0">
                          <a:ln>
                            <a:noFill/>
                          </a:ln>
                          <a:solidFill>
                            <a:schemeClr val="bg1"/>
                          </a:solidFill>
                          <a:effectLst/>
                          <a:latin typeface="Arial" charset="0"/>
                          <a:ea typeface="+mn-ea"/>
                          <a:cs typeface="Arial" charset="0"/>
                        </a:rPr>
                        <a:t>Supposez maintenant, frères, que je vienne vous voir et vous parle en langues; en quoi vous serai-je utile, si ma parole ne vous apporte ni révélation, ni connaissance, ni prophétie, ni enseignement? Il en est ainsi des instruments de musique, comme la flûte ou la cithare: s'ils ne rendent pas des sons distincts,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6 But now, brethren, if I come to you speaking with tongues, what shall I profit you unless I speak to you either by revelation, by knowledge, by prophesying, or by teaching? 7 Even things without life, whether flute or harp, when they make a sound, unless they make a distinction in the sounds,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632448"/>
        </p:xfrm>
        <a:graphic>
          <a:graphicData uri="http://schemas.openxmlformats.org/drawingml/2006/table">
            <a:tbl>
              <a:tblPr rtl="1"/>
              <a:tblGrid>
                <a:gridCol w="4666571">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فكيفَ يُعرفُ ما زُمِّرَ أو ما عُزفَ بهِ؟ فإنَّهُ إن أعطَى البُوقُ أيضاً صَوتاً غير واضح، فمَن يستعد للقِتال؟ هكذا أنتُم أيضاً إن لم تُعطُوا باللِّسان كلاماً مفهُوماً، فكيفَ يُعرفُ ما تقُولُونه؟ كأنكُم تتكلَّمُون في الهواء!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comment reconnaître ce que jouent la flûte ou la cithare? Et si la trompette ne rend pas un son clair, qui se préparera au combat?  Vous de même: si votre langue n'exprime pas des paroles intelligibles, comment comprendra-t-on ce que vous dites? Vous parlerez en l'air.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how will it be known what is piped or played? 8 For if the trumpet makes an uncertain sound, who will prepare himself for battle? 9 So likewise you, unless you utter by the tongue words easy to understand, how will it be known what is spoken? For you will be speaking into the air.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298248"/>
        </p:xfrm>
        <a:graphic>
          <a:graphicData uri="http://schemas.openxmlformats.org/drawingml/2006/table">
            <a:tbl>
              <a:tblPr rtl="1"/>
              <a:tblGrid>
                <a:gridCol w="4592865">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العَالَم أُمم كثيرة لها أصوات ولا يكُون مِنها شيءٍ بلا صُوت، فإن كُنتُ لا أعرفُ قُوَّةَ اللُّغةِ أكُونُ عِندَ المُتكلِّم بها أعجمياً، ويكُون المُتكلِّمُ أعجمياً عِندي. هكذا أنتُم أيضاً،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a:t>
                      </a:r>
                      <a:r>
                        <a:rPr kumimoji="0" lang="fr-FR" sz="2800" b="0" i="0" u="none" strike="noStrike" kern="1200" cap="none" normalizeH="0" baseline="0" dirty="0">
                          <a:ln>
                            <a:noFill/>
                          </a:ln>
                          <a:solidFill>
                            <a:schemeClr val="bg1"/>
                          </a:solidFill>
                          <a:effectLst/>
                          <a:latin typeface="Arial" charset="0"/>
                          <a:ea typeface="+mn-ea"/>
                          <a:cs typeface="Arial" charset="0"/>
                        </a:rPr>
                        <a:t>Il y a je ne sais combien d'espèces de mots dans le monde, et aucun n'est sans signification. Or, si j'ignore la valeur du mot, je serai un barbare pour celui qui parle, et celui qui parle sera pour moi un barbare. Vous de même: cherchez à être inspirés, et le plus possible,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10 There are, it may be, so many kinds of languages in the world, and none of them is without significance. 11 Therefore, if I do not know the meaning of the language, I shall be a foreigner to him who speaks, and he who speaks will be a foreigner to me.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298248"/>
        </p:xfrm>
        <a:graphic>
          <a:graphicData uri="http://schemas.openxmlformats.org/drawingml/2006/table">
            <a:tbl>
              <a:tblPr rtl="1"/>
              <a:tblGrid>
                <a:gridCol w="4550455">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إذ إنَّكُم غيُورُونَ في المَواهب الرُّوحيَّةِ، فاطلُبُوا لأجل بُنيان الكنيسةِ أن تزدادُوا. فلذلك مَن يتكلَّمُ بلسانٍ فليطلب لكي يُترجمَ. لأنَّي إن كُنتُ أُصلِّي بلسانٍ، فرُوحي تُصلِّي، وأمَّا ذهني فهُو بلا ثمرٍ.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5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12 </a:t>
                      </a:r>
                      <a:r>
                        <a:rPr kumimoji="0" lang="fr-FR" sz="2800" b="0" i="0" u="none" strike="noStrike" kern="1200" cap="none" normalizeH="0" baseline="0" dirty="0">
                          <a:ln>
                            <a:noFill/>
                          </a:ln>
                          <a:solidFill>
                            <a:schemeClr val="bg1"/>
                          </a:solidFill>
                          <a:effectLst/>
                          <a:latin typeface="Arial" charset="0"/>
                          <a:ea typeface="+mn-ea"/>
                          <a:cs typeface="Arial" charset="0"/>
                        </a:rPr>
                        <a:t>puisque cela vous attire; mais que ce soit pour l'édification de l'assemblée. C'est pourquoi celui qui parle en langues doit prier pour avoir le don d'interprétation. Si je prie en langues, je suis inspiré, mais mon intelligence ne produit rien.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12 Even so you, since you are zealous for spiritual gifts, let it be for the edification of the church that you seek to excel. 13 Therefore let him who speaks in a tongue pray that he may interpret. 14 For if I pray in a tongue, my spirit prays, but my understanding is unfruitful.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002338"/>
        </p:xfrm>
        <a:graphic>
          <a:graphicData uri="http://schemas.openxmlformats.org/drawingml/2006/table">
            <a:tbl>
              <a:tblPr rtl="1"/>
              <a:tblGrid>
                <a:gridCol w="4845275">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فماذا إذاً؟</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إني أُصلِّي بالرُّوح، وأُصلِّي بالذِّهن أيضاً. أُرتِّلُ بالرُّوح، وأُرتِّلُ بالذِّهن أيضاً.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5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15 Que faire donc? Je prierai inspiré par l'Esprit, mais je prierai aussi de façon intelligible; je chanterai inspiré par l'Esprit, mais je chanterai aussi de façon intelligible. </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15 What is the conclusion then? I will pray with the spirit, and I will also pray with the understanding. I will sing with the spirit, and I will also sing with the understanding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59837" name="Group 29"/>
          <p:cNvGraphicFramePr>
            <a:graphicFrameLocks noGrp="1"/>
          </p:cNvGraphicFramePr>
          <p:nvPr/>
        </p:nvGraphicFramePr>
        <p:xfrm>
          <a:off x="34925" y="44450"/>
          <a:ext cx="9145588" cy="6298248"/>
        </p:xfrm>
        <a:graphic>
          <a:graphicData uri="http://schemas.openxmlformats.org/drawingml/2006/table">
            <a:tbl>
              <a:tblPr rtl="1"/>
              <a:tblGrid>
                <a:gridCol w="5006065">
                  <a:extLst>
                    <a:ext uri="{9D8B030D-6E8A-4147-A177-3AD203B41FA5}">
                      <a16:colId xmlns:a16="http://schemas.microsoft.com/office/drawing/2014/main" val="20000"/>
                    </a:ext>
                  </a:extLst>
                </a:gridCol>
                <a:gridCol w="413952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5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وإلاَّ فإن باركتَ بالرُّوح، فالذي يشغل مكان العامِّيِّ، كيفَ يقُولُ:</a:t>
                      </a:r>
                      <a:br>
                        <a:rPr kumimoji="0" lang="ar-SA" sz="3200" b="0" i="0" u="none" strike="noStrike" cap="none" normalizeH="0" baseline="0" dirty="0">
                          <a:ln>
                            <a:noFill/>
                          </a:ln>
                          <a:solidFill>
                            <a:schemeClr val="bg1"/>
                          </a:solidFill>
                          <a:effectLst/>
                          <a:latin typeface="Arial" charset="0"/>
                          <a:cs typeface="Arial" charset="0"/>
                        </a:rPr>
                      </a:br>
                      <a:r>
                        <a:rPr kumimoji="0" lang="ar-SA" sz="3200" b="0" i="0" u="none" strike="noStrike" cap="none" normalizeH="0" baseline="0" dirty="0">
                          <a:ln>
                            <a:noFill/>
                          </a:ln>
                          <a:solidFill>
                            <a:schemeClr val="bg1"/>
                          </a:solidFill>
                          <a:effectLst/>
                          <a:latin typeface="Arial" charset="0"/>
                          <a:cs typeface="Arial" charset="0"/>
                        </a:rPr>
                        <a:t>" آمِينَ " عِندَ شُكركَ؟ لأنَّهُ لا يعرفُ ماذا تقُولُ! إنَّكَ قد أحسنت في الشُّكرِ، إلاَّ أن غيرك لا يُبنَى.</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5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16 Car si l'inspiration est seule à l'</a:t>
                      </a:r>
                      <a:r>
                        <a:rPr kumimoji="0" lang="fr-FR" sz="2800" b="0" i="0" u="none" strike="noStrike" kern="1200" cap="none" normalizeH="0" baseline="0" dirty="0" err="1">
                          <a:ln>
                            <a:noFill/>
                          </a:ln>
                          <a:solidFill>
                            <a:schemeClr val="bg1"/>
                          </a:solidFill>
                          <a:effectLst/>
                          <a:latin typeface="Arial" charset="0"/>
                          <a:ea typeface="+mn-ea"/>
                          <a:cs typeface="Arial" charset="0"/>
                        </a:rPr>
                        <a:t>oeuvre</a:t>
                      </a:r>
                      <a:r>
                        <a:rPr kumimoji="0" lang="fr-FR" sz="2800" b="0" i="0" u="none" strike="noStrike" kern="1200" cap="none" normalizeH="0" baseline="0" dirty="0">
                          <a:ln>
                            <a:noFill/>
                          </a:ln>
                          <a:solidFill>
                            <a:schemeClr val="bg1"/>
                          </a:solidFill>
                          <a:effectLst/>
                          <a:latin typeface="Arial" charset="0"/>
                          <a:ea typeface="+mn-ea"/>
                          <a:cs typeface="Arial" charset="0"/>
                        </a:rPr>
                        <a:t> quand tu prononces une bénédiction, comment celui qui fait partie des simples auditeurs, pourra-t-il dire "Amen" à ton action de grâce, puisqu'il ne sait pas ce que tu dis? Sans doute ton action de grâce est remarquable, mais l'autre n'est pas édifié.</a:t>
                      </a: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5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16 Otherwise, if you bless with the spirit, how will he who occupies the place of the uninformed say Amen at your giving of thanks, since he does not understand what you say? 17 For you indeed give thanks well, but the other is not edified.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083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185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1618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16186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3932" name="Group 28"/>
          <p:cNvGraphicFramePr>
            <a:graphicFrameLocks noGrp="1"/>
          </p:cNvGraphicFramePr>
          <p:nvPr/>
        </p:nvGraphicFramePr>
        <p:xfrm>
          <a:off x="34925" y="44450"/>
          <a:ext cx="9074150" cy="6705600"/>
        </p:xfrm>
        <a:graphic>
          <a:graphicData uri="http://schemas.openxmlformats.org/drawingml/2006/table">
            <a:tbl>
              <a:tblPr rtl="1"/>
              <a:tblGrid>
                <a:gridCol w="4876571">
                  <a:extLst>
                    <a:ext uri="{9D8B030D-6E8A-4147-A177-3AD203B41FA5}">
                      <a16:colId xmlns:a16="http://schemas.microsoft.com/office/drawing/2014/main" val="20000"/>
                    </a:ext>
                  </a:extLst>
                </a:gridCol>
                <a:gridCol w="419757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يعقوب الرسول </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1 : 22 ـ 2 : </a:t>
                      </a:r>
                      <a:r>
                        <a:rPr kumimoji="0" lang="ar-EG" sz="3200" b="0" i="0" u="sng" strike="noStrike" cap="none" normalizeH="0" baseline="0" dirty="0">
                          <a:ln>
                            <a:noFill/>
                          </a:ln>
                          <a:solidFill>
                            <a:srgbClr val="FF9933"/>
                          </a:solidFill>
                          <a:effectLst/>
                          <a:latin typeface="Arial" charset="0"/>
                          <a:cs typeface="Arial" charset="0"/>
                        </a:rPr>
                        <a:t>1 )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أيُّها الأحبَّاءُ ينبغي أن لا يخفى عليكُم أمر وهو أن: يوماً واحداً عِندَ الربِّ كألف سنةٍ، وألف سنةٍ كيوم واحدٍ. إن الربِّ لا يُبطئ بوعده كما يظنُ قومٌ، إنَّهُ سيتباطئ</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2 Pierre 3:8-15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Il y a une chose en tout cas, mes amis, que vous ne devez pas oublier: pour le Seigneur un seul jour est comme mille ans et mille ans comme un jour. Le Seigneur ne tarde pas à tenir sa promesse, alors que certains prétendent qu'il a du retard,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2 Peter 3:8-15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8 But, beloved, do not forget this one thing, that with the Lord one day is as a thousand years, and a thousand years as one day. 9 The Lord is not slack concerning His promise, as some count slackness,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44c</a:t>
            </a:r>
          </a:p>
        </p:txBody>
      </p:sp>
    </p:spTree>
  </p:cSld>
  <p:clrMapOvr>
    <a:masterClrMapping/>
  </p:clrMapOvr>
</p:sld>
</file>

<file path=ppt/slides/slide3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4952" name="Group 24"/>
          <p:cNvGraphicFramePr>
            <a:graphicFrameLocks noGrp="1"/>
          </p:cNvGraphicFramePr>
          <p:nvPr/>
        </p:nvGraphicFramePr>
        <p:xfrm>
          <a:off x="34925" y="44450"/>
          <a:ext cx="9074150" cy="689164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لكنَّهُ يَتأنَّى عليكُم، وهُو لا يريدُ أن يَهلِكَ أحدٌ، بَلْ أن يُقبلَ الجميعُ إلى التَّوبةِ. ولكن سيأتي يومُ الربِّ، كسارق، الذي فيه تزُولُ السَّمَواتُ بضجيج، وتنحلُّ العناصرُ مُحترقةً، وتَحترقُ الأرضُ والمصنُوعاتُ التي فيها.</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mais il fait preuve de patience envers vous, ne voulant pas que quelques-uns périssent, mais que tous parviennent à la conversion. Le jour du Seigneur viendra comme un voleur, jour où les cieux </a:t>
                      </a:r>
                      <a:r>
                        <a:rPr kumimoji="0" lang="fr-FR" sz="2600" b="0" i="0" u="none" strike="noStrike" cap="none" normalizeH="0" baseline="0" dirty="0">
                          <a:ln>
                            <a:noFill/>
                          </a:ln>
                          <a:solidFill>
                            <a:schemeClr val="bg1"/>
                          </a:solidFill>
                          <a:effectLst/>
                          <a:latin typeface="Arial" charset="0"/>
                          <a:cs typeface="Arial" charset="0"/>
                        </a:rPr>
                        <a:t>disparaîtront à grand fracas, où les éléments embrasés se dissoudront et où la terre et ses </a:t>
                      </a:r>
                      <a:r>
                        <a:rPr kumimoji="0" lang="fr-FR" sz="2600" b="0" i="0" u="none" strike="noStrike" cap="none" normalizeH="0" baseline="0" dirty="0" err="1">
                          <a:ln>
                            <a:noFill/>
                          </a:ln>
                          <a:solidFill>
                            <a:schemeClr val="bg1"/>
                          </a:solidFill>
                          <a:effectLst/>
                          <a:latin typeface="Arial" charset="0"/>
                          <a:cs typeface="Arial" charset="0"/>
                        </a:rPr>
                        <a:t>oeuvres</a:t>
                      </a:r>
                      <a:r>
                        <a:rPr kumimoji="0" lang="fr-FR" sz="2600" b="0" i="0" u="none" strike="noStrike" cap="none" normalizeH="0" baseline="0" dirty="0">
                          <a:ln>
                            <a:noFill/>
                          </a:ln>
                          <a:solidFill>
                            <a:schemeClr val="bg1"/>
                          </a:solidFill>
                          <a:effectLst/>
                          <a:latin typeface="Arial" charset="0"/>
                          <a:cs typeface="Arial" charset="0"/>
                        </a:rPr>
                        <a:t> seront mises en jugement.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but is longsuffering toward us, not willing that any should perish but that all should come to repentance. 10 But the day of the Lord will come as a thief in the night, in which the heavens will pass away with a great noise, and the elements will melt with fervent heat; both the earth and the works that are in it will be burned up.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4952" name="Group 24"/>
          <p:cNvGraphicFramePr>
            <a:graphicFrameLocks noGrp="1"/>
          </p:cNvGraphicFramePr>
          <p:nvPr/>
        </p:nvGraphicFramePr>
        <p:xfrm>
          <a:off x="34925" y="44450"/>
          <a:ext cx="9074150" cy="6766560"/>
        </p:xfrm>
        <a:graphic>
          <a:graphicData uri="http://schemas.openxmlformats.org/drawingml/2006/table">
            <a:tbl>
              <a:tblPr rtl="1"/>
              <a:tblGrid>
                <a:gridCol w="4300313">
                  <a:extLst>
                    <a:ext uri="{9D8B030D-6E8A-4147-A177-3AD203B41FA5}">
                      <a16:colId xmlns:a16="http://schemas.microsoft.com/office/drawing/2014/main" val="20000"/>
                    </a:ext>
                  </a:extLst>
                </a:gridCol>
                <a:gridCol w="4773837">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فإن كانت هذه ستنحَلُّ، فأيَّ سيرةٍ مُقدَّسةٍ وتقوَى يجب عليكُم أن تتصرفوا فيها؟ مُنتظرينَ ومُستعجلين مجيء يَوم ظهُور الرب، الذي به تحترقُ السَّمَواتُ وتنحلُّ العناصرُ وتضطرم وتذُوبُ.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Puisque tout cela doit ainsi se dissoudre, quels hommes devez-vous être! Quelle sainteté et vie! Quel respect de Dieu! Vous qui attendez et qui hâtez la venue du jour de Dieu, jour où les cieux enflammés se dissoudront et où les éléments embrasés se fondront!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 Therefore, since all these things will be dissolved, what manner of persons ought you to be in holy conduct and godliness, 12 looking for and hastening the coming of the day of God, because of which the heavens will be dissolved, being on fire, and the elements will melt with fervent heat?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3541" name="Group 21"/>
          <p:cNvGraphicFramePr>
            <a:graphicFrameLocks noGrp="1"/>
          </p:cNvGraphicFramePr>
          <p:nvPr/>
        </p:nvGraphicFramePr>
        <p:xfrm>
          <a:off x="34925" y="44450"/>
          <a:ext cx="9074150" cy="6810680"/>
        </p:xfrm>
        <a:graphic>
          <a:graphicData uri="http://schemas.openxmlformats.org/drawingml/2006/table">
            <a:tbl>
              <a:tblPr rtl="1"/>
              <a:tblGrid>
                <a:gridCol w="4479017">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ولكنَّنا بحسب وعده نَنتظرُ سمَوات جديدةً، وأرضاً جديدةً، يَسكُنُ فيها البرُّ.لذلكَ يا أحبائي فيما تنتظر هذه فاجتهدُوا أن تُوجدُوا لديه في السلام بلا دنسٍ ولا عيبٍ واحسبُوا أناةَ ربِّنا خلاصاً.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Nous attendons selon sa promesse des cieux nouveaux et une terre nouvelle où la justice </a:t>
                      </a:r>
                      <a:r>
                        <a:rPr kumimoji="0" lang="fr-FR" sz="2800" b="0" i="0" u="none" strike="noStrike" cap="none" normalizeH="0" baseline="0" dirty="0" err="1">
                          <a:ln>
                            <a:noFill/>
                          </a:ln>
                          <a:solidFill>
                            <a:schemeClr val="bg1"/>
                          </a:solidFill>
                          <a:effectLst/>
                          <a:latin typeface="Arial" charset="0"/>
                          <a:cs typeface="Arial" charset="0"/>
                        </a:rPr>
                        <a:t>habite.C'</a:t>
                      </a:r>
                      <a:r>
                        <a:rPr kumimoji="0" lang="fr-FR" sz="2800" b="0" i="0" u="none" strike="noStrike" cap="none" normalizeH="0" baseline="0" dirty="0">
                          <a:ln>
                            <a:noFill/>
                          </a:ln>
                          <a:solidFill>
                            <a:schemeClr val="bg1"/>
                          </a:solidFill>
                          <a:effectLst/>
                          <a:latin typeface="Arial" charset="0"/>
                          <a:cs typeface="Arial" charset="0"/>
                        </a:rPr>
                        <a:t>est pourquoi, mes amis, dans cette attente, faites effort pour qu'il vous trouve dans la paix, nets et irréprochables. Et dites-vous bien que la longue patience du Seigneur, c'est votre salut!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Nevertheless we, according to His promise, look for new heavens and a new earth in which righteousness dwells. 14 Therefore, beloved, looking forward to these things, be diligent to be found by Him in peace, without spot and blameless; 15 and consider that the longsuffering of our Lord is salvation--as.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595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165956" name="Picture 4" descr="pointing"/>
          <p:cNvPicPr>
            <a:picLocks noChangeAspect="1" noChangeArrowheads="1"/>
          </p:cNvPicPr>
          <p:nvPr/>
        </p:nvPicPr>
        <p:blipFill>
          <a:blip r:embed="rId2" cstate="print"/>
          <a:srcRect/>
          <a:stretch>
            <a:fillRect/>
          </a:stretch>
        </p:blipFill>
        <p:spPr bwMode="auto">
          <a:xfrm>
            <a:off x="4143372" y="5929330"/>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65956"/>
                                        </p:tgtEl>
                                        <p:attrNameLst>
                                          <p:attrName>style.visibility</p:attrName>
                                        </p:attrNameLst>
                                      </p:cBhvr>
                                      <p:to>
                                        <p:strVal val="visible"/>
                                      </p:to>
                                    </p:set>
                                    <p:anim calcmode="lin" valueType="num">
                                      <p:cBhvr additive="base">
                                        <p:cTn id="7" dur="500" fill="hold"/>
                                        <p:tgtEl>
                                          <p:spTgt spid="7165956"/>
                                        </p:tgtEl>
                                        <p:attrNameLst>
                                          <p:attrName>ppt_x</p:attrName>
                                        </p:attrNameLst>
                                      </p:cBhvr>
                                      <p:tavLst>
                                        <p:tav tm="0">
                                          <p:val>
                                            <p:strVal val="0-#ppt_w/2"/>
                                          </p:val>
                                        </p:tav>
                                        <p:tav tm="100000">
                                          <p:val>
                                            <p:strVal val="#ppt_x"/>
                                          </p:val>
                                        </p:tav>
                                      </p:tavLst>
                                    </p:anim>
                                    <p:anim calcmode="lin" valueType="num">
                                      <p:cBhvr additive="base">
                                        <p:cTn id="8" dur="500" fill="hold"/>
                                        <p:tgtEl>
                                          <p:spTgt spid="71659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697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16697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16698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16698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69049" name="Group 25"/>
          <p:cNvGraphicFramePr>
            <a:graphicFrameLocks noGrp="1"/>
          </p:cNvGraphicFramePr>
          <p:nvPr/>
        </p:nvGraphicFramePr>
        <p:xfrm>
          <a:off x="107950" y="115888"/>
          <a:ext cx="9036050" cy="6793992"/>
        </p:xfrm>
        <a:graphic>
          <a:graphicData uri="http://schemas.openxmlformats.org/drawingml/2006/table">
            <a:tbl>
              <a:tblPr rtl="1"/>
              <a:tblGrid>
                <a:gridCol w="4630058">
                  <a:extLst>
                    <a:ext uri="{9D8B030D-6E8A-4147-A177-3AD203B41FA5}">
                      <a16:colId xmlns:a16="http://schemas.microsoft.com/office/drawing/2014/main" val="20000"/>
                    </a:ext>
                  </a:extLst>
                </a:gridCol>
                <a:gridCol w="4405992">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cap="none" normalizeH="0" baseline="0" dirty="0">
                          <a:ln>
                            <a:noFill/>
                          </a:ln>
                          <a:solidFill>
                            <a:srgbClr val="FF9900"/>
                          </a:solidFill>
                          <a:effectLst/>
                          <a:latin typeface="Arial" charset="0"/>
                          <a:cs typeface="Arial" charset="0"/>
                        </a:rPr>
                        <a:t>الأطهار</a:t>
                      </a:r>
                      <a:r>
                        <a:rPr kumimoji="0" lang="ar-EG" sz="2800" b="0" i="0" u="sng" strike="noStrike" kern="1200" cap="none" normalizeH="0" baseline="0" dirty="0">
                          <a:ln>
                            <a:noFill/>
                          </a:ln>
                          <a:solidFill>
                            <a:srgbClr val="FF9933"/>
                          </a:solidFill>
                          <a:effectLst/>
                          <a:latin typeface="Arial" charset="0"/>
                          <a:ea typeface="+mn-ea"/>
                          <a:cs typeface="Arial" charset="0"/>
                        </a:rPr>
                        <a:t> (</a:t>
                      </a:r>
                      <a:r>
                        <a:rPr kumimoji="0" lang="en-CA" sz="2800" b="0" i="0" u="sng" strike="noStrike" kern="1200" cap="none" normalizeH="0" baseline="0" dirty="0">
                          <a:ln>
                            <a:noFill/>
                          </a:ln>
                          <a:solidFill>
                            <a:srgbClr val="FF9933"/>
                          </a:solidFill>
                          <a:effectLst/>
                          <a:latin typeface="Arial" charset="0"/>
                          <a:ea typeface="+mn-ea"/>
                          <a:cs typeface="Arial" charset="0"/>
                        </a:rPr>
                        <a:t>22:17-24</a:t>
                      </a:r>
                      <a:r>
                        <a:rPr kumimoji="0" lang="ar-SA" sz="2800" b="0" i="0" u="sng" strike="noStrike" kern="1200" cap="none" normalizeH="0" baseline="0" dirty="0">
                          <a:ln>
                            <a:noFill/>
                          </a:ln>
                          <a:solidFill>
                            <a:srgbClr val="FF9933"/>
                          </a:solidFill>
                          <a:effectLst/>
                          <a:latin typeface="Arial" charset="0"/>
                          <a:ea typeface="+mn-ea"/>
                          <a:cs typeface="Arial" charset="0"/>
                        </a:rPr>
                        <a:t>)</a:t>
                      </a:r>
                      <a:endParaRPr kumimoji="0" lang="en-US" sz="2800" b="0" i="0" u="sng" strike="noStrike" kern="1200" cap="none" normalizeH="0" baseline="0" dirty="0">
                        <a:ln>
                          <a:noFill/>
                        </a:ln>
                        <a:solidFill>
                          <a:srgbClr val="FF9933"/>
                        </a:solidFill>
                        <a:effectLst/>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وحدثَ إنِّي لمَّا عدتُ إلى أُورُشليمَ وكُنتُ أُصلِّي في الهيكل، صرتُ في غيبةٍ، فرأيتُهُ يقُول لي: بادر! وأخرُج سريعاً مِن أُورُشليمَ، فإنَّهم لا يقبلُونَ شهادتكَ عنِّي.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a:t>
                      </a:r>
                      <a:r>
                        <a:rPr kumimoji="0" lang="fr-CA" sz="2800" b="0" i="0" u="sng" strike="noStrike" cap="none" normalizeH="0" baseline="0" dirty="0">
                          <a:ln>
                            <a:noFill/>
                          </a:ln>
                          <a:solidFill>
                            <a:srgbClr val="FF9900"/>
                          </a:solidFill>
                          <a:effectLst/>
                          <a:latin typeface="Arial" charset="0"/>
                          <a:cs typeface="Arial" charset="0"/>
                        </a:rPr>
                        <a:t>e</a:t>
                      </a:r>
                      <a:r>
                        <a:rPr kumimoji="0" lang="en-US" sz="2800" b="0" i="0" u="sng" strike="noStrike" cap="none" normalizeH="0" baseline="0" dirty="0">
                          <a:ln>
                            <a:noFill/>
                          </a:ln>
                          <a:solidFill>
                            <a:srgbClr val="FF9900"/>
                          </a:solidFill>
                          <a:effectLst/>
                          <a:latin typeface="Arial" charset="0"/>
                          <a:cs typeface="Arial" charset="0"/>
                        </a:rPr>
                        <a:t>s  22:17-24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17 De retour à Jérusalem, un jour que j'étais en prière dans le temple, il m'est arrivé de tomber en extase; je vois le Seigneur qui me disait: "Vite, quitte Jérusalem sans tarder, car ils n'accueilleront pas le témoignage que tu me rendras."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22:17-24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17 Now it happened, when I returned to Jerusalem and was praying in the temple, that I was in a trance 18 and saw Him saying to me, `Make haste and get out of Jerusalem quickly, for they will not receive your testimony concerning Me.'</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44a</a:t>
            </a:r>
          </a:p>
        </p:txBody>
      </p:sp>
    </p:spTree>
  </p:cSld>
  <p:clrMapOvr>
    <a:masterClrMapping/>
  </p:clrMapOvr>
</p:sld>
</file>

<file path=ppt/slides/slide3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3541" name="Group 21"/>
          <p:cNvGraphicFramePr>
            <a:graphicFrameLocks noGrp="1"/>
          </p:cNvGraphicFramePr>
          <p:nvPr/>
        </p:nvGraphicFramePr>
        <p:xfrm>
          <a:off x="34925" y="44450"/>
          <a:ext cx="9074150" cy="6810680"/>
        </p:xfrm>
        <a:graphic>
          <a:graphicData uri="http://schemas.openxmlformats.org/drawingml/2006/table">
            <a:tbl>
              <a:tblPr rtl="1"/>
              <a:tblGrid>
                <a:gridCol w="4655457">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أنا فقُلتُ: ياربُّ، إنهُم يعلمُون إنِّي كُنتُ في كُلِّ مجمع أحبسُ وأضربُ المُؤمنين بكَ. وحين سُفكَ دَمُ استِفانُوسَ شَهيدكَ كُنتُ أنا واقفاً ومُوافقاً، وحافِظاً ثيابَ الذينَ كانوا يرجمونه.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19 Je réponds: "Mais, Seigneur, ils savent bien que c'est moi qui allais dans les synagogues pour faire mettre en prison et battre de verges ceux qui croient en toi. Et lorsque le sang d'Etienne, ton témoin, a été répandu, moi aussi j'étais là, j'approuvais ses meurtriers et je gardais leurs vêtements."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19 So I said, `Lord, they know that in every synagogue I imprisoned and beat those who believe on You. 20 `And when the blood of Your martyr Stephen was shed, I also was standing by consenting to his death, and guarding the clothes of those who were killing him.'</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3541" name="Group 21"/>
          <p:cNvGraphicFramePr>
            <a:graphicFrameLocks noGrp="1"/>
          </p:cNvGraphicFramePr>
          <p:nvPr/>
        </p:nvGraphicFramePr>
        <p:xfrm>
          <a:off x="34925" y="44450"/>
          <a:ext cx="9074150" cy="6100116"/>
        </p:xfrm>
        <a:graphic>
          <a:graphicData uri="http://schemas.openxmlformats.org/drawingml/2006/table">
            <a:tbl>
              <a:tblPr rtl="1"/>
              <a:tblGrid>
                <a:gridCol w="4581751">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فقالَ لي: انطلق، فإنِّي سأُرسلُك إلى الأُمم بعيداً ". فسمعُوا لهُ إلى هذه الكلمةِ، ثُمَّ رفعُوا أصواتهُم قائلينَ: " ارفع عن الأرض مِثلَ هذا، لأنَّهُ لا يستحقُّ أن يحيا!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21 Mais il me dit: "Va, c'est au loin, vers les nations païennes, que je vais, moi, t'envoyer."  Les Juifs qui avaient écouté Paul jusqu'à ces mots se mirent alors à pousser des cris: "Qu'on débarrasse la terre d'un tel individu! Il ne doit pas rester vivant!"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21 Then He said to me, `Depart, for I will send you far from here to the Gentiles.' 22 And they listened to him until this word, and then they raised their voices and said, Away with such a fellow from the earth, for he is not fit to live!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3541" name="Group 21"/>
          <p:cNvGraphicFramePr>
            <a:graphicFrameLocks noGrp="1"/>
          </p:cNvGraphicFramePr>
          <p:nvPr/>
        </p:nvGraphicFramePr>
        <p:xfrm>
          <a:off x="34925" y="44450"/>
          <a:ext cx="9074150" cy="5957240"/>
        </p:xfrm>
        <a:graphic>
          <a:graphicData uri="http://schemas.openxmlformats.org/drawingml/2006/table">
            <a:tbl>
              <a:tblPr rtl="1"/>
              <a:tblGrid>
                <a:gridCol w="4479017">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وبينما هُم يصرخُون وينزعُون ثيابهُم ويذرُون غُباراً في الهواء، أمرَ قائد الألف أن يدخل بهِ إلى المُعَسكر، ثُمَّ يفحصوهُ بالجلدِ، لكي يَعلم لأيِّ علةٍ كانُوا يصيحُون عليهِ هكذا.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23 Comme ils vociféraient, jetaient leurs manteaux et lançaient en l'air de la poussière, le tribun donna l'ordre de faire entrer Paul dans la forteresse et de lui appliquer la question par le fouet, pour découvrir le motif de ces cris qu'on poussait contre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23 Then, as they cried out and tore off their clothes and threw dust into the air, 24 the commander ordered him to be brought into the barracks, and said that he should be examined under scourging, so that he might know why they shouted so against him.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07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2098" name="Rectangle 2"/>
          <p:cNvSpPr>
            <a:spLocks noGrp="1" noChangeArrowheads="1"/>
          </p:cNvSpPr>
          <p:nvPr>
            <p:ph type="title"/>
          </p:nvPr>
        </p:nvSpPr>
        <p:spPr>
          <a:xfrm>
            <a:off x="468313" y="981075"/>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7172100" name="Picture 4" descr="pointing"/>
          <p:cNvPicPr>
            <a:picLocks noChangeAspect="1" noChangeArrowheads="1"/>
          </p:cNvPicPr>
          <p:nvPr/>
        </p:nvPicPr>
        <p:blipFill>
          <a:blip r:embed="rId2" cstate="print"/>
          <a:srcRect/>
          <a:stretch>
            <a:fillRect/>
          </a:stretch>
        </p:blipFill>
        <p:spPr bwMode="auto">
          <a:xfrm>
            <a:off x="3000364"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172100"/>
                                        </p:tgtEl>
                                        <p:attrNameLst>
                                          <p:attrName>style.visibility</p:attrName>
                                        </p:attrNameLst>
                                      </p:cBhvr>
                                      <p:to>
                                        <p:strVal val="visible"/>
                                      </p:to>
                                    </p:set>
                                    <p:anim calcmode="lin" valueType="num">
                                      <p:cBhvr additive="base">
                                        <p:cTn id="7" dur="500" fill="hold"/>
                                        <p:tgtEl>
                                          <p:spTgt spid="7172100"/>
                                        </p:tgtEl>
                                        <p:attrNameLst>
                                          <p:attrName>ppt_x</p:attrName>
                                        </p:attrNameLst>
                                      </p:cBhvr>
                                      <p:tavLst>
                                        <p:tav tm="0">
                                          <p:val>
                                            <p:strVal val="0-#ppt_w/2"/>
                                          </p:val>
                                        </p:tav>
                                        <p:tav tm="100000">
                                          <p:val>
                                            <p:strVal val="#ppt_x"/>
                                          </p:val>
                                        </p:tav>
                                      </p:tavLst>
                                    </p:anim>
                                    <p:anim calcmode="lin" valueType="num">
                                      <p:cBhvr additive="base">
                                        <p:cTn id="8" dur="500" fill="hold"/>
                                        <p:tgtEl>
                                          <p:spTgt spid="71721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3122"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4164" name="Group 20"/>
          <p:cNvGraphicFramePr>
            <a:graphicFrameLocks noGrp="1"/>
          </p:cNvGraphicFramePr>
          <p:nvPr/>
        </p:nvGraphicFramePr>
        <p:xfrm>
          <a:off x="107950" y="44450"/>
          <a:ext cx="9072563" cy="6194426"/>
        </p:xfrm>
        <a:graphic>
          <a:graphicData uri="http://schemas.openxmlformats.org/drawingml/2006/table">
            <a:tbl>
              <a:tblPr rtl="1"/>
              <a:tblGrid>
                <a:gridCol w="4682217">
                  <a:extLst>
                    <a:ext uri="{9D8B030D-6E8A-4147-A177-3AD203B41FA5}">
                      <a16:colId xmlns:a16="http://schemas.microsoft.com/office/drawing/2014/main" val="20000"/>
                    </a:ext>
                  </a:extLst>
                </a:gridCol>
                <a:gridCol w="4390346">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Times New Roman" pitchFamily="18" charset="0"/>
                        </a:rPr>
                        <a:t>51:2-3</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وتغسِلني كثيراً مِن إثْمِي، ومِن خَطيئتي تطهِّرني. لأنِّي أنا عارفٌ بإثْمِي، وخَطيِّئتي أمامي في كُلِّ حين.</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51:2-3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Lave-moi sans cesse de ma faute et purifie-moi de mon péché.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Car je reconnais mes torts, j'ai toujours mon péché devant moi,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51:2-3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 Wash me thoroughly from my iniquity, And cleanse me from my sin.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For I acknowledge my transgressions, And my sin is always before me. </a:t>
                      </a:r>
                      <a:r>
                        <a:rPr kumimoji="0" lang="en-US"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44pg</a:t>
            </a:r>
          </a:p>
        </p:txBody>
      </p:sp>
    </p:spTree>
  </p:cSld>
  <p:clrMapOvr>
    <a:masterClrMapping/>
  </p:clrMapOvr>
</p:sld>
</file>

<file path=ppt/slides/slide3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5200" name="Group 32"/>
          <p:cNvGraphicFramePr>
            <a:graphicFrameLocks noGrp="1"/>
          </p:cNvGraphicFramePr>
          <p:nvPr/>
        </p:nvGraphicFramePr>
        <p:xfrm>
          <a:off x="34925" y="44450"/>
          <a:ext cx="9074150" cy="6565456"/>
        </p:xfrm>
        <a:graphic>
          <a:graphicData uri="http://schemas.openxmlformats.org/drawingml/2006/table">
            <a:tbl>
              <a:tblPr rtl="1"/>
              <a:tblGrid>
                <a:gridCol w="4860923">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لوقا ( 9 : 18 ـ 22 )</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يسوعُ هذا ومضَى فتوارَى عَنهُم. ومع هذه الآيات الكثيرة التي صنعها أمامهُم، لم يُؤمنُوا بهِ، ليتمَّ قَوْلُ إشعياءَ النبيِّ الذي قالهُ: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12:36-43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36 Pendant que vous avez la lumière croyez en la lumière, pour devenir des fils de lumière. Après leur avoir ainsi parlé Jésus se retira et se cacha d'eux. Quoiqu'il eut opéré devant eux tant de signes, ils ne croyaient pas en lui, de sorte que s'accomplît la parole que le prophète </a:t>
                      </a:r>
                      <a:r>
                        <a:rPr kumimoji="0" lang="fr-FR" sz="2600" b="0" i="0" u="none" strike="noStrike" cap="none" normalizeH="0" baseline="0" dirty="0" err="1">
                          <a:ln>
                            <a:noFill/>
                          </a:ln>
                          <a:solidFill>
                            <a:schemeClr val="bg1"/>
                          </a:solidFill>
                          <a:effectLst/>
                          <a:latin typeface="Arial" charset="0"/>
                          <a:cs typeface="Arial" charset="0"/>
                        </a:rPr>
                        <a:t>Esaïe</a:t>
                      </a:r>
                      <a:endParaRPr kumimoji="0" lang="fr-FR" sz="2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12:36-43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36 These things Jesus spoke, and departed, and was hidden from them 37 But although He had done so many signs before them, they did not believe in Him, 38 that the word of Isaiah the prophet might be fulfilled,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44g</a:t>
            </a:r>
          </a:p>
        </p:txBody>
      </p:sp>
    </p:spTree>
  </p:cSld>
  <p:clrMapOvr>
    <a:masterClrMapping/>
  </p:clrMapOvr>
</p:sld>
</file>

<file path=ppt/slides/slide3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6214" name="Group 22"/>
          <p:cNvGraphicFramePr>
            <a:graphicFrameLocks noGrp="1"/>
          </p:cNvGraphicFramePr>
          <p:nvPr/>
        </p:nvGraphicFramePr>
        <p:xfrm>
          <a:off x="34925" y="44450"/>
          <a:ext cx="9145588" cy="6657023"/>
        </p:xfrm>
        <a:graphic>
          <a:graphicData uri="http://schemas.openxmlformats.org/drawingml/2006/table">
            <a:tbl>
              <a:tblPr rtl="1"/>
              <a:tblGrid>
                <a:gridCol w="4505779">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ياربُّ، مَن صدَّقَ خَبرنا؟ ولمَن أعُلنت ذراعُ الربِّ؟ لهذا لم يكُونُوا ليقدرُوا أن يُؤمنُوا. لأنَّ إشعياءَ</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قال أيضاً: " طمس عُيونهُم، وأغلقَ قُلُوبهُم، لئلاَّ يُبصرُوا بعُيُونِهمْ،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avait dite: Seigneur, qui a cru ce qu'on nous avait entendu dire? Et à qui le bras du Seigneur a-t-il été révélé? Le même </a:t>
                      </a:r>
                      <a:r>
                        <a:rPr kumimoji="0" lang="fr-FR" sz="2800" b="0" i="0" u="none" strike="noStrike" cap="none" normalizeH="0" baseline="0" dirty="0" err="1">
                          <a:ln>
                            <a:noFill/>
                          </a:ln>
                          <a:solidFill>
                            <a:schemeClr val="bg1"/>
                          </a:solidFill>
                          <a:effectLst/>
                          <a:latin typeface="Arial" charset="0"/>
                          <a:cs typeface="Arial" charset="0"/>
                        </a:rPr>
                        <a:t>Esaïe</a:t>
                      </a:r>
                      <a:r>
                        <a:rPr kumimoji="0" lang="fr-FR" sz="2800" b="0" i="0" u="none" strike="noStrike" cap="none" normalizeH="0" baseline="0" dirty="0">
                          <a:ln>
                            <a:noFill/>
                          </a:ln>
                          <a:solidFill>
                            <a:schemeClr val="bg1"/>
                          </a:solidFill>
                          <a:effectLst/>
                          <a:latin typeface="Arial" charset="0"/>
                          <a:cs typeface="Arial" charset="0"/>
                        </a:rPr>
                        <a:t> a indiqué la raison pour laquelle ils ne pouvaient croire: Il a aveuglé leurs yeux et il a endurci leur cœur, pour qu'ils ne voient pas de leurs yeux,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which he spoke: Lord, who has believed our report? And to whom has the arm of the Lord been revealed? 39 Therefore they could not believe, because Isaiah said again: 40 He has blinded their eyes and hardened their hearts, Lest they should see with their eyes,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6214" name="Group 22"/>
          <p:cNvGraphicFramePr>
            <a:graphicFrameLocks noGrp="1"/>
          </p:cNvGraphicFramePr>
          <p:nvPr/>
        </p:nvGraphicFramePr>
        <p:xfrm>
          <a:off x="34925" y="44450"/>
          <a:ext cx="9145588" cy="6121401"/>
        </p:xfrm>
        <a:graphic>
          <a:graphicData uri="http://schemas.openxmlformats.org/drawingml/2006/table">
            <a:tbl>
              <a:tblPr rtl="1"/>
              <a:tblGrid>
                <a:gridCol w="4563837">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ويفهمُوا بقُلُوبهُم، ويرجعُوا إليِّ فأشفيهُم ". قالَ إشعياءُ هذا لأنَّهُ رأى مجد اللَّه وتكلَّم عنهُ.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que leur cœur ne comprenne pas, qu'ils ne se convertissent pas, et je les aurais guéris! Cela, </a:t>
                      </a:r>
                      <a:r>
                        <a:rPr kumimoji="0" lang="fr-FR" sz="2800" b="0" i="0" u="none" strike="noStrike" cap="none" normalizeH="0" baseline="0" dirty="0" err="1">
                          <a:ln>
                            <a:noFill/>
                          </a:ln>
                          <a:solidFill>
                            <a:schemeClr val="bg1"/>
                          </a:solidFill>
                          <a:effectLst/>
                          <a:latin typeface="Arial" charset="0"/>
                          <a:cs typeface="Arial" charset="0"/>
                        </a:rPr>
                        <a:t>Esaïe</a:t>
                      </a:r>
                      <a:r>
                        <a:rPr kumimoji="0" lang="fr-FR" sz="2800" b="0" i="0" u="none" strike="noStrike" cap="none" normalizeH="0" baseline="0" dirty="0">
                          <a:ln>
                            <a:noFill/>
                          </a:ln>
                          <a:solidFill>
                            <a:schemeClr val="bg1"/>
                          </a:solidFill>
                          <a:effectLst/>
                          <a:latin typeface="Arial" charset="0"/>
                          <a:cs typeface="Arial" charset="0"/>
                        </a:rPr>
                        <a:t> le dit parce qu'il a vu sa gloire, et qu'il a parlé de lui.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Lest they should understand with their hearts and turn, So that I should heal them. 41 These things Isaiah said when he saw His glory and spoke of Him.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7238" name="Group 22"/>
          <p:cNvGraphicFramePr>
            <a:graphicFrameLocks noGrp="1"/>
          </p:cNvGraphicFramePr>
          <p:nvPr/>
        </p:nvGraphicFramePr>
        <p:xfrm>
          <a:off x="34925" y="44450"/>
          <a:ext cx="9145588" cy="6453315"/>
        </p:xfrm>
        <a:graphic>
          <a:graphicData uri="http://schemas.openxmlformats.org/drawingml/2006/table">
            <a:tbl>
              <a:tblPr rtl="1"/>
              <a:tblGrid>
                <a:gridCol w="4784951">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ومع ذلكَ آمنَ بهِ كثيرُون مِن الرُّؤساء أيضاً، ولكنهُم لسبب الفرِّيسيِّين لم يعترفُوا بهِ، لئلاَّ يخرجُوهُم مِن المجمع، لأنَّهُم أحبُّوا مَجدَ النَّاس أكثرَ مِن مَجدِ اللَّـهِ.</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Cependant, parmi les dirigeants eux-mêmes, beaucoup avaient cru en lui; mais, à cause des Pharisiens, ils n'osaient le confesser, de crainte d'être exclus de la synagogue: c'est qu'ils préféraient la gloire qui vient des hommes, à la gloire qui vient de Dieu.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42 Nevertheless even among the rulers many believed in Him, but because of the Pharisees they did not confess Him, lest they should be put out of the synagogue; 43 for they loved the praise of men more than the praise of God.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8243" name="Picture 3" descr="pointing"/>
          <p:cNvPicPr>
            <a:picLocks noChangeAspect="1" noChangeArrowheads="1"/>
          </p:cNvPicPr>
          <p:nvPr/>
        </p:nvPicPr>
        <p:blipFill>
          <a:blip r:embed="rId2" cstate="print"/>
          <a:srcRect/>
          <a:stretch>
            <a:fillRect/>
          </a:stretch>
        </p:blipFill>
        <p:spPr bwMode="auto">
          <a:xfrm>
            <a:off x="3000364" y="5929330"/>
            <a:ext cx="1238250" cy="628650"/>
          </a:xfrm>
          <a:prstGeom prst="rect">
            <a:avLst/>
          </a:prstGeom>
          <a:noFill/>
        </p:spPr>
      </p:pic>
      <p:sp>
        <p:nvSpPr>
          <p:cNvPr id="7178244"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78243"/>
                                        </p:tgtEl>
                                        <p:attrNameLst>
                                          <p:attrName>style.visibility</p:attrName>
                                        </p:attrNameLst>
                                      </p:cBhvr>
                                      <p:to>
                                        <p:strVal val="visible"/>
                                      </p:to>
                                    </p:set>
                                    <p:anim calcmode="lin" valueType="num">
                                      <p:cBhvr additive="base">
                                        <p:cTn id="7" dur="500" fill="hold"/>
                                        <p:tgtEl>
                                          <p:spTgt spid="7178243"/>
                                        </p:tgtEl>
                                        <p:attrNameLst>
                                          <p:attrName>ppt_x</p:attrName>
                                        </p:attrNameLst>
                                      </p:cBhvr>
                                      <p:tavLst>
                                        <p:tav tm="0">
                                          <p:val>
                                            <p:strVal val="0-#ppt_w/2"/>
                                          </p:val>
                                        </p:tav>
                                        <p:tav tm="100000">
                                          <p:val>
                                            <p:strVal val="#ppt_x"/>
                                          </p:val>
                                        </p:tav>
                                      </p:tavLst>
                                    </p:anim>
                                    <p:anim calcmode="lin" valueType="num">
                                      <p:cBhvr additive="base">
                                        <p:cTn id="8" dur="500" fill="hold"/>
                                        <p:tgtEl>
                                          <p:spTgt spid="71782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9272" name="Group 8"/>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Wednesday of the Seventh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الأربعاء من الإسبوع السابع من الصوم المقدس</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Mercredi de la Septième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029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802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1339" name="Group 27"/>
          <p:cNvGraphicFramePr>
            <a:graphicFrameLocks noGrp="1"/>
          </p:cNvGraphicFramePr>
          <p:nvPr/>
        </p:nvGraphicFramePr>
        <p:xfrm>
          <a:off x="34925" y="115888"/>
          <a:ext cx="9074150" cy="6338888"/>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kern="1200" cap="none" normalizeH="0" baseline="0" dirty="0">
                          <a:ln>
                            <a:noFill/>
                          </a:ln>
                          <a:solidFill>
                            <a:srgbClr val="FF9933"/>
                          </a:solidFill>
                          <a:effectLst/>
                          <a:latin typeface="Arial" charset="0"/>
                          <a:ea typeface="+mn-ea"/>
                          <a:cs typeface="+mn-cs"/>
                        </a:rPr>
                        <a:t>من أمثال سليمان الحكيم ( 10 : 32 ـ 11 : 1 ـ 13 )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شَفَتا الصِّدِّيق تقطران نعمة، أمَّا أفواهُ المُنافقين فمُلتوية. مَوازينُ الغشِ مرذولة أمام الرب والوزنُ الحقُّ مُرضاتهُ.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10:32-11:13</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32 Les paroles du juste sauront plaire, mais la langue des méchants n'est que propos pervers. Une balance faussée est en horreur au Seigneur, mais un poids exact a sa faveur.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10:32-11:13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32 The lips of the righteous know what is acceptable, But the mouth of the wicked what is perverse.  11:1 Dishonest scales are an abomination to the Lord, But a just weight is His delight.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45f</a:t>
            </a:r>
          </a:p>
        </p:txBody>
      </p:sp>
    </p:spTree>
  </p:cSld>
  <p:clrMapOvr>
    <a:masterClrMapping/>
  </p:clrMapOvr>
</p:sld>
</file>

<file path=ppt/slides/slide3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5945125"/>
        </p:xfrm>
        <a:graphic>
          <a:graphicData uri="http://schemas.openxmlformats.org/drawingml/2006/table">
            <a:tbl>
              <a:tblPr rtl="1"/>
              <a:tblGrid>
                <a:gridCol w="4332288">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حيثُما تُوجد الكبرياء فهُناك الهوانُ، وفمُ المُتواضعين يتلو الحكمة. كمال المُستقيمين يرشدهم</a:t>
                      </a:r>
                      <a:r>
                        <a:rPr kumimoji="0" lang="en-US"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وتُعرقل الملتويين يستأصلهُم. لا تنفعُ الأموال في يَوم الغضب، أمَّا البرُّ فيُنجِّي مِن الموت.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a:t>
                      </a:r>
                      <a:r>
                        <a:rPr kumimoji="0" lang="fr-FR" sz="2800" b="0" i="0" u="none" strike="noStrike" kern="1200" cap="none" normalizeH="0" baseline="0" dirty="0">
                          <a:ln>
                            <a:noFill/>
                          </a:ln>
                          <a:solidFill>
                            <a:schemeClr val="bg1"/>
                          </a:solidFill>
                          <a:effectLst/>
                          <a:latin typeface="Arial" charset="0"/>
                          <a:ea typeface="+mn-ea"/>
                          <a:cs typeface="Arial" charset="0"/>
                        </a:rPr>
                        <a:t>Que vienne l'orgueil, viendra le mépris, mais la sagesse est avec les humbles. L'intégrité des hommes droits les guidera, mais la ruse des perfides les ruinera. La richesse est inutile au jour de la colère, mais la justice libérera de la mort.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 When pride comes, then comes shame; But with the humble is wisdom. 3 The integrity of the upright will guide them, But the perversity of the unfaithful will destroy them. 4 Riches do not profit in the day of wrath, But righteousness delivers from death.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5834063"/>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إذا مات الصِّدِّيق يترك أسفاً وبهلاك المُنافقين يكُون فرحاً. البرُّ يُقوِّمُ طريقاً بلا عيب وبعدم المشُورة يهلك الأشرار.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5 </a:t>
                      </a:r>
                      <a:r>
                        <a:rPr kumimoji="0" lang="fr-FR" sz="2800" b="0" i="0" u="none" strike="noStrike" kern="1200" cap="none" normalizeH="0" baseline="0" dirty="0">
                          <a:ln>
                            <a:noFill/>
                          </a:ln>
                          <a:solidFill>
                            <a:schemeClr val="bg1"/>
                          </a:solidFill>
                          <a:effectLst/>
                          <a:latin typeface="Arial" charset="0"/>
                          <a:ea typeface="+mn-ea"/>
                          <a:cs typeface="Arial" charset="0"/>
                        </a:rPr>
                        <a:t>La justice de l'homme intègre rend droite sa conduite, mais le méchant succombe dans sa méchanceté. La justice des hommes droits les libère, mais les perfides sont pris au piège par leur convoitise.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5 The righteousness of the blameless will direct his way aright, But the wicked will fall by his own wickedness. 6 The righteousness of the upright will deliver them, But the unfaithful will be caught by their lust.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2770" name="Group 34"/>
          <p:cNvGraphicFramePr>
            <a:graphicFrameLocks noGrp="1"/>
          </p:cNvGraphicFramePr>
          <p:nvPr/>
        </p:nvGraphicFramePr>
        <p:xfrm>
          <a:off x="34925" y="44450"/>
          <a:ext cx="9001125" cy="6121401"/>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إذا مات الصِّدِّيق لا يهلك رجاؤهُ، وفخر المُنافقين يضمحل. الصِّدِّيق يفلت مِن الفخ والخاطئ يُسلم عوضه.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7 </a:t>
                      </a:r>
                      <a:r>
                        <a:rPr kumimoji="0" lang="fr-FR" sz="2800" b="0" i="0" u="none" strike="noStrike" kern="1200" cap="none" normalizeH="0" baseline="0" dirty="0">
                          <a:ln>
                            <a:noFill/>
                          </a:ln>
                          <a:solidFill>
                            <a:schemeClr val="bg1"/>
                          </a:solidFill>
                          <a:effectLst/>
                          <a:latin typeface="Arial" charset="0"/>
                          <a:ea typeface="+mn-ea"/>
                          <a:cs typeface="Arial" charset="0"/>
                        </a:rPr>
                        <a:t>Quand meurt le méchant, son espoir périt, et l'espoir mis en ses richesses périt aussi. Le juste a été délivré de l'angoisse et le méchant y est tombé à sa place.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7 When a wicked man dies, his expectation will perish, And the hope of the unjust perishes. 8 The righteous is delivered from trouble, And it comes to the wicked instead.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12770" name="Group 34"/>
          <p:cNvGraphicFramePr>
            <a:graphicFrameLocks noGrp="1"/>
          </p:cNvGraphicFramePr>
          <p:nvPr/>
        </p:nvGraphicFramePr>
        <p:xfrm>
          <a:off x="34925" y="44450"/>
          <a:ext cx="9001125" cy="6342000"/>
        </p:xfrm>
        <a:graphic>
          <a:graphicData uri="http://schemas.openxmlformats.org/drawingml/2006/table">
            <a:tbl>
              <a:tblPr rtl="1"/>
              <a:tblGrid>
                <a:gridCol w="4184878">
                  <a:extLst>
                    <a:ext uri="{9D8B030D-6E8A-4147-A177-3AD203B41FA5}">
                      <a16:colId xmlns:a16="http://schemas.microsoft.com/office/drawing/2014/main" val="20000"/>
                    </a:ext>
                  </a:extLst>
                </a:gridCol>
                <a:gridCol w="481624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بأفواه المُنافقين يُنصب فخاً لسكان المدينة، ومعرفة الأبرار طريقها صالح.</a:t>
                      </a:r>
                      <a:r>
                        <a:rPr kumimoji="0" lang="en-US"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بصلاح الأبرار تعتز المدينة وبهلاك المُنافقين تفرح، ببركةِ المُستقيمينَ يعلُو شأن المدينة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9 L'impie ruine son prochain par sa bouche, mais les justes seront sauvés par le </a:t>
                      </a:r>
                      <a:r>
                        <a:rPr kumimoji="0" lang="fr-FR" sz="2800" b="0" i="0" u="none" strike="noStrike" kern="1200" cap="none" normalizeH="0" baseline="0" dirty="0" err="1">
                          <a:ln>
                            <a:noFill/>
                          </a:ln>
                          <a:solidFill>
                            <a:schemeClr val="bg1"/>
                          </a:solidFill>
                          <a:effectLst/>
                          <a:latin typeface="Arial" charset="0"/>
                          <a:ea typeface="+mn-ea"/>
                          <a:cs typeface="Arial" charset="0"/>
                        </a:rPr>
                        <a:t>savoir.La</a:t>
                      </a:r>
                      <a:r>
                        <a:rPr kumimoji="0" lang="fr-FR" sz="2800" b="0" i="0" u="none" strike="noStrike" kern="1200" cap="none" normalizeH="0" baseline="0" dirty="0">
                          <a:ln>
                            <a:noFill/>
                          </a:ln>
                          <a:solidFill>
                            <a:schemeClr val="bg1"/>
                          </a:solidFill>
                          <a:effectLst/>
                          <a:latin typeface="Arial" charset="0"/>
                          <a:ea typeface="+mn-ea"/>
                          <a:cs typeface="Arial" charset="0"/>
                        </a:rPr>
                        <a:t> ville se réjouit du bonheur des justes, pour la perte des méchants elle pousse un cri de joie. Une cité s'élève par la bénédiction due aux hommes droits,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The hypocrite with his mouth destroys his </a:t>
                      </a:r>
                      <a:r>
                        <a:rPr kumimoji="0" lang="en-CA" sz="2800" b="0" i="0" u="none" strike="noStrike" cap="none" normalizeH="0" baseline="0" dirty="0" err="1">
                          <a:ln>
                            <a:noFill/>
                          </a:ln>
                          <a:solidFill>
                            <a:schemeClr val="bg1"/>
                          </a:solidFill>
                          <a:effectLst/>
                          <a:latin typeface="Arial" charset="0"/>
                          <a:cs typeface="Arial" charset="0"/>
                        </a:rPr>
                        <a:t>neighbor</a:t>
                      </a:r>
                      <a:r>
                        <a:rPr kumimoji="0" lang="en-CA" sz="2800" b="0" i="0" u="none" strike="noStrike" cap="none" normalizeH="0" baseline="0" dirty="0">
                          <a:ln>
                            <a:noFill/>
                          </a:ln>
                          <a:solidFill>
                            <a:schemeClr val="bg1"/>
                          </a:solidFill>
                          <a:effectLst/>
                          <a:latin typeface="Arial" charset="0"/>
                          <a:cs typeface="Arial" charset="0"/>
                        </a:rPr>
                        <a:t>, But through knowledge the righteous will be delivered. conceals a matter. 10 When it goes well with the righteous, the city rejoices; And when the wicked perish, there is jubilation. 11 By the blessing of the upright the city is exalted,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3379" name="Group 19"/>
          <p:cNvGraphicFramePr>
            <a:graphicFrameLocks noGrp="1"/>
          </p:cNvGraphicFramePr>
          <p:nvPr/>
        </p:nvGraphicFramePr>
        <p:xfrm>
          <a:off x="34925" y="115888"/>
          <a:ext cx="9074150" cy="6101780"/>
        </p:xfrm>
        <a:graphic>
          <a:graphicData uri="http://schemas.openxmlformats.org/drawingml/2006/table">
            <a:tbl>
              <a:tblPr rtl="1"/>
              <a:tblGrid>
                <a:gridCol w="4434341">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وبأفواه المُنافقين تنقلب.المُحتقرُ النَّاس هُو ناقصُ الفهم، والرَّجُل العاقل يكُون صامتاً. رجُل الوشاية يُفشي السِّرَّ بين الجماعة، والأمينُ الرُّوح يكتُمُ الأمور. </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elle disparaît par la bouche des méchants. Qui méprise son prochain manque de sens; l'homme raisonnable garde le silence. Qui se répand en commérages dévoile les secrets; l'homme loyal n'en souffle mot.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But it is overthrown by the mouth of the wicked. 12 He who is devoid of wisdom despises his </a:t>
                      </a:r>
                      <a:r>
                        <a:rPr kumimoji="0" lang="en-CA" sz="2800" b="0" i="0" u="none" strike="noStrike" cap="none" normalizeH="0" baseline="0" dirty="0" err="1">
                          <a:ln>
                            <a:noFill/>
                          </a:ln>
                          <a:solidFill>
                            <a:schemeClr val="bg1"/>
                          </a:solidFill>
                          <a:effectLst/>
                          <a:latin typeface="Arial" charset="0"/>
                          <a:cs typeface="Arial" charset="0"/>
                        </a:rPr>
                        <a:t>neighbor</a:t>
                      </a:r>
                      <a:r>
                        <a:rPr kumimoji="0" lang="en-CA" sz="2800" b="0" i="0" u="none" strike="noStrike" cap="none" normalizeH="0" baseline="0" dirty="0">
                          <a:ln>
                            <a:noFill/>
                          </a:ln>
                          <a:solidFill>
                            <a:schemeClr val="bg1"/>
                          </a:solidFill>
                          <a:effectLst/>
                          <a:latin typeface="Arial" charset="0"/>
                          <a:cs typeface="Arial" charset="0"/>
                        </a:rPr>
                        <a:t>, But a man of understanding holds his peace. 13 A talebearer reveals secrets, But he who is of a faithful spirit.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4408" name="Group 24"/>
          <p:cNvGraphicFramePr>
            <a:graphicFrameLocks noGrp="1"/>
          </p:cNvGraphicFramePr>
          <p:nvPr/>
        </p:nvGraphicFramePr>
        <p:xfrm>
          <a:off x="34925" y="-24"/>
          <a:ext cx="9074150" cy="6762624"/>
        </p:xfrm>
        <a:graphic>
          <a:graphicData uri="http://schemas.openxmlformats.org/drawingml/2006/table">
            <a:tbl>
              <a:tblPr rtl="1"/>
              <a:tblGrid>
                <a:gridCol w="4900321">
                  <a:extLst>
                    <a:ext uri="{9D8B030D-6E8A-4147-A177-3AD203B41FA5}">
                      <a16:colId xmlns:a16="http://schemas.microsoft.com/office/drawing/2014/main" val="20000"/>
                    </a:ext>
                  </a:extLst>
                </a:gridCol>
                <a:gridCol w="4173829">
                  <a:extLst>
                    <a:ext uri="{9D8B030D-6E8A-4147-A177-3AD203B41FA5}">
                      <a16:colId xmlns:a16="http://schemas.microsoft.com/office/drawing/2014/main" val="20001"/>
                    </a:ext>
                  </a:extLst>
                </a:gridCol>
              </a:tblGrid>
              <a:tr h="207170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00"/>
                          </a:solidFill>
                          <a:effectLst/>
                          <a:latin typeface="Arial" charset="0"/>
                          <a:cs typeface="Arial" charset="0"/>
                        </a:rPr>
                        <a:t>من سفر إشعياء النبي (</a:t>
                      </a:r>
                      <a:r>
                        <a:rPr kumimoji="0" lang="en-US" sz="3200" b="0" i="0" u="sng" strike="noStrike" cap="none" normalizeH="0" baseline="0" dirty="0">
                          <a:ln>
                            <a:noFill/>
                          </a:ln>
                          <a:solidFill>
                            <a:srgbClr val="FF9900"/>
                          </a:solidFill>
                          <a:effectLst/>
                          <a:latin typeface="Arial" charset="0"/>
                          <a:cs typeface="Arial" charset="0"/>
                        </a:rPr>
                        <a:t>58:1-11</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ناد بقُوَّة ( بصوتٍ عالٍ )، لا تُشفق، ارفع صوتكَ مِثل البُوق وأخبرْ شَعبي بخطاياهُم وبيتَ يعقُوبَ بآثامهُم. وإيَّاي يطلُبُونَ يَوماً فيَوماً وتشتهُونَ معرفة طُرُقي كشَّعبٍ يَصنعُ البِرّ</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3200" b="0" i="0" u="sng" strike="noStrike" cap="none" normalizeH="0" baseline="0" dirty="0" err="1">
                          <a:ln>
                            <a:noFill/>
                          </a:ln>
                          <a:solidFill>
                            <a:srgbClr val="FF9933"/>
                          </a:solidFill>
                          <a:effectLst/>
                          <a:latin typeface="Arial" charset="0"/>
                          <a:cs typeface="Arial" charset="0"/>
                        </a:rPr>
                        <a:t>Esaïe</a:t>
                      </a:r>
                      <a:r>
                        <a:rPr kumimoji="0" lang="fr-FR" sz="3200" b="0" i="0" u="sng" strike="noStrike" cap="none" normalizeH="0" baseline="0" dirty="0">
                          <a:ln>
                            <a:noFill/>
                          </a:ln>
                          <a:solidFill>
                            <a:srgbClr val="FF9933"/>
                          </a:solidFill>
                          <a:effectLst/>
                          <a:latin typeface="Arial" charset="0"/>
                          <a:cs typeface="Arial" charset="0"/>
                        </a:rPr>
                        <a:t> 58:1-11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1 Appelle à plein gosier, ne te ménage pas, comme la trompette, enfle ta voix, annonce à mon peuple ses révoltes, à la maison de Jacob ses fautes. C'est moi que jour après jour ils consultent, c'est à connaître mes chemins qu'ils mettent leur plaisir, comme une nation qui a pratiqué la justice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Isaiah 58:1-11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kern="1200" cap="none" normalizeH="0" baseline="0" dirty="0">
                          <a:ln>
                            <a:noFill/>
                          </a:ln>
                          <a:solidFill>
                            <a:schemeClr val="bg1"/>
                          </a:solidFill>
                          <a:effectLst/>
                          <a:latin typeface="Arial" charset="0"/>
                          <a:ea typeface="+mn-ea"/>
                          <a:cs typeface="Arial" charset="0"/>
                        </a:rPr>
                        <a:t>58:1 Cry aloud, spare not; Lift up your voice like a trumpet; Tell My people their transgression, And the house of Jacob their sins. 2 Yet they seek Me daily, And delight to know My ways, As a nation that did righteousness,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76872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ولا يُهمل قضاء إلهه، يسألُونني الآن عن أحكَام البرِّ، ويُسرُّونَ بالتَّقرُّب إلى اللَّـهِ. قائلين: لماذا صُمنا ولم تنظُر؟ ذَللنا أنفُسنا ولم تُلاحِظ. ها إنَّكُم في أيَّام صَومِكُم تُوجدُونَ مَسرةً</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n'a pas abandonné le droit de son Dieu. Ils exigent de moi des jugements selon la justice, ils mettent leur plaisir dans la proximité de Dieu: "Que nous sert de jeûner, si tu ne le vois pas, de nous humilier, si tu ne le sais pas?" Or, le jour de votre jeûne, vous savez tomber sur une bonne affaire,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did not forsake the ordinance of their God. They ask of Me the ordinances of justice; They take delight in approaching God. 3 `Why have we fasted,' they say, `and You have not seen? Why have we afflicted our souls, and You take no notice?' In fact, in the day of your fast you find pleasure,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848338"/>
        </p:xfrm>
        <a:graphic>
          <a:graphicData uri="http://schemas.openxmlformats.org/drawingml/2006/table">
            <a:tbl>
              <a:tblPr rtl="1"/>
              <a:tblGrid>
                <a:gridCol w="5171391">
                  <a:extLst>
                    <a:ext uri="{9D8B030D-6E8A-4147-A177-3AD203B41FA5}">
                      <a16:colId xmlns:a16="http://schemas.microsoft.com/office/drawing/2014/main" val="20000"/>
                    </a:ext>
                  </a:extLst>
                </a:gridCol>
                <a:gridCol w="390275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وبكُلِّ أشغالكُم تُسخِّرُونَ. ها إنَّكُم للخُصُومةِ والنِّزاع تصُومُونَ ولتضربُوا بعضكُم بعضاً ظُلماً، لماذا تصُومُونَ كاليوم لِتسمعُوا أصَواتكُم في العَلاء.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tous vos gens de peine, vous les brutalisez! Or vous jeûnez tout en cherchant querelle et dispute et en frappant du poing méchamment! Vous ne jeûnez pas comme il convient en un jour où vous voulez faire entendre là-haut votre voix.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exploit all your </a:t>
                      </a:r>
                      <a:r>
                        <a:rPr kumimoji="0" lang="en-CA" sz="2800" b="0" i="0" u="none" strike="noStrike" cap="none" normalizeH="0" baseline="0" dirty="0" err="1">
                          <a:ln>
                            <a:noFill/>
                          </a:ln>
                          <a:solidFill>
                            <a:schemeClr val="bg1"/>
                          </a:solidFill>
                          <a:effectLst/>
                          <a:latin typeface="Arial" charset="0"/>
                          <a:cs typeface="Arial" charset="0"/>
                        </a:rPr>
                        <a:t>laborers</a:t>
                      </a:r>
                      <a:r>
                        <a:rPr kumimoji="0" lang="en-CA" sz="2800" b="0" i="0" u="none" strike="noStrike" cap="none" normalizeH="0" baseline="0" dirty="0">
                          <a:ln>
                            <a:noFill/>
                          </a:ln>
                          <a:solidFill>
                            <a:schemeClr val="bg1"/>
                          </a:solidFill>
                          <a:effectLst/>
                          <a:latin typeface="Arial" charset="0"/>
                          <a:cs typeface="Arial" charset="0"/>
                        </a:rPr>
                        <a:t>. 4 Indeed you fast for strife and debate, And to strike with the fist of wickedness. You will not fast as you do this day, To make your voice heard on high.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062652"/>
        </p:xfrm>
        <a:graphic>
          <a:graphicData uri="http://schemas.openxmlformats.org/drawingml/2006/table">
            <a:tbl>
              <a:tblPr rtl="1"/>
              <a:tblGrid>
                <a:gridCol w="4655457">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أمِثلُ هذا يكُونُ صومٌ اختارُهُ، يوماً يُذلِّلُ فيهِ الإنسانُ نفسهُ يُحني كالأَسَلَةِ رأسهُ</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ويفرُشُ تَحتهُ مِسحاً ورماداً. هل تُسمِّي هذا صَوماً مقبُولاً. هل هذا هُو الصَوم الذي اخترتهُ يقُول الرَّبّ،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5 Doit-il être comme cela, le jeûne que je préfère, le jour où l'homme s'humilie? S'agit-il de courber la tête comme un jonc, d'étaler en litière sac et cendre? Est-ce pour cela que tu proclames un jeûne, un jour en faveur auprès du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5 Is it a fast that I have chosen, A day for a man to afflict his soul? Is it to bow down his head like a bulrush, And to spread out sackcloth and ashes? Would you call this a fast, And an acceptable day to the Lord?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85840"/>
        </p:xfrm>
        <a:graphic>
          <a:graphicData uri="http://schemas.openxmlformats.org/drawingml/2006/table">
            <a:tbl>
              <a:tblPr rtl="1"/>
              <a:tblGrid>
                <a:gridCol w="4389665">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لكن حَلَّ قُيُود الشَّرِّ، وفَكَّ رُبط النِّير وإطلاقَ المَسحُوقينَ أحراراً وقطعَ كُلِّ نيرٍأليسَ هُو أن تُكسرَ للجائع خُبزكَ وأن تُدخِلَ البائسين المطرُودينَ بيتِكَ،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6 Le jeûne que je préfère, n'est-ce pas ceci: dénouer les liens provenant de la méchanceté, détacher les courroies du joug, renvoyer libres ceux qui ployaient, bref que vous mettiez en pièces tous les jougs! N'est-ce pas partager ton pain avec l'affamé? Et encore: les pauvres sans abri, tu les hébergeras,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6 Is this not the fast that I have chosen: To loose the bonds of wickedness, To undo the heavy burdens, To let the oppressed go free, And that you break every yoke? 7 Is it not to share your bread with the hungry, And that you bring to your house the poor who are cast out; When you see the naked, that you cover him,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915280"/>
        </p:xfrm>
        <a:graphic>
          <a:graphicData uri="http://schemas.openxmlformats.org/drawingml/2006/table">
            <a:tbl>
              <a:tblPr rtl="1"/>
              <a:tblGrid>
                <a:gridCol w="4758189">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وإذا رأيتَ عُرياناً أن تكسُوهُ وأن لا تَتغاضَى عن لحمِكَ.حينئذٍ يَنفجرُ كالصُّبح نُورُكَ وتَنبُتُ عافيتُكَ سريعاً ويسيرُ برُّكَ أمامكَ ومجدُ الربِّ يجمعُ شملُكَ.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si tu vois quelqu'un nu, tu le couvriras: devant celui qui est ta propre chair, tu ne te déroberas pas. Alors ta lumière poindra comme l'aurore, et ton rétablissement s'opérera très vite. Ta justice marchera devant toi et la gloire du Seigneur répondra,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not hide yourself from your own flesh? 8 Then your light shall break forth like the morning, Your healing shall spring forth speedily, And your righteousness shall go before you; The glory of the Lord shall be your rear guard.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90640"/>
        </p:xfrm>
        <a:graphic>
          <a:graphicData uri="http://schemas.openxmlformats.org/drawingml/2006/table">
            <a:tbl>
              <a:tblPr rtl="1"/>
              <a:tblGrid>
                <a:gridCol w="3976465">
                  <a:extLst>
                    <a:ext uri="{9D8B030D-6E8A-4147-A177-3AD203B41FA5}">
                      <a16:colId xmlns:a16="http://schemas.microsoft.com/office/drawing/2014/main" val="20000"/>
                    </a:ext>
                  </a:extLst>
                </a:gridCol>
                <a:gridCol w="5097685">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حينئذٍ تَدعُو اللَّـه فيُجيبُ، وتَستغيثُ فيقُولُ هأنذا. إن نَزعتَ عنك النِّير والإشارة بالأُصبُع والنطق بالباطل، إذا أنفقتَ خُبزكَ للجائع مِن كُلِّ نَفسك وأشبعتَ النفسَ الذَّليلةَ يُشرقُ نُورُكَ في الظُّلمةِ ويكُونُ ظَلامُكَ الدَّامِسُ كالظُّهر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tu héleras et il dira: "Me voici!"Si tu élimines de chez toi le joug, le doigt accusateur, la parole malfaisante, si tu cèdes à l'affamé ta propre bouchée 10 et si tu rassasies le gosier de l'humilié, ta lumière se lèvera dans les ténèbres, ton obscurité sera comme un midi.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9 Then you shall call, and the Lord will answer; You shall cry, and He will say, `Here I am.' If you take away the yoke from your midst, The pointing of the finger, and speaking wickedness, 10 If you extend your soul to the hungry And satisfy the afflicted soul, Then your light shall dawn in the darkness, And your darkness shall be as the noonday.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6459" name="Group 27"/>
          <p:cNvGraphicFramePr>
            <a:graphicFrameLocks noGrp="1"/>
          </p:cNvGraphicFramePr>
          <p:nvPr/>
        </p:nvGraphicFramePr>
        <p:xfrm>
          <a:off x="34925" y="115888"/>
          <a:ext cx="9001125" cy="5903914"/>
        </p:xfrm>
        <a:graphic>
          <a:graphicData uri="http://schemas.openxmlformats.org/drawingml/2006/table">
            <a:tbl>
              <a:tblPr rtl="1"/>
              <a:tblGrid>
                <a:gridCol w="4700812">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ويكُونُ إلهك معك في كُلِّ حين وتشبع كما تشتهي نفسكَ ويُقوي عِظامَكَ فتكُونُ كجنَّةٍ ريَّا وكَنبع ( مياهٍ ) لا ينقطعُ.</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Sans cesse le Seigneur te guidera, en pleine fournaise il rassasiera ton gosier, tes os, il les cuirassera. Tu seras comme un jardin saturé, comme une fontaine d'eau dont les eaux ne déçoivent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 The Lord will guide you continually, And satisfy your soul in drought, And strengthen your bones; You shall be like a watered garden, And like a spring of water, whose waters do not fail.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115888"/>
          <a:ext cx="9001125" cy="6337301"/>
        </p:xfrm>
        <a:graphic>
          <a:graphicData uri="http://schemas.openxmlformats.org/drawingml/2006/table">
            <a:tbl>
              <a:tblPr rtl="1"/>
              <a:tblGrid>
                <a:gridCol w="4274416">
                  <a:extLst>
                    <a:ext uri="{9D8B030D-6E8A-4147-A177-3AD203B41FA5}">
                      <a16:colId xmlns:a16="http://schemas.microsoft.com/office/drawing/2014/main" val="20000"/>
                    </a:ext>
                  </a:extLst>
                </a:gridCol>
                <a:gridCol w="472670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أيوب الصديق ( 40 : 1 ـ 41 : 1 ـ 34 )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فاجاب الرب ايوب فقال هل يخاصم القدير موبّخه ام المحاجّ الله يجاوبه  فاجاب ايوب الرب وقال</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Arial" charset="0"/>
                        </a:rPr>
                        <a:t>Job 40:1-41:34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Le Seigneur apostropha alors Job et dit: Celui qui dispute avec le Puissant a-t-il à critiquer? Celui qui ergote avec Dieu voudrait-il répondre? Job répondit alors au Seigneur et dit: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Job 40:1-41:34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40:1 Moreover the Lord answered Job, and said: 2 Shall the one who contends with the Almighty correct Him? He who rebukes God, let him answer it. 3 Then Job answered the Lord and said:</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4"/>
          <a:ext cx="9001125" cy="6768720"/>
        </p:xfrm>
        <a:graphic>
          <a:graphicData uri="http://schemas.openxmlformats.org/drawingml/2006/table">
            <a:tbl>
              <a:tblPr rtl="1"/>
              <a:tblGrid>
                <a:gridCol w="4361316">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35732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ها انا حقير فماذا اجاوبك.وضعت يدي على فمي. مرة تكلمت فلا اجيب ومرتين فلا ازيد  فاجاب الرب ايوب من العاصفة فقال  الآن شدّ حقويك كرجل.اسألك فتعلمني.</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 Je ne fais pas le poids, que te répliquerai-je? Je mets la main sur ma bouche. J'ai parlé une fois,  je ne répondrai plus, deux fois, je n'ajouterai rien. Le Seigneur répondit alors à Job du sein de l'ouragan et dit: Ceins donc tes reins, comme un brave. Je vais t'interroger et tu m'instruiras.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 Behold, I am vile; What shall I answer You? I lay my hand over my mouth. 5 Once I have spoken, but I will not answer; Yes, twice, but I will proceed no further. 6 Then the Lord answered Job out of the whirlwind, and said:7 Now prepare yourself like a man; I will question you, and you shall answer Me: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205528"/>
        </p:xfrm>
        <a:graphic>
          <a:graphicData uri="http://schemas.openxmlformats.org/drawingml/2006/table">
            <a:tbl>
              <a:tblPr rtl="1"/>
              <a:tblGrid>
                <a:gridCol w="4504892">
                  <a:extLst>
                    <a:ext uri="{9D8B030D-6E8A-4147-A177-3AD203B41FA5}">
                      <a16:colId xmlns:a16="http://schemas.microsoft.com/office/drawing/2014/main" val="20000"/>
                    </a:ext>
                  </a:extLst>
                </a:gridCol>
                <a:gridCol w="4604184">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لعلك تناقض حكمي.تستذنبني لكي تتبرر انت.هل لك ذراع كما لله وبصوت مثل صوته ترعد.  تزيّن الآن بالجلال والعزّ والبس المجد والبهاء.</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Veux-tu vraiment casser mon jugement, me condamner pour te justifier? As-tu donc un bras comme celui de Dieu, ta voix est-elle un tonnerre comme le sien? Allons, pare-toi de majesté et de grandeur, revêts-toi de splendeur et d'éclat!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8 Would you indeed annul My judgment? Would you condemn Me that you may be justified? 9 Have you an arm like God? Or can you thunder with a voice like His? 10 Then adorn yourself with majesty and </a:t>
                      </a:r>
                      <a:r>
                        <a:rPr kumimoji="0" lang="en-CA" sz="2600" b="0" i="0" u="none" strike="noStrike" cap="none" normalizeH="0" baseline="0" dirty="0" err="1">
                          <a:ln>
                            <a:noFill/>
                          </a:ln>
                          <a:solidFill>
                            <a:schemeClr val="bg1"/>
                          </a:solidFill>
                          <a:effectLst/>
                          <a:latin typeface="Arial" charset="0"/>
                          <a:cs typeface="Arial" charset="0"/>
                        </a:rPr>
                        <a:t>splendor</a:t>
                      </a:r>
                      <a:r>
                        <a:rPr kumimoji="0" lang="en-CA" sz="2600" b="0" i="0" u="none" strike="noStrike" cap="none" normalizeH="0" baseline="0" dirty="0">
                          <a:ln>
                            <a:noFill/>
                          </a:ln>
                          <a:solidFill>
                            <a:schemeClr val="bg1"/>
                          </a:solidFill>
                          <a:effectLst/>
                          <a:latin typeface="Arial" charset="0"/>
                          <a:cs typeface="Arial" charset="0"/>
                        </a:rPr>
                        <a:t>, and array yourself with glory and beauty.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18518"/>
        </p:xfrm>
        <a:graphic>
          <a:graphicData uri="http://schemas.openxmlformats.org/drawingml/2006/table">
            <a:tbl>
              <a:tblPr rtl="1"/>
              <a:tblGrid>
                <a:gridCol w="4434341">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فرّق فيض غضبك وانظر كل متعظم واخفضه. انظر الى كل متعظم وذلّله ودس الاشرار في مكانهم. اطمرهم في التراب معا واحبس وجوههم في الظلام. فانا ايضا احمدك لان يمينك تخلصك</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11 </a:t>
                      </a:r>
                      <a:r>
                        <a:rPr kumimoji="0" lang="fr-FR" sz="2600" b="0" i="0" u="none" strike="noStrike" kern="1200" cap="none" normalizeH="0" baseline="0" dirty="0">
                          <a:ln>
                            <a:noFill/>
                          </a:ln>
                          <a:solidFill>
                            <a:schemeClr val="bg1"/>
                          </a:solidFill>
                          <a:effectLst/>
                          <a:latin typeface="Arial" charset="0"/>
                          <a:ea typeface="+mn-ea"/>
                          <a:cs typeface="Arial" charset="0"/>
                        </a:rPr>
                        <a:t>Epanche les flots de ta colère, et d'un regard abaisse tous les hautains. D'un regard fais plier tous les hautains, écrase sur place les méchants. Enfouis-les pêle-mêle dans la poussière, bâillonne-les dans les oubliettes. Alors moi-même je te rendrai hommage, car ta droite t'aura valu la victoire.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11 Disperse the rage of your wrath; Look on everyone who is proud, and humble him. 12 Look on everyone who is proud, and bring him low; Tread down the wicked in their place. 13 Hide them in the dust together, Bind their faces in hidden darkness. 14 Then I will also confess to you That your own right hand can save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18518"/>
        </p:xfrm>
        <a:graphic>
          <a:graphicData uri="http://schemas.openxmlformats.org/drawingml/2006/table">
            <a:tbl>
              <a:tblPr rtl="1"/>
              <a:tblGrid>
                <a:gridCol w="4595133">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هوذا بهيموث الذي صنعته معك.ياكل العشب مثل البقر. ها هي قوته في متنيه وشدته في عضل بطنه. يخفض ذنبه كارزة.عروق فخذيه مضفورة. عظامه انابيب نحاس.جرمها حديد ممطول.</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15 </a:t>
                      </a:r>
                      <a:r>
                        <a:rPr kumimoji="0" lang="fr-FR" sz="2600" b="0" i="0" u="none" strike="noStrike" kern="1200" cap="none" normalizeH="0" baseline="0" dirty="0">
                          <a:ln>
                            <a:noFill/>
                          </a:ln>
                          <a:solidFill>
                            <a:schemeClr val="bg1"/>
                          </a:solidFill>
                          <a:effectLst/>
                          <a:latin typeface="Arial" charset="0"/>
                          <a:ea typeface="+mn-ea"/>
                          <a:cs typeface="Arial" charset="0"/>
                        </a:rPr>
                        <a:t>Voici donc le Bestial. Je l'ai fait comme je t'ai fait. Il mange de l'herbe, comme le bœuf. Vois quelle force dans sa croupe et cette vigueur dans les muscles de son ventre! Il raidit sa queue comme un cèdre, ses cuisses sont tressées de tendons. Ses os sont des tubes de bronze, ses côtes du fer forgé.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15 Look now at the behemoth, which I made along with you; He eats grass like an ox. 16 See now, his strength is in his hips, And his power is in his stomach muscles. 17 He moves his tail like a cedar; The sinews of his thighs are tightly knit. 18 His bones are like beams of bronze, His ribs like bars of iron.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90640"/>
        </p:xfrm>
        <a:graphic>
          <a:graphicData uri="http://schemas.openxmlformats.org/drawingml/2006/table">
            <a:tbl>
              <a:tblPr rtl="1"/>
              <a:tblGrid>
                <a:gridCol w="4492399">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هو اول اعمال الله.الذي صنعه اعطاه سيفه. لان الجبال تخرج له مرعى وجميع وحوش البر تلعب هناك. تحت السدرات يضطجع في ستر القصب والغمقة. تظلله السدرات بظلها.يحيط به صفصاف السواقي.</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19 </a:t>
                      </a:r>
                      <a:r>
                        <a:rPr kumimoji="0" lang="fr-FR" sz="2600" b="0" i="0" u="none" strike="noStrike" kern="1200" cap="none" normalizeH="0" baseline="0" dirty="0">
                          <a:ln>
                            <a:noFill/>
                          </a:ln>
                          <a:solidFill>
                            <a:schemeClr val="bg1"/>
                          </a:solidFill>
                          <a:effectLst/>
                          <a:latin typeface="Arial" charset="0"/>
                          <a:ea typeface="+mn-ea"/>
                          <a:cs typeface="Arial" charset="0"/>
                        </a:rPr>
                        <a:t>C'est lui le chef-d'œuvre de Dieu, mais son auteur le menaça du glaive. Aussi est-ce du foin que lui servent les montagnes, et autour de lui se jouent les bêtes des champs. Il se couche sous les jujubiers, sous le couvert des roseaux et des marais. Les jujubiers le protègent de leur ombre, les peupliers de la rivière l'entourent.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19 He is the first of the ways of God; Only He who made him can bring near His sword. 20 Surely the mountains yield food for him, And all the beasts of the field play there. 21 He lies under the lotus trees, In a covert of reeds and marsh. 22 The lotus trees cover him with their shade; The willows by the brook surround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799200"/>
        </p:xfrm>
        <a:graphic>
          <a:graphicData uri="http://schemas.openxmlformats.org/drawingml/2006/table">
            <a:tbl>
              <a:tblPr rtl="1"/>
              <a:tblGrid>
                <a:gridCol w="4581751">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هوذا النهر يفيض فلا يفر هو.يطمئن ولو اندفق الاردن في فمه.هل يؤخذ من امامه.هل يثقب انفه بخزامة أتصطاد لوياثان بشص او تضغط لسانه بحبل. أتضع أسلة في خطمه ام تثقب فكّه بخزامة.</a:t>
                      </a:r>
                      <a:endParaRPr kumimoji="0" lang="en-CA" sz="30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23 </a:t>
                      </a:r>
                      <a:r>
                        <a:rPr kumimoji="0" lang="fr-FR" sz="2600" b="0" i="0" u="none" strike="noStrike" kern="1200" cap="none" normalizeH="0" baseline="0" dirty="0">
                          <a:ln>
                            <a:noFill/>
                          </a:ln>
                          <a:solidFill>
                            <a:schemeClr val="bg1"/>
                          </a:solidFill>
                          <a:effectLst/>
                          <a:latin typeface="Arial" charset="0"/>
                          <a:ea typeface="+mn-ea"/>
                          <a:cs typeface="Arial" charset="0"/>
                        </a:rPr>
                        <a:t>Le fleuve se déchaîne, mais lui ne s'émeut pas. Un Jourdain lui jaillirait à la gueule sans qu'il bronche. Quelqu'un pourtant lui fera front et s'emparera de lui, l'entravera et lui percera le naseau. Et le tortueux, vas-tu le pêcher à l'hameçon et de ta ligne le ferrer à la langue? Lui passeras-tu un jonc dans le naseau, perceras-tu d'un croc sa mâchoire?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23 Indeed the river may rage, Yet he is not disturbed; He is confident, though the Jordan gushes into his mouth, 24 Though he takes it in his eyes, Or one pierces his nose with a snare.  41:1 Can you draw out Leviathan with a hook, Or snare his tongue with a line which you lower? 2 Can you put a reed through his nose, Or pierce his jaw with a hook?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18518"/>
        </p:xfrm>
        <a:graphic>
          <a:graphicData uri="http://schemas.openxmlformats.org/drawingml/2006/table">
            <a:tbl>
              <a:tblPr rtl="1"/>
              <a:tblGrid>
                <a:gridCol w="4492399">
                  <a:extLst>
                    <a:ext uri="{9D8B030D-6E8A-4147-A177-3AD203B41FA5}">
                      <a16:colId xmlns:a16="http://schemas.microsoft.com/office/drawing/2014/main" val="20000"/>
                    </a:ext>
                  </a:extLst>
                </a:gridCol>
                <a:gridCol w="4581751">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أيكثر التضرعات اليك ام يتكلم معك باللين. هل يقطع معك عهدا فتتخذه عبدا مؤبدا. أتلعب معه كالعصفور او تربطه لاجل فتياتك.هل تحفر جماعة الصيادين لاجله حفرة او يقسمونه بين الكنعانيين.</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3 </a:t>
                      </a:r>
                      <a:r>
                        <a:rPr kumimoji="0" lang="fr-FR" sz="2600" b="0" i="0" u="none" strike="noStrike" kern="1200" cap="none" normalizeH="0" baseline="0" dirty="0">
                          <a:ln>
                            <a:noFill/>
                          </a:ln>
                          <a:solidFill>
                            <a:schemeClr val="bg1"/>
                          </a:solidFill>
                          <a:effectLst/>
                          <a:latin typeface="Arial" charset="0"/>
                          <a:ea typeface="+mn-ea"/>
                          <a:cs typeface="Arial" charset="0"/>
                        </a:rPr>
                        <a:t>Est-ce toi qu'il pressera de supplications, te dira-t-il des tendresses? S'engagera-t-il par contrat envers toi, le prendras-tu pour esclave à vie? Joueras-tu avec lui comme avec un passereau, le tiendras-tu en laisse pour tes filles? Vous associerez-vous pour le mettre aux enchères? Le débitera-t-on entre marchands?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3 Will he make many supplications to you? Will he speak softly to you? 4 Will he make a covenant with you? Will you take him as a servant forever? 5 Will you play with him as with a bird, Or will you leash him for your maidens? 6 Will your companions make a banquet of him? Will they apportion him among the merchants?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447080"/>
        </p:xfrm>
        <a:graphic>
          <a:graphicData uri="http://schemas.openxmlformats.org/drawingml/2006/table">
            <a:tbl>
              <a:tblPr rtl="1"/>
              <a:tblGrid>
                <a:gridCol w="4360637">
                  <a:extLst>
                    <a:ext uri="{9D8B030D-6E8A-4147-A177-3AD203B41FA5}">
                      <a16:colId xmlns:a16="http://schemas.microsoft.com/office/drawing/2014/main" val="20000"/>
                    </a:ext>
                  </a:extLst>
                </a:gridCol>
                <a:gridCol w="47135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أتملأ جلده حرابا وراسه بإلال السمك. ضع يدك عليه.لا تعد تذكر القتال. هوذا الرجاء به كاذب.ألا يكبّ ايضا برؤيته. ليس من شجاع يوقظه فمن يقف اذا بوجهي.</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7 </a:t>
                      </a:r>
                      <a:r>
                        <a:rPr kumimoji="0" lang="fr-FR" sz="2600" b="0" i="0" u="none" strike="noStrike" kern="1200" cap="none" normalizeH="0" baseline="0" dirty="0">
                          <a:ln>
                            <a:noFill/>
                          </a:ln>
                          <a:solidFill>
                            <a:schemeClr val="bg1"/>
                          </a:solidFill>
                          <a:effectLst/>
                          <a:latin typeface="Arial" charset="0"/>
                          <a:ea typeface="+mn-ea"/>
                          <a:cs typeface="Arial" charset="0"/>
                        </a:rPr>
                        <a:t>Vas-tu cribler sa peau de dards, puis sa tête de harpons? Pose donc la main sur lui; au souvenir de la lutte, tu ne recommenceras plus! Vois, devant lui l'assurance n'est qu'illusion, sa vue seule suffit à terrasser. Nul n'est assez téméraire pour l'exciter. Qui donc alors oserait me tenir tête?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7 Can you fill his skin with harpoons, Or his head with fishing spears? 8 Lay your hand on him; Remember the battle--Never do it again! 9 Indeed, any hope of overcoming him is false; Shall one not be overwhelmed at the sight of him? 10 No one is so fierce that he would dare stir him up. Who then is able to stand against Me?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447080"/>
        </p:xfrm>
        <a:graphic>
          <a:graphicData uri="http://schemas.openxmlformats.org/drawingml/2006/table">
            <a:tbl>
              <a:tblPr rtl="1"/>
              <a:tblGrid>
                <a:gridCol w="4213227">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من تقدمني فاوفيه.ما تحت كل السموات هو لي لا اسكت عن اعضائه وخبر قوته وبهجة عدّته. من يكشف وجه لبسه ومن يدنو من مثنى لجمته. من يفتح مصراعي فمه.دائرة اسنانه مرعبة.</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11 </a:t>
                      </a:r>
                      <a:r>
                        <a:rPr kumimoji="0" lang="fr-FR" sz="2600" b="0" i="0" u="none" strike="noStrike" kern="1200" cap="none" normalizeH="0" baseline="0" dirty="0">
                          <a:ln>
                            <a:noFill/>
                          </a:ln>
                          <a:solidFill>
                            <a:schemeClr val="bg1"/>
                          </a:solidFill>
                          <a:effectLst/>
                          <a:latin typeface="Arial" charset="0"/>
                          <a:ea typeface="+mn-ea"/>
                          <a:cs typeface="Arial" charset="0"/>
                        </a:rPr>
                        <a:t>Qui m'a fait une avance qu'il me faille rembourser? Tout ce qui est sous les cieux est à moi! Je ne tairai pas ses membres, le détail de ses exploits, la beauté de sa structure. Qui a ouvert par devant son vêtement, qui a franchi sa double denture? Qui a forcé les battants de son mufle?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11 Who has preceded Me, that I should pay him? Everything under heaven is Mine12 I will not conceal his limbs, His mighty power, or his graceful proportions. 13 Who can remove his outer coat? Who can approach him with a double bridle? 14 Who can open the doors of his face, With his terrible teeth all around?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408030"/>
        </p:xfrm>
        <a:graphic>
          <a:graphicData uri="http://schemas.openxmlformats.org/drawingml/2006/table">
            <a:tbl>
              <a:tblPr rtl="1"/>
              <a:tblGrid>
                <a:gridCol w="4610779">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فخره مجان مانعة محكّمة مضغوطة بخاتم الواحد يمسّ الآخر فالريح لا تدخل بينها. كل منها ملتصق بصاحبه متلكّدة لا تنفصل. عطاسه يبعث نورا وعيناه كهدب الصبح.</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15 </a:t>
                      </a:r>
                      <a:r>
                        <a:rPr kumimoji="0" lang="fr-FR" sz="2600" b="0" i="0" u="none" strike="noStrike" kern="1200" cap="none" normalizeH="0" baseline="0" dirty="0">
                          <a:ln>
                            <a:noFill/>
                          </a:ln>
                          <a:solidFill>
                            <a:schemeClr val="bg1"/>
                          </a:solidFill>
                          <a:effectLst/>
                          <a:latin typeface="Arial" charset="0"/>
                          <a:ea typeface="+mn-ea"/>
                          <a:cs typeface="Arial" charset="0"/>
                        </a:rPr>
                        <a:t>Autour de ses crocs, c'est la terreur! Quel orgueil! de si solides boucliers! bien clos, scellés, pressés! L'un touche l'autre, et un souffle ne s'y glisserait pas. Chacun colle à son voisin, ils s'agrippent, inséparables. </a:t>
                      </a:r>
                      <a:r>
                        <a:rPr kumimoji="0" lang="fr-FR" sz="2600" b="0" i="0" u="none" strike="noStrike" kern="1200" cap="none" normalizeH="0" baseline="0">
                          <a:ln>
                            <a:noFill/>
                          </a:ln>
                          <a:solidFill>
                            <a:schemeClr val="bg1"/>
                          </a:solidFill>
                          <a:effectLst/>
                          <a:latin typeface="Arial" charset="0"/>
                          <a:ea typeface="+mn-ea"/>
                          <a:cs typeface="Arial" charset="0"/>
                        </a:rPr>
                        <a:t>De ses éternuements jaillit la lumière, ses yeux sont comme les pupilles de l'aurore. </a:t>
                      </a:r>
                      <a:endParaRPr kumimoji="0" lang="fr-FR"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15 His rows of scales are his pride, Shut up tightly as with a seal; 16 One is so near another That no air can come between them; 17 They are joined one to another, They stick together and cannot be parted. 18 His </a:t>
                      </a:r>
                      <a:r>
                        <a:rPr kumimoji="0" lang="en-CA" sz="2600" b="0" i="0" u="none" strike="noStrike" cap="none" normalizeH="0" baseline="0" dirty="0" err="1">
                          <a:ln>
                            <a:noFill/>
                          </a:ln>
                          <a:solidFill>
                            <a:schemeClr val="bg1"/>
                          </a:solidFill>
                          <a:effectLst/>
                          <a:latin typeface="Arial" charset="0"/>
                          <a:cs typeface="Arial" charset="0"/>
                        </a:rPr>
                        <a:t>sneezings</a:t>
                      </a:r>
                      <a:r>
                        <a:rPr kumimoji="0" lang="en-CA" sz="2600" b="0" i="0" u="none" strike="noStrike" cap="none" normalizeH="0" baseline="0" dirty="0">
                          <a:ln>
                            <a:noFill/>
                          </a:ln>
                          <a:solidFill>
                            <a:schemeClr val="bg1"/>
                          </a:solidFill>
                          <a:effectLst/>
                          <a:latin typeface="Arial" charset="0"/>
                          <a:cs typeface="Arial" charset="0"/>
                        </a:rPr>
                        <a:t> flash forth light, And his eyes are like the eyelids of the morning.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050840"/>
        </p:xfrm>
        <a:graphic>
          <a:graphicData uri="http://schemas.openxmlformats.org/drawingml/2006/table">
            <a:tbl>
              <a:tblPr rtl="1"/>
              <a:tblGrid>
                <a:gridCol w="4742541">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من فيه تخرج مصابيح.شرار نار تتطاير منه. من منخريه يخرج دخان كانه من قدر منفوخ او من مرجل.نفسه يشعل جمرا ولهيب يخرج من فيه. في عنقه تبيت القوة وامامه يدوس الهول.</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19 </a:t>
                      </a:r>
                      <a:r>
                        <a:rPr kumimoji="0" lang="fr-FR" sz="2600" b="0" i="0" u="none" strike="noStrike" kern="1200" cap="none" normalizeH="0" baseline="0" dirty="0">
                          <a:ln>
                            <a:noFill/>
                          </a:ln>
                          <a:solidFill>
                            <a:schemeClr val="bg1"/>
                          </a:solidFill>
                          <a:effectLst/>
                          <a:latin typeface="Arial" charset="0"/>
                          <a:ea typeface="+mn-ea"/>
                          <a:cs typeface="Arial" charset="0"/>
                        </a:rPr>
                        <a:t>De sa gueule partent des éclairs, des étincelles de feu s'en échappent. Une fumée sort de ses naseaux, comme d'une marmite bouillante ou d'un chaudron. Son haleine embrase les braises, de sa gueule sortent des flammes. Dans son cou réside la force, devant lui bondit  l'épouvante.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19 Out of his mouth go burning lights; Sparks of fire shoot out.  20 Smoke goes out of his nostrils, As from a boiling pot and burning rushes. 21 His breath kindles coals, And a flame goes out of his mouth. 22 Strength dwells in his neck, And sorrow dances before him.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18518"/>
        </p:xfrm>
        <a:graphic>
          <a:graphicData uri="http://schemas.openxmlformats.org/drawingml/2006/table">
            <a:tbl>
              <a:tblPr rtl="1"/>
              <a:tblGrid>
                <a:gridCol w="4079013">
                  <a:extLst>
                    <a:ext uri="{9D8B030D-6E8A-4147-A177-3AD203B41FA5}">
                      <a16:colId xmlns:a16="http://schemas.microsoft.com/office/drawing/2014/main" val="20000"/>
                    </a:ext>
                  </a:extLst>
                </a:gridCol>
                <a:gridCol w="499513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مطاوي لحمه متلاصقة مسبوكة عليه لا تتحرك. قلبه صلب كالحجر وقاس كالرحى. عند نهوضه تفزع الاقوياء.من المخاوف يتيهون  سيف الذي يلحقه لا يقوم ولا رمح ولا مزراق ولا درع.</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23 Les fanons de sa chair sont massifs, ils ont durci sur lui, inébranlables. Son cœur a durci comme la pierre, il a durci comme la meule de dessous. Quand il se dresse, les dieux prennent peur, la panique les débande. L'épée l'atteint sans trouver prise. Lance, javeline, flèche.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23 The folds of his flesh are joined together; They are firm on him and cannot be moved. 24 His heart is as hard as stone, Even as hard as the lower millstone. 25 When he raises himself up, the mighty are afraid; Because of his </a:t>
                      </a:r>
                      <a:r>
                        <a:rPr kumimoji="0" lang="en-CA" sz="2600" b="0" i="0" u="none" strike="noStrike" cap="none" normalizeH="0" baseline="0" dirty="0" err="1">
                          <a:ln>
                            <a:noFill/>
                          </a:ln>
                          <a:solidFill>
                            <a:schemeClr val="bg1"/>
                          </a:solidFill>
                          <a:effectLst/>
                          <a:latin typeface="Arial" charset="0"/>
                          <a:cs typeface="Arial" charset="0"/>
                        </a:rPr>
                        <a:t>crashings</a:t>
                      </a:r>
                      <a:r>
                        <a:rPr kumimoji="0" lang="en-CA" sz="2600" b="0" i="0" u="none" strike="noStrike" cap="none" normalizeH="0" baseline="0" dirty="0">
                          <a:ln>
                            <a:noFill/>
                          </a:ln>
                          <a:solidFill>
                            <a:schemeClr val="bg1"/>
                          </a:solidFill>
                          <a:effectLst/>
                          <a:latin typeface="Arial" charset="0"/>
                          <a:cs typeface="Arial" charset="0"/>
                        </a:rPr>
                        <a:t> they are beside themselves. 26 Though the sword reaches him, it cannot avail; Nor does spear, dart, or javelin.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847543">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bg1"/>
                          </a:solidFill>
                          <a:effectLst/>
                          <a:latin typeface="Arial" charset="0"/>
                          <a:cs typeface="Arial" charset="0"/>
                        </a:rPr>
                        <a:t>يحسب الحديد كالتبن والنحاس كالعود النخر. لا يستفزّه نبل</a:t>
                      </a:r>
                      <a:r>
                        <a:rPr kumimoji="0" lang="en-CA" sz="3000" b="0" i="0" u="none" strike="noStrike" cap="none" normalizeH="0" baseline="0" dirty="0">
                          <a:ln>
                            <a:noFill/>
                          </a:ln>
                          <a:solidFill>
                            <a:schemeClr val="bg1"/>
                          </a:solidFill>
                          <a:effectLst/>
                          <a:latin typeface="Arial" charset="0"/>
                          <a:cs typeface="Arial" charset="0"/>
                        </a:rPr>
                        <a:t> </a:t>
                      </a:r>
                      <a:r>
                        <a:rPr kumimoji="0" lang="ar-EG" sz="3000" b="0" i="0" u="none" strike="noStrike" cap="none" normalizeH="0" baseline="0" dirty="0">
                          <a:ln>
                            <a:noFill/>
                          </a:ln>
                          <a:solidFill>
                            <a:schemeClr val="bg1"/>
                          </a:solidFill>
                          <a:effectLst/>
                          <a:latin typeface="Arial" charset="0"/>
                          <a:cs typeface="Arial" charset="0"/>
                        </a:rPr>
                        <a:t>القوس.حجارة المقلاع ترجع عنه كالقش. يحسب المقمعة كقش ويضحك على اهتزاز الرمح.تحته قطع خزف حادة.يمدد نورجا على الطين.</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27 Il tient le fer pour du chaume et le bronze pour du bois pourri. Les traits de l'arc ne le font pas fuir, pour lui, les pierres de fronde se changent en paille. La massue lui semble une paille et il se rit du sifflement des sagaies. Il a sous lui des tessons aigus, comme une herse, il se traîne sur la vase.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27 He regards iron as straw, And bronze as rotten wood. 28 The arrow cannot make him flee; </a:t>
                      </a:r>
                      <a:r>
                        <a:rPr kumimoji="0" lang="en-CA" sz="2600" b="0" i="0" u="none" strike="noStrike" cap="none" normalizeH="0" baseline="0" dirty="0" err="1">
                          <a:ln>
                            <a:noFill/>
                          </a:ln>
                          <a:solidFill>
                            <a:schemeClr val="bg1"/>
                          </a:solidFill>
                          <a:effectLst/>
                          <a:latin typeface="Arial" charset="0"/>
                          <a:cs typeface="Arial" charset="0"/>
                        </a:rPr>
                        <a:t>Slingstones</a:t>
                      </a:r>
                      <a:r>
                        <a:rPr kumimoji="0" lang="en-CA" sz="2600" b="0" i="0" u="none" strike="noStrike" cap="none" normalizeH="0" baseline="0" dirty="0">
                          <a:ln>
                            <a:noFill/>
                          </a:ln>
                          <a:solidFill>
                            <a:schemeClr val="bg1"/>
                          </a:solidFill>
                          <a:effectLst/>
                          <a:latin typeface="Arial" charset="0"/>
                          <a:cs typeface="Arial" charset="0"/>
                        </a:rPr>
                        <a:t> become like stubble to him. 29 Darts are regarded as straw; He laughs at the threat of javelins. 30 His undersides are like sharp potsherds; </a:t>
                      </a:r>
                      <a:r>
                        <a:rPr kumimoji="0" lang="en-CA" sz="2800" b="0" i="0" u="none" strike="noStrike" cap="none" normalizeH="0" baseline="0" dirty="0">
                          <a:ln>
                            <a:noFill/>
                          </a:ln>
                          <a:solidFill>
                            <a:schemeClr val="bg1"/>
                          </a:solidFill>
                          <a:effectLst/>
                          <a:latin typeface="Arial" charset="0"/>
                          <a:cs typeface="Arial" charset="0"/>
                        </a:rPr>
                        <a:t>He spreads pointed marks in the mire.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23"/>
          <a:ext cx="9074150" cy="6743448"/>
        </p:xfrm>
        <a:graphic>
          <a:graphicData uri="http://schemas.openxmlformats.org/drawingml/2006/table">
            <a:tbl>
              <a:tblPr rtl="1"/>
              <a:tblGrid>
                <a:gridCol w="4671289">
                  <a:extLst>
                    <a:ext uri="{9D8B030D-6E8A-4147-A177-3AD203B41FA5}">
                      <a16:colId xmlns:a16="http://schemas.microsoft.com/office/drawing/2014/main" val="20000"/>
                    </a:ext>
                  </a:extLst>
                </a:gridCol>
                <a:gridCol w="4402861">
                  <a:extLst>
                    <a:ext uri="{9D8B030D-6E8A-4147-A177-3AD203B41FA5}">
                      <a16:colId xmlns:a16="http://schemas.microsoft.com/office/drawing/2014/main" val="20001"/>
                    </a:ext>
                  </a:extLst>
                </a:gridCol>
              </a:tblGrid>
              <a:tr h="178594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يجعل العمق يغلي كالقدر ويجعل البحر كقدر عطارة. يضيء السبيل وراءه فيحسب اللج اشيب.ليس له في الارض نظير.صنع لعدم الخوف.يشرف على كل متعال.هو ملك على كل بني الكبرياء</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1" i="0" u="none" strike="noStrike" cap="none" normalizeH="0" baseline="0" dirty="0">
                          <a:ln>
                            <a:noFill/>
                          </a:ln>
                          <a:solidFill>
                            <a:srgbClr val="FF9900"/>
                          </a:solidFill>
                          <a:effectLst/>
                          <a:latin typeface="Arial" charset="0"/>
                          <a:cs typeface="Arial" charset="0"/>
                        </a:rPr>
                        <a:t>(</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 </a:t>
                      </a:r>
                      <a:r>
                        <a:rPr kumimoji="0" lang="fr-FR" sz="2600" b="0" i="0" u="none" strike="noStrike" kern="1200" cap="none" normalizeH="0" baseline="0" dirty="0">
                          <a:ln>
                            <a:noFill/>
                          </a:ln>
                          <a:solidFill>
                            <a:schemeClr val="bg1"/>
                          </a:solidFill>
                          <a:effectLst/>
                          <a:latin typeface="Arial" charset="0"/>
                          <a:ea typeface="+mn-ea"/>
                          <a:cs typeface="Arial" charset="0"/>
                        </a:rPr>
                        <a:t>fait bouillonner le gouffre comme un chaudron, il change la mer en brûle-parfums. Il laisse un sillage de lumière,  l'abîme a comme une toison blanche. Sur terre, nul n'est son maître. Il a été fait intrépide. Il brave les colosses, il est roi sur tous les fauves.</a:t>
                      </a:r>
                      <a:r>
                        <a:rPr kumimoji="0" lang="ar-EG" sz="2600" b="0" i="0" u="none" strike="noStrike" kern="1200" cap="none" normalizeH="0" baseline="0" dirty="0">
                          <a:ln>
                            <a:noFill/>
                          </a:ln>
                          <a:solidFill>
                            <a:schemeClr val="bg1"/>
                          </a:solidFill>
                          <a:effectLst/>
                          <a:latin typeface="Arial" charset="0"/>
                          <a:ea typeface="+mn-ea"/>
                          <a:cs typeface="Arial" charset="0"/>
                        </a:rPr>
                        <a:t> </a:t>
                      </a: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500" b="0" i="0" u="none" strike="noStrike" cap="none" normalizeH="0" baseline="0" dirty="0">
                          <a:ln>
                            <a:noFill/>
                          </a:ln>
                          <a:solidFill>
                            <a:schemeClr val="bg1"/>
                          </a:solidFill>
                          <a:effectLst/>
                          <a:latin typeface="Arial" charset="0"/>
                          <a:cs typeface="Arial" charset="0"/>
                        </a:rPr>
                        <a:t>31 He makes the deep boil like a pot; He makes the sea like a pot of ointment. 32 He leaves a shining wake behind him; One would think the deep had white hair. 33 On earth there is nothing like him, Which is made without fear. </a:t>
                      </a:r>
                      <a:r>
                        <a:rPr kumimoji="0" lang="en-CA" sz="2400" b="0" i="0" u="none" strike="noStrike" cap="none" normalizeH="0" baseline="0" dirty="0">
                          <a:ln>
                            <a:noFill/>
                          </a:ln>
                          <a:solidFill>
                            <a:schemeClr val="bg1"/>
                          </a:solidFill>
                          <a:effectLst/>
                          <a:latin typeface="Arial" charset="0"/>
                          <a:cs typeface="Arial" charset="0"/>
                        </a:rPr>
                        <a:t>34 He beholds every high thing; He is king over all the children of pride.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97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8748" name="Group 28"/>
          <p:cNvGraphicFramePr>
            <a:graphicFrameLocks noGrp="1"/>
          </p:cNvGraphicFramePr>
          <p:nvPr/>
        </p:nvGraphicFramePr>
        <p:xfrm>
          <a:off x="34925" y="44450"/>
          <a:ext cx="9001125" cy="6194426"/>
        </p:xfrm>
        <a:graphic>
          <a:graphicData uri="http://schemas.openxmlformats.org/drawingml/2006/table">
            <a:tbl>
              <a:tblPr rtl="1"/>
              <a:tblGrid>
                <a:gridCol w="3887792">
                  <a:extLst>
                    <a:ext uri="{9D8B030D-6E8A-4147-A177-3AD203B41FA5}">
                      <a16:colId xmlns:a16="http://schemas.microsoft.com/office/drawing/2014/main" val="20000"/>
                    </a:ext>
                  </a:extLst>
                </a:gridCol>
                <a:gridCol w="511333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57:1</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اِرْحَمنِي يا اللَّهُ اِرْحَمنِي. فإنَّهُ عليكَ تَوكَّلَتْ نَفسِي، وبظِلِّ جَناحَيْكَ أتكل إلى أنْ يَعبُرَ الإثمُ. </a:t>
                      </a:r>
                      <a:r>
                        <a:rPr kumimoji="0" lang="en-CA"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57:1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Pitié, Dieu, aie pitié de moi, car je t'ai pris pour refuge; et je me réfugie à l'ombre de tes ailes, tant que dure le malheur,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57:1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57:1 Be merciful to me, O God, be merciful to me! For my soul trusts in You; And in the shadow of Your wings I will make my refuge, Until these calamities have passed by.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45pm</a:t>
            </a:r>
          </a:p>
        </p:txBody>
      </p:sp>
    </p:spTree>
  </p:cSld>
  <p:clrMapOvr>
    <a:masterClrMapping/>
  </p:clrMapOvr>
</p:sld>
</file>

<file path=ppt/slides/slide3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9769" name="Group 25"/>
          <p:cNvGraphicFramePr>
            <a:graphicFrameLocks noGrp="1"/>
          </p:cNvGraphicFramePr>
          <p:nvPr/>
        </p:nvGraphicFramePr>
        <p:xfrm>
          <a:off x="34925" y="44450"/>
          <a:ext cx="9145588" cy="6879336"/>
        </p:xfrm>
        <a:graphic>
          <a:graphicData uri="http://schemas.openxmlformats.org/drawingml/2006/table">
            <a:tbl>
              <a:tblPr rtl="1"/>
              <a:tblGrid>
                <a:gridCol w="5027177">
                  <a:extLst>
                    <a:ext uri="{9D8B030D-6E8A-4147-A177-3AD203B41FA5}">
                      <a16:colId xmlns:a16="http://schemas.microsoft.com/office/drawing/2014/main" val="20000"/>
                    </a:ext>
                  </a:extLst>
                </a:gridCol>
                <a:gridCol w="411841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لوقا  ( 14 :  28 ـ 35 )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فإنهُ مَن مِنكُم يُريدُ أن يَبنِيَ بُرجاً ولا يَجلسُ أوَّلاً فيَحسبُ النَّفقةَ، وهَل عِندهُ ما يُكمِّلهُ؟ لئلاَّ يضعَ الأساسَ ولا يَقدرَ أن يُكمِّله، فيبدأ جميعُ النَّاظرينَ يهزأونَ بهِ،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Luke 14:28-35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28 En effet, lequel d'entre vous, quand il veut bâtir une tour, ne commence par s'asseoir pour calculer la dépense et juger s'il a de quoi aller jusqu'au bout? Autrement, s'il pose les fondations sans pouvoir terminer, tous ceux qui le verront se mettront à se moquer de lui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14:28-35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28 For which of you, intending to build a tower, does not sit down first and count the cost, whether he has enough to finish it-- 29 lest, after he has laid the foundation, and is not able to finish, all who see it begin to mock him,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45m</a:t>
            </a:r>
          </a:p>
        </p:txBody>
      </p:sp>
    </p:spTree>
  </p:cSld>
  <p:clrMapOvr>
    <a:masterClrMapping/>
  </p:clrMapOvr>
</p:sld>
</file>

<file path=ppt/slides/slide3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339840"/>
        </p:xfrm>
        <a:graphic>
          <a:graphicData uri="http://schemas.openxmlformats.org/drawingml/2006/table">
            <a:tbl>
              <a:tblPr rtl="1"/>
              <a:tblGrid>
                <a:gridCol w="4671289">
                  <a:extLst>
                    <a:ext uri="{9D8B030D-6E8A-4147-A177-3AD203B41FA5}">
                      <a16:colId xmlns:a16="http://schemas.microsoft.com/office/drawing/2014/main" val="20000"/>
                    </a:ext>
                  </a:extLst>
                </a:gridCol>
                <a:gridCol w="440286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قائلينَ: إنَّ هذا الرَّجُل بدأ بالبناء ولم يقدِر أن يُكمِّله. أو أيُّ مَلِكٍ يمضِى إلى القِتال لمُحاربة مَلِكٍ آخرَ، ولا يَجلسُ أوَّلاً فيفكر: هل يقدرُ أن يُلاقيَ بعشرَة آلافٍ الذي يأتي عَليهِ بعِشرينَ ألفاً؟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30 et diront: "Voilà un homme qui a commencé à bâtir et qui n'a pas pu terminer! Ou quel roi, quand il part faire la guerre à un autre roi, ne commence par s'asseoir pour considérer s'il est capable, avec dix mille hommes, d'affronter celui qui marche contre lui avec vingt mille?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30 saying, `This man began to build and was not able to finish.' 31 Or what king, going to make war against another king, does not sit down first and consider whether he is able with ten thousand to meet him who comes against him with twenty thousand?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76656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فما دامَ بعيداً مِنهِ، يُرسِلُ سِفارة يطلب سِلماً. وهكذا كُلُّ واحدٍ مِنكُم إن لم يرفض جميعَ أموالهِ، فلا يقدِرُ أن يكُون لي تلميذاً.المِلحُ جيِّدٌ. فإن فَسد المِلحُ فبماذا يُمَلحُ؟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32 Sinon, pendant que l'autre est encore loin, il envoie une ambassade et demande à faire la </a:t>
                      </a:r>
                      <a:r>
                        <a:rPr kumimoji="0" lang="fr-FR" sz="2800" b="0" i="0" u="none" strike="noStrike" cap="none" normalizeH="0" baseline="0" dirty="0" err="1">
                          <a:ln>
                            <a:noFill/>
                          </a:ln>
                          <a:solidFill>
                            <a:schemeClr val="bg1"/>
                          </a:solidFill>
                          <a:effectLst/>
                          <a:latin typeface="Arial" charset="0"/>
                          <a:cs typeface="Arial" charset="0"/>
                        </a:rPr>
                        <a:t>paix.De</a:t>
                      </a:r>
                      <a:r>
                        <a:rPr kumimoji="0" lang="fr-FR" sz="2800" b="0" i="0" u="none" strike="noStrike" cap="none" normalizeH="0" baseline="0" dirty="0">
                          <a:ln>
                            <a:noFill/>
                          </a:ln>
                          <a:solidFill>
                            <a:schemeClr val="bg1"/>
                          </a:solidFill>
                          <a:effectLst/>
                          <a:latin typeface="Arial" charset="0"/>
                          <a:cs typeface="Arial" charset="0"/>
                        </a:rPr>
                        <a:t> la même façon, quiconque parmi vous ne renonce pas à tout ce qui lui appartient ne peut être mon </a:t>
                      </a:r>
                      <a:r>
                        <a:rPr kumimoji="0" lang="fr-FR" sz="2800" b="0" i="0" u="none" strike="noStrike" cap="none" normalizeH="0" baseline="0" dirty="0" err="1">
                          <a:ln>
                            <a:noFill/>
                          </a:ln>
                          <a:solidFill>
                            <a:schemeClr val="bg1"/>
                          </a:solidFill>
                          <a:effectLst/>
                          <a:latin typeface="Arial" charset="0"/>
                          <a:cs typeface="Arial" charset="0"/>
                        </a:rPr>
                        <a:t>disciple.Oui</a:t>
                      </a:r>
                      <a:r>
                        <a:rPr kumimoji="0" lang="fr-FR" sz="2800" b="0" i="0" u="none" strike="noStrike" cap="none" normalizeH="0" baseline="0" dirty="0">
                          <a:ln>
                            <a:noFill/>
                          </a:ln>
                          <a:solidFill>
                            <a:schemeClr val="bg1"/>
                          </a:solidFill>
                          <a:effectLst/>
                          <a:latin typeface="Arial" charset="0"/>
                          <a:cs typeface="Arial" charset="0"/>
                        </a:rPr>
                        <a:t>, c'est une bonne chose que le sel. Mais si le sel lui-même perd sa saveur, avec quoi la lui rendra-t-on?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32 Or else, while the other is still a great way off, he sends a delegation and asks conditions of peace. 33 So likewise, whoever of you does not forsake all that he has cannot be My disciple. 34 Salt is good; but if the salt has lost its </a:t>
                      </a:r>
                      <a:r>
                        <a:rPr kumimoji="0" lang="en-CA" sz="2800" b="0" i="0" u="none" strike="noStrike" cap="none" normalizeH="0" baseline="0" dirty="0" err="1">
                          <a:ln>
                            <a:noFill/>
                          </a:ln>
                          <a:solidFill>
                            <a:schemeClr val="bg1"/>
                          </a:solidFill>
                          <a:effectLst/>
                          <a:latin typeface="Arial" charset="0"/>
                          <a:cs typeface="Arial" charset="0"/>
                        </a:rPr>
                        <a:t>flavor</a:t>
                      </a:r>
                      <a:r>
                        <a:rPr kumimoji="0" lang="en-CA" sz="2800" b="0" i="0" u="none" strike="noStrike" cap="none" normalizeH="0" baseline="0" dirty="0">
                          <a:ln>
                            <a:noFill/>
                          </a:ln>
                          <a:solidFill>
                            <a:schemeClr val="bg1"/>
                          </a:solidFill>
                          <a:effectLst/>
                          <a:latin typeface="Arial" charset="0"/>
                          <a:cs typeface="Arial" charset="0"/>
                        </a:rPr>
                        <a:t>, how shall it be seasoned?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812" name="Group 20"/>
          <p:cNvGraphicFramePr>
            <a:graphicFrameLocks noGrp="1"/>
          </p:cNvGraphicFramePr>
          <p:nvPr/>
        </p:nvGraphicFramePr>
        <p:xfrm>
          <a:off x="34925" y="115888"/>
          <a:ext cx="9001125" cy="56181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يَصلُحُ لأرضٍ ولا لمزبلةٍ، بل يُطرح خارجاً. مَن لهُ أُذنان للسَّمْع، فليَسمَعْ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35 Il n'est bon ni pour la terre, ni pour le fumier; on le jette dehors. Celui qui a des oreilles pour entendre, qu'il entende."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35 It is neither fit for the land nor for the dunghill, but men throw it out. He who has ears to hear, let him hear!.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28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20281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2028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2028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4890" name="Group 26"/>
          <p:cNvGraphicFramePr>
            <a:graphicFrameLocks noGrp="1"/>
          </p:cNvGraphicFramePr>
          <p:nvPr/>
        </p:nvGraphicFramePr>
        <p:xfrm>
          <a:off x="34925" y="44450"/>
          <a:ext cx="9145588" cy="6921246"/>
        </p:xfrm>
        <a:graphic>
          <a:graphicData uri="http://schemas.openxmlformats.org/drawingml/2006/table">
            <a:tbl>
              <a:tblPr rtl="1"/>
              <a:tblGrid>
                <a:gridCol w="4284665">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رسالة بولس الرسول إلى أهل </a:t>
                      </a:r>
                      <a:r>
                        <a:rPr kumimoji="0" lang="ar-SA" sz="3200" b="0" i="0" u="sng" strike="noStrike" kern="1200" cap="none" normalizeH="0" baseline="0" dirty="0">
                          <a:ln>
                            <a:noFill/>
                          </a:ln>
                          <a:solidFill>
                            <a:srgbClr val="FF9933"/>
                          </a:solidFill>
                          <a:effectLst/>
                          <a:latin typeface="Arial" charset="0"/>
                          <a:ea typeface="+mn-ea"/>
                          <a:cs typeface="Arial" charset="0"/>
                        </a:rPr>
                        <a:t>رومية</a:t>
                      </a:r>
                      <a:r>
                        <a:rPr kumimoji="0" lang="en-CA" sz="3200" b="0" i="0" u="sng" strike="noStrike" kern="1200" cap="none" normalizeH="0" baseline="0" dirty="0">
                          <a:ln>
                            <a:noFill/>
                          </a:ln>
                          <a:solidFill>
                            <a:srgbClr val="FF9933"/>
                          </a:solidFill>
                          <a:effectLst/>
                          <a:latin typeface="Arial" charset="0"/>
                          <a:ea typeface="+mn-ea"/>
                          <a:cs typeface="Arial" charset="0"/>
                        </a:rPr>
                        <a:t> </a:t>
                      </a:r>
                      <a:r>
                        <a:rPr kumimoji="0" lang="ar-EG" sz="3200" b="0" i="0" u="sng" strike="noStrike" kern="1200" cap="none" normalizeH="0" baseline="0" dirty="0">
                          <a:ln>
                            <a:noFill/>
                          </a:ln>
                          <a:solidFill>
                            <a:srgbClr val="FF9933"/>
                          </a:solidFill>
                          <a:effectLst/>
                          <a:latin typeface="Arial" charset="0"/>
                          <a:ea typeface="+mn-ea"/>
                          <a:cs typeface="Arial" charset="0"/>
                        </a:rPr>
                        <a:t>(</a:t>
                      </a:r>
                      <a:r>
                        <a:rPr kumimoji="0" lang="en-CA" sz="3200" b="0" i="0" u="sng" strike="noStrike" kern="1200" cap="none" normalizeH="0" baseline="0" dirty="0">
                          <a:ln>
                            <a:noFill/>
                          </a:ln>
                          <a:solidFill>
                            <a:srgbClr val="FF9933"/>
                          </a:solidFill>
                          <a:effectLst/>
                          <a:latin typeface="Arial" charset="0"/>
                          <a:ea typeface="+mn-ea"/>
                          <a:cs typeface="Arial" charset="0"/>
                        </a:rPr>
                        <a:t>10:4-13</a:t>
                      </a:r>
                      <a:r>
                        <a:rPr kumimoji="0" lang="ar-SA" sz="3200" b="0" i="0" u="sng" strike="noStrike" kern="1200" cap="none" normalizeH="0" baseline="0" dirty="0">
                          <a:ln>
                            <a:noFill/>
                          </a:ln>
                          <a:solidFill>
                            <a:srgbClr val="FF9933"/>
                          </a:solidFill>
                          <a:effectLst/>
                          <a:latin typeface="Arial" charset="0"/>
                          <a:ea typeface="+mn-ea"/>
                          <a:cs typeface="Arial" charset="0"/>
                        </a:rPr>
                        <a:t>) </a:t>
                      </a:r>
                      <a:endParaRPr kumimoji="0" lang="ar-EG" sz="3200" b="0" i="0" u="sng" strike="noStrike" kern="1200" cap="none" normalizeH="0" baseline="0" dirty="0">
                        <a:ln>
                          <a:noFill/>
                        </a:ln>
                        <a:solidFill>
                          <a:srgbClr val="FF9933"/>
                        </a:solidFill>
                        <a:effectLst/>
                        <a:latin typeface="Arial" charset="0"/>
                        <a:ea typeface="+mn-ea"/>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إنما غاية النَّامُوس هي: المسيحُ للبرِّ لكُلِّ مَن يؤمِنُ. لأنَّ موسَى كتب عن البرِّ الذي بالنَّامُوس: " بأنَّ الإنسان الذي يفعلُها سَيحيا بها ". أمَّا البرُّ الذي مِن الإيمان فيقُولُ هكذا: " لا تقُل في قَلبكَ:</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Romains 10:4-13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4 Car la fin de la loi, c'est Christ, pour que soit donnée la justice à tout homme qui croit. Moïse lui-même écrit de la justice qui vient de la loi: "L'homme qui l'accomplira vivra par elle. Mais la justice qui vient de la foi parle ainsi: Ne dis pas dans ton cœur: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Romans 10:4-13</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700" b="0" i="0" u="none" strike="noStrike" kern="1200" cap="none" normalizeH="0" baseline="0" dirty="0">
                          <a:ln>
                            <a:noFill/>
                          </a:ln>
                          <a:solidFill>
                            <a:schemeClr val="bg1"/>
                          </a:solidFill>
                          <a:effectLst/>
                          <a:latin typeface="Arial" charset="0"/>
                          <a:ea typeface="+mn-ea"/>
                          <a:cs typeface="Arial" charset="0"/>
                        </a:rPr>
                        <a:t>4 For Christ is the end of the law for righteousness to everyone who believes. 5 For Moses writes about the righteousness which is of the law, The man who does those things shall live by them. 6 But the righteousness of faith speaks in this way, Do not say in your heart,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45p</a:t>
            </a:r>
          </a:p>
        </p:txBody>
      </p:sp>
    </p:spTree>
  </p:cSld>
  <p:clrMapOvr>
    <a:masterClrMapping/>
  </p:clrMapOvr>
</p:sld>
</file>

<file path=ppt/slides/slide3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853428"/>
        </p:xfrm>
        <a:graphic>
          <a:graphicData uri="http://schemas.openxmlformats.org/drawingml/2006/table">
            <a:tbl>
              <a:tblPr rtl="1"/>
              <a:tblGrid>
                <a:gridCol w="4379481">
                  <a:extLst>
                    <a:ext uri="{9D8B030D-6E8A-4147-A177-3AD203B41FA5}">
                      <a16:colId xmlns:a16="http://schemas.microsoft.com/office/drawing/2014/main" val="20000"/>
                    </a:ext>
                  </a:extLst>
                </a:gridCol>
                <a:gridCol w="476610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مَن يَصعدُ إلى السَّماء؟ " أي ليُنزِل المسيح، أو " مَن يَهبطُ إلى الهاويةِ؟ " أي ليُصعِد المسيح مِن بين الأموَات لكن ماذا يقُولُ الكتاب؟ " إنَّ الكلِمة قريبةٌ مِنكَ، هي في فيكَ وفي قلبكَ " يعني كلمةُ الإيمان التي نُبشر نحن بها‎.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Qui montera au ciel? Ce serait en faire descendre le Christ; ni: Qui descendra dans l'abîme? Ce serait faire remonter Christ d'entre les morts. Que dit-elle donc? Tout près de toi est la parole, dans ta bouche et dans ton cœur. Cette parole, c'est la parole de la f</a:t>
                      </a:r>
                      <a:r>
                        <a:rPr kumimoji="0" lang="fr-FR" sz="2800" b="0" i="0" u="none" strike="noStrike" cap="none" normalizeH="0" baseline="0" dirty="0">
                          <a:ln>
                            <a:noFill/>
                          </a:ln>
                          <a:solidFill>
                            <a:schemeClr val="bg1"/>
                          </a:solidFill>
                          <a:effectLst/>
                          <a:latin typeface="Arial" charset="0"/>
                          <a:cs typeface="Arial" charset="0"/>
                        </a:rPr>
                        <a:t>oi que nous proclamons.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`Who will ascend into heaven?'  (that is, to bring Christ down from above) 7 or,  `Who will descend into the abyss?'  (that is, to bring Christ up from the dead). 8 But what does it say? The word is near you, in your mouth and in your heart (that is, the word of faith which we preach):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373802"/>
        </p:xfrm>
        <a:graphic>
          <a:graphicData uri="http://schemas.openxmlformats.org/drawingml/2006/table">
            <a:tbl>
              <a:tblPr rtl="1"/>
              <a:tblGrid>
                <a:gridCol w="4580803">
                  <a:extLst>
                    <a:ext uri="{9D8B030D-6E8A-4147-A177-3AD203B41FA5}">
                      <a16:colId xmlns:a16="http://schemas.microsoft.com/office/drawing/2014/main" val="20000"/>
                    </a:ext>
                  </a:extLst>
                </a:gridCol>
                <a:gridCol w="456478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لأنَّكَ إن اعترفتَ بفمِكَ بالربِّ يسوعَ، وآمنتَ بقلبكَ أنَّ اللَّهَ قد أقامهُ مِن بين الأموات، تخلص. لأنَّهُ بالقلب يُؤمَن الإنسان بهِ للبرِّ، وبالفَم يُعتَرف بهِ للخَلاص.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Si de ta bouche, tu confesses que Jésus est Seigneur et si, dans ton cœur, tu crois que Dieu l'a ressuscité des morts, tu seras sauvé. En effet, croire dans son cœur conduit à la justice et confesser de sa bouche conduit au salut.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9 that if you confess with your mouth the Lord Jesus and believe in your heart that God has raised Him from the dead, you will be saved. 10 For with the heart one believes unto righteousness, and with the mouth confession is made unto salvation.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526836"/>
        </p:xfrm>
        <a:graphic>
          <a:graphicData uri="http://schemas.openxmlformats.org/drawingml/2006/table">
            <a:tbl>
              <a:tblPr rtl="1"/>
              <a:tblGrid>
                <a:gridCol w="4798147">
                  <a:extLst>
                    <a:ext uri="{9D8B030D-6E8A-4147-A177-3AD203B41FA5}">
                      <a16:colId xmlns:a16="http://schemas.microsoft.com/office/drawing/2014/main" val="20000"/>
                    </a:ext>
                  </a:extLst>
                </a:gridCol>
                <a:gridCol w="4347441">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 الكتابَ يقُولُ: " إنَّ كُلُّ مَن يُؤمِن بهِ لا يُخزى ". لأنَّهُ لا فرقَ بين اليهُوديِّ واليُونانيِّ، إذ للجميع ربٌّ واحدٌ، غنيٌّ لكُل مَن يدعُوه. لأنَّ مَن يدعُو بِاسم الربِّ يخلُص.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11 Car l'Ecriture dit: Quiconque croit en lui ne sera pas confondu. Ainsi, il n'y a pas de différence entre Juif et Grec: tous ont le même Seigneur, riche envers tous ceux qui l'invoquent. En effet, quiconque invoquera le nom du Seigneur sera sauvé.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 For the Scripture says, Whoever believes on Him will not be put to shame. 12 For there is no distinction between Jew and Greek, for the same Lord over all is rich to all who call upon Him. 13 For whoever calls on the name of the Lord shall be saved.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691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793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079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2079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0021" name="Group 37"/>
          <p:cNvGraphicFramePr>
            <a:graphicFrameLocks noGrp="1"/>
          </p:cNvGraphicFramePr>
          <p:nvPr/>
        </p:nvGraphicFramePr>
        <p:xfrm>
          <a:off x="34925" y="44450"/>
          <a:ext cx="9074150" cy="6330696"/>
        </p:xfrm>
        <a:graphic>
          <a:graphicData uri="http://schemas.openxmlformats.org/drawingml/2006/table">
            <a:tbl>
              <a:tblPr rtl="1"/>
              <a:tblGrid>
                <a:gridCol w="4564785">
                  <a:extLst>
                    <a:ext uri="{9D8B030D-6E8A-4147-A177-3AD203B41FA5}">
                      <a16:colId xmlns:a16="http://schemas.microsoft.com/office/drawing/2014/main" val="20000"/>
                    </a:ext>
                  </a:extLst>
                </a:gridCol>
                <a:gridCol w="450936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يعقوب </a:t>
                      </a:r>
                      <a:r>
                        <a:rPr kumimoji="0" lang="ar-SA" sz="3200" b="0" i="0" u="sng" strike="noStrike" kern="1200" cap="none" normalizeH="0" baseline="0" dirty="0">
                          <a:ln>
                            <a:noFill/>
                          </a:ln>
                          <a:solidFill>
                            <a:srgbClr val="FF9933"/>
                          </a:solidFill>
                          <a:effectLst/>
                          <a:latin typeface="Arial" charset="0"/>
                          <a:ea typeface="+mn-ea"/>
                          <a:cs typeface="Arial" charset="0"/>
                        </a:rPr>
                        <a:t>الرسول </a:t>
                      </a:r>
                      <a:r>
                        <a:rPr kumimoji="0" lang="ar-EG" sz="3200" b="0" i="0" u="sng" strike="noStrike" kern="1200" cap="none" normalizeH="0" baseline="0" dirty="0">
                          <a:ln>
                            <a:noFill/>
                          </a:ln>
                          <a:solidFill>
                            <a:srgbClr val="FF9933"/>
                          </a:solidFill>
                          <a:effectLst/>
                          <a:latin typeface="Arial" charset="0"/>
                          <a:ea typeface="+mn-ea"/>
                          <a:cs typeface="Arial" charset="0"/>
                        </a:rPr>
                        <a:t>( 1 : 13 ـ 21 )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لا يَقُلْ أحدٌ إذا جُرِّبَ: " أن اللَّه قد جربني "، لأنَّ اللَّهَ غيرُ مُجرَّبٍ بالشُّرُور، وهُو لا يُجرِّبُ أحداً. بل كُلَّ واحدٍ يُجرَّبُ مِن شهوتهِ الخاصة إذا انجذبَ وانخدعَ بها.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Jacques  1 : 13-21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Que nul, quand il est tenté, ne dise: "Ma tentation vient de Dieu." Car Dieu ne peut être tenté de faire le mal et ne tente personne. Chacun est tenté par sa propre convoitise, qui l'entraîne et le séduit.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James 1:13-21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Let no one say when he is tempted, I am tempted by God; for God cannot be tempted by evil, nor does He Himself tempt anyone. 14 But each one is tempted when he is drawn away by his own desires and enticed.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45c</a:t>
            </a:r>
          </a:p>
        </p:txBody>
      </p:sp>
    </p:spTree>
  </p:cSld>
  <p:clrMapOvr>
    <a:masterClrMapping/>
  </p:clrMapOvr>
</p:sld>
</file>

<file path=ppt/slides/slide3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447790"/>
        </p:xfrm>
        <a:graphic>
          <a:graphicData uri="http://schemas.openxmlformats.org/drawingml/2006/table">
            <a:tbl>
              <a:tblPr rtl="1"/>
              <a:tblGrid>
                <a:gridCol w="4497677">
                  <a:extLst>
                    <a:ext uri="{9D8B030D-6E8A-4147-A177-3AD203B41FA5}">
                      <a16:colId xmlns:a16="http://schemas.microsoft.com/office/drawing/2014/main" val="20000"/>
                    </a:ext>
                  </a:extLst>
                </a:gridCol>
                <a:gridCol w="4576473">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ثُمَّ إن الشَّهوَةُ إذا حَبلتْ تلدُ الخطيَّةُ، والخطيَّةُ إذا تمتْ تُنتجُ الموت. لا تضلُّوا يا إخوتي الأحبَّاء.إنَّ كُل عطيَّةٍ صالحةٍ وكُلُّ مَوهبةٍ كاملةٍ هي مِن فوقُ، نازلةٌ مِن عندِ أبي الأنوار،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15 Une fois fécondée, la convoitise enfante le péché, et le péché, arrivé à la maturité, engendre la mort. 	Ne vous y trompez pas, mes frères bien-aimés. Tout don de valeur et tout cadeau parfait descendent d'en haut, du Père des lumières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15 Then, when desire has conceived, it gives birth to sin; and sin, when it is full-grown, brings forth death. 16 Do not be deceived, my beloved brethren. 17 Every good gift and every perfect gift is from above, and comes down from the Father of lights,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693408"/>
        </p:xfrm>
        <a:graphic>
          <a:graphicData uri="http://schemas.openxmlformats.org/drawingml/2006/table">
            <a:tbl>
              <a:tblPr rtl="1"/>
              <a:tblGrid>
                <a:gridCol w="5141043">
                  <a:extLst>
                    <a:ext uri="{9D8B030D-6E8A-4147-A177-3AD203B41FA5}">
                      <a16:colId xmlns:a16="http://schemas.microsoft.com/office/drawing/2014/main" val="20000"/>
                    </a:ext>
                  </a:extLst>
                </a:gridCol>
                <a:gridCol w="393310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الذي ليسَ عِندهُ تغييرٌ ولا شبه ظِلُّ يزول. هو شاء فَولدَنا بكلمةِ الحقِّ لنكُون باكُورةً مِن خلائقهِ.إذاً اعلمُوا يا إخوتي الأحبَّاء، ليكُن كُلُّ إنسانٍ سريعاً إلى الاستِماع، بطيئاً عن التَّكلُّم، وبطيئاً عن الغضَب،</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chez lequel il n'y a ni balancement ni ombre due au mouvement. De sa propre volonté, il nous a engendrés par la parole de vérité, afin que nous soyons pour ainsi dire les prémices de ses créatures. Vous êtes savants, mes frères bien-aimés. Pourtant, que nul ne néglige d'être prompt à écouter, lent à parler, lent à se mettre en colère,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with whom there is no variation or shadow of turning. 18 Of His own will He brought us forth by the word of truth, that we might be a kind of </a:t>
                      </a:r>
                      <a:r>
                        <a:rPr kumimoji="0" lang="en-CA" sz="2800" b="0" i="0" u="none" strike="noStrike" cap="none" normalizeH="0" baseline="0" dirty="0" err="1">
                          <a:ln>
                            <a:noFill/>
                          </a:ln>
                          <a:solidFill>
                            <a:schemeClr val="bg1"/>
                          </a:solidFill>
                          <a:effectLst/>
                          <a:latin typeface="Arial" charset="0"/>
                          <a:cs typeface="Arial" charset="0"/>
                        </a:rPr>
                        <a:t>firstfruits</a:t>
                      </a:r>
                      <a:r>
                        <a:rPr kumimoji="0" lang="en-CA" sz="2800" b="0" i="0" u="none" strike="noStrike" cap="none" normalizeH="0" baseline="0" dirty="0">
                          <a:ln>
                            <a:noFill/>
                          </a:ln>
                          <a:solidFill>
                            <a:schemeClr val="bg1"/>
                          </a:solidFill>
                          <a:effectLst/>
                          <a:latin typeface="Arial" charset="0"/>
                          <a:cs typeface="Arial" charset="0"/>
                        </a:rPr>
                        <a:t> of His creatures. 19 So then, my beloved brethren, let every man be swift to hear, slow to speak, slow to wrath;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33888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فإن غضب الإنسان لا يعملُ برَّ اللَّهِ. لذلكَ اطرحُوا كُلَّ نجاسةٍ وكثرةَ شرٍّ، واقبلُوا بوداعةٍ الكلمةَ المغرُوسةَ ( فيكُم ) القادرةَ أن تُخلِّصَ نُفُوسكُمْ.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20 car la colère de l'homme ne réalise pas la justice de Dieu. Aussi, débarrassés de toute souillure et de tout débordement de méchanceté, accueillez avec douceur la parole plantée en vous et capable de vous sauver la vie.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20 for the wrath of man does not produce the righteousness of God. 21 Therefore lay aside all filthiness and overflow of wickedness, and receive with meekness the implanted word, which is able to save your souls.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203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1203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12036"/>
                                        </p:tgtEl>
                                        <p:attrNameLst>
                                          <p:attrName>style.visibility</p:attrName>
                                        </p:attrNameLst>
                                      </p:cBhvr>
                                      <p:to>
                                        <p:strVal val="visible"/>
                                      </p:to>
                                    </p:set>
                                    <p:anim calcmode="lin" valueType="num">
                                      <p:cBhvr additive="base">
                                        <p:cTn id="7" dur="500" fill="hold"/>
                                        <p:tgtEl>
                                          <p:spTgt spid="7212036"/>
                                        </p:tgtEl>
                                        <p:attrNameLst>
                                          <p:attrName>ppt_x</p:attrName>
                                        </p:attrNameLst>
                                      </p:cBhvr>
                                      <p:tavLst>
                                        <p:tav tm="0">
                                          <p:val>
                                            <p:strVal val="0-#ppt_w/2"/>
                                          </p:val>
                                        </p:tav>
                                        <p:tav tm="100000">
                                          <p:val>
                                            <p:strVal val="#ppt_x"/>
                                          </p:val>
                                        </p:tav>
                                      </p:tavLst>
                                    </p:anim>
                                    <p:anim calcmode="lin" valueType="num">
                                      <p:cBhvr additive="base">
                                        <p:cTn id="8" dur="500" fill="hold"/>
                                        <p:tgtEl>
                                          <p:spTgt spid="7212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305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213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213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213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5140" name="Group 36"/>
          <p:cNvGraphicFramePr>
            <a:graphicFrameLocks noGrp="1"/>
          </p:cNvGraphicFramePr>
          <p:nvPr/>
        </p:nvGraphicFramePr>
        <p:xfrm>
          <a:off x="11722" y="71415"/>
          <a:ext cx="9097353" cy="6766560"/>
        </p:xfrm>
        <a:graphic>
          <a:graphicData uri="http://schemas.openxmlformats.org/drawingml/2006/table">
            <a:tbl>
              <a:tblPr rtl="1"/>
              <a:tblGrid>
                <a:gridCol w="4766107">
                  <a:extLst>
                    <a:ext uri="{9D8B030D-6E8A-4147-A177-3AD203B41FA5}">
                      <a16:colId xmlns:a16="http://schemas.microsoft.com/office/drawing/2014/main" val="20000"/>
                    </a:ext>
                  </a:extLst>
                </a:gridCol>
                <a:gridCol w="4331246">
                  <a:extLst>
                    <a:ext uri="{9D8B030D-6E8A-4147-A177-3AD203B41FA5}">
                      <a16:colId xmlns:a16="http://schemas.microsoft.com/office/drawing/2014/main" val="20001"/>
                    </a:ext>
                  </a:extLst>
                </a:gridCol>
              </a:tblGrid>
              <a:tr h="1857387">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kern="1200" cap="none" normalizeH="0" baseline="0" dirty="0">
                          <a:ln>
                            <a:noFill/>
                          </a:ln>
                          <a:solidFill>
                            <a:srgbClr val="FF9900"/>
                          </a:solidFill>
                          <a:effectLst/>
                          <a:latin typeface="Arial" charset="0"/>
                          <a:ea typeface="+mn-ea"/>
                          <a:cs typeface="Arial" charset="0"/>
                        </a:rPr>
                        <a:t>الأطهار</a:t>
                      </a:r>
                      <a:r>
                        <a:rPr kumimoji="0" lang="en-CA" sz="2800" b="0" i="0" u="sng" strike="noStrike" kern="1200" cap="none" normalizeH="0" baseline="0" dirty="0">
                          <a:ln>
                            <a:noFill/>
                          </a:ln>
                          <a:solidFill>
                            <a:srgbClr val="FF9900"/>
                          </a:solidFill>
                          <a:effectLst/>
                          <a:latin typeface="Arial" charset="0"/>
                          <a:ea typeface="+mn-ea"/>
                          <a:cs typeface="Arial" charset="0"/>
                        </a:rPr>
                        <a:t>)</a:t>
                      </a:r>
                      <a:r>
                        <a:rPr kumimoji="0" lang="ar-SA" sz="2800" b="0" i="0" u="sng" strike="noStrike" kern="1200" cap="none" normalizeH="0" baseline="0" dirty="0">
                          <a:ln>
                            <a:noFill/>
                          </a:ln>
                          <a:solidFill>
                            <a:srgbClr val="FF9900"/>
                          </a:solidFill>
                          <a:effectLst/>
                          <a:latin typeface="Arial" charset="0"/>
                          <a:ea typeface="+mn-ea"/>
                          <a:cs typeface="Arial" charset="0"/>
                        </a:rPr>
                        <a:t> </a:t>
                      </a:r>
                      <a:r>
                        <a:rPr kumimoji="0" lang="en-CA" sz="2800" b="0" i="0" u="sng" strike="noStrike" kern="1200" cap="none" normalizeH="0" baseline="0" dirty="0">
                          <a:ln>
                            <a:noFill/>
                          </a:ln>
                          <a:solidFill>
                            <a:srgbClr val="FF9900"/>
                          </a:solidFill>
                          <a:effectLst/>
                          <a:latin typeface="Arial" charset="0"/>
                          <a:ea typeface="+mn-ea"/>
                          <a:cs typeface="Arial" charset="0"/>
                        </a:rPr>
                        <a:t>19:23-26</a:t>
                      </a:r>
                      <a:r>
                        <a:rPr kumimoji="0" lang="ar-SA" sz="2800" b="0" i="0" u="sng" strike="noStrike" cap="none" normalizeH="0" baseline="0" dirty="0">
                          <a:ln>
                            <a:noFill/>
                          </a:ln>
                          <a:solidFill>
                            <a:srgbClr val="FF9933"/>
                          </a:solidFill>
                          <a:effectLst/>
                          <a:latin typeface="Arial" charset="0"/>
                          <a:cs typeface="Arial" charset="0"/>
                        </a:rPr>
                        <a:t>)</a:t>
                      </a:r>
                      <a:endParaRPr kumimoji="0" lang="en-CA"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وحدثَ في ذلكَ الزمان شغبٌ ليسَ بقليلٍ بسبب هذا الطَّريق، لأنَّ إنساناً صائغاً اسمُهُ ديمتريُوسُ، صانعُ هَياكِل فضَّةٍ لأرطاميسَ، كانَ يُكسِّبُ الصُّنَّاعَ كسباً ليسَ بقليلٍ. فجمعهُم مع الفعلةَ في مِثل ذلكَ العمَل</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19:23-26</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kern="1200" cap="none" normalizeH="0" baseline="0" dirty="0">
                          <a:ln>
                            <a:noFill/>
                          </a:ln>
                          <a:solidFill>
                            <a:schemeClr val="bg1"/>
                          </a:solidFill>
                          <a:effectLst/>
                          <a:latin typeface="Arial" charset="0"/>
                          <a:ea typeface="+mn-ea"/>
                          <a:cs typeface="Arial" charset="0"/>
                        </a:rPr>
                        <a:t>23 C'est à cette époque que se produisirent des troubles assez graves à propos de la Voie. Un orfèvre en effet, du nom de Démétrius, fabriquait des temples d'Artémis en argent et procurait ainsi aux artisans des gains très appréciables. Il rassembla ces artisans ainsi que les membres des métiers voisins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19:23-26</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kern="1200" cap="none" normalizeH="0" baseline="0" dirty="0">
                          <a:ln>
                            <a:noFill/>
                          </a:ln>
                          <a:solidFill>
                            <a:schemeClr val="bg1"/>
                          </a:solidFill>
                          <a:effectLst/>
                          <a:latin typeface="Arial" charset="0"/>
                          <a:ea typeface="+mn-ea"/>
                          <a:cs typeface="Arial" charset="0"/>
                        </a:rPr>
                        <a:t>23 And about that time there arose a great commotion about the Way. 24 For a certain man named Demetrius, a silversmith, who made silver shrines of Diana, brought no small profit to the craftsmen. 25 He called them together with the workers of similar occupation, </a:t>
                      </a:r>
                      <a:endParaRPr kumimoji="0" lang="en-US" sz="25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45a</a:t>
            </a:r>
          </a:p>
        </p:txBody>
      </p:sp>
    </p:spTree>
  </p:cSld>
  <p:clrMapOvr>
    <a:masterClrMapping/>
  </p:clrMapOvr>
</p:sld>
</file>

<file path=ppt/slides/slide3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734810"/>
        </p:xfrm>
        <a:graphic>
          <a:graphicData uri="http://schemas.openxmlformats.org/drawingml/2006/table">
            <a:tbl>
              <a:tblPr rtl="1"/>
              <a:tblGrid>
                <a:gridCol w="4738397">
                  <a:extLst>
                    <a:ext uri="{9D8B030D-6E8A-4147-A177-3AD203B41FA5}">
                      <a16:colId xmlns:a16="http://schemas.microsoft.com/office/drawing/2014/main" val="20000"/>
                    </a:ext>
                  </a:extLst>
                </a:gridCol>
                <a:gridCol w="426272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وقالَ: " أيُّها الرِّجالُ أنتُم تعلمُونَ أنَّ يسارنا إنَّما هو مِن هذه الصِّناعةِ. وتنظُرُونَ وتسمعُونَ أنَّهُ ليسَ مِن أفسُس فَقَطْ، بَلْ مِنْ جميع أسيَّا، استَمَالَ وأزاغَ بولسُ ( هذا ) جَمعاً كثيراً قائلاً: إنَّ التي تُصنعُ بالأيادي ليست آلهةً.</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et leur déclara: "Vous le savez, mes amis, notre aisance vient de cette activité. Or, vous le constatez ou vous l'entendez dire: non seulement à Ephèse, mais dans presque toute l'Asie, ce Paul remue une foule considérable en la persuadant, comme il dit, que les dieux qui sortent de nos mains ne sont pas des dieux.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and said: Men, you know that we have our prosperity by this trade. 26 Moreover you see and hear that not only at Ephesus, but throughout almost all Asia, this Paul has persuaded and turned away many people, saying that they are not gods which are made with hands.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715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817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9224" name="Group 24"/>
          <p:cNvGraphicFramePr>
            <a:graphicFrameLocks noGrp="1"/>
          </p:cNvGraphicFramePr>
          <p:nvPr/>
        </p:nvGraphicFramePr>
        <p:xfrm>
          <a:off x="107950" y="44450"/>
          <a:ext cx="9072563"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Times New Roman" pitchFamily="18" charset="0"/>
                        </a:rPr>
                        <a:t>51:2-3</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وتغسِلني كثيراً مِن إثْمِي، ومِنْ خَطيئتي تطهِّرني. لأنِّي أنا عارفٌ بإثْمِي، وخَطيئتي أمامي في كُلِّ حينٍ.     هللويا</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51:2-3</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Lave-moi sans cesse de ma faute et  purifie-moi de mon péché.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Car je reconnais mes torts; j'ai toujours mon péché devant moi,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51:2-3</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 Wash me thoroughly from my iniquity, And cleanse me from my sin.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For I acknowledge my transgressions, And my sin is always before me.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45pg</a:t>
            </a:r>
          </a:p>
        </p:txBody>
      </p:sp>
    </p:spTree>
  </p:cSld>
  <p:clrMapOvr>
    <a:masterClrMapping/>
  </p:clrMapOvr>
</p:sld>
</file>

<file path=ppt/slides/slide3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0265" name="Group 41"/>
          <p:cNvGraphicFramePr>
            <a:graphicFrameLocks noGrp="1"/>
          </p:cNvGraphicFramePr>
          <p:nvPr/>
        </p:nvGraphicFramePr>
        <p:xfrm>
          <a:off x="34925" y="44450"/>
          <a:ext cx="9109075" cy="6915912"/>
        </p:xfrm>
        <a:graphic>
          <a:graphicData uri="http://schemas.openxmlformats.org/drawingml/2006/table">
            <a:tbl>
              <a:tblPr rtl="1"/>
              <a:tblGrid>
                <a:gridCol w="4484033">
                  <a:extLst>
                    <a:ext uri="{9D8B030D-6E8A-4147-A177-3AD203B41FA5}">
                      <a16:colId xmlns:a16="http://schemas.microsoft.com/office/drawing/2014/main" val="20000"/>
                    </a:ext>
                  </a:extLst>
                </a:gridCol>
                <a:gridCol w="4625042">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يوحنا ( 6 : 35 ـ 45 )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يسوعُ: " أنا هُو خُبزُ الحَياةِ. مَنْ يُقبلْ إليَّ فلن يَجُوعُ، ومَنْ يُؤمنُ بي فلن يَعطشُ إلى الأبدِ. ولكِن قُلتُ لَكُم وقد رأيتُمُونِي، ولستُم تؤمنُون. كُلُّ مَن أعطانيه أبي فإليَّ يُقبِلُ،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6 : 35-45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kern="1200" cap="none" normalizeH="0" baseline="0" dirty="0">
                          <a:ln>
                            <a:noFill/>
                          </a:ln>
                          <a:solidFill>
                            <a:schemeClr val="bg1"/>
                          </a:solidFill>
                          <a:effectLst/>
                          <a:latin typeface="Arial" charset="0"/>
                          <a:ea typeface="+mn-ea"/>
                          <a:cs typeface="Arial" charset="0"/>
                        </a:rPr>
                        <a:t>35 Jésus leur dit: "C'est moi qui suis le pain de vie; celui qui vient à moi n'aura pas faim; celui qui croit en moi n'aura jamais soif. Mais je vous l'ai dit: vous avez vu et pourtant vous ne croyez pas. Tous ceux que le Père me donne viendront à moi,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John 6:35-45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35 And Jesus said to them, I am the bread of life. He who comes to Me shall never hunger, and he who believes in Me shall never thirst. 36 But I said to you that you have seen Me and yet do not believe. 37 All that the Father gives Me will come to Me,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45g</a:t>
            </a:r>
          </a:p>
        </p:txBody>
      </p:sp>
    </p:spTree>
  </p:cSld>
  <p:clrMapOvr>
    <a:masterClrMapping/>
  </p:clrMapOvr>
</p:sld>
</file>

<file path=ppt/slides/slide3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66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يُقبِلْ إليَّ فلا أُخرجه خارجاً. لأنِّي نَزَلـتُ مِـنَ السَّماءِ، لا لأعمل مَشيئَتِي، بل مَشيئة الذي أرسَلَنِي. وهـذه هى مَشيئة الذي أرسَلَنِي: أنَّ كُلَّ مَن أعطَانِي لا أُهلِكُ أحدٌ مِنهُم، بل أُقِيمُهُ في اليوم الأخير.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celui qui vient à moi, je ne le rejetterai pas, car je suis descendu du ciel pour faire, non pas ma propre volonté, mais la volonté de Celui qui m'a envoyé. Or, la volonté de Celui qui m'a envoyé, c'est que je ne perde aucun de ceux qu'il m'a donnés, mais que je les ressuscite au dernier jour.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the one who comes to Me I will by no means cast out. 38 For I have come down from heaven, not to do My own will, but the will of Him who sent Me. 39 This is the will of the Father who sent Me, that of all He has given Me I should lose nothing, but should raise it up at the last day.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526836"/>
        </p:xfrm>
        <a:graphic>
          <a:graphicData uri="http://schemas.openxmlformats.org/drawingml/2006/table">
            <a:tbl>
              <a:tblPr rtl="1"/>
              <a:tblGrid>
                <a:gridCol w="4675621">
                  <a:extLst>
                    <a:ext uri="{9D8B030D-6E8A-4147-A177-3AD203B41FA5}">
                      <a16:colId xmlns:a16="http://schemas.microsoft.com/office/drawing/2014/main" val="20000"/>
                    </a:ext>
                  </a:extLst>
                </a:gridCol>
                <a:gridCol w="4469967">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 هذه هيَ مَشيئة أبي: أنَّ كُلَّ مَنْ يَرى الابنَ ويُؤمِنُ بهِ تكونُ لهُ حياةٌ أبديَّةٌ، وأنا أُقِيمُهُ في اليومِ الأخيرِ ”.فكانَ اليهُودُ يتذمَّرونَ عليهِ لأنَّهُ قالَ: " أنا هُو الخُبزُ الذي نَزلَ مِنَ السَّماءِ".</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40 Telle est en effet la volonté de mon Père: que quiconque voit le Fils et croit en lui ait la vie éternelle, et moi, je le ressusciterai au dernier jour. Dès lors, les Juifs se mirent à murmurer à son sujet parce qu'il avait dit: "Je suis le pain qui descend du ciel."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40 And this is the will of Him who sent Me, that everyone who sees the Son and believes in Him may have everlasting life; and I will raise him up at the last day. 41 The Jews then complained about Him, because He said, I am the bread which came down from heaven.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230303"/>
        </p:xfrm>
        <a:graphic>
          <a:graphicData uri="http://schemas.openxmlformats.org/drawingml/2006/table">
            <a:tbl>
              <a:tblPr rtl="1"/>
              <a:tblGrid>
                <a:gridCol w="4596823">
                  <a:extLst>
                    <a:ext uri="{9D8B030D-6E8A-4147-A177-3AD203B41FA5}">
                      <a16:colId xmlns:a16="http://schemas.microsoft.com/office/drawing/2014/main" val="20000"/>
                    </a:ext>
                  </a:extLst>
                </a:gridCol>
                <a:gridCol w="454876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ويقُولُون: " أليسَ هذا هُو يَسوعُ بن يُوسُفَ، الذي نَحنُ عارِفُونَ بأبيهِ وأُمِّهِ؟ فكيفَ يقُولُ الآن: إنِّي نَزلتُ مِنَ السَّماءِ؟ " أجابَ يَسوعُ وقالَ لهُم: " لا تَتَذمَّرُوا بعضكُم مع بعض.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42 Et ils ajoutaient: "N'est-ce pas Jésus, le fils de Joseph? Ne connaissons-nous pas son père et sa mère? Comment peut-il déclarer maintenant: "Je suis descendu du ciel? Jésus reprit la parole et leur dit: "Cessez de murmurer entre vous!"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42 And they said, Is not this Jesus, the son of Joseph, whose father and mother we know? How is it then that He says, `I have come down from heaven'? 43 Jesus therefore answered and said to them, Do not murmur among yourselves.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1266" name="Group 18"/>
          <p:cNvGraphicFramePr>
            <a:graphicFrameLocks noGrp="1"/>
          </p:cNvGraphicFramePr>
          <p:nvPr/>
        </p:nvGraphicFramePr>
        <p:xfrm>
          <a:off x="34925" y="44450"/>
          <a:ext cx="9001125" cy="6632448"/>
        </p:xfrm>
        <a:graphic>
          <a:graphicData uri="http://schemas.openxmlformats.org/drawingml/2006/table">
            <a:tbl>
              <a:tblPr rtl="1"/>
              <a:tblGrid>
                <a:gridCol w="4475740">
                  <a:extLst>
                    <a:ext uri="{9D8B030D-6E8A-4147-A177-3AD203B41FA5}">
                      <a16:colId xmlns:a16="http://schemas.microsoft.com/office/drawing/2014/main" val="20000"/>
                    </a:ext>
                  </a:extLst>
                </a:gridCol>
                <a:gridCol w="452538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لا يستطيعُ أحدٌ أن يُقبل إليَّ إنْ لم يَجْتَذبهُ إليَّ الآبُ الذي أرسَلَنِي، وأنا أُقِيمُهُ في اليومِ الأخيرِ. مَكتوبٌ في الأنبياءِ: إنهُم يكُونُون جميعهُم مُتَعَلِّمِينَ مِنَ اللَّهِ. فَكُلُّ مَنْ سَمِعَ مِن أبي وعرف يُقبل إليّ.</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44 Nul ne peut venir à moi si le Père qui m'a envoyé ne l'attire, et moi je le ressusciterai au dernier jour. Dans les prophètes il est écrit: Tous seront instruits par Dieu. Quiconque a entendu ce qui vient du Père et reçoit son enseignement vient à moi.</a:t>
                      </a:r>
                      <a:endParaRPr kumimoji="0" lang="en-US" sz="26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fr-FR"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kern="1200" cap="none" normalizeH="0" baseline="0" dirty="0">
                          <a:ln>
                            <a:noFill/>
                          </a:ln>
                          <a:solidFill>
                            <a:schemeClr val="bg1"/>
                          </a:solidFill>
                          <a:effectLst/>
                          <a:latin typeface="Arial" charset="0"/>
                          <a:ea typeface="+mn-ea"/>
                          <a:cs typeface="Arial" charset="0"/>
                        </a:rPr>
                        <a:t>44 No one can come to Me unless the Father who sent Me draws him; and I will raise him up at the last day. 45 It is written in the prophets, `And they shall all be taught by God.' Therefore everyone who has heard and learned from the Father comes to 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22275"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7222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22275"/>
                                        </p:tgtEl>
                                        <p:attrNameLst>
                                          <p:attrName>style.visibility</p:attrName>
                                        </p:attrNameLst>
                                      </p:cBhvr>
                                      <p:to>
                                        <p:strVal val="visible"/>
                                      </p:to>
                                    </p:set>
                                    <p:anim calcmode="lin" valueType="num">
                                      <p:cBhvr additive="base">
                                        <p:cTn id="7" dur="500" fill="hold"/>
                                        <p:tgtEl>
                                          <p:spTgt spid="7222275"/>
                                        </p:tgtEl>
                                        <p:attrNameLst>
                                          <p:attrName>ppt_x</p:attrName>
                                        </p:attrNameLst>
                                      </p:cBhvr>
                                      <p:tavLst>
                                        <p:tav tm="0">
                                          <p:val>
                                            <p:strVal val="0-#ppt_w/2"/>
                                          </p:val>
                                        </p:tav>
                                        <p:tav tm="100000">
                                          <p:val>
                                            <p:strVal val="#ppt_x"/>
                                          </p:val>
                                        </p:tav>
                                      </p:tavLst>
                                    </p:anim>
                                    <p:anim calcmode="lin" valueType="num">
                                      <p:cBhvr additive="base">
                                        <p:cTn id="8" dur="500" fill="hold"/>
                                        <p:tgtEl>
                                          <p:spTgt spid="7222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9272" name="Group 8"/>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Tuesday of the Seventh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الخميس من الإسبوع السابع من الصوم المقدس</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Jeudi de la Septième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029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802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1339" name="Group 27"/>
          <p:cNvGraphicFramePr>
            <a:graphicFrameLocks noGrp="1"/>
          </p:cNvGraphicFramePr>
          <p:nvPr/>
        </p:nvGraphicFramePr>
        <p:xfrm>
          <a:off x="34925" y="115888"/>
          <a:ext cx="9074150" cy="6646800"/>
        </p:xfrm>
        <a:graphic>
          <a:graphicData uri="http://schemas.openxmlformats.org/drawingml/2006/table">
            <a:tbl>
              <a:tblPr rtl="1"/>
              <a:tblGrid>
                <a:gridCol w="4592493">
                  <a:extLst>
                    <a:ext uri="{9D8B030D-6E8A-4147-A177-3AD203B41FA5}">
                      <a16:colId xmlns:a16="http://schemas.microsoft.com/office/drawing/2014/main" val="20000"/>
                    </a:ext>
                  </a:extLst>
                </a:gridCol>
                <a:gridCol w="4481657">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kern="1200" cap="none" normalizeH="0" baseline="0" dirty="0">
                          <a:ln>
                            <a:noFill/>
                          </a:ln>
                          <a:solidFill>
                            <a:srgbClr val="FF9933"/>
                          </a:solidFill>
                          <a:effectLst/>
                          <a:latin typeface="Arial" charset="0"/>
                          <a:ea typeface="+mn-ea"/>
                          <a:cs typeface="+mn-cs"/>
                        </a:rPr>
                        <a:t>من أمثال سليمان الحكيم (</a:t>
                      </a:r>
                      <a:r>
                        <a:rPr kumimoji="0" lang="en-US" sz="3200" b="0" i="0" u="sng" strike="noStrike" cap="none" normalizeH="0" baseline="0" dirty="0">
                          <a:ln>
                            <a:noFill/>
                          </a:ln>
                          <a:solidFill>
                            <a:srgbClr val="FF9933"/>
                          </a:solidFill>
                          <a:effectLst/>
                          <a:latin typeface="Arial" charset="0"/>
                          <a:cs typeface="Times New Roman" pitchFamily="18" charset="0"/>
                        </a:rPr>
                        <a:t>11:13-26</a:t>
                      </a:r>
                      <a:r>
                        <a:rPr kumimoji="0" lang="ar-SA" sz="3200" b="0" i="0" u="sng" strike="noStrike" kern="1200" cap="none" normalizeH="0" baseline="0" dirty="0">
                          <a:ln>
                            <a:noFill/>
                          </a:ln>
                          <a:solidFill>
                            <a:srgbClr val="FF9933"/>
                          </a:solidFill>
                          <a:effectLst/>
                          <a:latin typeface="Arial" charset="0"/>
                          <a:ea typeface="+mn-ea"/>
                          <a:cs typeface="+mn-cs"/>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السَّاعِي بالنميمةِ يُفشِي السِّرَّ والأمينُ الرُّوح يكتُمُ الأمرَ. حَيثُ لا تدبيرٌ يَسقُطُ ( الشَّعبُ ) مِثل ورق، أمَّا الخلاصُ فبكثرة المُشِيرينَ. ضرراً يُضرُّ مَن يَضمنُ غريباً،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11:13-26</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13 Qui se répand en commérages dévoile les secrets; l'homme loyal n'en souffle mot. Faute de politique un peuple tombe; le salut est dans le nombre des conseillers. On se trouve fort mal de se porter garant pour un étranger;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Proverbs 11:13-26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A talebearer reveals secrets, But he who is of a faithful spirit conceals a matter. 14 Where there is no counsel, the people fall; But in the multitude of </a:t>
                      </a:r>
                      <a:r>
                        <a:rPr kumimoji="0" lang="en-CA" sz="2800" b="0" i="0" u="none" strike="noStrike" cap="none" normalizeH="0" baseline="0" dirty="0" err="1">
                          <a:ln>
                            <a:noFill/>
                          </a:ln>
                          <a:solidFill>
                            <a:schemeClr val="bg1"/>
                          </a:solidFill>
                          <a:effectLst/>
                          <a:latin typeface="Arial" charset="0"/>
                          <a:cs typeface="Arial" charset="0"/>
                        </a:rPr>
                        <a:t>counselors</a:t>
                      </a:r>
                      <a:r>
                        <a:rPr kumimoji="0" lang="en-CA" sz="2800" b="0" i="0" u="none" strike="noStrike" cap="none" normalizeH="0" baseline="0" dirty="0">
                          <a:ln>
                            <a:noFill/>
                          </a:ln>
                          <a:solidFill>
                            <a:schemeClr val="bg1"/>
                          </a:solidFill>
                          <a:effectLst/>
                          <a:latin typeface="Arial" charset="0"/>
                          <a:cs typeface="Arial" charset="0"/>
                        </a:rPr>
                        <a:t> there is safety. 15 He who is surety for a stranger will suffer,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46f</a:t>
            </a:r>
          </a:p>
        </p:txBody>
      </p:sp>
    </p:spTree>
  </p:cSld>
  <p:clrMapOvr>
    <a:masterClrMapping/>
  </p:clrMapOvr>
</p:sld>
</file>

<file path=ppt/slides/slide3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768720"/>
        </p:xfrm>
        <a:graphic>
          <a:graphicData uri="http://schemas.openxmlformats.org/drawingml/2006/table">
            <a:tbl>
              <a:tblPr rtl="1"/>
              <a:tblGrid>
                <a:gridCol w="4665372">
                  <a:extLst>
                    <a:ext uri="{9D8B030D-6E8A-4147-A177-3AD203B41FA5}">
                      <a16:colId xmlns:a16="http://schemas.microsoft.com/office/drawing/2014/main" val="20000"/>
                    </a:ext>
                  </a:extLst>
                </a:gridCol>
                <a:gridCol w="433575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kern="1200" cap="none" normalizeH="0" baseline="0" dirty="0">
                          <a:ln>
                            <a:noFill/>
                          </a:ln>
                          <a:solidFill>
                            <a:schemeClr val="bg1"/>
                          </a:solidFill>
                          <a:effectLst/>
                          <a:latin typeface="Arial" charset="0"/>
                          <a:ea typeface="+mn-ea"/>
                          <a:cs typeface="Arial" charset="0"/>
                        </a:rPr>
                        <a:t>ومَن كره الصافقين اطمأن. امرأةٌ شاكرةٌ تُقيم مجداً لزوجها، وامرأةٌ تُبغض البر ميراث للهوان. الكسالى يعدمُون الغنى. الرَّجُلُ الرَّحيمُ يُحسنُ إلى نفسهِ وذو القساوة يُسيء إلى جسده. المُنافق يعملُ عمل الظُّلم وزرع الأبرار فأجره أمانةٍ.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qui répugne aux engagements s'assure la tranquillité. La femme gracieuse acquiert la gloire et les forts acquièrent la richesse. Un homme généreux se fait du bien à lui-même, qui se tracasse se rend malheureux. Le méchant recueille un salaire décevant, une récompense est assurée à qui sème la justice.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But one who hates being surety is secure. 16 A gracious woman retains </a:t>
                      </a:r>
                      <a:r>
                        <a:rPr kumimoji="0" lang="en-CA" sz="2600" b="0" i="0" u="none" strike="noStrike" cap="none" normalizeH="0" baseline="0" dirty="0" err="1">
                          <a:ln>
                            <a:noFill/>
                          </a:ln>
                          <a:solidFill>
                            <a:schemeClr val="bg1"/>
                          </a:solidFill>
                          <a:effectLst/>
                          <a:latin typeface="Arial" charset="0"/>
                          <a:cs typeface="Arial" charset="0"/>
                        </a:rPr>
                        <a:t>honor</a:t>
                      </a:r>
                      <a:r>
                        <a:rPr kumimoji="0" lang="en-CA" sz="2600" b="0" i="0" u="none" strike="noStrike" cap="none" normalizeH="0" baseline="0" dirty="0">
                          <a:ln>
                            <a:noFill/>
                          </a:ln>
                          <a:solidFill>
                            <a:schemeClr val="bg1"/>
                          </a:solidFill>
                          <a:effectLst/>
                          <a:latin typeface="Arial" charset="0"/>
                          <a:cs typeface="Arial" charset="0"/>
                        </a:rPr>
                        <a:t>, But ruthless men retain riches. 17 The merciful man does good for his own soul, But he who is cruel troubles his own flesh. 18 The wicked man does deceptive work, But he who sows righteousness will have a sure reward.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5945125"/>
        </p:xfrm>
        <a:graphic>
          <a:graphicData uri="http://schemas.openxmlformats.org/drawingml/2006/table">
            <a:tbl>
              <a:tblPr rtl="1"/>
              <a:tblGrid>
                <a:gridCol w="4073094">
                  <a:extLst>
                    <a:ext uri="{9D8B030D-6E8A-4147-A177-3AD203B41FA5}">
                      <a16:colId xmlns:a16="http://schemas.microsoft.com/office/drawing/2014/main" val="20000"/>
                    </a:ext>
                  </a:extLst>
                </a:gridCol>
                <a:gridCol w="492803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الابن البار يولد للحياة، أمَّا المُنافق يُطارد إلى الموت. مكرهة أمام الرب الطُرُق المُلَتُوية ورضاهُ جميع مُستَقيمُو الطَّريق. مَن يُلقي يداً على يدٍ ظلماً لا يَفلِت مِن العقاب،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19 Oui, la justice mène à la vie, mais qui poursuit le mal va à la mort. Les cœurs tortueux sont en horreur au Seigneur, les gens intègres ont sa faveur. En fin de compte le méchant ne restera pas impuni,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19 As righteousness leads to life, So he who pursues evil pursues it to his own death. 20 Those who are of a perverse heart are an abomination to the Lord, But the blameless in their ways are His delight. 21 Though they join forces, the wicked will not go unpunished;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369234">
                  <a:extLst>
                    <a:ext uri="{9D8B030D-6E8A-4147-A177-3AD203B41FA5}">
                      <a16:colId xmlns:a16="http://schemas.microsoft.com/office/drawing/2014/main" val="20000"/>
                    </a:ext>
                  </a:extLst>
                </a:gridCol>
                <a:gridCol w="463189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ومَن يزرع عدلاً يأخُذ أجراً أميناً. خِزامةُ ذهبٍ في أنف خنزيرةٍ المرأةُ الجميلةُ العديمةُ العقل. كُلّ شهوات الأبرار صالحةٌ هيَ، أمَّا رجاءُ المُنافقين فهو هلاكٌ.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mais la race des justes sera sauve. Un anneau d'or au groin d'un porc, telle la femme belle mais dissolue. Les justes ne peuvent attendre que le bien, les méchants ne peuvent espérer que la colère. Tel fait des largesses et s'enrichit encore,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But the posterity of the righteous will be delivered. 22 As a ring of gold in a swine's snout, So is a lovely woman who lacks discretion. 23 The desire of the righteous is only good, But the expectation of the wicked is wrath. 24 There is one who scatters, yet increases more;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3379" name="Group 19"/>
          <p:cNvGraphicFramePr>
            <a:graphicFrameLocks noGrp="1"/>
          </p:cNvGraphicFramePr>
          <p:nvPr/>
        </p:nvGraphicFramePr>
        <p:xfrm>
          <a:off x="34925" y="115888"/>
          <a:ext cx="9074150" cy="6528500"/>
        </p:xfrm>
        <a:graphic>
          <a:graphicData uri="http://schemas.openxmlformats.org/drawingml/2006/table">
            <a:tbl>
              <a:tblPr rtl="1"/>
              <a:tblGrid>
                <a:gridCol w="4280335">
                  <a:extLst>
                    <a:ext uri="{9D8B030D-6E8A-4147-A177-3AD203B41FA5}">
                      <a16:colId xmlns:a16="http://schemas.microsoft.com/office/drawing/2014/main" val="20000"/>
                    </a:ext>
                  </a:extLst>
                </a:gridCol>
                <a:gridCol w="479381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يُوجدُ مَن يُوزع فيزدادُ أيضاً ويُوجدُ مَن يجمع وأخرتهُ الفاقة. النَّفسُ السَّخيَّةُ تُسمَّنُ والرَّجُل الغضُوب فمنظره قبيح. الذي يحتكر الحنطة يلعنهُ الشَّعب والبرَكَةُ على رأس البَائع.</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tel autre épargne plus qu'il ne faut et connaît l'indigence. Une personne généreuse sera comblée, et qui donne à boire sera lui-même désaltéré. Le peuple maudit l'accapareur de blé mais bénit celui qui le met sur le marché.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And there is one who withholds more than is right, But it leads to poverty. 25 The generous soul will be made rich, And he who waters will also be watered himself. 26 The people will curse him who withholds grain, But blessing will be on the head of him who sells it.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4408" name="Group 24"/>
          <p:cNvGraphicFramePr>
            <a:graphicFrameLocks noGrp="1"/>
          </p:cNvGraphicFramePr>
          <p:nvPr/>
        </p:nvGraphicFramePr>
        <p:xfrm>
          <a:off x="34925" y="115888"/>
          <a:ext cx="9074150" cy="6338888"/>
        </p:xfrm>
        <a:graphic>
          <a:graphicData uri="http://schemas.openxmlformats.org/drawingml/2006/table">
            <a:tbl>
              <a:tblPr rtl="1"/>
              <a:tblGrid>
                <a:gridCol w="4876571">
                  <a:extLst>
                    <a:ext uri="{9D8B030D-6E8A-4147-A177-3AD203B41FA5}">
                      <a16:colId xmlns:a16="http://schemas.microsoft.com/office/drawing/2014/main" val="20000"/>
                    </a:ext>
                  </a:extLst>
                </a:gridCol>
                <a:gridCol w="419757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00"/>
                          </a:solidFill>
                          <a:effectLst/>
                          <a:latin typeface="Arial" charset="0"/>
                          <a:cs typeface="Arial" charset="0"/>
                        </a:rPr>
                        <a:t>من سفر إشعياء النبي (</a:t>
                      </a:r>
                      <a:r>
                        <a:rPr kumimoji="0" lang="en-US" sz="3200" b="0" i="0" u="sng" strike="noStrike" cap="none" normalizeH="0" baseline="0" dirty="0">
                          <a:ln>
                            <a:noFill/>
                          </a:ln>
                          <a:solidFill>
                            <a:srgbClr val="FF9900"/>
                          </a:solidFill>
                          <a:effectLst/>
                          <a:latin typeface="Arial" charset="0"/>
                          <a:cs typeface="Arial" charset="0"/>
                        </a:rPr>
                        <a:t>65:8-16</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هكذا قالَ الربُّ، كما تُوجد السُّلاف في عنقُود فيقُول قائلٌ لا تتلفهُ فإنَّ فيهِ بركة الرب، كذلك أصنعُ لأجل عَبيدي حتى لا أُهلِكَ الكُلَّ.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3200" b="0" i="0" u="sng" strike="noStrike" cap="none" normalizeH="0" baseline="0" dirty="0">
                          <a:ln>
                            <a:noFill/>
                          </a:ln>
                          <a:solidFill>
                            <a:srgbClr val="FF9933"/>
                          </a:solidFill>
                          <a:effectLst/>
                          <a:latin typeface="Arial" charset="0"/>
                          <a:cs typeface="Arial" charset="0"/>
                        </a:rPr>
                        <a:t>Essaie 65:8-16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Ainsi parle le Seigneur: De même que l'on trouve du suc dans une grappe et que l'on dit: "Ne la détruis pas, car il y a une bénédiction dedans", ainsi ferai-je à cause de mes serviteurs, afin  de ne pas détruire l'ensemble.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Isaiah 65:8-16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8 Thus says the Lord: As the new wine is found in the cluster, And one says, `Do not destroy it, For a blessing is in it,' So will I do for My servants' sake, That I may not destroy them all.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4200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وسأُخرجُ مِن يعقُوبَ نسلاً ومِن يهُوذا وارثاً لجبلي المُقدس فيرثُها مُختاريَّ وعَبيدي يسكنُون هُناك. ويكُون الشارُون مأوى غنم ووادي عكور مَربضَ بقرٍ لشعبي الذين طلبُوني.</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9 Je ferai sortir de Jacob une descendance, oui, de Juda, un héritier de mes montagnes: mes élus les hériteront, mes serviteurs y demeureront. Le Sharon deviendra parc à petit bétail, la vallée de </a:t>
                      </a:r>
                      <a:r>
                        <a:rPr kumimoji="0" lang="fr-FR" sz="2800" b="0" i="0" u="none" strike="noStrike" cap="none" normalizeH="0" baseline="0" dirty="0" err="1">
                          <a:ln>
                            <a:noFill/>
                          </a:ln>
                          <a:solidFill>
                            <a:schemeClr val="bg1"/>
                          </a:solidFill>
                          <a:effectLst/>
                          <a:latin typeface="Arial" charset="0"/>
                          <a:cs typeface="Arial" charset="0"/>
                        </a:rPr>
                        <a:t>Akor</a:t>
                      </a:r>
                      <a:r>
                        <a:rPr kumimoji="0" lang="fr-FR" sz="2800" b="0" i="0" u="none" strike="noStrike" cap="none" normalizeH="0" baseline="0" dirty="0">
                          <a:ln>
                            <a:noFill/>
                          </a:ln>
                          <a:solidFill>
                            <a:schemeClr val="bg1"/>
                          </a:solidFill>
                          <a:effectLst/>
                          <a:latin typeface="Arial" charset="0"/>
                          <a:cs typeface="Arial" charset="0"/>
                        </a:rPr>
                        <a:t>, litière pour gros bétail, au profit de mon peuple, qui m'aura recherché.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I will bring forth descendants from Jacob, And from Judah an heir of My mountains; My elect shall inherit it, And My servants shall dwell there. 10 Sharon shall be a fold of flocks, And the Valley of </a:t>
                      </a:r>
                      <a:r>
                        <a:rPr kumimoji="0" lang="en-CA" sz="2800" b="0" i="0" u="none" strike="noStrike" cap="none" normalizeH="0" baseline="0" dirty="0" err="1">
                          <a:ln>
                            <a:noFill/>
                          </a:ln>
                          <a:solidFill>
                            <a:schemeClr val="bg1"/>
                          </a:solidFill>
                          <a:effectLst/>
                          <a:latin typeface="Arial" charset="0"/>
                          <a:cs typeface="Arial" charset="0"/>
                        </a:rPr>
                        <a:t>Achor</a:t>
                      </a:r>
                      <a:r>
                        <a:rPr kumimoji="0" lang="en-CA" sz="2800" b="0" i="0" u="none" strike="noStrike" cap="none" normalizeH="0" baseline="0" dirty="0">
                          <a:ln>
                            <a:noFill/>
                          </a:ln>
                          <a:solidFill>
                            <a:schemeClr val="bg1"/>
                          </a:solidFill>
                          <a:effectLst/>
                          <a:latin typeface="Arial" charset="0"/>
                          <a:cs typeface="Arial" charset="0"/>
                        </a:rPr>
                        <a:t> a place for herds to lie down, For My people who have sought Me.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959400"/>
        </p:xfrm>
        <a:graphic>
          <a:graphicData uri="http://schemas.openxmlformats.org/drawingml/2006/table">
            <a:tbl>
              <a:tblPr rtl="1"/>
              <a:tblGrid>
                <a:gridCol w="4682979">
                  <a:extLst>
                    <a:ext uri="{9D8B030D-6E8A-4147-A177-3AD203B41FA5}">
                      <a16:colId xmlns:a16="http://schemas.microsoft.com/office/drawing/2014/main" val="20000"/>
                    </a:ext>
                  </a:extLst>
                </a:gridCol>
                <a:gridCol w="4391171">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وأنتُمُ الذين تركُوني ونسُوا جَبلَ قُدسي الذين يُهيئُون مائدةً للشياطين</a:t>
                      </a:r>
                      <a:br>
                        <a:rPr kumimoji="0" lang="ar-SA" sz="3200" b="0" i="0" u="none" strike="noStrike" cap="none" normalizeH="0" baseline="0" dirty="0">
                          <a:ln>
                            <a:noFill/>
                          </a:ln>
                          <a:solidFill>
                            <a:schemeClr val="bg1"/>
                          </a:solidFill>
                          <a:effectLst/>
                          <a:latin typeface="Arial" charset="0"/>
                          <a:cs typeface="Arial" charset="0"/>
                        </a:rPr>
                      </a:br>
                      <a:r>
                        <a:rPr kumimoji="0" lang="ar-SA" sz="3200" b="0" i="0" u="none" strike="noStrike" cap="none" normalizeH="0" baseline="0" dirty="0">
                          <a:ln>
                            <a:noFill/>
                          </a:ln>
                          <a:solidFill>
                            <a:schemeClr val="bg1"/>
                          </a:solidFill>
                          <a:effectLst/>
                          <a:latin typeface="Arial" charset="0"/>
                          <a:cs typeface="Arial" charset="0"/>
                        </a:rPr>
                        <a:t>( المُشترى ) ويعدُون الممزُوج لمناة. فإنِّي أعيِّنكُمُ للسِّيف وتجثون جميعكُم للذَّبح</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Mais vous, qui avez abandonné le Seigneur, qui avez oublié ma sainte montagne, qui apprêtez pour Gad une table et tenez plein pour </a:t>
                      </a:r>
                      <a:r>
                        <a:rPr kumimoji="0" lang="fr-FR" sz="2800" b="0" i="0" u="none" strike="noStrike" cap="none" normalizeH="0" baseline="0" dirty="0" err="1">
                          <a:ln>
                            <a:noFill/>
                          </a:ln>
                          <a:solidFill>
                            <a:schemeClr val="bg1"/>
                          </a:solidFill>
                          <a:effectLst/>
                          <a:latin typeface="Arial" charset="0"/>
                          <a:cs typeface="Arial" charset="0"/>
                        </a:rPr>
                        <a:t>Méni</a:t>
                      </a:r>
                      <a:r>
                        <a:rPr kumimoji="0" lang="fr-FR" sz="2800" b="0" i="0" u="none" strike="noStrike" cap="none" normalizeH="0" baseline="0" dirty="0">
                          <a:ln>
                            <a:noFill/>
                          </a:ln>
                          <a:solidFill>
                            <a:schemeClr val="bg1"/>
                          </a:solidFill>
                          <a:effectLst/>
                          <a:latin typeface="Arial" charset="0"/>
                          <a:cs typeface="Arial" charset="0"/>
                        </a:rPr>
                        <a:t> un mélange de libations, moi, je vous recense pour l'épée: tous, vous fléchirez le genou pour être égorgés!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11 But you are those who forsake the Lord, Who forget My holy mountain, Who prepare a table for Gad, And who furnish a drink offering for </a:t>
                      </a:r>
                      <a:r>
                        <a:rPr kumimoji="0" lang="en-CA" sz="2800" b="0" i="0" u="none" strike="noStrike" cap="none" normalizeH="0" baseline="0" dirty="0" err="1">
                          <a:ln>
                            <a:noFill/>
                          </a:ln>
                          <a:solidFill>
                            <a:schemeClr val="bg1"/>
                          </a:solidFill>
                          <a:effectLst/>
                          <a:latin typeface="Arial" charset="0"/>
                          <a:cs typeface="Arial" charset="0"/>
                        </a:rPr>
                        <a:t>Meni</a:t>
                      </a:r>
                      <a:r>
                        <a:rPr kumimoji="0" lang="en-CA" sz="2800" b="0" i="0" u="none" strike="noStrike" cap="none" normalizeH="0" baseline="0" dirty="0">
                          <a:ln>
                            <a:noFill/>
                          </a:ln>
                          <a:solidFill>
                            <a:schemeClr val="bg1"/>
                          </a:solidFill>
                          <a:effectLst/>
                          <a:latin typeface="Arial" charset="0"/>
                          <a:cs typeface="Arial" charset="0"/>
                        </a:rPr>
                        <a:t>. 12 Therefore I will number you for the sword, And you shall all bow down to the slaughter;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821525">
                  <a:extLst>
                    <a:ext uri="{9D8B030D-6E8A-4147-A177-3AD203B41FA5}">
                      <a16:colId xmlns:a16="http://schemas.microsoft.com/office/drawing/2014/main" val="20000"/>
                    </a:ext>
                  </a:extLst>
                </a:gridCol>
                <a:gridCol w="425262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لأنِّي دعوتُ ولم تُجيبُوا، تكلَّمتُ ولم تسمعُوا بل صنعتُمُ الشَّرَّ في عينيَّ واخترتُم ما لم أُسرَّ بهِ. لذلك هكذا قالَ السَّيِّدُ الربُّ: هوذا عَبيدِي يأكُلُونَ وأنتُم تجُوعُونَ، هوذا عَبيدِي يَشربُونَ وأنتُم تَعطشُونَ،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J'ai appelé, en effet, et vous n'avez pas répondu; j'ai parlé, et vous n'avez pas écouté. Vous avez fait ce qui est mal à mes yeux et vous avez opté pour ce qui ne me plaît pas.  	C'est pourquoi ainsi parle le Seigneur Dieu: Voici que mes serviteurs mangeront, et vous, vous endurerez la faim;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Because, when I called, you did not answer; When I spoke, you did not hear, But did evil before My eyes, And chose that in which I do not delight. 13 Therefore thus says the Lord God: Behold, My servants shall eat, But you shall be hungry;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5141043">
                  <a:extLst>
                    <a:ext uri="{9D8B030D-6E8A-4147-A177-3AD203B41FA5}">
                      <a16:colId xmlns:a16="http://schemas.microsoft.com/office/drawing/2014/main" val="20000"/>
                    </a:ext>
                  </a:extLst>
                </a:gridCol>
                <a:gridCol w="393310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هوذا عَبيدِي يفرحُونَ فرحاً وأنتُم تحزنُونَ، هوذا عَبيدِي يترنَّمُون مِن طيب القَلب وأنتُم تصرُخُونَ مِن كآبهِ القَلب ومِن انكِسار الرُّوح تُوَلولُونَ.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voici que mes serviteurs boiront, et vous, vous endurerez la soif; voici que mes serviteurs jubileront, et vous, vous aurez honte; voici que mes serviteurs pousseront des acclamations dans le bien-être de leur cœur, et vous, vous pousserez des cris, dans le malaise de votre cœur, oui, l'esprit brisé, vous hurlerez!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Behold, My servants shall drink, But you shall be thirsty; Behold, My servants shall rejoice, But you shall be ashamed; 14 Behold, My servants shall sing for joy of heart, But you shall cry for sorrow of heart, And wail for grief of spirit.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6459" name="Group 27"/>
          <p:cNvGraphicFramePr>
            <a:graphicFrameLocks noGrp="1"/>
          </p:cNvGraphicFramePr>
          <p:nvPr/>
        </p:nvGraphicFramePr>
        <p:xfrm>
          <a:off x="34925" y="115888"/>
          <a:ext cx="9001125" cy="6545328"/>
        </p:xfrm>
        <a:graphic>
          <a:graphicData uri="http://schemas.openxmlformats.org/drawingml/2006/table">
            <a:tbl>
              <a:tblPr rtl="1"/>
              <a:tblGrid>
                <a:gridCol w="4700812">
                  <a:extLst>
                    <a:ext uri="{9D8B030D-6E8A-4147-A177-3AD203B41FA5}">
                      <a16:colId xmlns:a16="http://schemas.microsoft.com/office/drawing/2014/main" val="20000"/>
                    </a:ext>
                  </a:extLst>
                </a:gridCol>
                <a:gridCol w="4300313">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وتُخلِفُونَ اسمكُم لعنةً لمُختاريَّ ويُقتلُك السَّيِّدُ الربُّ ويدعُو عبيدهُ بِاسم جديد، فالذي يتباركُ على الأرض يتباركُ بإلهِ الحقِّ.</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15 Dans leurs jurons, mes élus mettront votre nom, en ajoutant: "Qu'ainsi le Seigneur Dieu te fasse mourir!" mais en faveur de mes serviteurs sera évoqué un Nom tout différent; quiconque voudra se bénir sur la terre se bénira par: "le Dieu de l'amen", quiconque jurera sur la terre jurera par: "le Dieu de l'amen"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kern="1200" cap="none" normalizeH="0" baseline="0" dirty="0">
                          <a:ln>
                            <a:noFill/>
                          </a:ln>
                          <a:solidFill>
                            <a:schemeClr val="bg1"/>
                          </a:solidFill>
                          <a:effectLst/>
                          <a:latin typeface="Arial" charset="0"/>
                          <a:ea typeface="+mn-ea"/>
                          <a:cs typeface="Arial" charset="0"/>
                        </a:rPr>
                        <a:t>15 You shall leave your name as a curse to My chosen; For the Lord God will slay you, And call His servants by another name; 16 So that he who blesses himself in the earth Shall bless himself in the God of truth; And he who swears in the earth Shall swear by the God of truth.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115888"/>
          <a:ext cx="9001125" cy="6662612"/>
        </p:xfrm>
        <a:graphic>
          <a:graphicData uri="http://schemas.openxmlformats.org/drawingml/2006/table">
            <a:tbl>
              <a:tblPr rtl="1"/>
              <a:tblGrid>
                <a:gridCol w="4061406">
                  <a:extLst>
                    <a:ext uri="{9D8B030D-6E8A-4147-A177-3AD203B41FA5}">
                      <a16:colId xmlns:a16="http://schemas.microsoft.com/office/drawing/2014/main" val="20000"/>
                    </a:ext>
                  </a:extLst>
                </a:gridCol>
                <a:gridCol w="493971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أيوب الصديق ( 40 : 1 ـ 41 : 1 ـ 34 )</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000" b="0" i="0" u="none" strike="noStrike" cap="none" normalizeH="0" baseline="0" dirty="0">
                          <a:ln>
                            <a:noFill/>
                          </a:ln>
                          <a:solidFill>
                            <a:schemeClr val="bg1"/>
                          </a:solidFill>
                          <a:effectLst/>
                          <a:latin typeface="Arial" charset="0"/>
                          <a:cs typeface="Arial" charset="0"/>
                        </a:rPr>
                        <a:t>فأجابَ أيُّوبُ الربَّ وقالَ: قد عَلِمتُ أنَّكَ قادرُ على كُلَّ أمرٍ ولا يتعذرُ عليكَ أمرٌ. مَن ذا الذي يُخفى عنكَ المشُورة مِن غير علم ويظن إنهُ يُحاجك.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Arial" charset="0"/>
                        </a:rPr>
                        <a:t>Job 40:1-41:34</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Job répondit alors au Seigneur et dit: Je sais que tu peux tout et qu'aucun projet n'échappe à tes prises. "Qui est celui qui dénigre la providence sans y rien connaître ? Eh oui! j'ai abordé, sans le savoir,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Job 42:1-6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42:1 Then Job answered the Lord and said: 2 I know that You can do everything, And that no purpose of Yours can be withheld from You. 3 You asked, `Who is this who hides counsel without knowledge? 'Therefore I have uttered what I did not understand,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539232"/>
        </p:xfrm>
        <a:graphic>
          <a:graphicData uri="http://schemas.openxmlformats.org/drawingml/2006/table">
            <a:tbl>
              <a:tblPr rtl="1"/>
              <a:tblGrid>
                <a:gridCol w="4458279">
                  <a:extLst>
                    <a:ext uri="{9D8B030D-6E8A-4147-A177-3AD203B41FA5}">
                      <a16:colId xmlns:a16="http://schemas.microsoft.com/office/drawing/2014/main" val="20000"/>
                    </a:ext>
                  </a:extLst>
                </a:gridCol>
                <a:gridCol w="461587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ts val="6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مَن ذا الذي يُخبرني بمَا لا أعرفه، العظائم والعجائب التي</a:t>
                      </a:r>
                      <a:r>
                        <a:rPr kumimoji="0" lang="en-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لا أعلمها. اسمعني أيُّها الرب وأنا أتكلَّمُ، أسألُكَ فعلِّمني. بسمع الأُذُن قد سَمِعتُ عَنكَ أولاً والآن قد رأتكَ عَينِي. لذلكَ أرذل نفسي وانحل واحسب نفسي في التُّراب والرَّماد.</a:t>
                      </a:r>
                      <a:r>
                        <a:rPr kumimoji="0" lang="en-US" sz="3200" b="0" i="0" u="none" strike="noStrike" cap="none" normalizeH="0" baseline="0" dirty="0">
                          <a:ln>
                            <a:noFill/>
                          </a:ln>
                          <a:solidFill>
                            <a:schemeClr val="bg1"/>
                          </a:solidFill>
                          <a:effectLst/>
                          <a:latin typeface="Arial" charset="0"/>
                          <a:cs typeface="Arial" charset="0"/>
                        </a:rPr>
                        <a:t> </a:t>
                      </a:r>
                      <a:r>
                        <a:rPr kumimoji="0" lang="en-US" sz="2800" b="1" i="0" u="none" strike="noStrike" kern="1200" cap="none" normalizeH="0" baseline="0" dirty="0">
                          <a:ln>
                            <a:noFill/>
                          </a:ln>
                          <a:solidFill>
                            <a:srgbClr val="FF9900"/>
                          </a:solidFill>
                          <a:effectLst/>
                          <a:latin typeface="Arial" charset="0"/>
                          <a:ea typeface="+mn-ea"/>
                          <a:cs typeface="Arial" charset="0"/>
                        </a:rPr>
                        <a:t>)</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des mystères qui me confondent. "Ecoute-moi", disais-je "à moi la parole, je vais t'interroger et tu m'instruiras." Je ne te connaissais que par ouï-dire, maintenant, mes yeux t'ont vu. Aussi, j'ai horreur de moi et je me désavoue sur la poussière et sur la cendre.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Things too wonderful for me, which I did not know. 4 Listen, please, and let me speak; You said, `I will question you, and you shall answer Me.' 5 I have heard of You by the hearing of the ear, But now my eye sees You. 6 Therefore I abhor myself, And repent in dust and ashes. </a:t>
                      </a:r>
                      <a:endParaRPr kumimoji="0" lang="en-US" sz="26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1339" name="Group 27"/>
          <p:cNvGraphicFramePr>
            <a:graphicFrameLocks noGrp="1"/>
          </p:cNvGraphicFramePr>
          <p:nvPr/>
        </p:nvGraphicFramePr>
        <p:xfrm>
          <a:off x="34925" y="115888"/>
          <a:ext cx="9074150" cy="6338888"/>
        </p:xfrm>
        <a:graphic>
          <a:graphicData uri="http://schemas.openxmlformats.org/drawingml/2006/table">
            <a:tbl>
              <a:tblPr rtl="1"/>
              <a:tblGrid>
                <a:gridCol w="4242255">
                  <a:extLst>
                    <a:ext uri="{9D8B030D-6E8A-4147-A177-3AD203B41FA5}">
                      <a16:colId xmlns:a16="http://schemas.microsoft.com/office/drawing/2014/main" val="20000"/>
                    </a:ext>
                  </a:extLst>
                </a:gridCol>
                <a:gridCol w="4831895">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kern="1200" cap="none" normalizeH="0" baseline="0" dirty="0">
                          <a:ln>
                            <a:noFill/>
                          </a:ln>
                          <a:solidFill>
                            <a:srgbClr val="FF9933"/>
                          </a:solidFill>
                          <a:effectLst/>
                          <a:latin typeface="Arial" charset="0"/>
                          <a:ea typeface="+mn-ea"/>
                          <a:cs typeface="+mn-cs"/>
                        </a:rPr>
                        <a:t>من </a:t>
                      </a:r>
                      <a:r>
                        <a:rPr kumimoji="0" lang="ar-EG" sz="3200" b="0" i="0" u="sng" strike="noStrike" kern="1200" cap="none" normalizeH="0" baseline="0" dirty="0">
                          <a:ln>
                            <a:noFill/>
                          </a:ln>
                          <a:solidFill>
                            <a:srgbClr val="FF9933"/>
                          </a:solidFill>
                          <a:effectLst/>
                          <a:latin typeface="Arial" charset="0"/>
                          <a:ea typeface="+mn-ea"/>
                          <a:cs typeface="+mn-cs"/>
                        </a:rPr>
                        <a:t>سفر الملوك الثانى ( 6 : 8 – 7 : 20 )</a:t>
                      </a:r>
                      <a:endParaRPr kumimoji="0" lang="ar-SA" sz="3200" b="0" i="0" u="sng" strike="noStrike" kern="1200" cap="none" normalizeH="0" baseline="0" dirty="0">
                        <a:ln>
                          <a:noFill/>
                        </a:ln>
                        <a:solidFill>
                          <a:srgbClr val="FF9933"/>
                        </a:solidFill>
                        <a:effectLst/>
                        <a:latin typeface="Arial" charset="0"/>
                        <a:ea typeface="+mn-ea"/>
                        <a:cs typeface="+mn-cs"/>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واما ملك ارام فكان يحارب اسرائيل وتآمر مع عبيده قائلا في المكان الفلاني تكون محلتي.فارسل رجل الله الى ملك اسرائيل</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2 </a:t>
                      </a:r>
                      <a:r>
                        <a:rPr kumimoji="0" lang="fr-CA" sz="3200" b="0" i="0" u="sng" strike="noStrike" cap="none" normalizeH="0" baseline="0" noProof="0" dirty="0">
                          <a:ln>
                            <a:noFill/>
                          </a:ln>
                          <a:solidFill>
                            <a:srgbClr val="FF9933"/>
                          </a:solidFill>
                          <a:effectLst/>
                          <a:latin typeface="Arial" charset="0"/>
                          <a:cs typeface="Times New Roman" pitchFamily="18" charset="0"/>
                        </a:rPr>
                        <a:t>Rois</a:t>
                      </a:r>
                      <a:r>
                        <a:rPr kumimoji="0" lang="en-US" sz="3200" b="0" i="0" u="sng" strike="noStrike" cap="none" normalizeH="0" baseline="0" dirty="0">
                          <a:ln>
                            <a:noFill/>
                          </a:ln>
                          <a:solidFill>
                            <a:srgbClr val="FF9933"/>
                          </a:solidFill>
                          <a:effectLst/>
                          <a:latin typeface="Arial" charset="0"/>
                          <a:cs typeface="Times New Roman" pitchFamily="18" charset="0"/>
                        </a:rPr>
                        <a:t> 6:8-7:20</a:t>
                      </a:r>
                    </a:p>
                    <a:p>
                      <a:pPr rtl="0"/>
                      <a:r>
                        <a:rPr kumimoji="0" lang="fr-FR" sz="2800" b="0" i="0" u="none" strike="noStrike" kern="1200" cap="none" normalizeH="0" baseline="0" dirty="0">
                          <a:ln>
                            <a:noFill/>
                          </a:ln>
                          <a:solidFill>
                            <a:schemeClr val="bg1"/>
                          </a:solidFill>
                          <a:effectLst/>
                          <a:latin typeface="Arial" charset="0"/>
                          <a:ea typeface="+mn-ea"/>
                          <a:cs typeface="Arial" charset="0"/>
                        </a:rPr>
                        <a:t>8 Le roi de Syrie était en guerre avec Israël, et, dans un conseil qu’il tint avec ses serviteurs, il dit: Mon camp sera dans un tel lieu. 9  Mais l’homme de Dieu fit dire au roi d’Israël: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2 Kings 6:8-7:20</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8 Now the king of Syria was making war against Israel; and he consulted with his servants, saying, My camp will be in such and such a place. 9 And the man of God sent to the king of Israel, saying,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5915280"/>
        </p:xfrm>
        <a:graphic>
          <a:graphicData uri="http://schemas.openxmlformats.org/drawingml/2006/table">
            <a:tbl>
              <a:tblPr rtl="1"/>
              <a:tblGrid>
                <a:gridCol w="4385254">
                  <a:extLst>
                    <a:ext uri="{9D8B030D-6E8A-4147-A177-3AD203B41FA5}">
                      <a16:colId xmlns:a16="http://schemas.microsoft.com/office/drawing/2014/main" val="20000"/>
                    </a:ext>
                  </a:extLst>
                </a:gridCol>
                <a:gridCol w="461587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يقول احذر من ان تعبر بهذا الموضع لان الاراميين حالّون هناك.</a:t>
                      </a:r>
                      <a:r>
                        <a:rPr kumimoji="0" lang="ar-EG"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فارسل ملك اسرائيل الى الموضع الذي قال له عنه رجل الله وحذره منه وتحفظ هناك لا مرّة ولا مرتين.</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Garde-toi de passer dans ce lieu, car les Syriens y descendent. 10  Et le roi d’Israël envoya des gens, pour s’y tenir en observation, vers le lieu que lui avait mentionné et signalé l’homme de Dieu. Cela arriva non pas une fois ni deux fois.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Beware that you do not pass this place, for the Syrians are coming down there. 10 Then the king of Israel sent someone to the place of which the man of God had told him. Thus he warned him, and he was watchful there, not just once or twice.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08632">
                  <a:extLst>
                    <a:ext uri="{9D8B030D-6E8A-4147-A177-3AD203B41FA5}">
                      <a16:colId xmlns:a16="http://schemas.microsoft.com/office/drawing/2014/main" val="20000"/>
                    </a:ext>
                  </a:extLst>
                </a:gridCol>
                <a:gridCol w="459249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فاضطرب قلب ملك ارام من هذا الأمر ودعا عبيده وقال لهم أما تخبرونني من منا هو لملك اسرائيل. فقال واحد من عبيده ليس هكذا يا سيدي الملك.ولكن اليشع النبي الذي في اسرائيل</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11 Le roi de Syrie en eut le </a:t>
                      </a:r>
                      <a:r>
                        <a:rPr kumimoji="0" lang="fr-FR" sz="2800" b="0" i="0" u="none" strike="noStrike" kern="1200" cap="none" normalizeH="0" baseline="0" dirty="0" err="1">
                          <a:ln>
                            <a:noFill/>
                          </a:ln>
                          <a:solidFill>
                            <a:schemeClr val="bg1"/>
                          </a:solidFill>
                          <a:effectLst/>
                          <a:latin typeface="Arial" charset="0"/>
                          <a:ea typeface="+mn-ea"/>
                          <a:cs typeface="Arial" charset="0"/>
                        </a:rPr>
                        <a:t>coeur</a:t>
                      </a:r>
                      <a:r>
                        <a:rPr kumimoji="0" lang="fr-FR" sz="2800" b="0" i="0" u="none" strike="noStrike" kern="1200" cap="none" normalizeH="0" baseline="0" dirty="0">
                          <a:ln>
                            <a:noFill/>
                          </a:ln>
                          <a:solidFill>
                            <a:schemeClr val="bg1"/>
                          </a:solidFill>
                          <a:effectLst/>
                          <a:latin typeface="Arial" charset="0"/>
                          <a:ea typeface="+mn-ea"/>
                          <a:cs typeface="Arial" charset="0"/>
                        </a:rPr>
                        <a:t> agité; il appela ses serviteurs, et leur dit: Ne voulez-vous pas me déclarer lequel de nous est pour le roi d’Israël?</a:t>
                      </a:r>
                    </a:p>
                    <a:p>
                      <a:pPr rtl="0"/>
                      <a:r>
                        <a:rPr kumimoji="0" lang="fr-FR" sz="2800" b="0" i="0" u="none" strike="noStrike" kern="1200" cap="none" normalizeH="0" baseline="0" dirty="0">
                          <a:ln>
                            <a:noFill/>
                          </a:ln>
                          <a:solidFill>
                            <a:schemeClr val="bg1"/>
                          </a:solidFill>
                          <a:effectLst/>
                          <a:latin typeface="Arial" charset="0"/>
                          <a:ea typeface="+mn-ea"/>
                          <a:cs typeface="Arial" charset="0"/>
                        </a:rPr>
                        <a:t>12  L’un de ses serviteurs répondit: Personne! ô roi mon seigneur; mais Elisée, le prophète, qui est en Israël,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11 Therefore the heart of the king of Syria was greatly troubled by this thing; and he called his servants and said to them, Will you not show me which of us is for the king of Israel? 12 And one of his servants said, None, my lord, O king; but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the prophet who is in Israel,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677280"/>
        </p:xfrm>
        <a:graphic>
          <a:graphicData uri="http://schemas.openxmlformats.org/drawingml/2006/table">
            <a:tbl>
              <a:tblPr rtl="1"/>
              <a:tblGrid>
                <a:gridCol w="4369234">
                  <a:extLst>
                    <a:ext uri="{9D8B030D-6E8A-4147-A177-3AD203B41FA5}">
                      <a16:colId xmlns:a16="http://schemas.microsoft.com/office/drawing/2014/main" val="20000"/>
                    </a:ext>
                  </a:extLst>
                </a:gridCol>
                <a:gridCol w="4631891">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kern="1200" cap="none" normalizeH="0" baseline="0" dirty="0">
                          <a:ln>
                            <a:noFill/>
                          </a:ln>
                          <a:solidFill>
                            <a:schemeClr val="bg1"/>
                          </a:solidFill>
                          <a:effectLst/>
                          <a:latin typeface="Arial" charset="0"/>
                          <a:ea typeface="+mn-ea"/>
                          <a:cs typeface="Arial" charset="0"/>
                        </a:rPr>
                        <a:t>يخبر ملك اسرائيل بالأمور التي تتكلم بها في مخدع مضجعك. فقال اذهبوا وانظروا اين هو فأرسل وآخذه فأخبر وقيل له هوذا في دوثان.فارسل الى هناك خيلا ومركبات وجيشا ثقيلا وجاءوا ليلا واحاطوا بالمدينة.</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rapporte au roi d’Israël les paroles que tu prononces dans ta chambre à coucher. 13 Et le roi dit: Allez et voyez où il est, et je le ferai prendre. On vint lui dire: Voici, il est à Dothan. 14  Il y envoya des chevaux, des chars et une forte troupe, qui arrivèrent de nuit et qui enveloppèrent la ville.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tells the king of Israel the words that you speak in your bedroom. 13 So he said, Go and see where he is, that I may send and get him. And it was told him, saying, Surely he is in Dothan. 14 Therefore he sent horses and chariots and a great army there, and they came by night and surrounded the city.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85840"/>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فبكر خادم رجل الله وقام وخرج واذا جيش محيط بالمدينة وخيل ومركبات.فقال غلامه له آه يا سيدي كيف نعمل. فقال لا تخف لان الذين معنا اكثر من الذين معهم.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700" b="0" i="0" u="none" strike="noStrike" kern="1200" cap="none" normalizeH="0" baseline="0" dirty="0">
                          <a:ln>
                            <a:noFill/>
                          </a:ln>
                          <a:solidFill>
                            <a:schemeClr val="bg1"/>
                          </a:solidFill>
                          <a:effectLst/>
                          <a:latin typeface="Arial" charset="0"/>
                          <a:ea typeface="+mn-ea"/>
                          <a:cs typeface="Arial" charset="0"/>
                        </a:rPr>
                        <a:t>15 Le serviteur de l’homme de Dieu se leva de bon matin et sortit; et voici, une troupe entourait la ville, avec des chevaux et des chars. Et le serviteur dit à l’homme de Dieu: Ah! mon seigneur, comment ferons-nous? 16 Il répondit: Ne crains point, car ceux qui sont avec nous sont en plus grand nombre que ceux qui sont avec eux.</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15 And when the servant of the man of God arose early and went out, there was an army, surrounding the city with horses and chariots. And his servant said to him, Alas, my master! What shall we do? 16 So he answered, Do not fear, for those who are with us are more than those who are with them.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768720"/>
        </p:xfrm>
        <a:graphic>
          <a:graphicData uri="http://schemas.openxmlformats.org/drawingml/2006/table">
            <a:tbl>
              <a:tblPr rtl="1"/>
              <a:tblGrid>
                <a:gridCol w="4300313">
                  <a:extLst>
                    <a:ext uri="{9D8B030D-6E8A-4147-A177-3AD203B41FA5}">
                      <a16:colId xmlns:a16="http://schemas.microsoft.com/office/drawing/2014/main" val="20000"/>
                    </a:ext>
                  </a:extLst>
                </a:gridCol>
                <a:gridCol w="477383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 وصلى اليشع وقال يا رب افتح عينيه فيبصر.ففتح الرب عيني الغلام فابصر واذ الجبل مملوء خيلا ومركبات نار حول اليشع. ولما نزلوا اليه صلى اليشع الى الرب وقال</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17  Elisée pria, et dit: Eternel, ouvre ses yeux, pour qu’il voie. Et l’Eternel ouvrit les yeux du serviteur, qui vit la montagne pleine de chevaux et de chars de feu autour d’Elisée. 18  Les Syriens descendirent vers Elisée. Il adressa alors cette prière à l’Eternel: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17 And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prayed, and said, Lord, I pray, open his eyes that he may see. Then the Lord opened the eyes of the young man, and he saw. And behold, the mountain was full of horses and chariots of fire all around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18 So when the Syrians came down to him,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prayed to the Lord, and said,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600434"/>
        </p:xfrm>
        <a:graphic>
          <a:graphicData uri="http://schemas.openxmlformats.org/drawingml/2006/table">
            <a:tbl>
              <a:tblPr rtl="1"/>
              <a:tblGrid>
                <a:gridCol w="4700133">
                  <a:extLst>
                    <a:ext uri="{9D8B030D-6E8A-4147-A177-3AD203B41FA5}">
                      <a16:colId xmlns:a16="http://schemas.microsoft.com/office/drawing/2014/main" val="20000"/>
                    </a:ext>
                  </a:extLst>
                </a:gridCol>
                <a:gridCol w="437401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اضرب هؤلاء الامم بالعمى.فضربهم بالعمى كقول اليشع. فقال لهم اليشع ليست هذه هي الطريق ولا هذه هي المدينة.اتبعوني فاسير بكم الى الرجل الذي تفتشون عليه.فسار بهم الى السامرة.</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Daigne frapper d’aveuglement cette nation! Et l’Eternel les frappa d’aveuglement, selon la parole d’Elisée. 19  Elisée leur dit: Ce n’est pas ici le chemin, et ce n’est pas ici la ville; suivez-moi, et je vous conduirai vers l’homme que vous cherchez. Et il les conduisit à Samarie.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Strike this people, I pray, with blindness. And He struck them with blindness according to the word of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19 Now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said to them, This is not the way, nor is this the city. Follow me, and I will bring you to the man whom you seek. But he led them to Samaria.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768720"/>
        </p:xfrm>
        <a:graphic>
          <a:graphicData uri="http://schemas.openxmlformats.org/drawingml/2006/table">
            <a:tbl>
              <a:tblPr rtl="1"/>
              <a:tblGrid>
                <a:gridCol w="4331609">
                  <a:extLst>
                    <a:ext uri="{9D8B030D-6E8A-4147-A177-3AD203B41FA5}">
                      <a16:colId xmlns:a16="http://schemas.microsoft.com/office/drawing/2014/main" val="20000"/>
                    </a:ext>
                  </a:extLst>
                </a:gridCol>
                <a:gridCol w="474254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فلما دخلوا السامرة قال اليشع يا رب افتح اعين هؤلاء فيبصروا.ففتح الرب اعينهم فابصروا واذا هم في وسط السامرة. فقال ملك اسرائيل لاليشع لما رآهم هل اضرب هل اضرب يا ابي.</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20  Lorsqu’ils furent entrés dans Samarie, Elisée dit: Eternel, ouvre les yeux de ces gens, pour qu’ils voient! Et l’Eternel ouvrit leurs yeux, et ils virent qu’ils étaient au milieu de Samarie. 21 Le roi d’Israël, en les voyant, dit à Elisée: Frapperai-je, frapperai-je, mon père?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20 So it was, when they had come to Samaria, that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said, Lord, open the eyes of these men, that they may see. And the Lord opened their eyes, and they saw; and there they were, inside Samaria! 21 Now when the king of Israel saw them, he said to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My father, shall I kill them? Shall I kill them?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705462"/>
        </p:xfrm>
        <a:graphic>
          <a:graphicData uri="http://schemas.openxmlformats.org/drawingml/2006/table">
            <a:tbl>
              <a:tblPr rtl="1"/>
              <a:tblGrid>
                <a:gridCol w="4742541">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فقال لا تضرب.تضرب الذين سبيتهم بسيفك وبقوسك.ضع خبزا وماء امامهم فيأكلوا ويشربوا ثم ينطلقوا الى سيدهم.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22 Tu ne frapperas point, répondit Elisée; est-ce que tu frappes ceux que tu fais prisonniers avec ton épée et avec ton arc? Donne-leur du pain et de l’eau, afin qu’ils mangent et boivent; et qu’ils s’en aillent ensuite vers leur maître.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22 But he answered, You shall not kill them. Would you kill those whom you have taken captive with your sword and your bow? Set food and water before them, that they may eat and drink and go to their master.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427344"/>
        </p:xfrm>
        <a:graphic>
          <a:graphicData uri="http://schemas.openxmlformats.org/drawingml/2006/table">
            <a:tbl>
              <a:tblPr rtl="1"/>
              <a:tblGrid>
                <a:gridCol w="4581751">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فأولم لهم وليمة عظيمة فأكلوا وشربوا ثم اطلقهم فانطلقوا الى سيدهم.ولم تعد ايضا جيوش ارام تدخل ارض اسرائيل  وكان بعد ذلك ان بنهدد ملك ارام جمع كل جيشه</a:t>
                      </a:r>
                      <a:endParaRPr kumimoji="0" lang="ar-S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23  Le roi d’Israël leur fit servir un grand repas, et ils mangèrent et burent; puis il les renvoya, et ils s’en allèrent vers leur maître. Et les troupes des Syriens ne revinrent plus sur le territoire d’Israël. 24  Après cela, Ben-Hadad, roi de Syrie, ayant rassemblé toute son armée, </a:t>
                      </a:r>
                      <a:endParaRPr kumimoji="0" lang="fr-FR"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23 Then he prepared a great feast for them; and after they ate and drank, he sent them away and they went to their master.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So the bands of Syrian raiders came no more into the land of Israel. 24 And it happened after this that Ben-</a:t>
                      </a:r>
                      <a:r>
                        <a:rPr kumimoji="0" lang="en-CA" sz="2800" b="0" i="0" u="none" strike="noStrike" cap="none" normalizeH="0" baseline="0" dirty="0" err="1">
                          <a:ln>
                            <a:noFill/>
                          </a:ln>
                          <a:solidFill>
                            <a:schemeClr val="bg1"/>
                          </a:solidFill>
                          <a:effectLst/>
                          <a:latin typeface="Arial" charset="0"/>
                          <a:cs typeface="Arial" charset="0"/>
                        </a:rPr>
                        <a:t>Hadad</a:t>
                      </a:r>
                      <a:r>
                        <a:rPr kumimoji="0" lang="en-CA" sz="2800" b="0" i="0" u="none" strike="noStrike" cap="none" normalizeH="0" baseline="0" dirty="0">
                          <a:ln>
                            <a:noFill/>
                          </a:ln>
                          <a:solidFill>
                            <a:schemeClr val="bg1"/>
                          </a:solidFill>
                          <a:effectLst/>
                          <a:latin typeface="Arial" charset="0"/>
                          <a:cs typeface="Arial" charset="0"/>
                        </a:rPr>
                        <a:t> king of Syria gathered all his army,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062652"/>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وصعد فحاصر السامرة. وكان جوع شديد في السامرة.وهم حاصروها حتى صار راس الحمار بثمانين من الفضة وربع القاب من زبل الحمام بخمس من الفضة.</a:t>
                      </a:r>
                      <a:endParaRPr kumimoji="0" lang="ar-S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monta et assiégea Samarie.25  Il y eut une grande famine dans Samarie; et ils la serrèrent tellement qu’une tête d’âne valait quatre-vingts sicles d’argent, et le quart d’un </a:t>
                      </a:r>
                      <a:r>
                        <a:rPr kumimoji="0" lang="fr-FR" sz="2800" b="0" i="0" u="none" strike="noStrike" kern="1200" cap="none" normalizeH="0" baseline="0" dirty="0" err="1">
                          <a:ln>
                            <a:noFill/>
                          </a:ln>
                          <a:solidFill>
                            <a:schemeClr val="bg1"/>
                          </a:solidFill>
                          <a:effectLst/>
                          <a:latin typeface="Arial" charset="0"/>
                          <a:ea typeface="+mn-ea"/>
                          <a:cs typeface="Arial" charset="0"/>
                        </a:rPr>
                        <a:t>kab</a:t>
                      </a:r>
                      <a:r>
                        <a:rPr kumimoji="0" lang="fr-FR" sz="2800" b="0" i="0" u="none" strike="noStrike" kern="1200" cap="none" normalizeH="0" baseline="0" dirty="0">
                          <a:ln>
                            <a:noFill/>
                          </a:ln>
                          <a:solidFill>
                            <a:schemeClr val="bg1"/>
                          </a:solidFill>
                          <a:effectLst/>
                          <a:latin typeface="Arial" charset="0"/>
                          <a:ea typeface="+mn-ea"/>
                          <a:cs typeface="Arial" charset="0"/>
                        </a:rPr>
                        <a:t> de fiente de pigeon cinq sicles d’argent.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went up and besieged Samaria. 25 And there was a great famine in Samaria; and indeed they besieged it until a donkey's head was sold for eighty shekels of silver, and one-fourth of a </a:t>
                      </a:r>
                      <a:r>
                        <a:rPr kumimoji="0" lang="en-CA" sz="2800" b="0" i="0" u="none" strike="noStrike" cap="none" normalizeH="0" baseline="0" dirty="0" err="1">
                          <a:ln>
                            <a:noFill/>
                          </a:ln>
                          <a:solidFill>
                            <a:schemeClr val="bg1"/>
                          </a:solidFill>
                          <a:effectLst/>
                          <a:latin typeface="Arial" charset="0"/>
                          <a:cs typeface="Arial" charset="0"/>
                        </a:rPr>
                        <a:t>kab</a:t>
                      </a:r>
                      <a:r>
                        <a:rPr kumimoji="0" lang="en-CA" sz="2800" b="0" i="0" u="none" strike="noStrike" cap="none" normalizeH="0" baseline="0" dirty="0">
                          <a:ln>
                            <a:noFill/>
                          </a:ln>
                          <a:solidFill>
                            <a:schemeClr val="bg1"/>
                          </a:solidFill>
                          <a:effectLst/>
                          <a:latin typeface="Arial" charset="0"/>
                          <a:cs typeface="Arial" charset="0"/>
                        </a:rPr>
                        <a:t> of dove droppings for five shekels of silver.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528996"/>
        </p:xfrm>
        <a:graphic>
          <a:graphicData uri="http://schemas.openxmlformats.org/drawingml/2006/table">
            <a:tbl>
              <a:tblPr rtl="1"/>
              <a:tblGrid>
                <a:gridCol w="4213227">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وبينما كان ملك اسرائيل جائزا على السور صرخت امرأة اليه تقول خلّص يا سيدي الملك. فقال لا يخلصك الرب.من اين اخلّصك.أمن البيدر او من المعصرة. ثم قال لها الملك مالك.</a:t>
                      </a:r>
                      <a:r>
                        <a:rPr kumimoji="0" lang="ar-EG" sz="3200" b="0" i="0" u="none" strike="noStrike" kern="1200" cap="none" normalizeH="0" baseline="0" dirty="0">
                          <a:ln>
                            <a:noFill/>
                          </a:ln>
                          <a:solidFill>
                            <a:schemeClr val="bg1"/>
                          </a:solidFill>
                          <a:effectLst/>
                          <a:latin typeface="Arial" charset="0"/>
                          <a:ea typeface="+mn-ea"/>
                          <a:cs typeface="Arial" charset="0"/>
                        </a:rPr>
                        <a:t> </a:t>
                      </a:r>
                      <a:endParaRPr kumimoji="0" lang="ar-S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26  Et comme le roi passait sur la muraille, une femme lui cria: Sauve-moi, ô roi, mon seigneur! 27  Il répondit: Si l’Eternel ne te sauve pas, avec quoi te sauverais-je? avec le produit de l’aire ou du pressoir? 28 Et le roi lui dit: Qu’as-tu?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26 Then, as the king of Israel was passing by on the wall, a woman cried out to him, saying, Help, my lord, O king! 27 And he said, If the Lord does not help you, where can I find help for you? From the threshing floor or from the winepress? 28 Then the king said to her, What is troubling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5" cy="6342000"/>
        </p:xfrm>
        <a:graphic>
          <a:graphicData uri="http://schemas.openxmlformats.org/drawingml/2006/table">
            <a:tbl>
              <a:tblPr rtl="1"/>
              <a:tblGrid>
                <a:gridCol w="4496256">
                  <a:extLst>
                    <a:ext uri="{9D8B030D-6E8A-4147-A177-3AD203B41FA5}">
                      <a16:colId xmlns:a16="http://schemas.microsoft.com/office/drawing/2014/main" val="20000"/>
                    </a:ext>
                  </a:extLst>
                </a:gridCol>
                <a:gridCol w="4612819">
                  <a:extLst>
                    <a:ext uri="{9D8B030D-6E8A-4147-A177-3AD203B41FA5}">
                      <a16:colId xmlns:a16="http://schemas.microsoft.com/office/drawing/2014/main" val="20001"/>
                    </a:ext>
                  </a:extLst>
                </a:gridCol>
              </a:tblGrid>
              <a:tr h="124141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فقالت ان هذه المرأة قد قالت لي هاتي ابنك فنأكله اليوم ثم نأكل ابني غدا. فسلقنا ابني واكلناه ثم قلت لها في اليوم الآخر هاتي ابنك فنأكله فخبأت ابنها.</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Elle répondit: Cette femme-là m’a dit: Donne ton fils! nous le mangerons aujourd’hui, et demain nous mangerons mon fils. 29 Nous avons fait cuire mon fils, et nous l’avons mangé. Et le jour suivant, je lui ai dit: Donne ton fils, et nous le mangerons. Mais elle a caché son fils.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she answered, This woman said to me, `Give your son, that we may eat him today, and we will eat my son tomorrow.' 29 So we boiled my son, and ate him. And I said to her on the next day, `Give your son, that we may eat him'; but she has hidden her son.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629960"/>
        </p:xfrm>
        <a:graphic>
          <a:graphicData uri="http://schemas.openxmlformats.org/drawingml/2006/table">
            <a:tbl>
              <a:tblPr rtl="1"/>
              <a:tblGrid>
                <a:gridCol w="4360637">
                  <a:extLst>
                    <a:ext uri="{9D8B030D-6E8A-4147-A177-3AD203B41FA5}">
                      <a16:colId xmlns:a16="http://schemas.microsoft.com/office/drawing/2014/main" val="20000"/>
                    </a:ext>
                  </a:extLst>
                </a:gridCol>
                <a:gridCol w="47135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فلما سمع الملك كلام المرأة مزّق ثيابه وهو مجتاز على السور فنظر الشعب واذا مسح من داخل على جسده. فقال هكذا يصنع لي الله وهكذا يزيد ان قام راس اليشع بن شافاط عليه اليوم.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700" b="0" i="0" u="none" strike="noStrike" kern="1200" cap="none" normalizeH="0" baseline="0" dirty="0">
                          <a:ln>
                            <a:noFill/>
                          </a:ln>
                          <a:solidFill>
                            <a:schemeClr val="bg1"/>
                          </a:solidFill>
                          <a:effectLst/>
                          <a:latin typeface="Arial" charset="0"/>
                          <a:ea typeface="+mn-ea"/>
                          <a:cs typeface="Arial" charset="0"/>
                        </a:rPr>
                        <a:t>30 Lorsque le roi entendit les paroles de cette femme, il déchira ses vêtements, en passant sur la muraille; et le peuple vit qu’il avait en dedans un sac sur son corps. 31 Le roi dit: Que Dieu me punisse dans toute sa rigueur, si la tête d’Elisée, fils de </a:t>
                      </a:r>
                      <a:r>
                        <a:rPr kumimoji="0" lang="fr-FR" sz="2700" b="0" i="0" u="none" strike="noStrike" kern="1200" cap="none" normalizeH="0" baseline="0" dirty="0" err="1">
                          <a:ln>
                            <a:noFill/>
                          </a:ln>
                          <a:solidFill>
                            <a:schemeClr val="bg1"/>
                          </a:solidFill>
                          <a:effectLst/>
                          <a:latin typeface="Arial" charset="0"/>
                          <a:ea typeface="+mn-ea"/>
                          <a:cs typeface="Arial" charset="0"/>
                        </a:rPr>
                        <a:t>Schaphath</a:t>
                      </a:r>
                      <a:r>
                        <a:rPr kumimoji="0" lang="fr-FR" sz="2700" b="0" i="0" u="none" strike="noStrike" kern="1200" cap="none" normalizeH="0" baseline="0" dirty="0">
                          <a:ln>
                            <a:noFill/>
                          </a:ln>
                          <a:solidFill>
                            <a:schemeClr val="bg1"/>
                          </a:solidFill>
                          <a:effectLst/>
                          <a:latin typeface="Arial" charset="0"/>
                          <a:ea typeface="+mn-ea"/>
                          <a:cs typeface="Arial" charset="0"/>
                        </a:rPr>
                        <a:t>, reste aujourd’hui sur lui!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30 Now it happened, when the king heard the words of the woman, that he tore his clothes; and as he passed by on the wall, the people looked, and there underneath he had sackcloth on his body. 31 Then he said, God do so to me and more also, if the head of </a:t>
                      </a:r>
                      <a:r>
                        <a:rPr kumimoji="0" lang="en-CA" sz="2700" b="0" i="0" u="none" strike="noStrike" cap="none" normalizeH="0" baseline="0" dirty="0" err="1">
                          <a:ln>
                            <a:noFill/>
                          </a:ln>
                          <a:solidFill>
                            <a:schemeClr val="bg1"/>
                          </a:solidFill>
                          <a:effectLst/>
                          <a:latin typeface="Arial" charset="0"/>
                          <a:cs typeface="Arial" charset="0"/>
                        </a:rPr>
                        <a:t>Elisha</a:t>
                      </a:r>
                      <a:r>
                        <a:rPr kumimoji="0" lang="en-CA" sz="2700" b="0" i="0" u="none" strike="noStrike" cap="none" normalizeH="0" baseline="0" dirty="0">
                          <a:ln>
                            <a:noFill/>
                          </a:ln>
                          <a:solidFill>
                            <a:schemeClr val="bg1"/>
                          </a:solidFill>
                          <a:effectLst/>
                          <a:latin typeface="Arial" charset="0"/>
                          <a:cs typeface="Arial" charset="0"/>
                        </a:rPr>
                        <a:t> the son of </a:t>
                      </a:r>
                      <a:r>
                        <a:rPr kumimoji="0" lang="en-CA" sz="2700" b="0" i="0" u="none" strike="noStrike" cap="none" normalizeH="0" baseline="0" dirty="0" err="1">
                          <a:ln>
                            <a:noFill/>
                          </a:ln>
                          <a:solidFill>
                            <a:schemeClr val="bg1"/>
                          </a:solidFill>
                          <a:effectLst/>
                          <a:latin typeface="Arial" charset="0"/>
                          <a:cs typeface="Arial" charset="0"/>
                        </a:rPr>
                        <a:t>Shaphat</a:t>
                      </a:r>
                      <a:r>
                        <a:rPr kumimoji="0" lang="en-CA" sz="2700" b="0" i="0" u="none" strike="noStrike" cap="none" normalizeH="0" baseline="0" dirty="0">
                          <a:ln>
                            <a:noFill/>
                          </a:ln>
                          <a:solidFill>
                            <a:schemeClr val="bg1"/>
                          </a:solidFill>
                          <a:effectLst/>
                          <a:latin typeface="Arial" charset="0"/>
                          <a:cs typeface="Arial" charset="0"/>
                        </a:rPr>
                        <a:t> remains on him today.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592493">
                  <a:extLst>
                    <a:ext uri="{9D8B030D-6E8A-4147-A177-3AD203B41FA5}">
                      <a16:colId xmlns:a16="http://schemas.microsoft.com/office/drawing/2014/main" val="20000"/>
                    </a:ext>
                  </a:extLst>
                </a:gridCol>
                <a:gridCol w="448165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kern="1200" cap="none" normalizeH="0" baseline="0" dirty="0">
                          <a:ln>
                            <a:noFill/>
                          </a:ln>
                          <a:solidFill>
                            <a:schemeClr val="bg1"/>
                          </a:solidFill>
                          <a:effectLst/>
                          <a:latin typeface="Arial" charset="0"/>
                          <a:ea typeface="+mn-ea"/>
                          <a:cs typeface="Arial" charset="0"/>
                        </a:rPr>
                        <a:t>وكان اليشع جالسا في بيته والشيوخ جلوسا عنده.فارسل رجل من امامه.وقبلما أتى الرسول اليه قال للشيوخ هل رايتم ان ابن القاتل هذا قد ارسل لكي يقطع راسي.</a:t>
                      </a:r>
                      <a:r>
                        <a:rPr kumimoji="0" lang="ar-EG" sz="3200" b="0" i="0" u="none" strike="noStrike" kern="1200" cap="none" normalizeH="0" baseline="0" dirty="0">
                          <a:ln>
                            <a:noFill/>
                          </a:ln>
                          <a:solidFill>
                            <a:schemeClr val="bg1"/>
                          </a:solidFill>
                          <a:effectLst/>
                          <a:latin typeface="Arial" charset="0"/>
                          <a:ea typeface="+mn-ea"/>
                          <a:cs typeface="Arial" charset="0"/>
                        </a:rPr>
                        <a:t> </a:t>
                      </a:r>
                      <a:endParaRPr kumimoji="0" lang="ar-S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32  Or Elisée était assis dans sa maison, et les anciens étaient assis auprès de lui. Le roi envoya quelqu’un devant lui. Mais avant que le messager soit arrivé, Elisée dit aux anciens: Voyez-vous que ce fils d’assassin envoie quelqu’un pour m’ôter la tête?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32 But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was sitting in his house, and the elders were sitting with him. And the king sent a man ahead of him, but before the messenger came to him, he said to the elders, Do you see how this son of a murderer has sent someone to take away my head</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959400"/>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انظروا اذا جاء الرسول فاغلقوا الباب واحصروه عند الباب.أليس صوت قدمي سيده وراءه.</a:t>
                      </a:r>
                      <a:r>
                        <a:rPr kumimoji="0" lang="ar-EG"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وبينما هو يكلمهم اذا بالرسول نازل اليه.</a:t>
                      </a:r>
                      <a:r>
                        <a:rPr kumimoji="0" lang="ar-EG" sz="3200" b="0" i="0" u="none" strike="noStrike" kern="1200" cap="none" normalizeH="0" baseline="0" dirty="0">
                          <a:ln>
                            <a:noFill/>
                          </a:ln>
                          <a:solidFill>
                            <a:schemeClr val="bg1"/>
                          </a:solidFill>
                          <a:effectLst/>
                          <a:latin typeface="Arial" charset="0"/>
                          <a:ea typeface="+mn-ea"/>
                          <a:cs typeface="Arial" charset="0"/>
                        </a:rPr>
                        <a:t> </a:t>
                      </a:r>
                      <a:endParaRPr kumimoji="0" lang="ar-SA" sz="3200" b="0" i="0" u="none" strike="noStrike" kern="1200" cap="none" normalizeH="0" baseline="0" dirty="0">
                        <a:ln>
                          <a:noFill/>
                        </a:ln>
                        <a:solidFill>
                          <a:schemeClr val="bg1"/>
                        </a:solidFill>
                        <a:effectLst/>
                        <a:latin typeface="Arial" charset="0"/>
                        <a:ea typeface="+mn-ea"/>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Ecoutez! quand le messager viendra, fermez la porte, et repoussez-le avec la porte: le bruit des pas de son maître ne se fait-il pas entendre derrière lui? 33  Il leur parlait encore, et déjà le messager était descendu vers lui, et disait: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Look, when the messenger comes, shut the door, and hold him fast at the door. Is not the sound of his master's feet behind him? 33 And while he was still talking with them, there was the messenger, coming down to him; and then the king said,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595133">
                  <a:extLst>
                    <a:ext uri="{9D8B030D-6E8A-4147-A177-3AD203B41FA5}">
                      <a16:colId xmlns:a16="http://schemas.microsoft.com/office/drawing/2014/main" val="20000"/>
                    </a:ext>
                  </a:extLst>
                </a:gridCol>
                <a:gridCol w="447901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فقال هوذا هذا الشر هو من قبل الرب.</a:t>
                      </a:r>
                      <a:r>
                        <a:rPr kumimoji="0" lang="ar-EG"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ماذا انتظر من الرب بعد  وقال اليشع اسمعوا كلام الرب هكذا قال الرب في مثل هذا الوقت غدا تكون كيلة الدقيق بشاقل وكيلتا الشعير بشاقل في باب السامرة.</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Voici, ce mal vient de l’Eternel; qu’ai-je à espérer encore de l’Eternel?</a:t>
                      </a:r>
                    </a:p>
                    <a:p>
                      <a:pPr rtl="0"/>
                      <a:r>
                        <a:rPr kumimoji="0" lang="fr-FR" sz="2800" b="0" i="0" u="none" strike="noStrike" kern="1200" cap="none" normalizeH="0" baseline="0" dirty="0">
                          <a:ln>
                            <a:noFill/>
                          </a:ln>
                          <a:solidFill>
                            <a:schemeClr val="bg1"/>
                          </a:solidFill>
                          <a:effectLst/>
                          <a:latin typeface="Arial" charset="0"/>
                          <a:ea typeface="+mn-ea"/>
                          <a:cs typeface="Arial" charset="0"/>
                        </a:rPr>
                        <a:t>1 Elisée dit: Ecoutez la parole de l’Eternel! Ainsi parle l’Eternel: Demain, à cette heure, on aura une mesure de fleur de farine pour un sicle et deux mesures d’orge pour un sicle, à la porte de Samarie.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Surely this calamity is from the Lord; why should I wait for the Lord any longer?  7:1 Then </a:t>
                      </a:r>
                      <a:r>
                        <a:rPr kumimoji="0" lang="en-CA" sz="2800" b="0" i="0" u="none" strike="noStrike" cap="none" normalizeH="0" baseline="0" dirty="0" err="1">
                          <a:ln>
                            <a:noFill/>
                          </a:ln>
                          <a:solidFill>
                            <a:schemeClr val="bg1"/>
                          </a:solidFill>
                          <a:effectLst/>
                          <a:latin typeface="Arial" charset="0"/>
                          <a:cs typeface="Arial" charset="0"/>
                        </a:rPr>
                        <a:t>Elisha</a:t>
                      </a:r>
                      <a:r>
                        <a:rPr kumimoji="0" lang="en-CA" sz="2800" b="0" i="0" u="none" strike="noStrike" cap="none" normalizeH="0" baseline="0" dirty="0">
                          <a:ln>
                            <a:noFill/>
                          </a:ln>
                          <a:solidFill>
                            <a:schemeClr val="bg1"/>
                          </a:solidFill>
                          <a:effectLst/>
                          <a:latin typeface="Arial" charset="0"/>
                          <a:cs typeface="Arial" charset="0"/>
                        </a:rPr>
                        <a:t> said, Hear the word of the Lord. Thus says the Lord: `Tomorrow about this time a </a:t>
                      </a:r>
                      <a:r>
                        <a:rPr kumimoji="0" lang="en-CA" sz="2800" b="0" i="0" u="none" strike="noStrike" cap="none" normalizeH="0" baseline="0" dirty="0" err="1">
                          <a:ln>
                            <a:noFill/>
                          </a:ln>
                          <a:solidFill>
                            <a:schemeClr val="bg1"/>
                          </a:solidFill>
                          <a:effectLst/>
                          <a:latin typeface="Arial" charset="0"/>
                          <a:cs typeface="Arial" charset="0"/>
                        </a:rPr>
                        <a:t>seah</a:t>
                      </a:r>
                      <a:r>
                        <a:rPr kumimoji="0" lang="en-CA" sz="2800" b="0" i="0" u="none" strike="noStrike" cap="none" normalizeH="0" baseline="0" dirty="0">
                          <a:ln>
                            <a:noFill/>
                          </a:ln>
                          <a:solidFill>
                            <a:schemeClr val="bg1"/>
                          </a:solidFill>
                          <a:effectLst/>
                          <a:latin typeface="Arial" charset="0"/>
                          <a:cs typeface="Arial" charset="0"/>
                        </a:rPr>
                        <a:t> of fine flour shall be sold for a shekel, and two </a:t>
                      </a:r>
                      <a:r>
                        <a:rPr kumimoji="0" lang="en-CA" sz="2800" b="0" i="0" u="none" strike="noStrike" cap="none" normalizeH="0" baseline="0" dirty="0" err="1">
                          <a:ln>
                            <a:noFill/>
                          </a:ln>
                          <a:solidFill>
                            <a:schemeClr val="bg1"/>
                          </a:solidFill>
                          <a:effectLst/>
                          <a:latin typeface="Arial" charset="0"/>
                          <a:cs typeface="Arial" charset="0"/>
                        </a:rPr>
                        <a:t>seahs</a:t>
                      </a:r>
                      <a:r>
                        <a:rPr kumimoji="0" lang="en-CA" sz="2800" b="0" i="0" u="none" strike="noStrike" cap="none" normalizeH="0" baseline="0" dirty="0">
                          <a:ln>
                            <a:noFill/>
                          </a:ln>
                          <a:solidFill>
                            <a:schemeClr val="bg1"/>
                          </a:solidFill>
                          <a:effectLst/>
                          <a:latin typeface="Arial" charset="0"/>
                          <a:cs typeface="Arial" charset="0"/>
                        </a:rPr>
                        <a:t> of barley for a shekel, at the gate of Samaria.'</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062652"/>
        </p:xfrm>
        <a:graphic>
          <a:graphicData uri="http://schemas.openxmlformats.org/drawingml/2006/table">
            <a:tbl>
              <a:tblPr rtl="1"/>
              <a:tblGrid>
                <a:gridCol w="4315961">
                  <a:extLst>
                    <a:ext uri="{9D8B030D-6E8A-4147-A177-3AD203B41FA5}">
                      <a16:colId xmlns:a16="http://schemas.microsoft.com/office/drawing/2014/main" val="20000"/>
                    </a:ext>
                  </a:extLst>
                </a:gridCol>
                <a:gridCol w="4758189">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وان جنديا للملك كان يستند على يده اجاب رجل الله وقال هوذا الرب يصنع كوى في السماء.هل يكون هذا الامر.فقال انك ترى بعينيك ولكن لا تاكل منه</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2  L’officier sur la main duquel s’appuyait le roi répondit à l’homme de Dieu: Quand l’Eternel ferait des fenêtres au ciel, pareille chose arriverait-elle? Et Elisée dit: Tu le verras de tes yeux; mais tu n’en mangeras point.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 So an officer on whose hand the king leaned answered the man of God and said, Look, if the Lord would make windows in heaven, could this thing be? And he said, In fact, you shall see it with your eyes, but you shall not eat of it.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816247">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وكان اربعة رجال برص عند مدخل الباب فقال احدهم لصاحبه لماذا نحن جالسون هنا حتى نموت.  اذا قلنا ندخل المدينة فالجوع في المدينة فنموت فيها.واذا جلسنا هنا نموت.</a:t>
                      </a:r>
                      <a:r>
                        <a:rPr kumimoji="0" lang="ar-EG" sz="3200" b="0" i="0" u="none" strike="noStrike" kern="1200" cap="none" normalizeH="0" baseline="0" dirty="0">
                          <a:ln>
                            <a:noFill/>
                          </a:ln>
                          <a:solidFill>
                            <a:schemeClr val="bg1"/>
                          </a:solidFill>
                          <a:effectLst/>
                          <a:latin typeface="Arial" charset="0"/>
                          <a:ea typeface="+mn-ea"/>
                          <a:cs typeface="Arial" charset="0"/>
                        </a:rPr>
                        <a:t>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3 Il y avait à l’entrée de la porte quatre lépreux, qui se dirent l’un à l’autre: Quoi! resterons-nous ici jusqu’à ce que nous mourions? 4 Si nous songeons à entrer dans la ville, la famine est dans la ville, et nous y mourrons; Et si nous restons ici, nous mourrons également.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 Now there were four leprous men at the entrance of the gate; and they said to one another, Why are we sitting here until we die? 4 If we say, `We will enter the city,' the famine is in the city, and we shall die there. And if we sit here, we die also.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639809">
                  <a:extLst>
                    <a:ext uri="{9D8B030D-6E8A-4147-A177-3AD203B41FA5}">
                      <a16:colId xmlns:a16="http://schemas.microsoft.com/office/drawing/2014/main" val="20000"/>
                    </a:ext>
                  </a:extLst>
                </a:gridCol>
                <a:gridCol w="4434341">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فالآن هلم نسقط الى محلّة الاراميين فان استحيونا حيينا وان قتلونا متنا. فقاموا في العشاء ليذهبوا الى محلّة الاراميين فجاءوا الى آخر محلة الاراميين فلم يكن هناك احد.</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Allons nous jeter dans le camp des Syriens; s’ils nous laissent vivre, nous vivrons et s’ils nous font mourir, nous mourrons. 5 Ils partirent donc au crépuscule, pour se rendre au camp des Syriens; et lorsqu’ils furent arrivés à l’entrée du camp des Syriens, voici, il n’y avait personne.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Now therefore, come, let us surrender to the army of the Syrians. If they keep us alive, we shall live; and if they kill us, we shall only die. 5 And they rose at twilight to go to the camp of the Syrians; and when they had come to the outskirts of the Syrian camp, to their surprise no one was there.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610779">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فان الرب اسمع جيش الاراميين صوت مركبات وصوت خيل صوت جيش عظيم فقالوا الواحد لاخيه هوذا ملك اسرائيل قد استأجر ضدنا ملوك الحثيين وملوك المصريين ليأتوا علينا.</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6  Le Seigneur avait fait entendre dans le camp des Syriens un bruit de chars et un bruit de chevaux, le bruit d’une grande armée, et ils s’étaient dit l’un à l’autre: Voici, le roi d’Israël a pris à sa solde contre nous les rois des </a:t>
                      </a:r>
                      <a:r>
                        <a:rPr kumimoji="0" lang="fr-FR" sz="2800" b="0" i="0" u="none" strike="noStrike" kern="1200" cap="none" normalizeH="0" baseline="0" dirty="0" err="1">
                          <a:ln>
                            <a:noFill/>
                          </a:ln>
                          <a:solidFill>
                            <a:schemeClr val="bg1"/>
                          </a:solidFill>
                          <a:effectLst/>
                          <a:latin typeface="Arial" charset="0"/>
                          <a:ea typeface="+mn-ea"/>
                          <a:cs typeface="Arial" charset="0"/>
                        </a:rPr>
                        <a:t>Héthiens</a:t>
                      </a:r>
                      <a:r>
                        <a:rPr kumimoji="0" lang="fr-FR" sz="2800" b="0" i="0" u="none" strike="noStrike" kern="1200" cap="none" normalizeH="0" baseline="0" dirty="0">
                          <a:ln>
                            <a:noFill/>
                          </a:ln>
                          <a:solidFill>
                            <a:schemeClr val="bg1"/>
                          </a:solidFill>
                          <a:effectLst/>
                          <a:latin typeface="Arial" charset="0"/>
                          <a:ea typeface="+mn-ea"/>
                          <a:cs typeface="Arial" charset="0"/>
                        </a:rPr>
                        <a:t> et les rois des Egyptiens pour venir nous attaquer.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6 For the Lord had caused the army of the Syrians to hear the noise of chariots and the noise of horses--the noise of a great army; so they said to one another, Look, the king of Israel has hired against us the kings of the Hittites and the kings of the Egyptians to attack us!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848338"/>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فقاموا وهربوا في العشاء وتركوا خيامهم وخيلهم وحميرهم والمحلّة كما هي وهربوا لاجل نجاة انفسهم. وجاء هؤلاء البرص الى آخر المحلّة</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7  Et ils se levèrent et prirent la fuite au crépuscule, abandonnant leurs tentes, leurs chevaux et leurs ânes, le camp tel qu’il était, et ils s’enfuirent pour sauver leur vie. 8  Les lépreux, étant arrivés à l’entrée du camp,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7 Therefore they arose and fled at twilight, and left the camp intact--their tents, their horses, and their donkeys--and they fled for their lives. 8 And when these lepers came to the outskirts of the camp,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581751">
                  <a:extLst>
                    <a:ext uri="{9D8B030D-6E8A-4147-A177-3AD203B41FA5}">
                      <a16:colId xmlns:a16="http://schemas.microsoft.com/office/drawing/2014/main" val="20000"/>
                    </a:ext>
                  </a:extLst>
                </a:gridCol>
                <a:gridCol w="449239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ودخلوا خيمة واحدة فاكلوا وشربوا وحملوا منها فضة وذهبا وثيابا ومضوا وطمروها ثم رجعواودخلوا خيمة اخرى وحملوا منها ومضوا وطمروا.  ثم قال بعضهم لبعض</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pénétrèrent dans une tente, mangèrent et burent, et en emportèrent de l’argent, de l’or, et des vêtements, qu’ils allèrent cacher. Ils revinrent, pénétrèrent dans une autre tente, et en emportèrent des objets qu’ils allèrent cacher. 9  Puis ils se dirent l’un à l’autre: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they went into one tent and ate and drank, and carried from it silver and gold and clothing, and went and hid them; then they came back and entered another tent, and carried some from there also, and went and hid it. 9 Then they said to one another,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713513">
                  <a:extLst>
                    <a:ext uri="{9D8B030D-6E8A-4147-A177-3AD203B41FA5}">
                      <a16:colId xmlns:a16="http://schemas.microsoft.com/office/drawing/2014/main" val="20000"/>
                    </a:ext>
                  </a:extLst>
                </a:gridCol>
                <a:gridCol w="436063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لسنا عاملين حسنا.هذا اليوم هو يوم بشارة ونحن ساكتون.</a:t>
                      </a:r>
                      <a:r>
                        <a:rPr kumimoji="0" lang="ar-EG"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فان انتظرنا الى ضوء الصباح يصادفنا شر.فهلم الآن ندخل ونخبر بيت الملك</a:t>
                      </a:r>
                      <a:r>
                        <a:rPr kumimoji="0" lang="ar-EG"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فجاءوا ودعوا بواب المدينة</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Nous n’agissons pas bien! Cette journée est une journée de bonne nouvelle; si nous gardons le silence et si nous attendons jusqu’à la lumière du matin, le châtiment nous atteindra. Venez maintenant, et allons informer la maison du roi. 10 Ils partirent, et ils appelèrent les gardes de la porte de la ville,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We are not doing right. This day is a day of good news, and we remain silent. If we wait until morning light, some punishment will come upon us. Now therefore, come, let us go and tell the king's household. 10 So they went and called to the gatekeepers of the city,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5023981">
                  <a:extLst>
                    <a:ext uri="{9D8B030D-6E8A-4147-A177-3AD203B41FA5}">
                      <a16:colId xmlns:a16="http://schemas.microsoft.com/office/drawing/2014/main" val="20000"/>
                    </a:ext>
                  </a:extLst>
                </a:gridCol>
                <a:gridCol w="405016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واخبروه قائلين.اننا دخلنا محلّة الاراميين فلم يكن هناك احد ولا صوت انسان ولكن خيل مربوطة وحمير مربوطة وخيام كما هي.</a:t>
                      </a:r>
                      <a:r>
                        <a:rPr kumimoji="0" lang="ar-EG" sz="3200" b="0" i="0" u="none" strike="noStrike" kern="1200" cap="none" normalizeH="0" baseline="0" dirty="0">
                          <a:ln>
                            <a:noFill/>
                          </a:ln>
                          <a:solidFill>
                            <a:schemeClr val="bg1"/>
                          </a:solidFill>
                          <a:effectLst/>
                          <a:latin typeface="Arial" charset="0"/>
                          <a:ea typeface="+mn-ea"/>
                          <a:cs typeface="Arial" charset="0"/>
                        </a:rPr>
                        <a:t> </a:t>
                      </a:r>
                      <a:r>
                        <a:rPr kumimoji="0" lang="ar-SA" sz="3200" b="0" i="0" u="none" strike="noStrike" kern="1200" cap="none" normalizeH="0" baseline="0" dirty="0">
                          <a:ln>
                            <a:noFill/>
                          </a:ln>
                          <a:solidFill>
                            <a:schemeClr val="bg1"/>
                          </a:solidFill>
                          <a:effectLst/>
                          <a:latin typeface="Arial" charset="0"/>
                          <a:ea typeface="+mn-ea"/>
                          <a:cs typeface="Arial" charset="0"/>
                        </a:rPr>
                        <a:t>فدعا البوابين فاخبروا بيت الملك داخلا</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auxquels ils firent ce rapport: Nous sommes entrés dans le camp des Syriens, et voici, il n’y a personne, on n’y entend aucune voix d’homme; il n’y a que des chevaux attachés et des ânes attachés, et les tentes comme elles étaient. 11 Les gardes de la porte crièrent, et ils transmirent ce rapport à l’intérieur de la maison du roi.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told them, saying, We went to the Syrian camp, and surprisingly no one was there, not a human sound--only horses and donkeys tied, and the tents intact. 11 And the gatekeepers called out, and they told it to the king's household inside</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386120"/>
        </p:xfrm>
        <a:graphic>
          <a:graphicData uri="http://schemas.openxmlformats.org/drawingml/2006/table">
            <a:tbl>
              <a:tblPr rtl="1"/>
              <a:tblGrid>
                <a:gridCol w="4451408">
                  <a:extLst>
                    <a:ext uri="{9D8B030D-6E8A-4147-A177-3AD203B41FA5}">
                      <a16:colId xmlns:a16="http://schemas.microsoft.com/office/drawing/2014/main" val="20000"/>
                    </a:ext>
                  </a:extLst>
                </a:gridCol>
                <a:gridCol w="4657668">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فقام الملك ليلا وقال لعبيده لاخبرنّكم ما فعل لنا الاراميون.علموا اننا جياع فخرجوا من المحلّة ليختبئوا في حقل قائلين اذا خرجوا من المدينة</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12 Le roi se leva de nuit, et il dit à ses serviteurs: Je veux vous communiquer ce que nous font les Syriens. Comme ils savent que nous sommes affamés, ils ont quitté le camp pour se cacher dans les champs, et ils se sont dit: Quand ils sortiront de la ville,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 So the king arose in the night and said to his servants, Let me now tell you what the Syrians have done to us. They know that we are hungry; therefore they have gone out of the camp to hide themselves in the field, saying, `When they come out of the city,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316590"/>
        </p:xfrm>
        <a:graphic>
          <a:graphicData uri="http://schemas.openxmlformats.org/drawingml/2006/table">
            <a:tbl>
              <a:tblPr rtl="1"/>
              <a:tblGrid>
                <a:gridCol w="4226607">
                  <a:extLst>
                    <a:ext uri="{9D8B030D-6E8A-4147-A177-3AD203B41FA5}">
                      <a16:colId xmlns:a16="http://schemas.microsoft.com/office/drawing/2014/main" val="20000"/>
                    </a:ext>
                  </a:extLst>
                </a:gridCol>
                <a:gridCol w="484754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ts val="6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قبضنا عليهم احياء ودخلنا المدينة. فاجاب واحد من عبيده وقال فليأخذوا خمسة من الخيل الباقية التي بقيت فيها.هي نظير كل جمهور اسرائيل الذين بقوا بها</a:t>
                      </a: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nous les saisirons vivants, et nous entrerons dans la ville.13 L’un des serviteurs du roi répondit: Que l’on prenne cinq des chevaux qui restent encore dans la ville, -ils sont comme toute la multitude d’Israël qui y est restée,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we shall catch them alive, and get into the city.‘ </a:t>
                      </a:r>
                      <a:r>
                        <a:rPr kumimoji="0" lang="en-CA" sz="2800" b="0" i="0" u="none" strike="noStrike" kern="1200" cap="none" normalizeH="0" baseline="0" dirty="0">
                          <a:ln>
                            <a:noFill/>
                          </a:ln>
                          <a:solidFill>
                            <a:schemeClr val="bg1"/>
                          </a:solidFill>
                          <a:effectLst/>
                          <a:latin typeface="Arial" charset="0"/>
                          <a:ea typeface="+mn-ea"/>
                          <a:cs typeface="Arial" charset="0"/>
                        </a:rPr>
                        <a:t>13 And one of his servants answered and said, Please, let several men take five of the remaining horses which are left in the city. Look, they may either become like all the multitude of Israel that are left in it; or indeed, I say,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030838"/>
        </p:xfrm>
        <a:graphic>
          <a:graphicData uri="http://schemas.openxmlformats.org/drawingml/2006/table">
            <a:tbl>
              <a:tblPr rtl="1"/>
              <a:tblGrid>
                <a:gridCol w="4521427">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kern="1200" cap="none" normalizeH="0" baseline="0" dirty="0">
                          <a:ln>
                            <a:noFill/>
                          </a:ln>
                          <a:solidFill>
                            <a:schemeClr val="bg1"/>
                          </a:solidFill>
                          <a:effectLst/>
                          <a:latin typeface="Arial" charset="0"/>
                          <a:ea typeface="+mn-ea"/>
                          <a:cs typeface="Arial" charset="0"/>
                        </a:rPr>
                        <a:t> </a:t>
                      </a:r>
                      <a:r>
                        <a:rPr kumimoji="0" lang="ar-EG" sz="3200" b="0" i="0" u="none" strike="noStrike" cap="none" normalizeH="0" baseline="0" dirty="0">
                          <a:ln>
                            <a:noFill/>
                          </a:ln>
                          <a:solidFill>
                            <a:schemeClr val="bg1"/>
                          </a:solidFill>
                          <a:effectLst/>
                          <a:latin typeface="Arial" charset="0"/>
                          <a:cs typeface="Arial" charset="0"/>
                        </a:rPr>
                        <a:t>او هي نظير كل جمهور اسرائيل الذين فنوا.فنرسل ونرى. </a:t>
                      </a:r>
                      <a:r>
                        <a:rPr kumimoji="0" lang="ar-SA" sz="3200" b="0" i="0" u="none" strike="noStrike" kern="1200" cap="none" normalizeH="0" baseline="0" dirty="0">
                          <a:ln>
                            <a:noFill/>
                          </a:ln>
                          <a:solidFill>
                            <a:schemeClr val="bg1"/>
                          </a:solidFill>
                          <a:effectLst/>
                          <a:latin typeface="Arial" charset="0"/>
                          <a:ea typeface="+mn-ea"/>
                          <a:cs typeface="Arial" charset="0"/>
                        </a:rPr>
                        <a:t>فأخذوا مركبتي خيل وارسل الملك وراء جيش الاراميين قائلا اذهبوا وانظروا.</a:t>
                      </a:r>
                      <a:endParaRPr kumimoji="0" lang="ar-SA"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ils sont comme toute la multitude d’Israël qui dépérit, -et envoyons voir ce qui se passe. 14 On prit deux chars avec les chevaux, et le roi envoya des messagers sur les traces de l’armée des Syriens, en disant: Allez et voyez.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they may become like all the multitude of Israel left from those who are consumed; so let us send them and see. 14 Therefore they took two chariots with horses; and the king sent them in the direction of the Syrian army, saying, Go and see.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344160"/>
        </p:xfrm>
        <a:graphic>
          <a:graphicData uri="http://schemas.openxmlformats.org/drawingml/2006/table">
            <a:tbl>
              <a:tblPr rtl="1"/>
              <a:tblGrid>
                <a:gridCol w="4300313">
                  <a:extLst>
                    <a:ext uri="{9D8B030D-6E8A-4147-A177-3AD203B41FA5}">
                      <a16:colId xmlns:a16="http://schemas.microsoft.com/office/drawing/2014/main" val="20000"/>
                    </a:ext>
                  </a:extLst>
                </a:gridCol>
                <a:gridCol w="4773837">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فانطلقوا وراءهم الى الاردن واذا كل الطريق ملآن ثيابا وآنية قد طرحها الاراميون من عجلتهم.فرجع الرسل واخبروا الملك.فخرج الشعب ونهبوا محلّة الاراميين.</a:t>
                      </a:r>
                      <a:r>
                        <a:rPr kumimoji="0" lang="en-CA" sz="3200" b="0" i="0" u="none" strike="noStrike" kern="1200" cap="none" normalizeH="0" baseline="0" dirty="0">
                          <a:ln>
                            <a:noFill/>
                          </a:ln>
                          <a:solidFill>
                            <a:schemeClr val="bg1"/>
                          </a:solidFill>
                          <a:effectLst/>
                          <a:latin typeface="Arial" charset="0"/>
                          <a:ea typeface="+mn-ea"/>
                          <a:cs typeface="Arial" charset="0"/>
                        </a:rPr>
                        <a:t>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15 Ils allèrent après eux jusqu’au Jourdain; et voici, toute la route était pleine de vêtements et d’objets que les Syriens avaient jetés dans leur précipitation.  Les messagers revinrent, et le rapportèrent au roi. 16  Le peuple sortit, et pilla le camp des Syriens. </a:t>
                      </a:r>
                      <a:endParaRPr kumimoji="0" lang="fr-FR" sz="24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15 And they went after them to the Jordan; and indeed all the road was full of </a:t>
                      </a:r>
                      <a:r>
                        <a:rPr kumimoji="0" lang="en-CA" sz="2800" b="0" i="0" u="none" strike="noStrike" kern="1200" cap="none" normalizeH="0" baseline="0" dirty="0" err="1">
                          <a:ln>
                            <a:noFill/>
                          </a:ln>
                          <a:solidFill>
                            <a:schemeClr val="bg1"/>
                          </a:solidFill>
                          <a:effectLst/>
                          <a:latin typeface="Arial" charset="0"/>
                          <a:ea typeface="+mn-ea"/>
                          <a:cs typeface="Arial" charset="0"/>
                        </a:rPr>
                        <a:t>garmentsand</a:t>
                      </a:r>
                      <a:r>
                        <a:rPr kumimoji="0" lang="en-CA" sz="2800" b="0" i="0" u="none" strike="noStrike" kern="1200" cap="none" normalizeH="0" baseline="0" dirty="0">
                          <a:ln>
                            <a:noFill/>
                          </a:ln>
                          <a:solidFill>
                            <a:schemeClr val="bg1"/>
                          </a:solidFill>
                          <a:effectLst/>
                          <a:latin typeface="Arial" charset="0"/>
                          <a:ea typeface="+mn-ea"/>
                          <a:cs typeface="Arial" charset="0"/>
                        </a:rPr>
                        <a:t> weapons which the Syrians had thrown away in their haste.  So the messengers returned and told the king. 16 Then the people went out and plundered the tents of the Syrians.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386120"/>
        </p:xfrm>
        <a:graphic>
          <a:graphicData uri="http://schemas.openxmlformats.org/drawingml/2006/table">
            <a:tbl>
              <a:tblPr rtl="1"/>
              <a:tblGrid>
                <a:gridCol w="4508047">
                  <a:extLst>
                    <a:ext uri="{9D8B030D-6E8A-4147-A177-3AD203B41FA5}">
                      <a16:colId xmlns:a16="http://schemas.microsoft.com/office/drawing/2014/main" val="20000"/>
                    </a:ext>
                  </a:extLst>
                </a:gridCol>
                <a:gridCol w="456610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ts val="6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فكانت كيلة الدقيق بشاقل وكيلتا الشعير بشاقل حسب كلام الرب واقام الملك على الباب الجندي الذي كان يستند على يده فداسه الشعب في الباب فمات كما قال رجل الله الذي تكلم عند نزول الملك اليه.</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rtl="0"/>
                      <a:r>
                        <a:rPr kumimoji="0" lang="fr-FR" sz="2800" b="0" i="0" u="none" strike="noStrike" kern="1200" cap="none" normalizeH="0" baseline="0" dirty="0">
                          <a:ln>
                            <a:noFill/>
                          </a:ln>
                          <a:solidFill>
                            <a:schemeClr val="bg1"/>
                          </a:solidFill>
                          <a:effectLst/>
                          <a:latin typeface="Arial" charset="0"/>
                          <a:ea typeface="+mn-ea"/>
                          <a:cs typeface="Arial" charset="0"/>
                        </a:rPr>
                        <a:t>Et l’on eut une mesure de fleur de farine pour un sicle et deux mesures d’orge pour un sicle, selon la parole de l’Eternel.17  Le roi avait remis la garde de la porte à l’officier sur la main duquel il s’appuyait; mais cet officier fut écrasé à la porte par le peuple et il mourut,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So a </a:t>
                      </a:r>
                      <a:r>
                        <a:rPr kumimoji="0" lang="en-CA" sz="2800" b="0" i="0" u="none" strike="noStrike" kern="1200" cap="none" normalizeH="0" baseline="0" dirty="0" err="1">
                          <a:ln>
                            <a:noFill/>
                          </a:ln>
                          <a:solidFill>
                            <a:schemeClr val="bg1"/>
                          </a:solidFill>
                          <a:effectLst/>
                          <a:latin typeface="Arial" charset="0"/>
                          <a:ea typeface="+mn-ea"/>
                          <a:cs typeface="Arial" charset="0"/>
                        </a:rPr>
                        <a:t>seah</a:t>
                      </a:r>
                      <a:r>
                        <a:rPr kumimoji="0" lang="en-CA" sz="2800" b="0" i="0" u="none" strike="noStrike" kern="1200" cap="none" normalizeH="0" baseline="0" dirty="0">
                          <a:ln>
                            <a:noFill/>
                          </a:ln>
                          <a:solidFill>
                            <a:schemeClr val="bg1"/>
                          </a:solidFill>
                          <a:effectLst/>
                          <a:latin typeface="Arial" charset="0"/>
                          <a:ea typeface="+mn-ea"/>
                          <a:cs typeface="Arial" charset="0"/>
                        </a:rPr>
                        <a:t> of fine flour was sold for a shekel, and two </a:t>
                      </a:r>
                      <a:r>
                        <a:rPr kumimoji="0" lang="en-CA" sz="2800" b="0" i="0" u="none" strike="noStrike" kern="1200" cap="none" normalizeH="0" baseline="0" dirty="0" err="1">
                          <a:ln>
                            <a:noFill/>
                          </a:ln>
                          <a:solidFill>
                            <a:schemeClr val="bg1"/>
                          </a:solidFill>
                          <a:effectLst/>
                          <a:latin typeface="Arial" charset="0"/>
                          <a:ea typeface="+mn-ea"/>
                          <a:cs typeface="Arial" charset="0"/>
                        </a:rPr>
                        <a:t>seahs</a:t>
                      </a:r>
                      <a:r>
                        <a:rPr kumimoji="0" lang="en-CA" sz="2800" b="0" i="0" u="none" strike="noStrike" kern="1200" cap="none" normalizeH="0" baseline="0" dirty="0">
                          <a:ln>
                            <a:noFill/>
                          </a:ln>
                          <a:solidFill>
                            <a:schemeClr val="bg1"/>
                          </a:solidFill>
                          <a:effectLst/>
                          <a:latin typeface="Arial" charset="0"/>
                          <a:ea typeface="+mn-ea"/>
                          <a:cs typeface="Arial" charset="0"/>
                        </a:rPr>
                        <a:t> of barley for a shekel, according to the word of the Lord.17 Now the king had appointed the officer on whose hand he leaned to have charge of the gate. But the people trampled him in the gate, and he died</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575670"/>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ts val="6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18  فانه لما تكلم رجل الله الى الملك قائلا كيلتا شعير بشاقل وكيلة دقيق بشاقل تكون في مثل هذا الوقت غدا في باب السامرة</a:t>
                      </a:r>
                    </a:p>
                    <a:p>
                      <a:pPr marL="0" marR="0" lvl="0" indent="0" algn="r" defTabSz="914400" rtl="1" eaLnBrk="1" fontAlgn="base" latinLnBrk="0" hangingPunct="1">
                        <a:lnSpc>
                          <a:spcPct val="100000"/>
                        </a:lnSpc>
                        <a:spcBef>
                          <a:spcPts val="6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 </a:t>
                      </a: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selon la parole qu’avait prononcée l’homme de Dieu quand le roi était descendu vers lui.18  L’homme de Dieu avait dit alors au roi: On aura deux mesures d’orge pour un sicle et une mesure de fleur de farine pour un sicle, demain, à cette heure, à la porte de Samarie.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just as the man of God had said, who spoke when the king came down to him. 18 So it happened just as the man of God had spoken to the king, saying, Two </a:t>
                      </a:r>
                      <a:r>
                        <a:rPr kumimoji="0" lang="en-CA" sz="2700" b="0" i="0" u="none" strike="noStrike" kern="1200" cap="none" normalizeH="0" baseline="0" dirty="0" err="1">
                          <a:ln>
                            <a:noFill/>
                          </a:ln>
                          <a:solidFill>
                            <a:schemeClr val="bg1"/>
                          </a:solidFill>
                          <a:effectLst/>
                          <a:latin typeface="Arial" charset="0"/>
                          <a:ea typeface="+mn-ea"/>
                          <a:cs typeface="Arial" charset="0"/>
                        </a:rPr>
                        <a:t>seahs</a:t>
                      </a:r>
                      <a:r>
                        <a:rPr kumimoji="0" lang="en-CA" sz="2700" b="0" i="0" u="none" strike="noStrike" kern="1200" cap="none" normalizeH="0" baseline="0" dirty="0">
                          <a:ln>
                            <a:noFill/>
                          </a:ln>
                          <a:solidFill>
                            <a:schemeClr val="bg1"/>
                          </a:solidFill>
                          <a:effectLst/>
                          <a:latin typeface="Arial" charset="0"/>
                          <a:ea typeface="+mn-ea"/>
                          <a:cs typeface="Arial" charset="0"/>
                        </a:rPr>
                        <a:t> of barley for a shekel, and a </a:t>
                      </a:r>
                      <a:r>
                        <a:rPr kumimoji="0" lang="en-CA" sz="2700" b="0" i="0" u="none" strike="noStrike" kern="1200" cap="none" normalizeH="0" baseline="0" dirty="0" err="1">
                          <a:ln>
                            <a:noFill/>
                          </a:ln>
                          <a:solidFill>
                            <a:schemeClr val="bg1"/>
                          </a:solidFill>
                          <a:effectLst/>
                          <a:latin typeface="Arial" charset="0"/>
                          <a:ea typeface="+mn-ea"/>
                          <a:cs typeface="Arial" charset="0"/>
                        </a:rPr>
                        <a:t>seah</a:t>
                      </a:r>
                      <a:r>
                        <a:rPr kumimoji="0" lang="en-CA" sz="2700" b="0" i="0" u="none" strike="noStrike" kern="1200" cap="none" normalizeH="0" baseline="0" dirty="0">
                          <a:ln>
                            <a:noFill/>
                          </a:ln>
                          <a:solidFill>
                            <a:schemeClr val="bg1"/>
                          </a:solidFill>
                          <a:effectLst/>
                          <a:latin typeface="Arial" charset="0"/>
                          <a:ea typeface="+mn-ea"/>
                          <a:cs typeface="Arial" charset="0"/>
                        </a:rPr>
                        <a:t> of fine flour for a shekel, shall be sold tomorrow about this time in the gate of Samaria.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447792"/>
        </p:xfrm>
        <a:graphic>
          <a:graphicData uri="http://schemas.openxmlformats.org/drawingml/2006/table">
            <a:tbl>
              <a:tblPr rtl="1"/>
              <a:tblGrid>
                <a:gridCol w="4458279">
                  <a:extLst>
                    <a:ext uri="{9D8B030D-6E8A-4147-A177-3AD203B41FA5}">
                      <a16:colId xmlns:a16="http://schemas.microsoft.com/office/drawing/2014/main" val="20000"/>
                    </a:ext>
                  </a:extLst>
                </a:gridCol>
                <a:gridCol w="461587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ts val="6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واجاب الجندي رجل الله وقال هوذا الرب يصنع كوى في السماء هل يكون مثل هذا الأمر قال انك ترى بعينيك ولكنك لا تأكل منه. فكان له كذلك.داسه الشعب في الباب فمات.</a:t>
                      </a:r>
                      <a:r>
                        <a:rPr kumimoji="0" lang="en-US" sz="3200" b="0" i="0" u="none" strike="noStrike" cap="none" normalizeH="0" baseline="0" dirty="0">
                          <a:ln>
                            <a:noFill/>
                          </a:ln>
                          <a:solidFill>
                            <a:schemeClr val="bg1"/>
                          </a:solidFill>
                          <a:effectLst/>
                          <a:latin typeface="Arial" charset="0"/>
                          <a:cs typeface="Arial" charset="0"/>
                        </a:rPr>
                        <a:t> </a:t>
                      </a:r>
                      <a:r>
                        <a:rPr kumimoji="0" lang="en-US" sz="2800" b="1" i="0" u="none" strike="noStrike" kern="1200" cap="none" normalizeH="0" baseline="0" dirty="0">
                          <a:ln>
                            <a:noFill/>
                          </a:ln>
                          <a:solidFill>
                            <a:srgbClr val="FF9900"/>
                          </a:solidFill>
                          <a:effectLst/>
                          <a:latin typeface="Arial" charset="0"/>
                          <a:ea typeface="+mn-ea"/>
                          <a:cs typeface="Arial" charset="0"/>
                        </a:rPr>
                        <a:t>)</a:t>
                      </a:r>
                      <a:r>
                        <a:rPr kumimoji="0" lang="ar-SA" sz="2800" b="1" i="0" u="none" strike="noStrike" cap="none" normalizeH="0" baseline="0" dirty="0">
                          <a:ln>
                            <a:noFill/>
                          </a:ln>
                          <a:solidFill>
                            <a:srgbClr val="FF9900"/>
                          </a:solidFill>
                          <a:effectLst/>
                          <a:latin typeface="Arial" charset="0"/>
                          <a:cs typeface="Arial" charset="0"/>
                        </a:rPr>
                        <a:t>مجداً للثالوث القدوس )</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19 Et l’officier avait répondu à l’homme de Dieu: Quand l’Eternel ferait des fenêtres au ciel, pareille chose arriverait-elle? Et Elisée avait dit: Tu le verras de tes yeux; mais tu n’en mangeras point. 20  C’est en effet ce qui lui arriva: il fut écrasé à la porte par le peuple, et il mourut.</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19 Then that officer had answered the man of God, and said, Now look, if the Lord would make windows in heaven, could such a thing be? And he had said, In fact, you shall see it with your eyes, but you shall not eat of it. 20 And so it happened to him, for the people trampled him in the gate, and he died. </a:t>
                      </a: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97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8748" name="Group 28"/>
          <p:cNvGraphicFramePr>
            <a:graphicFrameLocks noGrp="1"/>
          </p:cNvGraphicFramePr>
          <p:nvPr/>
        </p:nvGraphicFramePr>
        <p:xfrm>
          <a:off x="34925" y="44450"/>
          <a:ext cx="9001125" cy="6194426"/>
        </p:xfrm>
        <a:graphic>
          <a:graphicData uri="http://schemas.openxmlformats.org/drawingml/2006/table">
            <a:tbl>
              <a:tblPr rtl="1"/>
              <a:tblGrid>
                <a:gridCol w="4531158">
                  <a:extLst>
                    <a:ext uri="{9D8B030D-6E8A-4147-A177-3AD203B41FA5}">
                      <a16:colId xmlns:a16="http://schemas.microsoft.com/office/drawing/2014/main" val="20000"/>
                    </a:ext>
                  </a:extLst>
                </a:gridCol>
                <a:gridCol w="4469967">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63:1</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يا اللَّهُ إلَهِي إليكَ أُبَكِّرُ. لأنَّ نَفْسِي عَطِشَتْ إليكَ، لكي يُزْهِر لكَ جَسَدِي في أرضٍ مُقفرةٍ، وموضِع غير مَسلوكٍ.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63:1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Dieu, c'est toi mon Dieu, dès l'aube 	je te désire; mon âme a soif de toi.</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 chair languit après toi, dans une terre desséchée, épuisée, sans eau,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63:1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63:1 O God, You are my God; Early will I seek You; My soul thirsts for You; My flesh longs for You In a dry and thirsty land Where there is no water.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46pm</a:t>
            </a:r>
          </a:p>
        </p:txBody>
      </p:sp>
    </p:spTree>
  </p:cSld>
  <p:clrMapOvr>
    <a:masterClrMapping/>
  </p:clrMapOvr>
</p:sld>
</file>

<file path=ppt/slides/slide3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9769" name="Group 25"/>
          <p:cNvGraphicFramePr>
            <a:graphicFrameLocks noGrp="1"/>
          </p:cNvGraphicFramePr>
          <p:nvPr/>
        </p:nvGraphicFramePr>
        <p:xfrm>
          <a:off x="34925" y="44450"/>
          <a:ext cx="9145588" cy="6693408"/>
        </p:xfrm>
        <a:graphic>
          <a:graphicData uri="http://schemas.openxmlformats.org/drawingml/2006/table">
            <a:tbl>
              <a:tblPr rtl="1"/>
              <a:tblGrid>
                <a:gridCol w="4502007">
                  <a:extLst>
                    <a:ext uri="{9D8B030D-6E8A-4147-A177-3AD203B41FA5}">
                      <a16:colId xmlns:a16="http://schemas.microsoft.com/office/drawing/2014/main" val="20000"/>
                    </a:ext>
                  </a:extLst>
                </a:gridCol>
                <a:gridCol w="464358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متى </a:t>
                      </a:r>
                      <a:r>
                        <a:rPr kumimoji="0" lang="en-CA" sz="3600" b="0" i="0" u="sng" strike="noStrike" cap="none" normalizeH="0" baseline="0" dirty="0">
                          <a:ln>
                            <a:noFill/>
                          </a:ln>
                          <a:solidFill>
                            <a:srgbClr val="FF9933"/>
                          </a:solidFill>
                          <a:effectLst/>
                          <a:latin typeface="Arial" charset="0"/>
                          <a:cs typeface="Arial" charset="0"/>
                        </a:rPr>
                        <a:t>)</a:t>
                      </a:r>
                      <a:r>
                        <a:rPr kumimoji="0" lang="ar-SA" sz="3600" b="0" i="0" u="sng" strike="noStrike" cap="none" normalizeH="0" baseline="0" dirty="0">
                          <a:ln>
                            <a:noFill/>
                          </a:ln>
                          <a:solidFill>
                            <a:srgbClr val="FF9933"/>
                          </a:solidFill>
                          <a:effectLst/>
                          <a:latin typeface="Arial" charset="0"/>
                          <a:cs typeface="Arial" charset="0"/>
                        </a:rPr>
                        <a:t>20 :  20 ـ 28 )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حينئذٍ أتت إليهِ أُمُّ ابني زَبدي مع ابنيها ساجدة لهُ وطالبة مِنهُ شيئاً. فقالَ لها: " ماذا تُريدِينَ؟ </a:t>
                      </a:r>
                      <a:r>
                        <a:rPr kumimoji="0" lang="ar-SA" sz="2800" b="0" i="0" u="none" strike="noStrike" cap="none" normalizeH="0" baseline="0" dirty="0">
                          <a:ln>
                            <a:noFill/>
                          </a:ln>
                          <a:solidFill>
                            <a:schemeClr val="bg1"/>
                          </a:solidFill>
                          <a:effectLst/>
                          <a:latin typeface="Arial" charset="0"/>
                          <a:cs typeface="Arial" charset="0"/>
                        </a:rPr>
                        <a:t>" فقالت لهُ: " قُلْ أن يَجلسَ ابنايَ أحدهُما عن يَمينِكَ والآخرُ عن يسارك في ملكُوتكَ ". </a:t>
                      </a:r>
                      <a:endParaRPr kumimoji="0" lang="ar-S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Mathieu 20 : 20-28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20 Alors la mère des fils de </a:t>
                      </a:r>
                      <a:r>
                        <a:rPr kumimoji="0" lang="fr-FR" sz="2600" b="0" i="0" u="none" strike="noStrike" cap="none" normalizeH="0" baseline="0" dirty="0" err="1">
                          <a:ln>
                            <a:noFill/>
                          </a:ln>
                          <a:solidFill>
                            <a:schemeClr val="bg1"/>
                          </a:solidFill>
                          <a:effectLst/>
                          <a:latin typeface="Arial" charset="0"/>
                          <a:cs typeface="Arial" charset="0"/>
                        </a:rPr>
                        <a:t>Zébédée</a:t>
                      </a:r>
                      <a:r>
                        <a:rPr kumimoji="0" lang="fr-FR" sz="2600" b="0" i="0" u="none" strike="noStrike" cap="none" normalizeH="0" baseline="0" dirty="0">
                          <a:ln>
                            <a:noFill/>
                          </a:ln>
                          <a:solidFill>
                            <a:schemeClr val="bg1"/>
                          </a:solidFill>
                          <a:effectLst/>
                          <a:latin typeface="Arial" charset="0"/>
                          <a:cs typeface="Arial" charset="0"/>
                        </a:rPr>
                        <a:t> s'approcha de lui, avec ses fils, et elle se prosterna pour lui faire une demande. Il lui dit: "Que veux-tu?" - "Ordonne, lui dit-elle, que dans ton Royaume mes deux fils que voici siègent l'un à ta droite et l'autre à ta gauche."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Matthew 20:20-28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20 Then the mother of </a:t>
                      </a:r>
                      <a:r>
                        <a:rPr kumimoji="0" lang="en-CA" sz="2600" b="0" i="0" u="none" strike="noStrike" cap="none" normalizeH="0" baseline="0" dirty="0" err="1">
                          <a:ln>
                            <a:noFill/>
                          </a:ln>
                          <a:solidFill>
                            <a:schemeClr val="bg1"/>
                          </a:solidFill>
                          <a:effectLst/>
                          <a:latin typeface="Arial" charset="0"/>
                          <a:cs typeface="Arial" charset="0"/>
                        </a:rPr>
                        <a:t>Zebedee's</a:t>
                      </a:r>
                      <a:r>
                        <a:rPr kumimoji="0" lang="en-CA" sz="2600" b="0" i="0" u="none" strike="noStrike" cap="none" normalizeH="0" baseline="0" dirty="0">
                          <a:ln>
                            <a:noFill/>
                          </a:ln>
                          <a:solidFill>
                            <a:schemeClr val="bg1"/>
                          </a:solidFill>
                          <a:effectLst/>
                          <a:latin typeface="Arial" charset="0"/>
                          <a:cs typeface="Arial" charset="0"/>
                        </a:rPr>
                        <a:t> sons came to Him with her sons, kneeling down and asking something from Him. 21 And He said to her, What do you wish? She said to Him, Grant that these two sons of mine may sit, one on Your right hand and the other on the left, in Your kingdom.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46m</a:t>
            </a:r>
          </a:p>
        </p:txBody>
      </p:sp>
    </p:spTree>
  </p:cSld>
  <p:clrMapOvr>
    <a:masterClrMapping/>
  </p:clrMapOvr>
</p:sld>
</file>

<file path=ppt/slides/slide3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492865"/>
        </p:xfrm>
        <a:graphic>
          <a:graphicData uri="http://schemas.openxmlformats.org/drawingml/2006/table">
            <a:tbl>
              <a:tblPr rtl="1"/>
              <a:tblGrid>
                <a:gridCol w="3715765">
                  <a:extLst>
                    <a:ext uri="{9D8B030D-6E8A-4147-A177-3AD203B41FA5}">
                      <a16:colId xmlns:a16="http://schemas.microsoft.com/office/drawing/2014/main" val="20000"/>
                    </a:ext>
                  </a:extLst>
                </a:gridCol>
                <a:gridCol w="535838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فأجابَ يسوعُ: " لستُما تَعلَمان ما تَطلُبان. أتستطيعان أن تَشربا الكأسَ التي سأشربُها، وأن تَصطبغا بالصِّبغةِ التي سأصطبغُ بها؟ ". قالا لهُ: " نستطيعُ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22 Jésus répondit: "Vous ne savez pas ce que vous demandez. Pouvez-vous boire la coupe que je vais boire?"Ils lui disent: "Nous le pouvons.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22 But Jesus answered and said, You do not know what you ask. Are you able to drink the cup that I am about to drink, and be baptized with the baptism that I am baptized with? They said to Him, We are able.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851904"/>
        </p:xfrm>
        <a:graphic>
          <a:graphicData uri="http://schemas.openxmlformats.org/drawingml/2006/table">
            <a:tbl>
              <a:tblPr rtl="1"/>
              <a:tblGrid>
                <a:gridCol w="4201537">
                  <a:extLst>
                    <a:ext uri="{9D8B030D-6E8A-4147-A177-3AD203B41FA5}">
                      <a16:colId xmlns:a16="http://schemas.microsoft.com/office/drawing/2014/main" val="20000"/>
                    </a:ext>
                  </a:extLst>
                </a:gridCol>
                <a:gridCol w="487261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لهُما يسوع: " أمَّا الكأس فستشربانها، وبالصِّبغةِ ستصطبغان. وأمَّا الجُلُوسُ عن يَميني ويَساري فليسَ لي أن أُعطيهُ إلاَّ للذين أُعدَّ لهُم مِن قِبل أبي الذي في السَّمَوات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23 Il leur dit: "Ma coupe, vous la boirez; quant à siéger à ma droite et à ma gauche, il ne m'appartient pas de l'accorder: ce sera donné à ceux pour qui mon Père l'a préparé."24 Les dix, qui avaient entendu, s'indignèrent contre les deux frères. </a:t>
                      </a: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23 So He said to them, You will indeed drink My cup, and be baptized with the baptism that I am baptized with; but to sit on My right hand and on My left is not Mine to give, but it is for those for whom it is prepared by My Father. 24 And when the ten heard it, they were greatly displeased with the two brothers.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827520"/>
        </p:xfrm>
        <a:graphic>
          <a:graphicData uri="http://schemas.openxmlformats.org/drawingml/2006/table">
            <a:tbl>
              <a:tblPr rtl="1"/>
              <a:tblGrid>
                <a:gridCol w="4481657">
                  <a:extLst>
                    <a:ext uri="{9D8B030D-6E8A-4147-A177-3AD203B41FA5}">
                      <a16:colId xmlns:a16="http://schemas.microsoft.com/office/drawing/2014/main" val="20000"/>
                    </a:ext>
                  </a:extLst>
                </a:gridCol>
                <a:gridCol w="4592493">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سمِعَ العشرةُ التلاميذ تذمرُوا مِن أجل الأخَوين. فدعاهُم يسوعُ وقالَ لهُم: " أنتُم تعلمُونَ أنَّ رُؤساء الأُمم يسُودُونَهُم، وعظمائهُم يتسلَّطُون عليهم. فلا يكُونُ فيكُم هكذا. بل مَن أراد أن يكُون فيكُم عَظِيماً فليكُن خادماً لكُم،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Mais Jésus les appela et leur dit: "Vous le savez, les chefs des nations les tiennent sous leur pouvoir et les grands sous leur domination. 26 Il ne doit pas en être ainsi parmi vous. Au contraire, si quelqu'un veut être grand parmi vous, qu'il soit votre serviteur,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25 But Jesus called them to Himself and said, You know that the rulers of the Gentiles lord it over them, and those who are great exercise authority over them. 26 Yet it shall not be so among you; but whoever desires to become great among you, let him be your servant.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812" name="Group 20"/>
          <p:cNvGraphicFramePr>
            <a:graphicFrameLocks noGrp="1"/>
          </p:cNvGraphicFramePr>
          <p:nvPr/>
        </p:nvGraphicFramePr>
        <p:xfrm>
          <a:off x="34925" y="115888"/>
          <a:ext cx="9001125" cy="5901754"/>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أرادَ أن يكُونَ فيكُم أوَّلاً فليكُن لكُم عَبداً، كما أنَّ ابنَ الإنسان لم يأتِ ليُخدَمَ بل ليخدِمَ، ويبذِلَ نفسهُ فداء عن كثيرينَ ". </a:t>
                      </a:r>
                      <a:endParaRPr kumimoji="0" lang="en-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si quelqu'un veut être le premier parmi vous, qu'il soit votre esclave. C'est ainsi que le Fils de l'homme est venu non pour être servi, mais pour servir et donner sa vie en rançon pour la multitude.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27 And whoever desires to be first among you, let him be your slave-- 28 just as the Son of Man did not come to be served, but to serve, and to give His life a ransom for many.</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28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20281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2028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2028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4890" name="Group 26"/>
          <p:cNvGraphicFramePr>
            <a:graphicFrameLocks noGrp="1"/>
          </p:cNvGraphicFramePr>
          <p:nvPr/>
        </p:nvGraphicFramePr>
        <p:xfrm>
          <a:off x="34925" y="44450"/>
          <a:ext cx="9145588" cy="6865620"/>
        </p:xfrm>
        <a:graphic>
          <a:graphicData uri="http://schemas.openxmlformats.org/drawingml/2006/table">
            <a:tbl>
              <a:tblPr rtl="1"/>
              <a:tblGrid>
                <a:gridCol w="4999469">
                  <a:extLst>
                    <a:ext uri="{9D8B030D-6E8A-4147-A177-3AD203B41FA5}">
                      <a16:colId xmlns:a16="http://schemas.microsoft.com/office/drawing/2014/main" val="20000"/>
                    </a:ext>
                  </a:extLst>
                </a:gridCol>
                <a:gridCol w="414611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رسالة بولس الرسول الثانية إلى أهل كورنثوس( 4 : 5 ـ 18 ) </a:t>
                      </a:r>
                    </a:p>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EG" sz="3000" b="0" i="0" u="none" strike="noStrike" cap="none" normalizeH="0" baseline="0" dirty="0">
                          <a:ln>
                            <a:noFill/>
                          </a:ln>
                          <a:solidFill>
                            <a:schemeClr val="bg1"/>
                          </a:solidFill>
                          <a:effectLst/>
                          <a:latin typeface="Arial" charset="0"/>
                          <a:cs typeface="Arial" charset="0"/>
                        </a:rPr>
                        <a:t>فإنَّنا لَسنا نكرزُ بأنفُسِنا، بل بالمسيح يسوعَ ربّنا، وبأنفُسِنا عبيداً لكُم مِن أجل يسوعَ. لأنَّ اللَّـهَ الذي قالَ: " أنْ يُشرقَ نُورٌ مِن ظُلمةٍ "، هُو الذي أشرقَ في قُلُوبنا، لإنارَة مَعرفةِ مَجدِ اللَّـهِ في وجهِ يسوعَ المسيح</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2 </a:t>
                      </a:r>
                      <a:r>
                        <a:rPr kumimoji="0" lang="en-US" sz="2800" b="0" i="0" u="sng" strike="noStrike" cap="none" normalizeH="0" baseline="0" dirty="0" err="1">
                          <a:ln>
                            <a:noFill/>
                          </a:ln>
                          <a:solidFill>
                            <a:srgbClr val="FF9933"/>
                          </a:solidFill>
                          <a:effectLst/>
                          <a:latin typeface="Arial" charset="0"/>
                          <a:cs typeface="Arial" charset="0"/>
                        </a:rPr>
                        <a:t>Corinthiens</a:t>
                      </a:r>
                      <a:r>
                        <a:rPr kumimoji="0" lang="en-US" sz="2800" b="0" i="0" u="sng" strike="noStrike" cap="none" normalizeH="0" baseline="0" dirty="0">
                          <a:ln>
                            <a:noFill/>
                          </a:ln>
                          <a:solidFill>
                            <a:srgbClr val="FF9933"/>
                          </a:solidFill>
                          <a:effectLst/>
                          <a:latin typeface="Arial" charset="0"/>
                          <a:cs typeface="Arial" charset="0"/>
                        </a:rPr>
                        <a:t> 4:5-18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500" b="0" i="0" u="none" strike="noStrike" cap="none" normalizeH="0" baseline="0" dirty="0">
                          <a:ln>
                            <a:noFill/>
                          </a:ln>
                          <a:solidFill>
                            <a:schemeClr val="bg1"/>
                          </a:solidFill>
                          <a:effectLst/>
                          <a:latin typeface="Arial" charset="0"/>
                          <a:cs typeface="Arial" charset="0"/>
                        </a:rPr>
                        <a:t>5 Non, ce n'est pas nous-mêmes, mais Jésus Christ Seigneur que nous proclamons. Quant à nous-mêmes, nous nous proclamons vos serviteurs à cause de Jésus. Car le Dieu qui a dit: que la lumière brille au milieu des ténèbres, c'est lui-même qui a brillé dans nos cœurs pour faire resplendir la connaissance de sa gloire qui rayonne sur le visage du Christ.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2 Corinthians 4:5-18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500" b="0" i="0" u="none" strike="noStrike" kern="1200" cap="none" normalizeH="0" baseline="0" dirty="0">
                          <a:ln>
                            <a:noFill/>
                          </a:ln>
                          <a:solidFill>
                            <a:schemeClr val="bg1"/>
                          </a:solidFill>
                          <a:effectLst/>
                          <a:latin typeface="Arial" charset="0"/>
                          <a:ea typeface="+mn-ea"/>
                          <a:cs typeface="Arial" charset="0"/>
                        </a:rPr>
                        <a:t>5 For we do not preach ourselves, but Christ Jesus the Lord, and ourselves your bondservants for Jesus' sake. 6 For it is the God who commanded light to shine out of darkness, who has shone in our hearts to give the light of the knowledge of the glory of God in the face of Jesus Christ. </a:t>
                      </a:r>
                      <a:endParaRPr kumimoji="0" lang="en-US" sz="25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46p</a:t>
            </a:r>
          </a:p>
        </p:txBody>
      </p:sp>
    </p:spTree>
  </p:cSld>
  <p:clrMapOvr>
    <a:masterClrMapping/>
  </p:clrMapOvr>
</p:sld>
</file>

<file path=ppt/slides/slide3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452350"/>
        </p:xfrm>
        <a:graphic>
          <a:graphicData uri="http://schemas.openxmlformats.org/drawingml/2006/table">
            <a:tbl>
              <a:tblPr rtl="1"/>
              <a:tblGrid>
                <a:gridCol w="4731039">
                  <a:extLst>
                    <a:ext uri="{9D8B030D-6E8A-4147-A177-3AD203B41FA5}">
                      <a16:colId xmlns:a16="http://schemas.microsoft.com/office/drawing/2014/main" val="20000"/>
                    </a:ext>
                  </a:extLst>
                </a:gridCol>
                <a:gridCol w="4414549">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ولنا هذا الكنز فى أواني خزفيَّةٍ، ليكُونَ فضلُ القُوَّة للَّـهِ لا منَّا. مُكتئبين في كُلِّ شيءٍ، ولكن غير مُتضايقينَ. مَطرُوحين، لكن غيرَ هَالكين. مُضطَهَدِينَ، لكن غيرَ مَترُوكينَ. ( مُتحيِّرين، لكن غيرَ يائسِين ).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7 Mais ce trésor, nous le portons dans des vases d'argile, pour que cette incomparable puissance soit de Dieu et non de nous. Pressés de toute part, nous ne sommes pas écrasés; dans des impasses, mais nous arrivons à passer; pourchassés, mais non rejoints; terrassés, mais non achevés;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7 But we have this treasure in earthen vessels, that the excellence of the power may be of God and not of us. 8 We are hard pressed on every side, yet not crushed; we are perplexed, but not in despair; 9 persecuted, but not forsaken; struck down, but not destroyed--</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669712"/>
        </p:xfrm>
        <a:graphic>
          <a:graphicData uri="http://schemas.openxmlformats.org/drawingml/2006/table">
            <a:tbl>
              <a:tblPr rtl="1"/>
              <a:tblGrid>
                <a:gridCol w="4837545">
                  <a:extLst>
                    <a:ext uri="{9D8B030D-6E8A-4147-A177-3AD203B41FA5}">
                      <a16:colId xmlns:a16="http://schemas.microsoft.com/office/drawing/2014/main" val="20000"/>
                    </a:ext>
                  </a:extLst>
                </a:gridCol>
                <a:gridCol w="430804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حامِلينَ في الجسدِ كُلَّ حينٍ إماتةَ يسوعَ، لتظهرَ حياةُ يسوعَ أيضاً في أجسادنا. لأنَّنا نحنُ الأحياء نُسلَّمُ دائماً إلى المَوت مِن أجل يسوعَ، لتظهرَ حياةُ يسوعَ أيضاً في أجسادنا المائتة.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sans cesse nous portons dans notre corps l'agonie de Jésus afin que la vie de Jésus soit elle aussi manifestée dans notre corps. Toujours, en effet, nous les vivants, nous sommes livrés à la mort à cause de Jésus, afin que la vie de Jésus soit elle aussi manifestée dans notre existence mortelle.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10 always carrying about in the body the dying of the Lord Jesus, that the life of Jesus also may be manifested in our body. 11 For we who live are always delivered to death for Jesus' sake, that the life of Jesus also may be manifested in our mortal flesh.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492928"/>
        </p:xfrm>
        <a:graphic>
          <a:graphicData uri="http://schemas.openxmlformats.org/drawingml/2006/table">
            <a:tbl>
              <a:tblPr rtl="1"/>
              <a:tblGrid>
                <a:gridCol w="4715019">
                  <a:extLst>
                    <a:ext uri="{9D8B030D-6E8A-4147-A177-3AD203B41FA5}">
                      <a16:colId xmlns:a16="http://schemas.microsoft.com/office/drawing/2014/main" val="20000"/>
                    </a:ext>
                  </a:extLst>
                </a:gridCol>
                <a:gridCol w="4430569">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فالموت إذن يعملُ فينا، والحياةُ فيكُم. فإذ فينا رُوحُ الإيمان الواحد، كما هُو مكتُوب " آمنتُ ولذلك تكلَّمت "، فنحنُ أيضاً نُؤمنُ ولذلك نتكلَّمُ. لعِلمنا بأنَّ الذي أقام الربَّ يسوعَ سَـيُقيمُنا نحنُ بيســوعَ،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12 Ainsi la mort est à l'</a:t>
                      </a:r>
                      <a:r>
                        <a:rPr kumimoji="0" lang="fr-FR" sz="2600" b="0" i="0" u="none" strike="noStrike" cap="none" normalizeH="0" baseline="0" dirty="0" err="1">
                          <a:ln>
                            <a:noFill/>
                          </a:ln>
                          <a:solidFill>
                            <a:schemeClr val="bg1"/>
                          </a:solidFill>
                          <a:effectLst/>
                          <a:latin typeface="Arial" charset="0"/>
                          <a:cs typeface="Arial" charset="0"/>
                        </a:rPr>
                        <a:t>oeuvre</a:t>
                      </a:r>
                      <a:r>
                        <a:rPr kumimoji="0" lang="fr-FR" sz="2600" b="0" i="0" u="none" strike="noStrike" cap="none" normalizeH="0" baseline="0" dirty="0">
                          <a:ln>
                            <a:noFill/>
                          </a:ln>
                          <a:solidFill>
                            <a:schemeClr val="bg1"/>
                          </a:solidFill>
                          <a:effectLst/>
                          <a:latin typeface="Arial" charset="0"/>
                          <a:cs typeface="Arial" charset="0"/>
                        </a:rPr>
                        <a:t> en nous, mais la vie en vous. Pourtant, forts de ce même esprit de foi dont il est écrit: J'ai cru, c'est pourquoi j'ai parlé, nous croyons, nous aussi, et c'est pourquoi nous parlons. Car nous le savons, celui qui a ressuscité le Seigneur Jésus, nous ressuscitera nous aussi avec Jésus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kern="1200" cap="none" normalizeH="0" baseline="0" dirty="0">
                          <a:ln>
                            <a:noFill/>
                          </a:ln>
                          <a:solidFill>
                            <a:schemeClr val="bg1"/>
                          </a:solidFill>
                          <a:effectLst/>
                          <a:latin typeface="Arial" charset="0"/>
                          <a:ea typeface="+mn-ea"/>
                          <a:cs typeface="Arial" charset="0"/>
                        </a:rPr>
                        <a:t>12 So then death is working in us, but life in you. 13 And since we have the same spirit of faith, according to what is written, I believed and therefore I spoke, we also believe and therefore speak, 14 knowing that He who raised up the Lord Jesus will also raise us up with Jesus,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797918"/>
        </p:xfrm>
        <a:graphic>
          <a:graphicData uri="http://schemas.openxmlformats.org/drawingml/2006/table">
            <a:tbl>
              <a:tblPr rtl="1"/>
              <a:tblGrid>
                <a:gridCol w="4849233">
                  <a:extLst>
                    <a:ext uri="{9D8B030D-6E8A-4147-A177-3AD203B41FA5}">
                      <a16:colId xmlns:a16="http://schemas.microsoft.com/office/drawing/2014/main" val="20000"/>
                    </a:ext>
                  </a:extLst>
                </a:gridCol>
                <a:gridCol w="4296355">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ويوقفنا معكُـم. لأنَّ جميعَ الأشـياء هيَ مِـن أجلكُم، لكي تتكاثر النِّعمة، لتجعل الشُّكر يتزايد مِن كثيرين لمجدِ اللَّـهِ. ولذلكَ لسنا نَفشلُ، بل وإن كانَ إنسانُنا الخارجُ يَفنَى، فإنسانُنا الدَّاخلُ يتجدَّدُ يوماً فيوماً.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et il nous placera avec vous près de lui. Et tout ce que nous vivons, c'est pour vous, afin qu'en s'accroissant la grâce fasse surabonder, par une communauté accrue, l'action de grâce à la gloire de Dieu. C'est pourquoi nous ne perdons pas courage et même si, en nous, l'homme extérieur va vers sa ruine, l'homme intérieur se renouvelle de jour en jour.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kern="1200" cap="none" normalizeH="0" baseline="0" dirty="0">
                          <a:ln>
                            <a:noFill/>
                          </a:ln>
                          <a:solidFill>
                            <a:schemeClr val="bg1"/>
                          </a:solidFill>
                          <a:effectLst/>
                          <a:latin typeface="Arial" charset="0"/>
                          <a:ea typeface="+mn-ea"/>
                          <a:cs typeface="Arial" charset="0"/>
                        </a:rPr>
                        <a:t>and will present us with you. 15 For all things are for your sakes, that grace, having spread through the many, may cause thanksgiving to abound to the glory of God. 16 Therefore we do not lose heart. Even though our outward man is perishing, yet the inward man is being renewed day by day.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573510"/>
        </p:xfrm>
        <a:graphic>
          <a:graphicData uri="http://schemas.openxmlformats.org/drawingml/2006/table">
            <a:tbl>
              <a:tblPr rtl="1"/>
              <a:tblGrid>
                <a:gridCol w="4300685">
                  <a:extLst>
                    <a:ext uri="{9D8B030D-6E8A-4147-A177-3AD203B41FA5}">
                      <a16:colId xmlns:a16="http://schemas.microsoft.com/office/drawing/2014/main" val="20000"/>
                    </a:ext>
                  </a:extLst>
                </a:gridCol>
                <a:gridCol w="4844903">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 خفَّةَ ضِيقَتِنا الوقتِيَّةَ تُنشئُ لنا أكثرَ فأكثرَ ثِقَلَ مَجدٍ أبديَّاً. إذ لا ننظُر إلى ما يُرى، بل إلى ما لا يُرى. لأنَّ ما يُرى إنمَّا هو وقتيٌّ، وأمَّا ما لا يُرى فهُو أبديٌّ.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Car nos détresses d'un moment sont légères par rapport au poids extraordinaire de gloire éternelle qu'elles nous préparent. Notre objectif n'est pas ce qui se voit, mais ce qui ne se voit pas; ce qui se voit est provisoire, mais ce qui ne se voit pas est éternel.</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kern="1200" cap="none" normalizeH="0" baseline="0" dirty="0">
                          <a:ln>
                            <a:noFill/>
                          </a:ln>
                          <a:solidFill>
                            <a:schemeClr val="bg1"/>
                          </a:solidFill>
                          <a:effectLst/>
                          <a:latin typeface="Arial" charset="0"/>
                          <a:ea typeface="+mn-ea"/>
                          <a:cs typeface="Arial" charset="0"/>
                        </a:rPr>
                        <a:t>17 For our light affliction, which is but for a moment, is working for us a far more exceeding and eternal weight of glory, 18 while we do not look at the things which are seen, but at the things which are not seen. For the things which are seen are temporary, but the things which are not seen are eternal.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691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793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079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2079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0021" name="Group 37"/>
          <p:cNvGraphicFramePr>
            <a:graphicFrameLocks noGrp="1"/>
          </p:cNvGraphicFramePr>
          <p:nvPr/>
        </p:nvGraphicFramePr>
        <p:xfrm>
          <a:off x="34925" y="44450"/>
          <a:ext cx="9074150" cy="6736080"/>
        </p:xfrm>
        <a:graphic>
          <a:graphicData uri="http://schemas.openxmlformats.org/drawingml/2006/table">
            <a:tbl>
              <a:tblPr rtl="1"/>
              <a:tblGrid>
                <a:gridCol w="4671289">
                  <a:extLst>
                    <a:ext uri="{9D8B030D-6E8A-4147-A177-3AD203B41FA5}">
                      <a16:colId xmlns:a16="http://schemas.microsoft.com/office/drawing/2014/main" val="20000"/>
                    </a:ext>
                  </a:extLst>
                </a:gridCol>
                <a:gridCol w="4402861">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يوحنا الرسول الأولى ( 3 : 13 ـ 24 )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لا تَتعجَّبُوا يا إخوتي إن كانَ العالمُ يُبغِضُكُمْ. نحنُ نعلَمُ أنَّنا قد انتقلنا مِن المَوت إلى الحياة، لأنَّنا نُحِبُّ الإخوةَ. مَن لا يُحِبَّ أخاهُ يبقى في المَوت. كُلُّ مَن يُبغِضُ أخاهُ فهُو قاتلُ نفسٍ،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1 Jean 3 : 13-24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13 Ne vous étonnez pas, frères, si le monde vous hait. Nous, nous savons que nous sommes passés de la mort à la vie, puisque nous aimons nos frères. Qui n'aime pas demeure dans la mort. Quiconque hait son frère est un meurtrier.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John 3:13-24</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13 Do not marvel, my brethren, if the world hates you. 14 We know that we have passed from death to life, because we love the brethren. He who does not love his brother abides in death. 15 Whoever hates his brother is a murderer,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46c</a:t>
            </a:r>
          </a:p>
        </p:txBody>
      </p:sp>
    </p:spTree>
  </p:cSld>
  <p:clrMapOvr>
    <a:masterClrMapping/>
  </p:clrMapOvr>
</p:sld>
</file>

<file path=ppt/slides/slide3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900672"/>
        </p:xfrm>
        <a:graphic>
          <a:graphicData uri="http://schemas.openxmlformats.org/drawingml/2006/table">
            <a:tbl>
              <a:tblPr rtl="1"/>
              <a:tblGrid>
                <a:gridCol w="4860923">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ونعلَم أنَّ كُلَّ قاتل نفسٍ ليست لهُ حياةٌ أبديَّةٌ ثابتةٌ فيهِ. بهذا قد عَرَفنا المحبَّةَ: أنَّ ذاكَ قد وضعَ نفسهُ مِن أجلنا، فنحنُ ينبغي لنا أن نضعَ نُفُوسَنا مِن أجل بعضنا بعضاً. فأمَّا مَن كان لهُ مَعِيشةُ هذا العالَم، ويرى أخاهُ مُحتاجاً،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vous le savez, aucun meurtrier n'a la vie éternelle demeurant en lui. C'est à ceci que désormais nous connaissons l'amour: lui, Jésus, a donné sa vie pour nous;  nous aussi, nous devons donner notre vie pour nos frères.  Si quelqu'un possède les biens de ce monde et voit son frère dans le </a:t>
                      </a:r>
                      <a:r>
                        <a:rPr kumimoji="0" lang="fr-FR" sz="2800" b="0" i="0" u="none" strike="noStrike" cap="none" normalizeH="0" baseline="0" dirty="0" err="1">
                          <a:ln>
                            <a:noFill/>
                          </a:ln>
                          <a:solidFill>
                            <a:schemeClr val="bg1"/>
                          </a:solidFill>
                          <a:effectLst/>
                          <a:latin typeface="Arial" charset="0"/>
                          <a:cs typeface="Arial" charset="0"/>
                        </a:rPr>
                        <a:t>besoi</a:t>
                      </a:r>
                      <a:r>
                        <a:rPr kumimoji="0" lang="fr-FR" sz="28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you know that no murderer has eternal life abiding in him. 16 By this we know love, because He laid down His life for us. And we also ought to lay down our lives for the brethren. 17 But whoever has this world's goods, and sees his brother in need,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842760"/>
        </p:xfrm>
        <a:graphic>
          <a:graphicData uri="http://schemas.openxmlformats.org/drawingml/2006/table">
            <a:tbl>
              <a:tblPr rtl="1"/>
              <a:tblGrid>
                <a:gridCol w="4793815">
                  <a:extLst>
                    <a:ext uri="{9D8B030D-6E8A-4147-A177-3AD203B41FA5}">
                      <a16:colId xmlns:a16="http://schemas.microsoft.com/office/drawing/2014/main" val="20000"/>
                    </a:ext>
                  </a:extLst>
                </a:gridCol>
                <a:gridCol w="428033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وأغلقَ أحشاءهُ عنهُ، فكيفَ تَثبُتُ محبَّةُ اللَّـهِ فيهِ؟ يا أَوْلاَدِي، لا نُحِبَّ بالكَلاَمِ ولا بِاللِّسَانِ، بلْ بالعَمَلِ والحَقِّ! وبهذَا نَعْرِفُ إنَّنا مِن الحَقِّ ونُقنِعُ قُلُوبَنَا أمامه. وإنَّ كان قلبُنا يُبكتنا</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et qu'il se ferme à toute compassion, comment l'amour de Dieu demeurerait-il en lui? Mes petits enfants, n'aimons pas en paroles et de langue, mais en actes et dans la vérité; à cela nous reconnaîtrons que nous sommes de la vérité, et devant lui nous apaiserons notre cœur, car, si notre cœur nous accuse,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shuts up his heart from him, how does the love of God abide in him? 18 My little children, let us not love in word or in tongue, but in deed and in truth. 19 And by this we know that we are of the truth, and shall assure our hearts before Him. 20 For if our heart condemns us,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554648"/>
        </p:xfrm>
        <a:graphic>
          <a:graphicData uri="http://schemas.openxmlformats.org/drawingml/2006/table">
            <a:tbl>
              <a:tblPr rtl="1"/>
              <a:tblGrid>
                <a:gridCol w="4347441">
                  <a:extLst>
                    <a:ext uri="{9D8B030D-6E8A-4147-A177-3AD203B41FA5}">
                      <a16:colId xmlns:a16="http://schemas.microsoft.com/office/drawing/2014/main" val="20000"/>
                    </a:ext>
                  </a:extLst>
                </a:gridCol>
                <a:gridCol w="472670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فإنَّ اللَّهُ أعْظَمُ مِن قلبِنا، ويعلمُ بكُلِّ شيءٍ.</a:t>
                      </a:r>
                      <a:r>
                        <a:rPr kumimoji="0" lang="en-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يا أحبَّائي، إن لم يُبكتنا قلبُنا، فَلنَا ثِقةٌ لدى اللَّه. ومَهْمَا سَألنَا فإنَّنا نَنَالهُ مِنْهُ، لأنَّنَا نَحْفَظُ وصَايَاهُ، ونَعْمَلُ ما هو مرضي أمامهُ.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Dieu est plus grand que notre cœur et il discerne tout. Mes bien-aimés, si notre cœur ne  nous accuse pas, nous nous adressons à Dieu avec assurance; et quoi que nous demandions, nous l'obtenons de lui, parce que nous gardons ses commandements et faisons ce qui lui agrée.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God is greater than our heart, and knows all things. 21 Beloved, if our heart does not condemn us, we have confidence toward God. 22 And whatever we ask we receive from Him, because we keep His commandments and do those things that are pleasing in His sight.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654546"/>
        </p:xfrm>
        <a:graphic>
          <a:graphicData uri="http://schemas.openxmlformats.org/drawingml/2006/table">
            <a:tbl>
              <a:tblPr rtl="1"/>
              <a:tblGrid>
                <a:gridCol w="4659601">
                  <a:extLst>
                    <a:ext uri="{9D8B030D-6E8A-4147-A177-3AD203B41FA5}">
                      <a16:colId xmlns:a16="http://schemas.microsoft.com/office/drawing/2014/main" val="20000"/>
                    </a:ext>
                  </a:extLst>
                </a:gridCol>
                <a:gridCol w="4414549">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وهذهِ هيَ وصِيَّتُهُ: أنْ نُؤمِنَ بِاسْمِ ابنهِ يسوعَ المَسِيحِ، ونُحِبَّ بَعضنا بَعضاً كَما أعطانا وصِيَّةً. فمَن يَحفظْ وصَايَاهُ يَثُبُتْ فيهِ وهو أيضاً فيهِ. وبِهذا نعلمُ أنَّهُ يَثْبُتُ فِينَا مِن الرُّوحِ الذي أَعطاناه.</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23 Et voici son commandement: adhérer avec foi à son Fils Jésus Christ et nous aimer les uns les autres, comme il nous en a donné le commandement. Celui qui garde ses commandements demeure en Dieu et Dieu en lui. Par là nous reconnaissons qu'il demeure en nous, grâce à l'Esprit dont il nous a fait don.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23 And this is His commandment: that we should believe on the name of His Son Jesus Christ and love one another, as He gave us commandment. 24 Now he who keeps His commandments abides in Him, and He in him. And by this we know that He abides in us, by the Spirit whom He has given us.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203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1203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12036"/>
                                        </p:tgtEl>
                                        <p:attrNameLst>
                                          <p:attrName>style.visibility</p:attrName>
                                        </p:attrNameLst>
                                      </p:cBhvr>
                                      <p:to>
                                        <p:strVal val="visible"/>
                                      </p:to>
                                    </p:set>
                                    <p:anim calcmode="lin" valueType="num">
                                      <p:cBhvr additive="base">
                                        <p:cTn id="7" dur="500" fill="hold"/>
                                        <p:tgtEl>
                                          <p:spTgt spid="7212036"/>
                                        </p:tgtEl>
                                        <p:attrNameLst>
                                          <p:attrName>ppt_x</p:attrName>
                                        </p:attrNameLst>
                                      </p:cBhvr>
                                      <p:tavLst>
                                        <p:tav tm="0">
                                          <p:val>
                                            <p:strVal val="0-#ppt_w/2"/>
                                          </p:val>
                                        </p:tav>
                                        <p:tav tm="100000">
                                          <p:val>
                                            <p:strVal val="#ppt_x"/>
                                          </p:val>
                                        </p:tav>
                                      </p:tavLst>
                                    </p:anim>
                                    <p:anim calcmode="lin" valueType="num">
                                      <p:cBhvr additive="base">
                                        <p:cTn id="8" dur="500" fill="hold"/>
                                        <p:tgtEl>
                                          <p:spTgt spid="7212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305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213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213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213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5140" name="Group 36"/>
          <p:cNvGraphicFramePr>
            <a:graphicFrameLocks noGrp="1"/>
          </p:cNvGraphicFramePr>
          <p:nvPr/>
        </p:nvGraphicFramePr>
        <p:xfrm>
          <a:off x="11722" y="71415"/>
          <a:ext cx="9097353" cy="6550037"/>
        </p:xfrm>
        <a:graphic>
          <a:graphicData uri="http://schemas.openxmlformats.org/drawingml/2006/table">
            <a:tbl>
              <a:tblPr rtl="1"/>
              <a:tblGrid>
                <a:gridCol w="4564785">
                  <a:extLst>
                    <a:ext uri="{9D8B030D-6E8A-4147-A177-3AD203B41FA5}">
                      <a16:colId xmlns:a16="http://schemas.microsoft.com/office/drawing/2014/main" val="20000"/>
                    </a:ext>
                  </a:extLst>
                </a:gridCol>
                <a:gridCol w="4532568">
                  <a:extLst>
                    <a:ext uri="{9D8B030D-6E8A-4147-A177-3AD203B41FA5}">
                      <a16:colId xmlns:a16="http://schemas.microsoft.com/office/drawing/2014/main" val="20001"/>
                    </a:ext>
                  </a:extLst>
                </a:gridCol>
              </a:tblGrid>
              <a:tr h="1857387">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kern="1200" cap="none" normalizeH="0" baseline="0" dirty="0">
                          <a:ln>
                            <a:noFill/>
                          </a:ln>
                          <a:solidFill>
                            <a:srgbClr val="FF9900"/>
                          </a:solidFill>
                          <a:effectLst/>
                          <a:latin typeface="Arial" charset="0"/>
                          <a:ea typeface="+mn-ea"/>
                          <a:cs typeface="Arial" charset="0"/>
                        </a:rPr>
                        <a:t>الأطهار</a:t>
                      </a:r>
                      <a:r>
                        <a:rPr kumimoji="0" lang="en-CA" sz="2800" b="0" i="0" u="sng" strike="noStrike" kern="1200" cap="none" normalizeH="0" baseline="0" dirty="0">
                          <a:ln>
                            <a:noFill/>
                          </a:ln>
                          <a:solidFill>
                            <a:srgbClr val="FF9900"/>
                          </a:solidFill>
                          <a:effectLst/>
                          <a:latin typeface="Arial" charset="0"/>
                          <a:ea typeface="+mn-ea"/>
                          <a:cs typeface="Arial" charset="0"/>
                        </a:rPr>
                        <a:t>)</a:t>
                      </a:r>
                      <a:r>
                        <a:rPr kumimoji="0" lang="ar-SA" sz="2800" b="0" i="0" u="sng" strike="noStrike" kern="1200" cap="none" normalizeH="0" baseline="0" dirty="0">
                          <a:ln>
                            <a:noFill/>
                          </a:ln>
                          <a:solidFill>
                            <a:srgbClr val="FF9900"/>
                          </a:solidFill>
                          <a:effectLst/>
                          <a:latin typeface="Arial" charset="0"/>
                          <a:ea typeface="+mn-ea"/>
                          <a:cs typeface="Arial" charset="0"/>
                        </a:rPr>
                        <a:t> </a:t>
                      </a:r>
                      <a:r>
                        <a:rPr kumimoji="0" lang="en-CA" sz="2800" b="0" i="0" u="sng" strike="noStrike" kern="1200" cap="none" normalizeH="0" baseline="0" dirty="0">
                          <a:ln>
                            <a:noFill/>
                          </a:ln>
                          <a:solidFill>
                            <a:srgbClr val="FF9900"/>
                          </a:solidFill>
                          <a:effectLst/>
                          <a:latin typeface="Arial" charset="0"/>
                          <a:ea typeface="+mn-ea"/>
                          <a:cs typeface="Arial" charset="0"/>
                        </a:rPr>
                        <a:t>25:23-26:6</a:t>
                      </a:r>
                      <a:r>
                        <a:rPr kumimoji="0" lang="ar-SA" sz="2800" b="0" i="0" u="sng" strike="noStrike" cap="none" normalizeH="0" baseline="0" dirty="0">
                          <a:ln>
                            <a:noFill/>
                          </a:ln>
                          <a:solidFill>
                            <a:srgbClr val="FF9933"/>
                          </a:solidFill>
                          <a:effectLst/>
                          <a:latin typeface="Arial" charset="0"/>
                          <a:cs typeface="Arial" charset="0"/>
                        </a:rPr>
                        <a:t>)</a:t>
                      </a:r>
                      <a:endParaRPr kumimoji="0" lang="en-CA"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الغَدِ أقبل أغريباسُ وبَرنيكي باحتفالٍ عظيمٍ، ودخلا دار الاستِماع مع قواد الألوف وأعيان المدينةِ، فأمرَ فستُوسُ فأُحضر بولس.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25:23-26:6</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23 Le lendemain, Agrippa et Bérénice arrivèrent donc en grande pompe et firent leur entrée dans la salle d'audience, accompagnés d'officiers supérieurs et de notables de la ville. Sur un ordre de </a:t>
                      </a:r>
                      <a:r>
                        <a:rPr kumimoji="0" lang="fr-FR" sz="2800" b="0" i="0" u="none" strike="noStrike" kern="1200" cap="none" normalizeH="0" baseline="0" dirty="0" err="1">
                          <a:ln>
                            <a:noFill/>
                          </a:ln>
                          <a:solidFill>
                            <a:schemeClr val="bg1"/>
                          </a:solidFill>
                          <a:effectLst/>
                          <a:latin typeface="Arial" charset="0"/>
                          <a:ea typeface="+mn-ea"/>
                          <a:cs typeface="Arial" charset="0"/>
                        </a:rPr>
                        <a:t>Festus</a:t>
                      </a:r>
                      <a:r>
                        <a:rPr kumimoji="0" lang="fr-FR" sz="2800" b="0" i="0" u="none" strike="noStrike" kern="1200" cap="none" normalizeH="0" baseline="0" dirty="0">
                          <a:ln>
                            <a:noFill/>
                          </a:ln>
                          <a:solidFill>
                            <a:schemeClr val="bg1"/>
                          </a:solidFill>
                          <a:effectLst/>
                          <a:latin typeface="Arial" charset="0"/>
                          <a:ea typeface="+mn-ea"/>
                          <a:cs typeface="Arial" charset="0"/>
                        </a:rPr>
                        <a:t>, on amena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25:23-26:6</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23 So the next day, when Agrippa and Bernice had come with great pomp, and had entered the auditorium with the commanders and the prominent men of the city, at Festus' command Paul was brought in.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46a</a:t>
            </a:r>
          </a:p>
        </p:txBody>
      </p:sp>
    </p:spTree>
  </p:cSld>
  <p:clrMapOvr>
    <a:masterClrMapping/>
  </p:clrMapOvr>
</p:sld>
</file>

<file path=ppt/slides/slide3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766560"/>
        </p:xfrm>
        <a:graphic>
          <a:graphicData uri="http://schemas.openxmlformats.org/drawingml/2006/table">
            <a:tbl>
              <a:tblPr rtl="1"/>
              <a:tblGrid>
                <a:gridCol w="4525385">
                  <a:extLst>
                    <a:ext uri="{9D8B030D-6E8A-4147-A177-3AD203B41FA5}">
                      <a16:colId xmlns:a16="http://schemas.microsoft.com/office/drawing/2014/main" val="20000"/>
                    </a:ext>
                  </a:extLst>
                </a:gridCol>
                <a:gridCol w="4475740">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bg1"/>
                          </a:solidFill>
                          <a:effectLst/>
                          <a:latin typeface="Arial" charset="0"/>
                          <a:cs typeface="Arial" charset="0"/>
                        </a:rPr>
                        <a:t>فقالَ فستُوسُ: " أيُّها المَلِكُ أغريباسُ والرِّجالُ الحاضرُونَ معنا أجمعين، أنتُم تنظُرُونَ هذا الذي توسَّل إليَّ مِن جهتهِ كُلُّ جُمهُور اليهُود في أُورُشليمَ وهُنا، صارخينَ أنَّهُ لا يَنبغي أن يعيشَ بَعدُ. أمَّا أنا فلمَّا وجدتُ أنَّهُ لمْ يَفعل شيئاً يستحقُّ الموت، </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24 </a:t>
                      </a:r>
                      <a:r>
                        <a:rPr kumimoji="0" lang="fr-FR" sz="2600" b="0" i="0" u="none" strike="noStrike" kern="1200" cap="none" normalizeH="0" baseline="0" dirty="0">
                          <a:ln>
                            <a:noFill/>
                          </a:ln>
                          <a:solidFill>
                            <a:schemeClr val="bg1"/>
                          </a:solidFill>
                          <a:effectLst/>
                          <a:latin typeface="Arial" charset="0"/>
                          <a:ea typeface="+mn-ea"/>
                          <a:cs typeface="Arial" charset="0"/>
                        </a:rPr>
                        <a:t>Paul et </a:t>
                      </a:r>
                      <a:r>
                        <a:rPr kumimoji="0" lang="fr-FR" sz="2600" b="0" i="0" u="none" strike="noStrike" kern="1200" cap="none" normalizeH="0" baseline="0" dirty="0" err="1">
                          <a:ln>
                            <a:noFill/>
                          </a:ln>
                          <a:solidFill>
                            <a:schemeClr val="bg1"/>
                          </a:solidFill>
                          <a:effectLst/>
                          <a:latin typeface="Arial" charset="0"/>
                          <a:ea typeface="+mn-ea"/>
                          <a:cs typeface="Arial" charset="0"/>
                        </a:rPr>
                        <a:t>Festus</a:t>
                      </a:r>
                      <a:r>
                        <a:rPr kumimoji="0" lang="fr-FR" sz="2600" b="0" i="0" u="none" strike="noStrike" kern="1200" cap="none" normalizeH="0" baseline="0" dirty="0">
                          <a:ln>
                            <a:noFill/>
                          </a:ln>
                          <a:solidFill>
                            <a:schemeClr val="bg1"/>
                          </a:solidFill>
                          <a:effectLst/>
                          <a:latin typeface="Arial" charset="0"/>
                          <a:ea typeface="+mn-ea"/>
                          <a:cs typeface="Arial" charset="0"/>
                        </a:rPr>
                        <a:t> prit la parole: "Roi Agrippa et vous tous qui êtes avec nous, vous voyez cet homme. La population juive tout entière est venue me trouver à son sujet, à Jérusalem et jusqu'ici, en criant qu'il ne fallait plus lui laisser la vie. Pour ma part, je n'ai rien relevé dans ses actes qui mérite la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kern="1200" cap="none" normalizeH="0" baseline="0" dirty="0">
                          <a:ln>
                            <a:noFill/>
                          </a:ln>
                          <a:solidFill>
                            <a:schemeClr val="bg1"/>
                          </a:solidFill>
                          <a:effectLst/>
                          <a:latin typeface="Arial" charset="0"/>
                          <a:ea typeface="+mn-ea"/>
                          <a:cs typeface="Arial" charset="0"/>
                        </a:rPr>
                        <a:t>24 And Festus said: King Agrippa and all the men who are here present with us, you see this man about whom the whole assembly of the Jews petitioned me, both at Jerusalem and here, crying out that he was not fit to live any longer. 25 But when I found that he had committed nothing deserving of death, </a:t>
                      </a:r>
                      <a:endParaRPr kumimoji="0" lang="en-US" sz="26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734810"/>
        </p:xfrm>
        <a:graphic>
          <a:graphicData uri="http://schemas.openxmlformats.org/drawingml/2006/table">
            <a:tbl>
              <a:tblPr rtl="1"/>
              <a:tblGrid>
                <a:gridCol w="4134431">
                  <a:extLst>
                    <a:ext uri="{9D8B030D-6E8A-4147-A177-3AD203B41FA5}">
                      <a16:colId xmlns:a16="http://schemas.microsoft.com/office/drawing/2014/main" val="20000"/>
                    </a:ext>
                  </a:extLst>
                </a:gridCol>
                <a:gridCol w="4866694">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وهو قد رفعَ دَعواهُ إلى أغسطُس، قضيتُ بأن أُرسلهُ. وليسَ لي شيءٌ يَقينٌ مِن جهتهِ لأكتُب إلى السَّيِّدِ. فلهذا أحضرتهُ أمامكُم، وخصوصاً أمامك أيُّها المَلِكُ أغريباسُ، حتى إذا فحصتهُ أمامك يكُون لي شيءٌ لأكتُبه.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normalizeH="0" baseline="0" dirty="0">
                          <a:ln>
                            <a:noFill/>
                          </a:ln>
                          <a:solidFill>
                            <a:schemeClr val="bg1"/>
                          </a:solidFill>
                          <a:effectLst/>
                          <a:latin typeface="Arial" charset="0"/>
                          <a:ea typeface="+mn-ea"/>
                          <a:cs typeface="Arial" charset="0"/>
                        </a:rPr>
                        <a:t>mais, puisqu'il en a appelé à Sa Majesté, j'ai décidé de le lui envoyer. Comme je ne dispose d'aucune donnée sûre pour écrire au souverain sur son compte, je l'ai fait comparaître devant vous, devant toi surtout, roi Agrippa, afin d'être en mesure de lui écrire, à la suite de cette audience.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400" b="0" i="0" u="none" strike="noStrike" kern="1200" cap="none" normalizeH="0" baseline="0" dirty="0">
                          <a:ln>
                            <a:noFill/>
                          </a:ln>
                          <a:solidFill>
                            <a:schemeClr val="bg1"/>
                          </a:solidFill>
                          <a:effectLst/>
                          <a:latin typeface="Arial" charset="0"/>
                          <a:ea typeface="+mn-ea"/>
                          <a:cs typeface="Arial" charset="0"/>
                        </a:rPr>
                        <a:t>and that he himself had appealed to Augustus, I decided to send him. 26 I have nothing certain to write to my lord concerning him. </a:t>
                      </a:r>
                      <a:r>
                        <a:rPr kumimoji="0" lang="en-CA" sz="2600" b="0" i="0" u="none" strike="noStrike" cap="none" normalizeH="0" baseline="0" dirty="0">
                          <a:ln>
                            <a:noFill/>
                          </a:ln>
                          <a:solidFill>
                            <a:schemeClr val="bg1"/>
                          </a:solidFill>
                          <a:effectLst/>
                          <a:latin typeface="Arial" charset="0"/>
                          <a:cs typeface="Arial" charset="0"/>
                        </a:rPr>
                        <a:t>Therefore I have brought him out before you, and especially before you, King Agrippa, so that after the examination has taken place I may have something to write.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5716"/>
          <a:ext cx="9001125" cy="6767976"/>
        </p:xfrm>
        <a:graphic>
          <a:graphicData uri="http://schemas.openxmlformats.org/drawingml/2006/table">
            <a:tbl>
              <a:tblPr rtl="1"/>
              <a:tblGrid>
                <a:gridCol w="5034537">
                  <a:extLst>
                    <a:ext uri="{9D8B030D-6E8A-4147-A177-3AD203B41FA5}">
                      <a16:colId xmlns:a16="http://schemas.microsoft.com/office/drawing/2014/main" val="20000"/>
                    </a:ext>
                  </a:extLst>
                </a:gridCol>
                <a:gridCol w="3966588">
                  <a:extLst>
                    <a:ext uri="{9D8B030D-6E8A-4147-A177-3AD203B41FA5}">
                      <a16:colId xmlns:a16="http://schemas.microsoft.com/office/drawing/2014/main" val="20001"/>
                    </a:ext>
                  </a:extLst>
                </a:gridCol>
              </a:tblGrid>
              <a:tr h="155589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لأنِّي أرَى مِن الجهل أن أبعثَ أسيراً ولا أُبين الدَّعاوي التي عليهِ ". فقالَ أغريباسُ لبولُسَ: " مأذُونٌ لكَ أن تتكلَّمَ عن نفسكَ ". فحينئذٍ بسطَ بولسُ يدهُ وطفقَ يحتجُّ:إنِّي أحسِبُ نَفْسِي سَعِيداً أيُّها المَلِكُ أغريباسُ،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29156">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27 </a:t>
                      </a:r>
                      <a:r>
                        <a:rPr kumimoji="0" lang="fr-FR" sz="2800" b="0" i="0" u="none" strike="noStrike" kern="1200" cap="none" normalizeH="0" baseline="0" dirty="0">
                          <a:ln>
                            <a:noFill/>
                          </a:ln>
                          <a:solidFill>
                            <a:schemeClr val="bg1"/>
                          </a:solidFill>
                          <a:effectLst/>
                          <a:latin typeface="Arial" charset="0"/>
                          <a:ea typeface="+mn-ea"/>
                          <a:cs typeface="Arial" charset="0"/>
                        </a:rPr>
                        <a:t>Il serait absurde en effet, me semble-t-il, d'envoyer un prisonnier sans même spécifier les charges qui pèsent sur lui. Agrippa dit à Paul: "Il t'est permis de plaider ta cause." Paul étendit alors la main et présenta sa défense: "De toutes les accusations que font peser sur moi les Juifs, je m'estime d'autant plus heureux, roi Agrippa,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bg1"/>
                          </a:solidFill>
                          <a:effectLst/>
                          <a:latin typeface="Arial" charset="0"/>
                          <a:cs typeface="Arial" charset="0"/>
                        </a:rPr>
                        <a:t>27 For it seems to me unreasonable to send a prisoner and not to specify the charges against him. 26:1 Then Agrippa said to Paul, You are permitted to speak for yourself. So Paul stretched out his hand and answered for himself:2 I think myself happy, King Agrippa,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173829">
                  <a:extLst>
                    <a:ext uri="{9D8B030D-6E8A-4147-A177-3AD203B41FA5}">
                      <a16:colId xmlns:a16="http://schemas.microsoft.com/office/drawing/2014/main" val="20000"/>
                    </a:ext>
                  </a:extLst>
                </a:gridCol>
                <a:gridCol w="4827296">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إذ أنا مُزمعٌ أن أحتجُّ اليوم لديكَ عن كُلِّ ما يشكُوني بهِ اليهُودُ. لا سِيَّما وأنتَ عالمٌ بجميع العَوائدِ والمسائل التي بينَ اليهُود. لذلكَ أطلبُ إليكَ أن تَسمعني بطُول الأناة.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d'avoir aujourd'hui à me justifier devant toi que tu es au fait de toutes les coutumes des Juifs et de toutes leurs controverses. Je te prie donc de m'écouter avec bienveillance.		</a:t>
                      </a: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because today I shall answer for myself before you concerning all the things of which I am accused by the Jews, 3 especially because you are expert in all customs and questions which have to do with the Jews. Therefore I beg you to hear me patiently. </a:t>
                      </a:r>
                      <a:endParaRPr kumimoji="0" lang="en-US" sz="26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71415"/>
          <a:ext cx="9001125" cy="6797040"/>
        </p:xfrm>
        <a:graphic>
          <a:graphicData uri="http://schemas.openxmlformats.org/drawingml/2006/table">
            <a:tbl>
              <a:tblPr rtl="1"/>
              <a:tblGrid>
                <a:gridCol w="4766107">
                  <a:extLst>
                    <a:ext uri="{9D8B030D-6E8A-4147-A177-3AD203B41FA5}">
                      <a16:colId xmlns:a16="http://schemas.microsoft.com/office/drawing/2014/main" val="20000"/>
                    </a:ext>
                  </a:extLst>
                </a:gridCol>
                <a:gridCol w="4235018">
                  <a:extLst>
                    <a:ext uri="{9D8B030D-6E8A-4147-A177-3AD203B41FA5}">
                      <a16:colId xmlns:a16="http://schemas.microsoft.com/office/drawing/2014/main" val="20001"/>
                    </a:ext>
                  </a:extLst>
                </a:gridCol>
              </a:tblGrid>
              <a:tr h="171451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إنَّ </a:t>
                      </a:r>
                      <a:r>
                        <a:rPr kumimoji="0" lang="ar-EG" sz="3000" b="0" i="0" u="none" strike="noStrike" cap="none" normalizeH="0" baseline="0" dirty="0">
                          <a:ln>
                            <a:noFill/>
                          </a:ln>
                          <a:solidFill>
                            <a:schemeClr val="bg1"/>
                          </a:solidFill>
                          <a:effectLst/>
                          <a:latin typeface="Arial" charset="0"/>
                          <a:cs typeface="Arial" charset="0"/>
                        </a:rPr>
                        <a:t>سيرتي مُنذُ صباي التي مِن البدء كانت لي بين أُمَّتي بأُورُشليمَ يَعرفُها جميعُ اليهُود، وهُم يعرفونني مِن قبل، لو أرادُوا أن يشهدُوا، أنِّي قد عِشتُ فرِّيسياً على مذهَب ديننا الأقوم. والآن أنا واقفٌ أُحاكمُ على رجاء الوعدِ الذي صارَ مِن اللَّـهِ لآبائنا.</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normalizeH="0" baseline="0" dirty="0">
                          <a:ln>
                            <a:noFill/>
                          </a:ln>
                          <a:solidFill>
                            <a:schemeClr val="bg1"/>
                          </a:solidFill>
                          <a:effectLst/>
                          <a:latin typeface="Arial" charset="0"/>
                          <a:ea typeface="+mn-ea"/>
                          <a:cs typeface="Arial" charset="0"/>
                        </a:rPr>
                        <a:t>4 La période de ma vie que, dès ma prime jeunesse, j'ai passée au sein de ma nation, à Jérusalem, tous les Juifs la connaissent. Ils savent de longue date et peuvent témoigner, si toutefois ils le veulent, que j'ai vécu selon la tendance la plus stricte de notre religion, en Pharisien. Et aujourd'hui, si je suis traduit en justice, c'est pour l'espérance en la promesse que Dieu a faite à nos pères.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bg1"/>
                          </a:solidFill>
                          <a:effectLst/>
                          <a:latin typeface="Arial" charset="0"/>
                          <a:cs typeface="Arial" charset="0"/>
                        </a:rPr>
                        <a:t>4 My manner of life from my youth, which was spent from the beginning among my own nation at Jerusalem, all the Jews know. 5 They knew me from the first, if they were willing to testify, that according to the strictest sect of our religion I lived a Pharisee. 6 And now I stand and am judged for the hope of the promise made by God to our fathers.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715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817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9224" name="Group 24"/>
          <p:cNvGraphicFramePr>
            <a:graphicFrameLocks noGrp="1"/>
          </p:cNvGraphicFramePr>
          <p:nvPr/>
        </p:nvGraphicFramePr>
        <p:xfrm>
          <a:off x="107950" y="44450"/>
          <a:ext cx="9072563"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Times New Roman" pitchFamily="18" charset="0"/>
                        </a:rPr>
                        <a:t>122:1-2</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فَرِحْتُ بالقَائِلينَ لي إلى بَيْتِ الربِّ إلَهنا نَذهبُ. وَقفَتْ أرْجُلُنا في دِيارِ أُورُشَلِيم.      هللويا</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33"/>
                          </a:solidFill>
                          <a:effectLst/>
                          <a:latin typeface="Arial" charset="0"/>
                          <a:cs typeface="Times New Roman" pitchFamily="18" charset="0"/>
                        </a:rPr>
                        <a:t>Psaume122:1-2</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 Quelle joie quand on m'a dit: Allons à la maison du Seigneur.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Nous nous</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sommes arrêtés à tes portes, Jérusalem,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122:1-2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122:1 I was glad when they said to me, Let us go into the house of the Lord. 2 Our feet have been standing Within your gates, O Jerusalem!.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46pg</a:t>
            </a:r>
          </a:p>
        </p:txBody>
      </p:sp>
    </p:spTree>
  </p:cSld>
  <p:clrMapOvr>
    <a:masterClrMapping/>
  </p:clrMapOvr>
</p:sld>
</file>

<file path=ppt/slides/slide3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0265" name="Group 41"/>
          <p:cNvGraphicFramePr>
            <a:graphicFrameLocks noGrp="1"/>
          </p:cNvGraphicFramePr>
          <p:nvPr/>
        </p:nvGraphicFramePr>
        <p:xfrm>
          <a:off x="34925" y="44450"/>
          <a:ext cx="9109075" cy="6504432"/>
        </p:xfrm>
        <a:graphic>
          <a:graphicData uri="http://schemas.openxmlformats.org/drawingml/2006/table">
            <a:tbl>
              <a:tblPr rtl="1"/>
              <a:tblGrid>
                <a:gridCol w="4868138">
                  <a:extLst>
                    <a:ext uri="{9D8B030D-6E8A-4147-A177-3AD203B41FA5}">
                      <a16:colId xmlns:a16="http://schemas.microsoft.com/office/drawing/2014/main" val="20000"/>
                    </a:ext>
                  </a:extLst>
                </a:gridCol>
                <a:gridCol w="4240937">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مرقس ( 12 : 18 ـ 27 )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ثُمَّ وافاه صَّدُّوقيُون، الذينَ يَقُولُونَ بأنَّه لا تكُون قيامةٌ، وسألُوهُ قائلينَ:" يامُعَلِّمُ كتبَ لنا مُوسَى: إن ماتَ لأحدٍ أخٌ، وتركَ امرأةً ولم يُخَلِّفْ ولداً، أن يأخُذَ أخُوهُ المرأة</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Marc 12 : 18-27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kern="1200" cap="none" normalizeH="0" baseline="0" dirty="0">
                          <a:ln>
                            <a:noFill/>
                          </a:ln>
                          <a:solidFill>
                            <a:schemeClr val="bg1"/>
                          </a:solidFill>
                          <a:effectLst/>
                          <a:latin typeface="Arial" charset="0"/>
                          <a:ea typeface="+mn-ea"/>
                          <a:cs typeface="Arial" charset="0"/>
                        </a:rPr>
                        <a:t>18 Des Sadducéens viennent auprès de lui. Ces gens disent qu'il n'y a pas de résurrection. Ils lui posaient cette question: "Maître, Moïse a écrit pour nous: Si un homme a un frère qui meurt en laissant une femme,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Mark 12:18-27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18 Then some Sadducees, who say there is no resurrection, came to Him; and they asked Him, saying: 19 Teacher, Moses wrote to us that if a man's brother dies, and leaves his wife behind,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46g</a:t>
            </a:r>
          </a:p>
        </p:txBody>
      </p:sp>
    </p:spTree>
  </p:cSld>
  <p:clrMapOvr>
    <a:masterClrMapping/>
  </p:clrMapOvr>
</p:sld>
</file>

<file path=ppt/slides/slide3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312522"/>
        </p:xfrm>
        <a:graphic>
          <a:graphicData uri="http://schemas.openxmlformats.org/drawingml/2006/table">
            <a:tbl>
              <a:tblPr rtl="1"/>
              <a:tblGrid>
                <a:gridCol w="4620203">
                  <a:extLst>
                    <a:ext uri="{9D8B030D-6E8A-4147-A177-3AD203B41FA5}">
                      <a16:colId xmlns:a16="http://schemas.microsoft.com/office/drawing/2014/main" val="20000"/>
                    </a:ext>
                  </a:extLst>
                </a:gridCol>
                <a:gridCol w="452538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ويُقيمَ نسلاً لأخيهِ. فكانَ عندنا سَبعةُ إخوةٍ. وأخذَ الأوَّلُ امرأةً وماتَ، ولم يَترُك نَسلاً. فأخَذَها الثَّاني وماتَ، ولَمْ يَترُك نَسلاً. وهكذا الثَّالثُ</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mais sans laisser d'enfant, qu'il épouse la veuve et donne une descendance à son frère. </a:t>
                      </a:r>
                      <a:r>
                        <a:rPr kumimoji="0" lang="en-US" sz="2800" b="0" i="0" u="none" strike="noStrike" cap="none" normalizeH="0" baseline="0" dirty="0">
                          <a:ln>
                            <a:noFill/>
                          </a:ln>
                          <a:solidFill>
                            <a:schemeClr val="bg1"/>
                          </a:solidFill>
                          <a:effectLst/>
                          <a:latin typeface="Arial" charset="0"/>
                          <a:cs typeface="Arial" charset="0"/>
                        </a:rPr>
                        <a:t>20 </a:t>
                      </a:r>
                      <a:r>
                        <a:rPr kumimoji="0" lang="fr-FR" sz="2800" b="0" i="0" u="none" strike="noStrike" kern="1200" cap="none" normalizeH="0" baseline="0" dirty="0">
                          <a:ln>
                            <a:noFill/>
                          </a:ln>
                          <a:solidFill>
                            <a:schemeClr val="bg1"/>
                          </a:solidFill>
                          <a:effectLst/>
                          <a:latin typeface="Arial" charset="0"/>
                          <a:ea typeface="+mn-ea"/>
                          <a:cs typeface="Arial" charset="0"/>
                        </a:rPr>
                        <a:t>Il y avait sept frères. Le premier a pris femme et est mort sans laisser de descendance. Le second a épousé cette femme et est mort sans laisser de descendance. Le troisième également,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leaves no children, his brother should take his wife and raise up offspring for his brother. 20 Now there were seven brothers. The first took a wife; and dying, he left no offspring. 21 And the second took her, and he died; nor did he leave any offspring. And the third likewise.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5776900"/>
        </p:xfrm>
        <a:graphic>
          <a:graphicData uri="http://schemas.openxmlformats.org/drawingml/2006/table">
            <a:tbl>
              <a:tblPr rtl="1"/>
              <a:tblGrid>
                <a:gridCol w="4837545">
                  <a:extLst>
                    <a:ext uri="{9D8B030D-6E8A-4147-A177-3AD203B41FA5}">
                      <a16:colId xmlns:a16="http://schemas.microsoft.com/office/drawing/2014/main" val="20000"/>
                    </a:ext>
                  </a:extLst>
                </a:gridCol>
                <a:gridCol w="430804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أيضاً إلى السَّابعُ، ولَمْ يَترُكُوا نَسلاً. وآخِرَ الكُلِّ مَاتَتِ المرأةُ أيضاً. ففي القيامةِ، لمَن مِنهُم تكُونُ زَوجةً؟ لأنَّ السَّبعة اتخذُوها زوجةً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22 et les sept n'ont laissé aucune descendance. Après eux tous, la femme est morte aussi. 23 A la résurrection, quand ils ressusciteront, duquel d'entre eux sera-t-elle la femme, puisque les sept l'ont eue pour femme?"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22 So the seven had her and left no offspring. Last of all the woman died also. 23 Therefore, in the resurrection, when they rise, whose wife will she be? For all seven had her as wife.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42518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 لهُم يسوع:" ألستُم لهذا تَضِلُّونَ، إذاً لا تَعرفُونَ الكُتُبَ ولا قُوَّةَ اللَّـهِ؟ لأنَّهُم متى قامُوا مِن الأمواتِ لا يتزوجُون ولا يتزَوجن، بل يصيرُون كمَلائكَةٍ في السَّمَواتِ.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Jésus leur dit: "N'est-ce point parce que vous ne connaissez ni les Ecritures ni la puissance de Dieu que vous êtes dans l'erreur?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25 </a:t>
                      </a:r>
                      <a:r>
                        <a:rPr kumimoji="0" lang="fr-FR" sz="2800" b="0" i="0" u="none" strike="noStrike" kern="1200" cap="none" normalizeH="0" baseline="0" dirty="0">
                          <a:ln>
                            <a:noFill/>
                          </a:ln>
                          <a:solidFill>
                            <a:schemeClr val="bg1"/>
                          </a:solidFill>
                          <a:effectLst/>
                          <a:latin typeface="Arial" charset="0"/>
                          <a:ea typeface="+mn-ea"/>
                          <a:cs typeface="Arial" charset="0"/>
                        </a:rPr>
                        <a:t>En effet, quand on ressuscite d'entre les morts, on ne prend ni femme ni mari, mais on est comme des anges dans les cieux.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24 Jesus answered and said to them, Are you not therefore mistaken, because you do not know the Scriptures nor the power of God? 25 For when they rise from the dead, they neither marry nor are given in marriage, but are like angels in heaven.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1266" name="Group 18"/>
          <p:cNvGraphicFramePr>
            <a:graphicFrameLocks noGrp="1"/>
          </p:cNvGraphicFramePr>
          <p:nvPr/>
        </p:nvGraphicFramePr>
        <p:xfrm>
          <a:off x="34925" y="44450"/>
          <a:ext cx="9001125" cy="6626352"/>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وأمَّا مِن جهةِ الأمواتِ إنَّهُم يَقُومُونَ: أفما قَرَأتُم في كتابِ مُوسَى، كيفَ خاطبهُ اللَّـهُ على العُلَّيقَةِ قائلاً: " أنا إلهُ إبراهيمَ وإلهُ إسحقَ وإلهُ يعقوبَ؟ اللَّـه ليسَ إلهَ أمواتٍ بل إلهُ أحيَاءٍ. فأنتُم تَضِلُّونَ كَثِيراً!</a:t>
                      </a:r>
                      <a:r>
                        <a:rPr kumimoji="0" lang="en-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26 </a:t>
                      </a:r>
                      <a:r>
                        <a:rPr kumimoji="0" lang="fr-FR" sz="2400" b="0" i="0" u="none" strike="noStrike" kern="1200" cap="none" normalizeH="0" baseline="0" dirty="0">
                          <a:ln>
                            <a:noFill/>
                          </a:ln>
                          <a:solidFill>
                            <a:schemeClr val="bg1"/>
                          </a:solidFill>
                          <a:effectLst/>
                          <a:latin typeface="Arial" charset="0"/>
                          <a:ea typeface="+mn-ea"/>
                          <a:cs typeface="Arial" charset="0"/>
                        </a:rPr>
                        <a:t>Quant au fait que les morts doivent ressusciter, n'avez-vous pas lu dans le livre de Moïse, au récit du buisson ardent, comment Dieu lui a dit: "Je suis le Dieu d'Abraham, le Dieu d'Isaac, et le Dieu de Jacob"? Il n'est pas le Dieu des morts, mais des vivants. Vous êtes complètement dans l'erreur." </a:t>
                      </a:r>
                      <a:endParaRPr kumimoji="0" lang="en-US" sz="2400" b="0" i="0" u="none" strike="noStrike" kern="1200" cap="none" normalizeH="0" baseline="0" dirty="0">
                        <a:ln>
                          <a:noFill/>
                        </a:ln>
                        <a:solidFill>
                          <a:schemeClr val="bg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fr-FR"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400" b="0" i="0" u="none" strike="noStrike" cap="none" normalizeH="0" baseline="0" dirty="0">
                          <a:ln>
                            <a:noFill/>
                          </a:ln>
                          <a:solidFill>
                            <a:schemeClr val="bg1"/>
                          </a:solidFill>
                          <a:effectLst/>
                          <a:latin typeface="Arial" charset="0"/>
                          <a:cs typeface="Arial" charset="0"/>
                        </a:rPr>
                        <a:t>26 But concerning the dead, that they rise, have you not read in the book of Moses, in the burning bush passage, how God spoke to him, saying, `I am the God of Abraham, the God of Isaac, and the God of Jacob'? 27 He is not the God of the dead, but the God of the living. You are therefore greatly mistaken. </a:t>
                      </a:r>
                      <a:endParaRPr kumimoji="0" lang="en-US" sz="24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22275"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7222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22275"/>
                                        </p:tgtEl>
                                        <p:attrNameLst>
                                          <p:attrName>style.visibility</p:attrName>
                                        </p:attrNameLst>
                                      </p:cBhvr>
                                      <p:to>
                                        <p:strVal val="visible"/>
                                      </p:to>
                                    </p:set>
                                    <p:anim calcmode="lin" valueType="num">
                                      <p:cBhvr additive="base">
                                        <p:cTn id="7" dur="500" fill="hold"/>
                                        <p:tgtEl>
                                          <p:spTgt spid="7222275"/>
                                        </p:tgtEl>
                                        <p:attrNameLst>
                                          <p:attrName>ppt_x</p:attrName>
                                        </p:attrNameLst>
                                      </p:cBhvr>
                                      <p:tavLst>
                                        <p:tav tm="0">
                                          <p:val>
                                            <p:strVal val="0-#ppt_w/2"/>
                                          </p:val>
                                        </p:tav>
                                        <p:tav tm="100000">
                                          <p:val>
                                            <p:strVal val="#ppt_x"/>
                                          </p:val>
                                        </p:tav>
                                      </p:tavLst>
                                    </p:anim>
                                    <p:anim calcmode="lin" valueType="num">
                                      <p:cBhvr additive="base">
                                        <p:cTn id="8" dur="500" fill="hold"/>
                                        <p:tgtEl>
                                          <p:spTgt spid="7222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9272" name="Group 8"/>
          <p:cNvGraphicFramePr>
            <a:graphicFrameLocks noGrp="1"/>
          </p:cNvGraphicFramePr>
          <p:nvPr/>
        </p:nvGraphicFramePr>
        <p:xfrm>
          <a:off x="539750" y="404813"/>
          <a:ext cx="8424863" cy="5663184"/>
        </p:xfrm>
        <a:graphic>
          <a:graphicData uri="http://schemas.openxmlformats.org/drawingml/2006/table">
            <a:tbl>
              <a:tblPr rtl="1"/>
              <a:tblGrid>
                <a:gridCol w="8424863">
                  <a:extLst>
                    <a:ext uri="{9D8B030D-6E8A-4147-A177-3AD203B41FA5}">
                      <a16:colId xmlns:a16="http://schemas.microsoft.com/office/drawing/2014/main" val="20000"/>
                    </a:ext>
                  </a:extLst>
                </a:gridCol>
              </a:tblGrid>
              <a:tr h="27352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Friday of the Seventh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الجمعة من الإسبوع السابع من الصوم المقدس</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Vendredi de la Septième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029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802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1339" name="Group 27"/>
          <p:cNvGraphicFramePr>
            <a:graphicFrameLocks noGrp="1"/>
          </p:cNvGraphicFramePr>
          <p:nvPr/>
        </p:nvGraphicFramePr>
        <p:xfrm>
          <a:off x="34925" y="115888"/>
          <a:ext cx="9074150" cy="6596254"/>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kern="1200" cap="none" normalizeH="0" baseline="0" dirty="0">
                          <a:ln>
                            <a:noFill/>
                          </a:ln>
                          <a:solidFill>
                            <a:srgbClr val="FF9933"/>
                          </a:solidFill>
                          <a:effectLst/>
                          <a:latin typeface="Arial" charset="0"/>
                          <a:ea typeface="+mn-ea"/>
                          <a:cs typeface="+mn-cs"/>
                        </a:rPr>
                        <a:t>التكوين لموسى النبي ( 49 : 33 ـ 50 : 1 ـ 26 )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ففرغ يعقوبُ مِن تَوصيتةِ لبنيهِ ومدَّ يعقوب رجليهِ على السَّرير ومات وانضمَّ إلى قومهِ. فوقعَ يوسُفُ على وجهِ أبيهِ وبكَى عليهِ وقبَّلهُ.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rgbClr val="FF9933"/>
                          </a:solidFill>
                          <a:effectLst/>
                          <a:latin typeface="Arial" charset="0"/>
                          <a:cs typeface="Times New Roman" pitchFamily="18" charset="0"/>
                        </a:rPr>
                        <a:t>Genèse</a:t>
                      </a:r>
                      <a:r>
                        <a:rPr kumimoji="0" lang="en-US" sz="3200" b="0" i="0" u="sng" strike="noStrike" cap="none" normalizeH="0" baseline="0" dirty="0">
                          <a:ln>
                            <a:noFill/>
                          </a:ln>
                          <a:solidFill>
                            <a:srgbClr val="FF9933"/>
                          </a:solidFill>
                          <a:effectLst/>
                          <a:latin typeface="Arial" charset="0"/>
                          <a:cs typeface="Times New Roman" pitchFamily="18" charset="0"/>
                        </a:rPr>
                        <a:t> 49:33 - 50:1</a:t>
                      </a:r>
                      <a:endParaRPr kumimoji="0" lang="fr-FR" sz="2800" b="0" i="0" u="none" strike="noStrike" kern="1200" cap="none" normalizeH="0" baseline="0" dirty="0">
                        <a:ln>
                          <a:noFill/>
                        </a:ln>
                        <a:solidFill>
                          <a:schemeClr val="bg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 33 Quand Jacob eut achevé de donner ses ordres à ses fils, il ramena ses pieds dans le lit, il expira et fut réuni aux siens. Joseph se jeta sur le visage de son père, il le couvrit de larmes et l'embrassa.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Genesis 49:33-50:26</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33 And when Jacob had finished commanding his sons, he drew his feet up into the bed and breathed his last, and was gathered to his people. 50:1 Then Joseph fell on his father's face, and wept over him, and kissed him.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47f</a:t>
            </a:r>
          </a:p>
        </p:txBody>
      </p:sp>
    </p:spTree>
  </p:cSld>
  <p:clrMapOvr>
    <a:masterClrMapping/>
  </p:clrMapOvr>
</p:sld>
</file>

<file path=ppt/slides/slide3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6405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وأمرَ عبيدهُ المُحنِّطين أن يُحنِّطُوا أباهُ، فحنَّطَ المُحنطُون إسرائيلَ. وكملت لهُ أربعُونَ يوماً، لأنَّ هكذا تُحسب أيَّام التحنِّيط، وحزنت عليهِ مِصر سبعينَ يوماً.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 Puis il ordonna aux médecins à son service d'embaumer son père. Les médecins embaumèrent Israël, ce qui dura quarante jours pleins, le temps requis pour l'embaumement. Les Egyptiens le pleurèrent, soixante-dix jours.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 And Joseph commanded his servants the physicians to embalm his father. So the physicians embalmed Israel. 3 Forty days were required for him, for such are the days required for those who are embalmed; and the Egyptians mourned for him seventy days.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5834063"/>
        </p:xfrm>
        <a:graphic>
          <a:graphicData uri="http://schemas.openxmlformats.org/drawingml/2006/table">
            <a:tbl>
              <a:tblPr rtl="1"/>
              <a:tblGrid>
                <a:gridCol w="4207310">
                  <a:extLst>
                    <a:ext uri="{9D8B030D-6E8A-4147-A177-3AD203B41FA5}">
                      <a16:colId xmlns:a16="http://schemas.microsoft.com/office/drawing/2014/main" val="20000"/>
                    </a:ext>
                  </a:extLst>
                </a:gridCol>
                <a:gridCol w="479381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ولمَّا انقضت أيَّام الحُزن تكلَّم يوسفُ مع قواد فرعون قائلاً: إن كُنتُ قد وجدتُ نعمةً أمامكُم فتكلَّمُوا عنِّي في مَسامع فرعون وقُولُوا،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4 Quand fut passé le temps des pleurs, Joseph dit à la maison du Pharaon: "Si j'ai trouvé grâce à vos yeux, veuillez parler ainsi aux oreilles du Pharaon:</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 And when the days of his mourning were past, Joseph spoke to the household of Pharaoh, saying, If now I have found </a:t>
                      </a:r>
                      <a:r>
                        <a:rPr kumimoji="0" lang="en-CA" sz="2800" b="0" i="0" u="none" strike="noStrike" cap="none" normalizeH="0" baseline="0" dirty="0" err="1">
                          <a:ln>
                            <a:noFill/>
                          </a:ln>
                          <a:solidFill>
                            <a:schemeClr val="bg1"/>
                          </a:solidFill>
                          <a:effectLst/>
                          <a:latin typeface="Arial" charset="0"/>
                          <a:cs typeface="Arial" charset="0"/>
                        </a:rPr>
                        <a:t>favor</a:t>
                      </a:r>
                      <a:r>
                        <a:rPr kumimoji="0" lang="en-CA" sz="2800" b="0" i="0" u="none" strike="noStrike" cap="none" normalizeH="0" baseline="0" dirty="0">
                          <a:ln>
                            <a:noFill/>
                          </a:ln>
                          <a:solidFill>
                            <a:schemeClr val="bg1"/>
                          </a:solidFill>
                          <a:effectLst/>
                          <a:latin typeface="Arial" charset="0"/>
                          <a:cs typeface="Arial" charset="0"/>
                        </a:rPr>
                        <a:t> in your eyes, please speak in the hearing of Pharaoh, saying,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798565"/>
        </p:xfrm>
        <a:graphic>
          <a:graphicData uri="http://schemas.openxmlformats.org/drawingml/2006/table">
            <a:tbl>
              <a:tblPr rtl="1"/>
              <a:tblGrid>
                <a:gridCol w="4598264">
                  <a:extLst>
                    <a:ext uri="{9D8B030D-6E8A-4147-A177-3AD203B41FA5}">
                      <a16:colId xmlns:a16="http://schemas.microsoft.com/office/drawing/2014/main" val="20000"/>
                    </a:ext>
                  </a:extLst>
                </a:gridCol>
                <a:gridCol w="440286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إن أبي استحلَفَنِي قائلاً في القبر الذي حفرتهُ لنَفسي في أرض كنعانَ هُناك تَدفنُونني، فالآن أصعدُ لأدفنَ أبي وأرجعُ. فقالَ فرعون ليوسف اصعَدْ ادفِنْ أباكَ كما استحلفَكَ.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5 Mon père m'a fait jurer en disant: "Voici que je vais mourir. Dans le tombeau que je me suis creusé au pays de Canaan, c'est là que tu m'enseveliras?" Je voudrais maintenant monter ensevelir mon père et après je reviendrai." Le Pharaon donna sa réponse "Monte ensevelir ton père comme il te l'a fait jurer."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5 `My father made me swear, saying, Behold, I am dying; in my grave which I dug for myself in the land of Canaan, there you shall bury me. Now therefore, please let me go up and bury my father, and I will come back. 6 And Pharaoh said, Go up and bury your father, as he made you swear.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173714"/>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فَصعِدَ يوسُفُ ليَدفنَ أباهُ، وصَعِدَ معهُ كُلُّ عبيدِ فرعون وشُيُوخُ بيتهِ وكُلُّ شُيُوخ أرض مِصرَ وكُلُّ بيتِ يوسُفَ وإخوتُهُ وكُلُّ بيتِ أبيهِ وكُلُّ عشيرتهِ،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7  Et Joseph monta ensevelir son père. Tous les serviteurs du Pharaon, les anciens de sa maison et tous les anciens du pays d'Egypte montèrent avec lui, ainsi que toute la maison de Joseph, ses frères et la maison de son père.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7 So Joseph went up to bury his father; and with him went up all the servants of Pharaoh, the elders of his house, and all the elders of the land of Egypt, 8 as well as all the house of Joseph, his brothers, and his father's house.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وبقيت الأغنام والبقر في أرض جاسان. وصعدت معهُ مَركباتٌ وخيلٌ، فتعاظم المعسكر جداً، وأتوا إلى بَيدَر أطادَ الذي في عَبْر الأُردُنِّ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Ils ne laissèrent au pays de </a:t>
                      </a:r>
                      <a:r>
                        <a:rPr kumimoji="0" lang="fr-FR" sz="2800" b="0" i="0" u="none" strike="noStrike" kern="1200" cap="none" normalizeH="0" baseline="0" dirty="0" err="1">
                          <a:ln>
                            <a:noFill/>
                          </a:ln>
                          <a:solidFill>
                            <a:schemeClr val="bg1"/>
                          </a:solidFill>
                          <a:effectLst/>
                          <a:latin typeface="Arial" charset="0"/>
                          <a:ea typeface="+mn-ea"/>
                          <a:cs typeface="Arial" charset="0"/>
                        </a:rPr>
                        <a:t>Goshèn</a:t>
                      </a:r>
                      <a:r>
                        <a:rPr kumimoji="0" lang="fr-FR" sz="2800" b="0" i="0" u="none" strike="noStrike" kern="1200" cap="none" normalizeH="0" baseline="0" dirty="0">
                          <a:ln>
                            <a:noFill/>
                          </a:ln>
                          <a:solidFill>
                            <a:schemeClr val="bg1"/>
                          </a:solidFill>
                          <a:effectLst/>
                          <a:latin typeface="Arial" charset="0"/>
                          <a:ea typeface="+mn-ea"/>
                          <a:cs typeface="Arial" charset="0"/>
                        </a:rPr>
                        <a:t> que leurs enfants, leur petit et leur gros bétail. Même des chars et des attelages montèrent avec lui. Le camp était très impressionnant. Ils arrivèrent à l'Aire de l'Epine, au-delà du Jourdain.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Only their little ones, their flocks, and their herds they left in the land of Goshen. 9 And there went up with him both chariots and horsemen, and it was a very great gathering. 10 Then they came to the threshing floor of </a:t>
                      </a:r>
                      <a:r>
                        <a:rPr kumimoji="0" lang="en-CA" sz="2800" b="0" i="0" u="none" strike="noStrike" cap="none" normalizeH="0" baseline="0" dirty="0" err="1">
                          <a:ln>
                            <a:noFill/>
                          </a:ln>
                          <a:solidFill>
                            <a:schemeClr val="bg1"/>
                          </a:solidFill>
                          <a:effectLst/>
                          <a:latin typeface="Arial" charset="0"/>
                          <a:cs typeface="Arial" charset="0"/>
                        </a:rPr>
                        <a:t>Atad</a:t>
                      </a:r>
                      <a:r>
                        <a:rPr kumimoji="0" lang="en-CA" sz="2800" b="0" i="0" u="none" strike="noStrike" cap="none" normalizeH="0" baseline="0" dirty="0">
                          <a:ln>
                            <a:noFill/>
                          </a:ln>
                          <a:solidFill>
                            <a:schemeClr val="bg1"/>
                          </a:solidFill>
                          <a:effectLst/>
                          <a:latin typeface="Arial" charset="0"/>
                          <a:cs typeface="Arial" charset="0"/>
                        </a:rPr>
                        <a:t>, which is beyond the Jordan,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23"/>
          <a:ext cx="9001125" cy="6716345"/>
        </p:xfrm>
        <a:graphic>
          <a:graphicData uri="http://schemas.openxmlformats.org/drawingml/2006/table">
            <a:tbl>
              <a:tblPr rtl="1"/>
              <a:tblGrid>
                <a:gridCol w="4357544">
                  <a:extLst>
                    <a:ext uri="{9D8B030D-6E8A-4147-A177-3AD203B41FA5}">
                      <a16:colId xmlns:a16="http://schemas.microsoft.com/office/drawing/2014/main" val="20000"/>
                    </a:ext>
                  </a:extLst>
                </a:gridCol>
                <a:gridCol w="4643581">
                  <a:extLst>
                    <a:ext uri="{9D8B030D-6E8A-4147-A177-3AD203B41FA5}">
                      <a16:colId xmlns:a16="http://schemas.microsoft.com/office/drawing/2014/main" val="20001"/>
                    </a:ext>
                  </a:extLst>
                </a:gridCol>
              </a:tblGrid>
              <a:tr h="19288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وناحُوا عليهِ نواحـاً عظيمـاً وشديـداً جـداً، ونـاح على أبيهِ سبعة أيَّام. فـرَأى سُـكان أرض كنعان المناحةَ في بَيدَر أطادَ وقالُوا هذه مَناحةٌ عظيمةٌ للمِصريِّين،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Là, ils célébrèrent de solennelles et très impressionnantes funérailles. Joseph observa pour son père un deuil de sept jours. Les Cananéens qui habitaient le pays virent ce deuil à l'Aire de l'Epine et s'écrièrent: "C'est un deuil cruel pour l'Egypte!"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they mourned there with a great and very solemn lamentation. He observed seven days of mourning for his father. 11 And when the inhabitants of the land, the Canaanites, saw the mourning at the threshing floor of </a:t>
                      </a:r>
                      <a:r>
                        <a:rPr kumimoji="0" lang="en-CA" sz="2800" b="0" i="0" u="none" strike="noStrike" cap="none" normalizeH="0" baseline="0" dirty="0" err="1">
                          <a:ln>
                            <a:noFill/>
                          </a:ln>
                          <a:solidFill>
                            <a:schemeClr val="bg1"/>
                          </a:solidFill>
                          <a:effectLst/>
                          <a:latin typeface="Arial" charset="0"/>
                          <a:cs typeface="Arial" charset="0"/>
                        </a:rPr>
                        <a:t>Atad</a:t>
                      </a:r>
                      <a:r>
                        <a:rPr kumimoji="0" lang="en-CA" sz="2800" b="0" i="0" u="none" strike="noStrike" cap="none" normalizeH="0" baseline="0" dirty="0">
                          <a:ln>
                            <a:noFill/>
                          </a:ln>
                          <a:solidFill>
                            <a:schemeClr val="bg1"/>
                          </a:solidFill>
                          <a:effectLst/>
                          <a:latin typeface="Arial" charset="0"/>
                          <a:cs typeface="Arial" charset="0"/>
                        </a:rPr>
                        <a:t>, they said, This is a deep mourning of the Egyptians.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16590"/>
        </p:xfrm>
        <a:graphic>
          <a:graphicData uri="http://schemas.openxmlformats.org/drawingml/2006/table">
            <a:tbl>
              <a:tblPr rtl="1"/>
              <a:tblGrid>
                <a:gridCol w="4357544">
                  <a:extLst>
                    <a:ext uri="{9D8B030D-6E8A-4147-A177-3AD203B41FA5}">
                      <a16:colId xmlns:a16="http://schemas.microsoft.com/office/drawing/2014/main" val="20000"/>
                    </a:ext>
                  </a:extLst>
                </a:gridCol>
                <a:gridCol w="464358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لذلك دُعِيَ اسم ذلك المكان مَناحة مِصر، الذي في عَبر الأُردُنِّ. وفعلَ لهُ بنوهُ هكذا كما أَوصاهُم، وحُمل إلى أرض كنعانَ ودُفن في القبر المطبقّ القبر</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Aussi nomma-t-on ce lieu qui est au-delà du Jourdain "Deuil de l'Egypte". Les fils de Jacob agirent à son égard selon ses ordres. Ils le transportèrent au pays de </a:t>
                      </a:r>
                      <a:r>
                        <a:rPr kumimoji="0" lang="fr-FR" sz="2800" b="0" i="0" u="none" strike="noStrike" kern="1200" cap="none" normalizeH="0" baseline="0" dirty="0" err="1">
                          <a:ln>
                            <a:noFill/>
                          </a:ln>
                          <a:solidFill>
                            <a:schemeClr val="bg1"/>
                          </a:solidFill>
                          <a:effectLst/>
                          <a:latin typeface="Arial" charset="0"/>
                          <a:ea typeface="+mn-ea"/>
                          <a:cs typeface="Arial" charset="0"/>
                        </a:rPr>
                        <a:t>Canaân</a:t>
                      </a:r>
                      <a:r>
                        <a:rPr kumimoji="0" lang="fr-FR" sz="2800" b="0" i="0" u="none" strike="noStrike" kern="1200" cap="none" normalizeH="0" baseline="0" dirty="0">
                          <a:ln>
                            <a:noFill/>
                          </a:ln>
                          <a:solidFill>
                            <a:schemeClr val="bg1"/>
                          </a:solidFill>
                          <a:effectLst/>
                          <a:latin typeface="Arial" charset="0"/>
                          <a:ea typeface="+mn-ea"/>
                          <a:cs typeface="Arial" charset="0"/>
                        </a:rPr>
                        <a:t> et l'ensevelirent dans la caverne du champ de </a:t>
                      </a:r>
                      <a:r>
                        <a:rPr kumimoji="0" lang="fr-FR" sz="2800" b="0" i="0" u="none" strike="noStrike" kern="1200" cap="none" normalizeH="0" baseline="0" dirty="0" err="1">
                          <a:ln>
                            <a:noFill/>
                          </a:ln>
                          <a:solidFill>
                            <a:schemeClr val="bg1"/>
                          </a:solidFill>
                          <a:effectLst/>
                          <a:latin typeface="Arial" charset="0"/>
                          <a:ea typeface="+mn-ea"/>
                          <a:cs typeface="Arial" charset="0"/>
                        </a:rPr>
                        <a:t>Makpéla</a:t>
                      </a:r>
                      <a:r>
                        <a:rPr kumimoji="0" lang="fr-FR" sz="2800" b="0" i="0" u="none" strike="noStrike" kern="1200" cap="none" normalizeH="0" baseline="0" dirty="0">
                          <a:ln>
                            <a:noFill/>
                          </a:ln>
                          <a:solidFill>
                            <a:schemeClr val="bg1"/>
                          </a:solidFill>
                          <a:effectLst/>
                          <a:latin typeface="Arial" charset="0"/>
                          <a:ea typeface="+mn-ea"/>
                          <a:cs typeface="Arial" charset="0"/>
                        </a:rPr>
                        <a: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Therefore its name was called Abel </a:t>
                      </a:r>
                      <a:r>
                        <a:rPr kumimoji="0" lang="en-CA" sz="2800" b="0" i="0" u="none" strike="noStrike" cap="none" normalizeH="0" baseline="0" dirty="0" err="1">
                          <a:ln>
                            <a:noFill/>
                          </a:ln>
                          <a:solidFill>
                            <a:schemeClr val="bg1"/>
                          </a:solidFill>
                          <a:effectLst/>
                          <a:latin typeface="Arial" charset="0"/>
                          <a:cs typeface="Arial" charset="0"/>
                        </a:rPr>
                        <a:t>Mizraim</a:t>
                      </a:r>
                      <a:r>
                        <a:rPr kumimoji="0" lang="en-CA" sz="2800" b="0" i="0" u="none" strike="noStrike" cap="none" normalizeH="0" baseline="0" dirty="0">
                          <a:ln>
                            <a:noFill/>
                          </a:ln>
                          <a:solidFill>
                            <a:schemeClr val="bg1"/>
                          </a:solidFill>
                          <a:effectLst/>
                          <a:latin typeface="Arial" charset="0"/>
                          <a:cs typeface="Arial" charset="0"/>
                        </a:rPr>
                        <a:t>, which is beyond the Jordan. 12 So his sons did for him just as he had commanded them. 13 For his sons carried him to the land of Canaan, and buried him in the cave of the field of </a:t>
                      </a:r>
                      <a:r>
                        <a:rPr kumimoji="0" lang="en-CA" sz="2800" b="0" i="0" u="none" strike="noStrike" cap="none" normalizeH="0" baseline="0" dirty="0" err="1">
                          <a:ln>
                            <a:noFill/>
                          </a:ln>
                          <a:solidFill>
                            <a:schemeClr val="bg1"/>
                          </a:solidFill>
                          <a:effectLst/>
                          <a:latin typeface="Arial" charset="0"/>
                          <a:cs typeface="Arial" charset="0"/>
                        </a:rPr>
                        <a:t>Machpelah</a:t>
                      </a:r>
                      <a:r>
                        <a:rPr kumimoji="0" lang="en-CA" sz="2800" b="0" i="0" u="none" strike="noStrike" cap="none" normalizeH="0" baseline="0" dirty="0">
                          <a:ln>
                            <a:noFill/>
                          </a:ln>
                          <a:solidFill>
                            <a:schemeClr val="bg1"/>
                          </a:solidFill>
                          <a:effectLst/>
                          <a:latin typeface="Arial" charset="0"/>
                          <a:cs typeface="Arial" charset="0"/>
                        </a:rPr>
                        <a: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774518">
                  <a:extLst>
                    <a:ext uri="{9D8B030D-6E8A-4147-A177-3AD203B41FA5}">
                      <a16:colId xmlns:a16="http://schemas.microsoft.com/office/drawing/2014/main" val="20000"/>
                    </a:ext>
                  </a:extLst>
                </a:gridCol>
                <a:gridCol w="422660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الذي اشتراه إبراهيمُ مُلْكَ قَبْرٍ مِن عفرُون الحثِّي أمامَ ممرا. ثُمَّ رجعَ يوسُفُ إلى مِصرَ هو وإخوتُهُ وجميعُ الذين ذهبوا معهُ لدَفْن أبيهِ بعد أن دفنوا أباهُ.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le champs acquis par Abraham d'</a:t>
                      </a:r>
                      <a:r>
                        <a:rPr kumimoji="0" lang="fr-FR" sz="2800" b="0" i="0" u="none" strike="noStrike" kern="1200" cap="none" normalizeH="0" baseline="0" dirty="0" err="1">
                          <a:ln>
                            <a:noFill/>
                          </a:ln>
                          <a:solidFill>
                            <a:schemeClr val="bg1"/>
                          </a:solidFill>
                          <a:effectLst/>
                          <a:latin typeface="Arial" charset="0"/>
                          <a:ea typeface="+mn-ea"/>
                          <a:cs typeface="Arial" charset="0"/>
                        </a:rPr>
                        <a:t>Ephrôn</a:t>
                      </a:r>
                      <a:r>
                        <a:rPr kumimoji="0" lang="fr-FR" sz="2800" b="0" i="0" u="none" strike="noStrike" kern="1200" cap="none" normalizeH="0" baseline="0" dirty="0">
                          <a:ln>
                            <a:noFill/>
                          </a:ln>
                          <a:solidFill>
                            <a:schemeClr val="bg1"/>
                          </a:solidFill>
                          <a:effectLst/>
                          <a:latin typeface="Arial" charset="0"/>
                          <a:ea typeface="+mn-ea"/>
                          <a:cs typeface="Arial" charset="0"/>
                        </a:rPr>
                        <a:t> le Hittite, à titre de propriété funéraire, en face de </a:t>
                      </a:r>
                      <a:r>
                        <a:rPr kumimoji="0" lang="fr-FR" sz="2800" b="0" i="0" u="none" strike="noStrike" kern="1200" cap="none" normalizeH="0" baseline="0" dirty="0" err="1">
                          <a:ln>
                            <a:noFill/>
                          </a:ln>
                          <a:solidFill>
                            <a:schemeClr val="bg1"/>
                          </a:solidFill>
                          <a:effectLst/>
                          <a:latin typeface="Arial" charset="0"/>
                          <a:ea typeface="+mn-ea"/>
                          <a:cs typeface="Arial" charset="0"/>
                        </a:rPr>
                        <a:t>Mamré</a:t>
                      </a:r>
                      <a:r>
                        <a:rPr kumimoji="0" lang="fr-FR" sz="2800" b="0" i="0" u="none" strike="noStrike" kern="1200" cap="none" normalizeH="0" baseline="0" dirty="0">
                          <a:ln>
                            <a:noFill/>
                          </a:ln>
                          <a:solidFill>
                            <a:schemeClr val="bg1"/>
                          </a:solidFill>
                          <a:effectLst/>
                          <a:latin typeface="Arial" charset="0"/>
                          <a:ea typeface="+mn-ea"/>
                          <a:cs typeface="Arial" charset="0"/>
                        </a:rPr>
                        <a:t>.  Après l'ensevelissement de son père, Joseph revint en Egypte, lui, ses frères et tous ceux qui étaient montés avec lui pour l'ensevelissement.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before </a:t>
                      </a:r>
                      <a:r>
                        <a:rPr kumimoji="0" lang="en-CA" sz="2800" b="0" i="0" u="none" strike="noStrike" cap="none" normalizeH="0" baseline="0" dirty="0" err="1">
                          <a:ln>
                            <a:noFill/>
                          </a:ln>
                          <a:solidFill>
                            <a:schemeClr val="bg1"/>
                          </a:solidFill>
                          <a:effectLst/>
                          <a:latin typeface="Arial" charset="0"/>
                          <a:cs typeface="Arial" charset="0"/>
                        </a:rPr>
                        <a:t>Mamre</a:t>
                      </a:r>
                      <a:r>
                        <a:rPr kumimoji="0" lang="en-CA" sz="2800" b="0" i="0" u="none" strike="noStrike" cap="none" normalizeH="0" baseline="0" dirty="0">
                          <a:ln>
                            <a:noFill/>
                          </a:ln>
                          <a:solidFill>
                            <a:schemeClr val="bg1"/>
                          </a:solidFill>
                          <a:effectLst/>
                          <a:latin typeface="Arial" charset="0"/>
                          <a:cs typeface="Arial" charset="0"/>
                        </a:rPr>
                        <a:t>, which Abraham bought with the field from </a:t>
                      </a:r>
                      <a:r>
                        <a:rPr kumimoji="0" lang="en-CA" sz="2800" b="0" i="0" u="none" strike="noStrike" cap="none" normalizeH="0" baseline="0" dirty="0" err="1">
                          <a:ln>
                            <a:noFill/>
                          </a:ln>
                          <a:solidFill>
                            <a:schemeClr val="bg1"/>
                          </a:solidFill>
                          <a:effectLst/>
                          <a:latin typeface="Arial" charset="0"/>
                          <a:cs typeface="Arial" charset="0"/>
                        </a:rPr>
                        <a:t>Ephron</a:t>
                      </a:r>
                      <a:r>
                        <a:rPr kumimoji="0" lang="en-CA" sz="2800" b="0" i="0" u="none" strike="noStrike" cap="none" normalizeH="0" baseline="0" dirty="0">
                          <a:ln>
                            <a:noFill/>
                          </a:ln>
                          <a:solidFill>
                            <a:schemeClr val="bg1"/>
                          </a:solidFill>
                          <a:effectLst/>
                          <a:latin typeface="Arial" charset="0"/>
                          <a:cs typeface="Arial" charset="0"/>
                        </a:rPr>
                        <a:t> the Hittite as property for a burial place. 14 And after he had buried his father, Joseph returned to Egypt, he and his brothers and all who went up with him to bury his father.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173714"/>
        </p:xfrm>
        <a:graphic>
          <a:graphicData uri="http://schemas.openxmlformats.org/drawingml/2006/table">
            <a:tbl>
              <a:tblPr rtl="1"/>
              <a:tblGrid>
                <a:gridCol w="4262728">
                  <a:extLst>
                    <a:ext uri="{9D8B030D-6E8A-4147-A177-3AD203B41FA5}">
                      <a16:colId xmlns:a16="http://schemas.microsoft.com/office/drawing/2014/main" val="20000"/>
                    </a:ext>
                  </a:extLst>
                </a:gridCol>
                <a:gridCol w="4738397">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ولمَّا رَأى إخْوَةُ يوسُفَ أنَّ أباهُم قد ماتَ قالُوا لعلَّ يوسُفَ يذكُرنا بالسوء ويُجازينا مُجازاة عن الشرور التي صنعناها بهِ. فجاءوا إلى يوسُف وقالُوا إن أبانا استحلفنا قبلَ موتهِ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15 Voyant que leur père était mort, les frères de Joseph se dirent: "Si Joseph allait nous traiter en ennemis et nous rendre tout le mal que nous lui avons causé! Ils mandèrent à Joseph: "Ton père a donné cet ordre avant sa mort: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15 When Joseph's brothers saw that their father was dead, they said, Perhaps Joseph will hate us, and may actually repay us for all the evil which we did to him. 16 So they sent messengers to Joseph, saying, Before your father died he commanded, saying,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598526"/>
        </p:xfrm>
        <a:graphic>
          <a:graphicData uri="http://schemas.openxmlformats.org/drawingml/2006/table">
            <a:tbl>
              <a:tblPr rtl="1"/>
              <a:tblGrid>
                <a:gridCol w="4290436">
                  <a:extLst>
                    <a:ext uri="{9D8B030D-6E8A-4147-A177-3AD203B41FA5}">
                      <a16:colId xmlns:a16="http://schemas.microsoft.com/office/drawing/2014/main" val="20000"/>
                    </a:ext>
                  </a:extLst>
                </a:gridCol>
                <a:gridCol w="4710689">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قائلاً: هكذا قُولُوا ليوسُفَ اغفر لهُم إساءتهُم وخطيتهُم لأنَّهُم صنعُوا بكَ شَراً، والآن اصفَحْ عن ذَنب عَبيدِ إلهِ أبيكَ. فبكَى يوسُفُ حينَ كلَّمُوهُ.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17 Vous parlerez ainsi à Joseph: "De grâce, pardonne le forfait et faute de tes frères. Certes, ils t'ont causé bien du mal mais, de grâce, pardonne maintenant le forfait des serviteurs du Dieu de ton père." Quand ils lui parlèrent ainsi, Joseph pleura.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17 `Thus you shall say to Joseph: I beg you, please forgive the trespass of your brothers and their sin; for they did evil to you. Now, please, forgive the trespass of the servants of the God of your father. And Joseph wept when they spoke to him. 18 Then his brothers also went and fell down before his face,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768720"/>
        </p:xfrm>
        <a:graphic>
          <a:graphicData uri="http://schemas.openxmlformats.org/drawingml/2006/table">
            <a:tbl>
              <a:tblPr rtl="1"/>
              <a:tblGrid>
                <a:gridCol w="4989220">
                  <a:extLst>
                    <a:ext uri="{9D8B030D-6E8A-4147-A177-3AD203B41FA5}">
                      <a16:colId xmlns:a16="http://schemas.microsoft.com/office/drawing/2014/main" val="20000"/>
                    </a:ext>
                  </a:extLst>
                </a:gridCol>
                <a:gridCol w="4011905">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فجاءوا إليهِ وقالُوا لهُ نحنُ عبيدُكَ. فقالَ يوسُفُ لا تخافُوا، لأنِّي أنا للَّه. لأنكُم قصدتُم بي شَرَّاً، أمَّا اللَّهُ فقصدَ بي خيراً لكي تبقُوا إلى هذا اليوم، ليقتات شعب كثير معكُم.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Ses frères allèrent d'eux-mêmes se jeter devant lui et dirent: "Nous voici tes esclaves!" Joseph leur répondit: "Ne craignez point. Suis-je en effet à la place de Dieu? Vous avez voulu me faire du mal, Dieu a voulu en faire du bien: conserver la vie à un peuple nombreux comme cela se réalise aujourd'hui.</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they said, Behold, we are your servants. 19 Joseph said to them, Do not be afraid, for am I in the place of God? 20 But as for you, you meant evil against me; but God meant it for good, in order to bring it about as it is this day, to save many people alive.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0" y="89280"/>
          <a:ext cx="9001125" cy="6768720"/>
        </p:xfrm>
        <a:graphic>
          <a:graphicData uri="http://schemas.openxmlformats.org/drawingml/2006/table">
            <a:tbl>
              <a:tblPr rtl="1"/>
              <a:tblGrid>
                <a:gridCol w="4452360">
                  <a:extLst>
                    <a:ext uri="{9D8B030D-6E8A-4147-A177-3AD203B41FA5}">
                      <a16:colId xmlns:a16="http://schemas.microsoft.com/office/drawing/2014/main" val="20000"/>
                    </a:ext>
                  </a:extLst>
                </a:gridCol>
                <a:gridCol w="4548765">
                  <a:extLst>
                    <a:ext uri="{9D8B030D-6E8A-4147-A177-3AD203B41FA5}">
                      <a16:colId xmlns:a16="http://schemas.microsoft.com/office/drawing/2014/main" val="20001"/>
                    </a:ext>
                  </a:extLst>
                </a:gridCol>
              </a:tblGrid>
              <a:tr h="133945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وقال لهُم: لا تخافُوا، أنا أعُولُكُم وبيوتكُم، وعزَّاهُم وطيَّبَ قُلُوبهُم. وسكنَ يوسُفُ في مِصرَ هُو وإخوتهِ وكُلُّ بيتُ أبيهِ، وعاشَ يوسُفُ مئَةً وعشرَ سنينَ. ورَأى يوسُفُ أولاد أفرايم إلى الجيل الثَّالثِ،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21 Désormais, ne craignez pas, je pourvoirai à votre subsistance et à celle de vos enfants." Il les réconforta et leur parla cœur à cœur. Joseph habita en Egypte, lui et la maison de son père. Joseph vécut cent dix ans et vit la troisième génération des fils d'Ephraïm.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21 Now therefore, do not be afraid; I will provide for you and your little ones. And he comforted them and spoke kindly to them. 22 So Joseph dwelt in Egypt, he and his father's household. And Joseph lived one hundred and ten years. 23 Joseph saw Ephraim's children to the third generation.</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75740">
                  <a:extLst>
                    <a:ext uri="{9D8B030D-6E8A-4147-A177-3AD203B41FA5}">
                      <a16:colId xmlns:a16="http://schemas.microsoft.com/office/drawing/2014/main" val="20000"/>
                    </a:ext>
                  </a:extLst>
                </a:gridCol>
                <a:gridCol w="452538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وأولادُ ماكير بن مَنسَّى وُلدُوا على فخذي يوسُفَ. وكلَّم يوسُفُ إخوتهِ قائلاً: أنا أموتُ، وسيفتقدُكُم اللَّه افتقاداً ويُصعدُكُم مِن هذه الأرض إلى الأرض التي حَلَفَ اللَّه لآبائكُم إبراهيم وإسحق ويعقوب.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De plus les fils de </a:t>
                      </a:r>
                      <a:r>
                        <a:rPr kumimoji="0" lang="fr-FR" sz="2800" b="0" i="0" u="none" strike="noStrike" kern="1200" cap="none" normalizeH="0" baseline="0" dirty="0" err="1">
                          <a:ln>
                            <a:noFill/>
                          </a:ln>
                          <a:solidFill>
                            <a:schemeClr val="bg1"/>
                          </a:solidFill>
                          <a:effectLst/>
                          <a:latin typeface="Arial" charset="0"/>
                          <a:ea typeface="+mn-ea"/>
                          <a:cs typeface="Arial" charset="0"/>
                        </a:rPr>
                        <a:t>Makir</a:t>
                      </a:r>
                      <a:r>
                        <a:rPr kumimoji="0" lang="fr-FR" sz="2800" b="0" i="0" u="none" strike="noStrike" kern="1200" cap="none" normalizeH="0" baseline="0" dirty="0">
                          <a:ln>
                            <a:noFill/>
                          </a:ln>
                          <a:solidFill>
                            <a:schemeClr val="bg1"/>
                          </a:solidFill>
                          <a:effectLst/>
                          <a:latin typeface="Arial" charset="0"/>
                          <a:ea typeface="+mn-ea"/>
                          <a:cs typeface="Arial" charset="0"/>
                        </a:rPr>
                        <a:t>, fils de Manassé, naquirent sur les genoux de Joseph. Joseph dit à ses frères: "Je vais mourir. Dieu interviendra en votre faveur et vous fera remonter de ce pays vers le pays qu'il a promis par serment à Abraham, Isaac et Jacob."</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The children of </a:t>
                      </a:r>
                      <a:r>
                        <a:rPr kumimoji="0" lang="en-CA" sz="2800" b="0" i="0" u="none" strike="noStrike" cap="none" normalizeH="0" baseline="0" dirty="0" err="1">
                          <a:ln>
                            <a:noFill/>
                          </a:ln>
                          <a:solidFill>
                            <a:schemeClr val="bg1"/>
                          </a:solidFill>
                          <a:effectLst/>
                          <a:latin typeface="Arial" charset="0"/>
                          <a:cs typeface="Arial" charset="0"/>
                        </a:rPr>
                        <a:t>Machir</a:t>
                      </a:r>
                      <a:r>
                        <a:rPr kumimoji="0" lang="en-CA" sz="2800" b="0" i="0" u="none" strike="noStrike" cap="none" normalizeH="0" baseline="0" dirty="0">
                          <a:ln>
                            <a:noFill/>
                          </a:ln>
                          <a:solidFill>
                            <a:schemeClr val="bg1"/>
                          </a:solidFill>
                          <a:effectLst/>
                          <a:latin typeface="Arial" charset="0"/>
                          <a:cs typeface="Arial" charset="0"/>
                        </a:rPr>
                        <a:t>, the son of Manasseh, were also brought up on Joseph's knees. 24 And Joseph said to his brethren, I am dying; but God will surely visit you, and bring you out of this land to the land of which He swore to Abraham, to Isaac, and to Jacob.</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3379" name="Group 19"/>
          <p:cNvGraphicFramePr>
            <a:graphicFrameLocks noGrp="1"/>
          </p:cNvGraphicFramePr>
          <p:nvPr/>
        </p:nvGraphicFramePr>
        <p:xfrm>
          <a:off x="34925" y="115888"/>
          <a:ext cx="9074150" cy="6528500"/>
        </p:xfrm>
        <a:graphic>
          <a:graphicData uri="http://schemas.openxmlformats.org/drawingml/2006/table">
            <a:tbl>
              <a:tblPr rtl="1"/>
              <a:tblGrid>
                <a:gridCol w="4434341">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kern="1200" cap="none" normalizeH="0" baseline="0" dirty="0">
                          <a:ln>
                            <a:noFill/>
                          </a:ln>
                          <a:solidFill>
                            <a:schemeClr val="bg1"/>
                          </a:solidFill>
                          <a:effectLst/>
                          <a:latin typeface="Arial" charset="0"/>
                          <a:ea typeface="+mn-ea"/>
                          <a:cs typeface="Arial" charset="0"/>
                        </a:rPr>
                        <a:t>واستحلفَ يوسُفُ بَنِي إسرائيلَ قائلاً: في الافتقاد الذي سيفتقدُكُم اللَّه بهِ، تَحملُون عِظَامِي مِن ههُنا معكُم. وماتَ يوسُفُ وهو ابنُ مئةٍ وعشَر سنينَ، وحنَّطُوهُ ووُضِعَ  في تابُوتٍ في مِصرَ.</a:t>
                      </a:r>
                      <a:r>
                        <a:rPr kumimoji="0" lang="ar-EG" sz="3600" b="0" i="0" u="none" strike="noStrike" cap="none" normalizeH="0" baseline="0" dirty="0">
                          <a:ln>
                            <a:noFill/>
                          </a:ln>
                          <a:solidFill>
                            <a:srgbClr val="FF9900"/>
                          </a:solidFill>
                          <a:effectLst/>
                          <a:latin typeface="Arial" charset="0"/>
                          <a:cs typeface="Arial" charset="0"/>
                        </a:rPr>
                        <a:t>( </a:t>
                      </a:r>
                      <a:r>
                        <a:rPr kumimoji="0" lang="ar-SA" sz="3600" b="0" i="0" u="none" strike="noStrike" cap="none" normalizeH="0" baseline="0" dirty="0">
                          <a:ln>
                            <a:noFill/>
                          </a:ln>
                          <a:solidFill>
                            <a:srgbClr val="FF9900"/>
                          </a:solidFill>
                          <a:effectLst/>
                          <a:latin typeface="Arial" charset="0"/>
                          <a:cs typeface="Arial" charset="0"/>
                        </a:rPr>
                        <a:t>مجداً للثالوث القدوس)</a:t>
                      </a:r>
                      <a:endParaRPr kumimoji="0" lang="en-CA" sz="36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25 Puis Joseph fit prêter serment aux fils d'Israël: "Lorsque Dieu interviendra en votre faveur, vous ferez remonter mes ossements d'ici." Joseph mourut à l'âge de cent dix ans. On l'embauma et on le déposa dans un cercueil en Egypte.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 25 Then Joseph took an oath from the children of Israel, saying, God will surely visit you, and you shall carry up my bones from here. 26 So Joseph died, being one hundred and ten years old; and they embalmed him, and he was put in a coffin in Egypt.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4408" name="Group 24"/>
          <p:cNvGraphicFramePr>
            <a:graphicFrameLocks noGrp="1"/>
          </p:cNvGraphicFramePr>
          <p:nvPr/>
        </p:nvGraphicFramePr>
        <p:xfrm>
          <a:off x="34925" y="115888"/>
          <a:ext cx="9074150" cy="6338888"/>
        </p:xfrm>
        <a:graphic>
          <a:graphicData uri="http://schemas.openxmlformats.org/drawingml/2006/table">
            <a:tbl>
              <a:tblPr rtl="1"/>
              <a:tblGrid>
                <a:gridCol w="4710689">
                  <a:extLst>
                    <a:ext uri="{9D8B030D-6E8A-4147-A177-3AD203B41FA5}">
                      <a16:colId xmlns:a16="http://schemas.microsoft.com/office/drawing/2014/main" val="20000"/>
                    </a:ext>
                  </a:extLst>
                </a:gridCol>
                <a:gridCol w="4363461">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00"/>
                          </a:solidFill>
                          <a:effectLst/>
                          <a:latin typeface="Arial" charset="0"/>
                          <a:cs typeface="Arial" charset="0"/>
                        </a:rPr>
                        <a:t>أمثال سليمان الحكيم ( 11 : 27 ـ 12 : 1 ـ 22 )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يَطلُبُ الخيرَ يلتَمِسُ الرِّضا ومَن يَطلُبُ الشَّرَّ فالشَّرُّ يلحقه. مَن أتكل على غِناهُ يَسقُطْ، والذي يُعضد الصِّدِّيقين يزهُو.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3200" b="0" i="0" u="sng" strike="noStrike" cap="none" normalizeH="0" baseline="0" dirty="0" err="1">
                          <a:ln>
                            <a:noFill/>
                          </a:ln>
                          <a:solidFill>
                            <a:srgbClr val="FF9933"/>
                          </a:solidFill>
                          <a:effectLst/>
                          <a:latin typeface="Arial" charset="0"/>
                          <a:cs typeface="Arial" charset="0"/>
                        </a:rPr>
                        <a:t>Prov</a:t>
                      </a:r>
                      <a:r>
                        <a:rPr kumimoji="0" lang="fr-FR" sz="3200" b="0" i="0" u="sng" strike="noStrike" cap="none" normalizeH="0" baseline="0" dirty="0">
                          <a:ln>
                            <a:noFill/>
                          </a:ln>
                          <a:solidFill>
                            <a:srgbClr val="FF9933"/>
                          </a:solidFill>
                          <a:effectLst/>
                          <a:latin typeface="Arial" charset="0"/>
                          <a:cs typeface="Arial" charset="0"/>
                        </a:rPr>
                        <a:t>. 11:27 - 12:1-22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27 Qui produit le bien cherche aussi la faveur, qui recherche le mal, le mal l'atteindra. Celui qui se confie en sa richesse tombera, mais les justes, tel un feuillage, s'épanouiront.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Proverbs 11:27-12:22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27 He who earnestly seeks good finds </a:t>
                      </a:r>
                      <a:r>
                        <a:rPr kumimoji="0" lang="en-CA" sz="2800" b="0" i="0" u="none" strike="noStrike" cap="none" normalizeH="0" baseline="0" dirty="0" err="1">
                          <a:ln>
                            <a:noFill/>
                          </a:ln>
                          <a:solidFill>
                            <a:schemeClr val="bg1"/>
                          </a:solidFill>
                          <a:effectLst/>
                          <a:latin typeface="Arial" charset="0"/>
                          <a:cs typeface="Arial" charset="0"/>
                        </a:rPr>
                        <a:t>favor</a:t>
                      </a:r>
                      <a:r>
                        <a:rPr kumimoji="0" lang="en-CA" sz="2800" b="0" i="0" u="none" strike="noStrike" cap="none" normalizeH="0" baseline="0" dirty="0">
                          <a:ln>
                            <a:noFill/>
                          </a:ln>
                          <a:solidFill>
                            <a:schemeClr val="bg1"/>
                          </a:solidFill>
                          <a:effectLst/>
                          <a:latin typeface="Arial" charset="0"/>
                          <a:cs typeface="Arial" charset="0"/>
                        </a:rPr>
                        <a:t>, But trouble will come to him who seeks evil. 28 He who trusts in his riches will fall, But the righteous will flourish like foliage.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8966231" cy="6671872"/>
        </p:xfrm>
        <a:graphic>
          <a:graphicData uri="http://schemas.openxmlformats.org/drawingml/2006/table">
            <a:tbl>
              <a:tblPr rtl="1"/>
              <a:tblGrid>
                <a:gridCol w="4105308">
                  <a:extLst>
                    <a:ext uri="{9D8B030D-6E8A-4147-A177-3AD203B41FA5}">
                      <a16:colId xmlns:a16="http://schemas.microsoft.com/office/drawing/2014/main" val="20000"/>
                    </a:ext>
                  </a:extLst>
                </a:gridCol>
                <a:gridCol w="486092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يُكدِّر بيتهُ يَرث الرِّيح والجاهل يصير عبداً للحكيم. ثمرةُ الصِّدِّيق شجرةُ الحياة، يأتي خوف المُنافقين قبل أن تُنزع نفوسهُم. إذا كان البار بالجهد يخلُص فالخاطئ والمُنافق أين يظهران.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29 Qui jette le trouble chez lui héritera le vent, le fou deviendra l'esclave du sage. L'arbre de vie est le fruit du juste, et le sage captive les gens. Le juste, certes, a sa rétribution sur terre; que dire du méchant et du pécheur!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29 He who troubles his own house will inherit the wind, And the fool will be servant to the wise of heart. 30 The fruit of the righteous is a tree of life, And he who wins souls is wise. 31 If the righteous will be recompensed on the earth, How much more the ungodly and the sinner.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276966"/>
        </p:xfrm>
        <a:graphic>
          <a:graphicData uri="http://schemas.openxmlformats.org/drawingml/2006/table">
            <a:tbl>
              <a:tblPr rtl="1"/>
              <a:tblGrid>
                <a:gridCol w="4363461">
                  <a:extLst>
                    <a:ext uri="{9D8B030D-6E8A-4147-A177-3AD203B41FA5}">
                      <a16:colId xmlns:a16="http://schemas.microsoft.com/office/drawing/2014/main" val="20000"/>
                    </a:ext>
                  </a:extLst>
                </a:gridCol>
                <a:gridCol w="4710689">
                  <a:extLst>
                    <a:ext uri="{9D8B030D-6E8A-4147-A177-3AD203B41FA5}">
                      <a16:colId xmlns:a16="http://schemas.microsoft.com/office/drawing/2014/main" val="20001"/>
                    </a:ext>
                  </a:extLst>
                </a:gridCol>
              </a:tblGrid>
              <a:tr h="202722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يُحبُّ التَّأديبَ يُحبَّ المعرفةَ والذي يُبغضُ التَّوبيخ فهُو بليدٌ. المختارُ ينالُ رضا مِن الربِّ وإنسان المكائد فيحكُمُ عليهِ. لا يُثبَّتُ الإنسانُ بالنفاق،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 Qui aime l'éducation aime la science, qui déteste les avis est stupide. L'homme de bien s'attire la faveur du Seigneur, l'astucieux, le Seigneur le condamne. Personne ne s'affermit par la méchanceté,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12:1 Whoever loves instruction loves knowledge, But he who hates correction is stupid. 2 A good man obtains </a:t>
                      </a:r>
                      <a:r>
                        <a:rPr kumimoji="0" lang="en-CA" sz="2800" b="0" i="0" u="none" strike="noStrike" cap="none" normalizeH="0" baseline="0" dirty="0" err="1">
                          <a:ln>
                            <a:noFill/>
                          </a:ln>
                          <a:solidFill>
                            <a:schemeClr val="bg1"/>
                          </a:solidFill>
                          <a:effectLst/>
                          <a:latin typeface="Arial" charset="0"/>
                          <a:cs typeface="Arial" charset="0"/>
                        </a:rPr>
                        <a:t>favor</a:t>
                      </a:r>
                      <a:r>
                        <a:rPr kumimoji="0" lang="en-CA" sz="2800" b="0" i="0" u="none" strike="noStrike" cap="none" normalizeH="0" baseline="0" dirty="0">
                          <a:ln>
                            <a:noFill/>
                          </a:ln>
                          <a:solidFill>
                            <a:schemeClr val="bg1"/>
                          </a:solidFill>
                          <a:effectLst/>
                          <a:latin typeface="Arial" charset="0"/>
                          <a:cs typeface="Arial" charset="0"/>
                        </a:rPr>
                        <a:t> from the Lord, But a man of wicked intentions He will condemn. 3 A man is not established by wickedness,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833213">
                  <a:extLst>
                    <a:ext uri="{9D8B030D-6E8A-4147-A177-3AD203B41FA5}">
                      <a16:colId xmlns:a16="http://schemas.microsoft.com/office/drawing/2014/main" val="20000"/>
                    </a:ext>
                  </a:extLst>
                </a:gridCol>
                <a:gridCol w="424093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أمَّا أصلُ الصِّدِّيقين فلا يستأصلُ. المرأةُ الفاضلةُ إكليلٌ لرَّجُلها، مِثل سوس في خشب هكذا المرأة الشرِّيرة تهلك رجُلها. أفكارُ الصِّدِّيقين عَدلٌ، تدابيرُ المُنافق غشٌّ،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mais la racine des justes ne sera pas ébranlée. Une femme de valeur est une couronne pour son mari, mais une femme éhontée est une carie dans ses os. Les justes ne songent qu'au droit, les méchants qu'à la fausseté. Les paroles des méchants sont des embûches meurtrières,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But the root of the righteous cannot be moved. 4 An excellent wife is the crown of her husband, But she who causes shame is like rottenness in his bones. 5 The thoughts of the righteous are right, But the counsels of the wicked are deceitful.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629960"/>
        </p:xfrm>
        <a:graphic>
          <a:graphicData uri="http://schemas.openxmlformats.org/drawingml/2006/table">
            <a:tbl>
              <a:tblPr rtl="1"/>
              <a:tblGrid>
                <a:gridCol w="3905399">
                  <a:extLst>
                    <a:ext uri="{9D8B030D-6E8A-4147-A177-3AD203B41FA5}">
                      <a16:colId xmlns:a16="http://schemas.microsoft.com/office/drawing/2014/main" val="20000"/>
                    </a:ext>
                  </a:extLst>
                </a:gridCol>
                <a:gridCol w="5168751">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كلامُ المُنافقين خداعٌ وفمُ المُستقيمينَ يُنقذهم. حيث يطلب المُنافق لا يُوجد، أمَّا بيوتُ الصِّدِّيقينَ فَتثبُتُ. يفتخر الإنسان بفم الحكيم، أمَّا المُلتوي القلب فيكُون للهوان. المسكين الذي يَخدم نفسه خيرٌ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mais la bouche des hommes droits les sauve. Renverse les méchants, ils ne sont plus! Mais la maison des justes tient debout. On loue quelqu'un pour son bon sens, qui a l'esprit tordu est voué au mépris. Il vaut mieux être méprisé et avoir un serviteur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6 The words of the wicked are, Lie in wait for blood, But the mouth of the upright will deliver them. 7 The wicked are overthrown and are no more, But the house of the righteous will stand. 8 A man will be commended according to his wisdom, But he who is of a perverse heart will be despised. 9 Better is the one who is slighted but has a servant,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16590"/>
        </p:xfrm>
        <a:graphic>
          <a:graphicData uri="http://schemas.openxmlformats.org/drawingml/2006/table">
            <a:tbl>
              <a:tblPr rtl="1"/>
              <a:tblGrid>
                <a:gridCol w="4592493">
                  <a:extLst>
                    <a:ext uri="{9D8B030D-6E8A-4147-A177-3AD203B41FA5}">
                      <a16:colId xmlns:a16="http://schemas.microsoft.com/office/drawing/2014/main" val="20000"/>
                    </a:ext>
                  </a:extLst>
                </a:gridCol>
                <a:gridCol w="4481657">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الذي يفتخر وهو محتاج إلى الخُبز. الصِّدِّيقُ يرحم ( يُراعي ) نفسَ بهيمتهِ، أمَّا أحشاءُ المُنافقين فقاسيةٌ. مَن يُفلح أرضهِ يشبع خُبزاً، ومَن يتبع البطَّالين فهُو فاقدُ الفهم. مَن يدمن الخمر مُتنعماً يُهان في قوتهِ.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que faire l'homme important quand on manque de pain. 10 Le juste connaît les besoins de son bétail, mais les entrailles des méchants sont cruelles. Qui cultive sa terre sera rassasié de pain, qui poursuit des chimères manque de sens.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Than he who </a:t>
                      </a:r>
                      <a:r>
                        <a:rPr kumimoji="0" lang="en-CA" sz="2800" b="0" i="0" u="none" strike="noStrike" cap="none" normalizeH="0" baseline="0" dirty="0" err="1">
                          <a:ln>
                            <a:noFill/>
                          </a:ln>
                          <a:solidFill>
                            <a:schemeClr val="bg1"/>
                          </a:solidFill>
                          <a:effectLst/>
                          <a:latin typeface="Arial" charset="0"/>
                          <a:cs typeface="Arial" charset="0"/>
                        </a:rPr>
                        <a:t>honors</a:t>
                      </a:r>
                      <a:r>
                        <a:rPr kumimoji="0" lang="en-CA" sz="2800" b="0" i="0" u="none" strike="noStrike" cap="none" normalizeH="0" baseline="0" dirty="0">
                          <a:ln>
                            <a:noFill/>
                          </a:ln>
                          <a:solidFill>
                            <a:schemeClr val="bg1"/>
                          </a:solidFill>
                          <a:effectLst/>
                          <a:latin typeface="Arial" charset="0"/>
                          <a:cs typeface="Arial" charset="0"/>
                        </a:rPr>
                        <a:t> himself but lacks bread. 10 A righteous man regards the life of his animal, But the tender mercies of the wicked are cruel. 11 He who tills his land will be satisfied with bread, But he who follows frivolity is devoid of understanding.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419842"/>
        </p:xfrm>
        <a:graphic>
          <a:graphicData uri="http://schemas.openxmlformats.org/drawingml/2006/table">
            <a:tbl>
              <a:tblPr rtl="1"/>
              <a:tblGrid>
                <a:gridCol w="4402861">
                  <a:extLst>
                    <a:ext uri="{9D8B030D-6E8A-4147-A177-3AD203B41FA5}">
                      <a16:colId xmlns:a16="http://schemas.microsoft.com/office/drawing/2014/main" val="20000"/>
                    </a:ext>
                  </a:extLst>
                </a:gridCol>
                <a:gridCol w="4671289">
                  <a:extLst>
                    <a:ext uri="{9D8B030D-6E8A-4147-A177-3AD203B41FA5}">
                      <a16:colId xmlns:a16="http://schemas.microsoft.com/office/drawing/2014/main" val="20001"/>
                    </a:ext>
                  </a:extLst>
                </a:gridCol>
              </a:tblGrid>
              <a:tr h="21701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شهوات المُنافقين شريرة، وأصلُ الصِّدِّيقينَ ثابت. يسقط الخاطئ في الفخاخ مِن أجل معصيةِ شفتيهِ، ويفلتُ الصِّدِّيق مِنها. مَن يتبصر حسناً يُرحم، مِن يُزاحم في الأبواب يُضايق نفوساً.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12 L'impie convoite la proie des méchants, mais c'est la racine des justes qui rapporte. Des lèvres criminelles recèlent un piège funeste, mais le juste échappe à l'angoisse.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 The wicked covet the catch of evil men, But the root of the righteous yields fruit. 13 The wicked is ensnared by the transgression of his lips, But the righteous will come through trouble.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497677">
                  <a:extLst>
                    <a:ext uri="{9D8B030D-6E8A-4147-A177-3AD203B41FA5}">
                      <a16:colId xmlns:a16="http://schemas.microsoft.com/office/drawing/2014/main" val="20000"/>
                    </a:ext>
                  </a:extLst>
                </a:gridCol>
                <a:gridCol w="457647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الإنسان مِن ثمرة فمهِ يشبعُ خيراً ومُكافأةُ شفتيهِ تُردُّ لهُ. طريقُ الجاهل مُستقيمٌ في عينيهِ، وأمَّا الحكيم فيستمع المَشُورة. الجاهل يُظهر غضبه مِن يوم إلى يوم، والحكيم يكتم هوانه.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14 Du fruit de ses paroles, chacun tire du bien en abondance et recueille le salaire de son travail. 15 Le fou juge droit son comportement, mais qui écoute un conseil est un sage. Le fou laisse éclater sur l'heure sa colère, mais l'homme prudent avale l'injure.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14 A man will be </a:t>
                      </a:r>
                      <a:r>
                        <a:rPr kumimoji="0" lang="en-CA" sz="2800" b="0" i="0" u="none" strike="noStrike" cap="none" normalizeH="0" baseline="0" dirty="0" err="1">
                          <a:ln>
                            <a:noFill/>
                          </a:ln>
                          <a:solidFill>
                            <a:schemeClr val="bg1"/>
                          </a:solidFill>
                          <a:effectLst/>
                          <a:latin typeface="Arial" charset="0"/>
                          <a:cs typeface="Arial" charset="0"/>
                        </a:rPr>
                        <a:t>satisifed</a:t>
                      </a:r>
                      <a:r>
                        <a:rPr kumimoji="0" lang="en-CA" sz="2800" b="0" i="0" u="none" strike="noStrike" cap="none" normalizeH="0" baseline="0" dirty="0">
                          <a:ln>
                            <a:noFill/>
                          </a:ln>
                          <a:solidFill>
                            <a:schemeClr val="bg1"/>
                          </a:solidFill>
                          <a:effectLst/>
                          <a:latin typeface="Arial" charset="0"/>
                          <a:cs typeface="Arial" charset="0"/>
                        </a:rPr>
                        <a:t> with good by the fruit of his mouth, And the recompense of a man's hands will be rendered to him. 15 The way of a fool is right in his own eyes, But he who heeds counsel is wise. 16 A fool's wrath is known at once, But a prudent man covers shame.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118411">
                  <a:extLst>
                    <a:ext uri="{9D8B030D-6E8A-4147-A177-3AD203B41FA5}">
                      <a16:colId xmlns:a16="http://schemas.microsoft.com/office/drawing/2014/main" val="20000"/>
                    </a:ext>
                  </a:extLst>
                </a:gridCol>
                <a:gridCol w="495573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البار ينطق بالإيمان ظاهراً والشَّاهدُ بالزور فغاش هو. رُب ذي هذر كمضارب السَّيف، وألسنة الحُكماء شفاءٌ. شفاه الحقِّ تُقيم الشهادة، والشَّاهد العجول يحسن لساناً كاذباً.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17 Qui profère la vérité fait éclater la justice; le faux témoin, la fausseté. Où il y a un bavard, il y a des coups d'épée! Mais la langue des sages est un remède. L'homme véridique subsiste à jamais; le menteur: le temps d'un clin d'œil</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17 He who speaks truth declares righteousness, But a false witness, deceit. 18 There is one who speaks like the </a:t>
                      </a:r>
                      <a:r>
                        <a:rPr kumimoji="0" lang="en-CA" sz="2800" b="0" i="0" u="none" strike="noStrike" cap="none" normalizeH="0" baseline="0" dirty="0" err="1">
                          <a:ln>
                            <a:noFill/>
                          </a:ln>
                          <a:solidFill>
                            <a:schemeClr val="bg1"/>
                          </a:solidFill>
                          <a:effectLst/>
                          <a:latin typeface="Arial" charset="0"/>
                          <a:cs typeface="Arial" charset="0"/>
                        </a:rPr>
                        <a:t>piercings</a:t>
                      </a:r>
                      <a:r>
                        <a:rPr kumimoji="0" lang="en-CA" sz="2800" b="0" i="0" u="none" strike="noStrike" cap="none" normalizeH="0" baseline="0" dirty="0">
                          <a:ln>
                            <a:noFill/>
                          </a:ln>
                          <a:solidFill>
                            <a:schemeClr val="bg1"/>
                          </a:solidFill>
                          <a:effectLst/>
                          <a:latin typeface="Arial" charset="0"/>
                          <a:cs typeface="Arial" charset="0"/>
                        </a:rPr>
                        <a:t> of a sword, But the tongue of the wise promotes health. 19 The truthful lip shall be established forever, But a lying tongue is but for a moment.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6459" name="Group 27"/>
          <p:cNvGraphicFramePr>
            <a:graphicFrameLocks noGrp="1"/>
          </p:cNvGraphicFramePr>
          <p:nvPr/>
        </p:nvGraphicFramePr>
        <p:xfrm>
          <a:off x="34925" y="115888"/>
          <a:ext cx="9001125" cy="6783072"/>
        </p:xfrm>
        <a:graphic>
          <a:graphicData uri="http://schemas.openxmlformats.org/drawingml/2006/table">
            <a:tbl>
              <a:tblPr rtl="1"/>
              <a:tblGrid>
                <a:gridCol w="4787898">
                  <a:extLst>
                    <a:ext uri="{9D8B030D-6E8A-4147-A177-3AD203B41FA5}">
                      <a16:colId xmlns:a16="http://schemas.microsoft.com/office/drawing/2014/main" val="20000"/>
                    </a:ext>
                  </a:extLst>
                </a:gridCol>
                <a:gridCol w="4213227">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الغشُّ في قلب الذين يعملُون الشَّرِّ والمُشيرين بالسَّلام فلهُم فرحٌ. لا يُصيبُ الصِّدِّيق شراً، أمَّا المُنافقُون فيمتلئُون سُوءاً. كراهةُ الربِّ شفتا كذبٍ، أمَّا العامِلُون بالصِّدق فمُرضاتهُ.</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20 Dans le cœur des artisans de mal, il y a la fausseté; mais pour ceux qui conseillent la paix, c'est la joie! Aucune misère n'atteint le juste, mais les méchants sont Les lèvres mensongères remplis de maux. sont en horreur au Seigneur, il se complaît en ceux qui pratiquent la vérité.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20 Deceit is in the heart of those who devise evil, But </a:t>
                      </a:r>
                      <a:r>
                        <a:rPr kumimoji="0" lang="en-CA" sz="2800" b="0" i="0" u="none" strike="noStrike" cap="none" normalizeH="0" baseline="0" dirty="0" err="1">
                          <a:ln>
                            <a:noFill/>
                          </a:ln>
                          <a:solidFill>
                            <a:schemeClr val="bg1"/>
                          </a:solidFill>
                          <a:effectLst/>
                          <a:latin typeface="Arial" charset="0"/>
                          <a:cs typeface="Arial" charset="0"/>
                        </a:rPr>
                        <a:t>counselors</a:t>
                      </a:r>
                      <a:r>
                        <a:rPr kumimoji="0" lang="en-CA" sz="2800" b="0" i="0" u="none" strike="noStrike" cap="none" normalizeH="0" baseline="0" dirty="0">
                          <a:ln>
                            <a:noFill/>
                          </a:ln>
                          <a:solidFill>
                            <a:schemeClr val="bg1"/>
                          </a:solidFill>
                          <a:effectLst/>
                          <a:latin typeface="Arial" charset="0"/>
                          <a:cs typeface="Arial" charset="0"/>
                        </a:rPr>
                        <a:t> of peace have joy. 21 No grave trouble will overtake the righteous, But the wicked shall be filled with evil. 22 Lying lips are an abomination to the Lord, But those who deal truthfully are His delight.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5"/>
          <a:ext cx="9001125" cy="6768720"/>
        </p:xfrm>
        <a:graphic>
          <a:graphicData uri="http://schemas.openxmlformats.org/drawingml/2006/table">
            <a:tbl>
              <a:tblPr rtl="1"/>
              <a:tblGrid>
                <a:gridCol w="4748500">
                  <a:extLst>
                    <a:ext uri="{9D8B030D-6E8A-4147-A177-3AD203B41FA5}">
                      <a16:colId xmlns:a16="http://schemas.microsoft.com/office/drawing/2014/main" val="20000"/>
                    </a:ext>
                  </a:extLst>
                </a:gridCol>
                <a:gridCol w="4252625">
                  <a:extLst>
                    <a:ext uri="{9D8B030D-6E8A-4147-A177-3AD203B41FA5}">
                      <a16:colId xmlns:a16="http://schemas.microsoft.com/office/drawing/2014/main" val="20001"/>
                    </a:ext>
                  </a:extLst>
                </a:gridCol>
              </a:tblGrid>
              <a:tr h="1785949">
                <a:tc gridSpan="2">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800" b="0" i="0" u="sng" strike="noStrike" kern="1200" cap="none" normalizeH="0" baseline="0" dirty="0">
                          <a:ln>
                            <a:noFill/>
                          </a:ln>
                          <a:solidFill>
                            <a:srgbClr val="FF9933"/>
                          </a:solidFill>
                          <a:effectLst/>
                          <a:latin typeface="Arial" charset="0"/>
                          <a:ea typeface="+mn-ea"/>
                          <a:cs typeface="Arial" charset="0"/>
                        </a:rPr>
                        <a:t>إشعياء النبي ( 66 : 10 ـ 24 )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bg1"/>
                          </a:solidFill>
                          <a:effectLst/>
                          <a:latin typeface="Arial" charset="0"/>
                          <a:cs typeface="Arial" charset="0"/>
                        </a:rPr>
                        <a:t>افرحُوا مع أُورُشليمَ وعيدوا فيها ( وابتهجُوا معها ) يا جميعَ مُحبِّيها، افرحُوا فرحاً يا جميعَ النَّائحينَ عليها لكي ترضعُوا وتشبعُوا مِن نعمة الرَّبّ ( ثَدْي تَعازيها ) لتحلبُوا وتتنعمُوا في طريق مَجدِها.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FF9933"/>
                          </a:solidFill>
                          <a:effectLst/>
                          <a:latin typeface="Arial" charset="0"/>
                          <a:cs typeface="Arial" charset="0"/>
                        </a:rPr>
                        <a:t>Esaïe</a:t>
                      </a:r>
                      <a:r>
                        <a:rPr kumimoji="0" lang="fr-FR" sz="2800" b="0" i="0" u="sng" strike="noStrike" cap="none" normalizeH="0" baseline="0" dirty="0">
                          <a:ln>
                            <a:noFill/>
                          </a:ln>
                          <a:solidFill>
                            <a:srgbClr val="FF9933"/>
                          </a:solidFill>
                          <a:effectLst/>
                          <a:latin typeface="Arial" charset="0"/>
                          <a:cs typeface="Arial" charset="0"/>
                        </a:rPr>
                        <a:t> 66 : 10-24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500" b="0" i="0" u="none" strike="noStrike" cap="none" normalizeH="0" baseline="0" dirty="0">
                          <a:ln>
                            <a:noFill/>
                          </a:ln>
                          <a:solidFill>
                            <a:schemeClr val="bg1"/>
                          </a:solidFill>
                          <a:effectLst/>
                          <a:latin typeface="Arial" charset="0"/>
                          <a:cs typeface="Arial" charset="0"/>
                        </a:rPr>
                        <a:t>10 Jubilez avec Jérusalem, exultez à son sujet, vous tous qui l'aimez. Avec elle, soyez enthousiastes, oui, enthousiasmés, vous tous qui aviez pris le deuil pour elle. Que vous suciez le lait et soyez rassasiés de son sein réconfortant! que vous tiriez le maximum et jouissiez de sa mamelle glorieuse!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kern="1200" cap="none" normalizeH="0" baseline="0" dirty="0">
                          <a:ln>
                            <a:noFill/>
                          </a:ln>
                          <a:solidFill>
                            <a:srgbClr val="FF9933"/>
                          </a:solidFill>
                          <a:effectLst/>
                          <a:latin typeface="Arial" charset="0"/>
                          <a:ea typeface="+mn-ea"/>
                          <a:cs typeface="Arial" charset="0"/>
                        </a:rPr>
                        <a:t>Isaiah 66:10-24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500" b="0" i="0" u="none" strike="noStrike" kern="1200" cap="none" normalizeH="0" baseline="0" dirty="0">
                          <a:ln>
                            <a:noFill/>
                          </a:ln>
                          <a:solidFill>
                            <a:schemeClr val="bg1"/>
                          </a:solidFill>
                          <a:effectLst/>
                          <a:latin typeface="Arial" charset="0"/>
                          <a:ea typeface="+mn-ea"/>
                          <a:cs typeface="Arial" charset="0"/>
                        </a:rPr>
                        <a:t>10 Rejoice with Jerusalem, And be glad with her, all you who love her; Rejoice for joy with her, all you who mourn for her; 11 That you may feed and be satisfied With the consolation of her bosom, That you may drink deeply and be delighted With the abundance of her glory. </a:t>
                      </a:r>
                      <a:endParaRPr kumimoji="0" lang="en-US" sz="25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4"/>
          <a:ext cx="9001125" cy="6562992"/>
        </p:xfrm>
        <a:graphic>
          <a:graphicData uri="http://schemas.openxmlformats.org/drawingml/2006/table">
            <a:tbl>
              <a:tblPr rtl="1"/>
              <a:tblGrid>
                <a:gridCol w="4720790">
                  <a:extLst>
                    <a:ext uri="{9D8B030D-6E8A-4147-A177-3AD203B41FA5}">
                      <a16:colId xmlns:a16="http://schemas.microsoft.com/office/drawing/2014/main" val="20000"/>
                    </a:ext>
                  </a:extLst>
                </a:gridCol>
                <a:gridCol w="4280335">
                  <a:extLst>
                    <a:ext uri="{9D8B030D-6E8A-4147-A177-3AD203B41FA5}">
                      <a16:colId xmlns:a16="http://schemas.microsoft.com/office/drawing/2014/main" val="20001"/>
                    </a:ext>
                  </a:extLst>
                </a:gridCol>
              </a:tblGrid>
              <a:tr h="17145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لأنَّهُ هكذا قالَ الربُّ، هـأنذا أُديرُ إليها السلام كالنهر ومجدَ الأُمم كالوادي الطافح أولادها يُحملُون على الأعناق ويُدلَّلُون على الرُّكبَتين. كمَن تُعزِّيهِ أُمُّه هكذا أُعزِّيكُم أنا في أُورُشليمَ تُعزَّون.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bg1"/>
                          </a:solidFill>
                          <a:effectLst/>
                          <a:latin typeface="Arial" charset="0"/>
                          <a:cs typeface="Arial" charset="0"/>
                        </a:rPr>
                        <a:t>12 Car ainsi parle le Seigneur: Voici que je vais faire arriver jusqu'à elle la paix comme un fleuve, et, comme un torrent débordant, la gloire des nations. Vous serez allaités, portés sur les hanches et cajolés sur les genoux. Il en ira comme d'un homme que sa mère réconforte: c'est moi qui, ainsi, vous réconforterai, oui, dans Jérusalem,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12 For thus says the Lord: Behold, I will extend peace to her like a river, And the glory of the Gentiles like a flowing stream. Then you shall feed; On her sides shall you be carried, And be dandled on her knees. 13 As one whom his mother comforts, So I will comfort you; And you shall be comforted in Jerusalem.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799200"/>
        </p:xfrm>
        <a:graphic>
          <a:graphicData uri="http://schemas.openxmlformats.org/drawingml/2006/table">
            <a:tbl>
              <a:tblPr rtl="1"/>
              <a:tblGrid>
                <a:gridCol w="4801032">
                  <a:extLst>
                    <a:ext uri="{9D8B030D-6E8A-4147-A177-3AD203B41FA5}">
                      <a16:colId xmlns:a16="http://schemas.microsoft.com/office/drawing/2014/main" val="20000"/>
                    </a:ext>
                  </a:extLst>
                </a:gridCol>
                <a:gridCol w="4308044">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وتنظُرُونَ فتسر قُلُوبُكُم وتزهر عِظامُكُم كالعُشب وتظهر يدُ الرَّبِّ مع الذين يتقونهِ ويَحنقُ على الذين لا يطيعونه. لأنَّهُ هوذا الرَّبُّ يأتي كنار ومركباتُهُ كعاصفةٍ لينتقم بغضب ورجز ولهيب نار.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14 </a:t>
                      </a:r>
                      <a:r>
                        <a:rPr kumimoji="0" lang="fr-FR" sz="2400" b="0" i="0" u="none" strike="noStrike" cap="none" normalizeH="0" baseline="0" dirty="0">
                          <a:ln>
                            <a:noFill/>
                          </a:ln>
                          <a:solidFill>
                            <a:schemeClr val="bg1"/>
                          </a:solidFill>
                          <a:effectLst/>
                          <a:latin typeface="Arial" charset="0"/>
                          <a:cs typeface="Arial" charset="0"/>
                        </a:rPr>
                        <a:t>vous serez réconfortés. Vous verrez, votre cœur sera enthousiasmé, vos os comme un gazon seront revigorés. La main du Seigneur se fera connaître à ses serviteurs, </a:t>
                      </a:r>
                      <a:r>
                        <a:rPr kumimoji="0" lang="fr-FR" sz="2400" b="0" i="0" u="none" strike="noStrike" kern="1200" cap="none" normalizeH="0" baseline="0" dirty="0">
                          <a:ln>
                            <a:noFill/>
                          </a:ln>
                          <a:solidFill>
                            <a:schemeClr val="bg1"/>
                          </a:solidFill>
                          <a:effectLst/>
                          <a:latin typeface="Arial" charset="0"/>
                          <a:ea typeface="+mn-ea"/>
                          <a:cs typeface="Arial" charset="0"/>
                        </a:rPr>
                        <a:t>mais il se montrera indigné envers ses </a:t>
                      </a:r>
                      <a:r>
                        <a:rPr kumimoji="0" lang="fr-FR" sz="2400" b="0" i="0" u="none" strike="noStrike" kern="1200" cap="none" normalizeH="0" baseline="0" dirty="0" err="1">
                          <a:ln>
                            <a:noFill/>
                          </a:ln>
                          <a:solidFill>
                            <a:schemeClr val="bg1"/>
                          </a:solidFill>
                          <a:effectLst/>
                          <a:latin typeface="Arial" charset="0"/>
                          <a:ea typeface="+mn-ea"/>
                          <a:cs typeface="Arial" charset="0"/>
                        </a:rPr>
                        <a:t>ennemis:Voici</a:t>
                      </a:r>
                      <a:r>
                        <a:rPr kumimoji="0" lang="fr-FR" sz="2400" b="0" i="0" u="none" strike="noStrike" kern="1200" cap="none" normalizeH="0" baseline="0" dirty="0">
                          <a:ln>
                            <a:noFill/>
                          </a:ln>
                          <a:solidFill>
                            <a:schemeClr val="bg1"/>
                          </a:solidFill>
                          <a:effectLst/>
                          <a:latin typeface="Arial" charset="0"/>
                          <a:ea typeface="+mn-ea"/>
                          <a:cs typeface="Arial" charset="0"/>
                        </a:rPr>
                        <a:t>, en effet,, le Seigneur: c'est dans du feu qu'il vient, ses chars pareils à un typhon, pour régler sa dette de colère par de la fureur et sa dette de menaces par les flammes du feu.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14 When you see this, your heart shall rejoice, And your bones shall flourish like grass; The hand of the Lord shall be known to His servants, And His indignation to His enemies. 15 For behold, the Lord will come with fire And with His chariots, </a:t>
                      </a:r>
                      <a:r>
                        <a:rPr kumimoji="0" lang="en-CA" sz="2500" b="0" i="0" u="none" strike="noStrike" cap="none" normalizeH="0" baseline="0" dirty="0">
                          <a:ln>
                            <a:noFill/>
                          </a:ln>
                          <a:solidFill>
                            <a:schemeClr val="bg1"/>
                          </a:solidFill>
                          <a:effectLst/>
                          <a:latin typeface="Arial" charset="0"/>
                          <a:cs typeface="Arial" charset="0"/>
                        </a:rPr>
                        <a:t>like a whirlwind, To render His anger with fury, And His rebuke with flames of fire. </a:t>
                      </a:r>
                      <a:endParaRPr kumimoji="0" lang="en-US" sz="25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601080"/>
        </p:xfrm>
        <a:graphic>
          <a:graphicData uri="http://schemas.openxmlformats.org/drawingml/2006/table">
            <a:tbl>
              <a:tblPr rtl="1"/>
              <a:tblGrid>
                <a:gridCol w="4935246">
                  <a:extLst>
                    <a:ext uri="{9D8B030D-6E8A-4147-A177-3AD203B41FA5}">
                      <a16:colId xmlns:a16="http://schemas.microsoft.com/office/drawing/2014/main" val="20000"/>
                    </a:ext>
                  </a:extLst>
                </a:gridCol>
                <a:gridCol w="4173830">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 الرَّبَّ يُدين الأرض كُلها وسيفهِ على كُلِّ جسدٍ ويكثُـرُ قَتلَى الرَّبِّ، إن الذين يُقَدِّسُونَ نفوسـهُم ويُطهِّـرُونها في الجنَّات وعلى الأبواب يأكُلُون لحم الخنزير والرِّجسَ والجُرذان يفنونَ معاً يقولُ الرَّبُّ.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kern="1200" cap="none" normalizeH="0" baseline="0" dirty="0">
                          <a:ln>
                            <a:noFill/>
                          </a:ln>
                          <a:solidFill>
                            <a:schemeClr val="bg1"/>
                          </a:solidFill>
                          <a:effectLst/>
                          <a:latin typeface="Arial" charset="0"/>
                          <a:ea typeface="+mn-ea"/>
                          <a:cs typeface="Arial" charset="0"/>
                        </a:rPr>
                        <a:t>16 Oui, c'est armé de feu que le Seigneur entre en jugement avec toute chair, et aussi armé de son épée: nombreux seront les êtres transpercés par le Seigneur. Ceux qui se veulent "sacro-saints" et "purs" pour l'accès des jardins à la suite du numéro un, qui est au milieu, ceux qui mangent la viande du porc, des bêtes abominables et de la souris, tous ensemble expieront - oracle du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cap="none" normalizeH="0" baseline="0" dirty="0">
                          <a:ln>
                            <a:noFill/>
                          </a:ln>
                          <a:solidFill>
                            <a:schemeClr val="bg1"/>
                          </a:solidFill>
                          <a:effectLst/>
                          <a:latin typeface="Arial" charset="0"/>
                          <a:cs typeface="Arial" charset="0"/>
                        </a:rPr>
                        <a:t>16 For by fire and by His sword The Lord will judge all flesh; And the slain of the Lord shall be many. 17 Those who sanctify themselves and purify themselves, To go to the gardens After an idol in the midst, Eating swine's flesh and the abomination and the mouse, Shall be consumed together, says the Lord. </a:t>
                      </a:r>
                      <a:endParaRPr kumimoji="0" lang="en-US" sz="25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585840"/>
        </p:xfrm>
        <a:graphic>
          <a:graphicData uri="http://schemas.openxmlformats.org/drawingml/2006/table">
            <a:tbl>
              <a:tblPr rtl="1"/>
              <a:tblGrid>
                <a:gridCol w="4611398">
                  <a:extLst>
                    <a:ext uri="{9D8B030D-6E8A-4147-A177-3AD203B41FA5}">
                      <a16:colId xmlns:a16="http://schemas.microsoft.com/office/drawing/2014/main" val="20000"/>
                    </a:ext>
                  </a:extLst>
                </a:gridCol>
                <a:gridCol w="449767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فإنِّي عالم بأعمالهُم وأفكارهُم، قد حان أن أجمع كُلِّ الأُمم والشعوب فيأتُون ويَرون مَجدي. وأجعلُ بينهم آيةً وأبعثُ ناجينَ مِنهم إلى الأُمم إلى تَرشيشَ وفُولَ ولُودَ النَّازعينَ في القوس إلى تُوبالَ وياوان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18 C'est moi qui motiverai leurs actes et leurs pensées; je viens pour rassembler toutes les nations de toutes les langues; elles viendront et verront ma gloire: oui, je mettrai au milieu d'elles un </a:t>
                      </a:r>
                      <a:r>
                        <a:rPr kumimoji="0" lang="fr-FR" sz="2700" b="0" i="0" u="none" strike="noStrike" kern="1200" cap="none" normalizeH="0" baseline="0" dirty="0" err="1">
                          <a:ln>
                            <a:noFill/>
                          </a:ln>
                          <a:solidFill>
                            <a:schemeClr val="bg1"/>
                          </a:solidFill>
                          <a:effectLst/>
                          <a:latin typeface="Arial" charset="0"/>
                          <a:ea typeface="+mn-ea"/>
                          <a:cs typeface="Arial" charset="0"/>
                        </a:rPr>
                        <a:t>signe.En</a:t>
                      </a:r>
                      <a:r>
                        <a:rPr kumimoji="0" lang="fr-FR" sz="2700" b="0" i="0" u="none" strike="noStrike" kern="1200" cap="none" normalizeH="0" baseline="0" dirty="0">
                          <a:ln>
                            <a:noFill/>
                          </a:ln>
                          <a:solidFill>
                            <a:schemeClr val="bg1"/>
                          </a:solidFill>
                          <a:effectLst/>
                          <a:latin typeface="Arial" charset="0"/>
                          <a:ea typeface="+mn-ea"/>
                          <a:cs typeface="Arial" charset="0"/>
                        </a:rPr>
                        <a:t> outre, j'enverrai de chez eux des rescapés vers les nations: </a:t>
                      </a:r>
                      <a:r>
                        <a:rPr kumimoji="0" lang="fr-FR" sz="2700" b="0" i="0" u="none" strike="noStrike" kern="1200" cap="none" normalizeH="0" baseline="0" dirty="0" err="1">
                          <a:ln>
                            <a:noFill/>
                          </a:ln>
                          <a:solidFill>
                            <a:schemeClr val="bg1"/>
                          </a:solidFill>
                          <a:effectLst/>
                          <a:latin typeface="Arial" charset="0"/>
                          <a:ea typeface="+mn-ea"/>
                          <a:cs typeface="Arial" charset="0"/>
                        </a:rPr>
                        <a:t>Tarsis</a:t>
                      </a:r>
                      <a:r>
                        <a:rPr kumimoji="0" lang="fr-FR" sz="2700" b="0" i="0" u="none" strike="noStrike" kern="1200" cap="none" normalizeH="0" baseline="0" dirty="0">
                          <a:ln>
                            <a:noFill/>
                          </a:ln>
                          <a:solidFill>
                            <a:schemeClr val="bg1"/>
                          </a:solidFill>
                          <a:effectLst/>
                          <a:latin typeface="Arial" charset="0"/>
                          <a:ea typeface="+mn-ea"/>
                          <a:cs typeface="Arial" charset="0"/>
                        </a:rPr>
                        <a:t>, </a:t>
                      </a:r>
                      <a:r>
                        <a:rPr kumimoji="0" lang="fr-FR" sz="2700" b="0" i="0" u="none" strike="noStrike" kern="1200" cap="none" normalizeH="0" baseline="0" dirty="0" err="1">
                          <a:ln>
                            <a:noFill/>
                          </a:ln>
                          <a:solidFill>
                            <a:schemeClr val="bg1"/>
                          </a:solidFill>
                          <a:effectLst/>
                          <a:latin typeface="Arial" charset="0"/>
                          <a:ea typeface="+mn-ea"/>
                          <a:cs typeface="Arial" charset="0"/>
                        </a:rPr>
                        <a:t>Pouth</a:t>
                      </a:r>
                      <a:r>
                        <a:rPr kumimoji="0" lang="fr-FR" sz="2700" b="0" i="0" u="none" strike="noStrike" kern="1200" cap="none" normalizeH="0" baseline="0" dirty="0">
                          <a:ln>
                            <a:noFill/>
                          </a:ln>
                          <a:solidFill>
                            <a:schemeClr val="bg1"/>
                          </a:solidFill>
                          <a:effectLst/>
                          <a:latin typeface="Arial" charset="0"/>
                          <a:ea typeface="+mn-ea"/>
                          <a:cs typeface="Arial" charset="0"/>
                        </a:rPr>
                        <a:t> et </a:t>
                      </a:r>
                      <a:r>
                        <a:rPr kumimoji="0" lang="fr-FR" sz="2700" b="0" i="0" u="none" strike="noStrike" kern="1200" cap="none" normalizeH="0" baseline="0" dirty="0" err="1">
                          <a:ln>
                            <a:noFill/>
                          </a:ln>
                          <a:solidFill>
                            <a:schemeClr val="bg1"/>
                          </a:solidFill>
                          <a:effectLst/>
                          <a:latin typeface="Arial" charset="0"/>
                          <a:ea typeface="+mn-ea"/>
                          <a:cs typeface="Arial" charset="0"/>
                        </a:rPr>
                        <a:t>Loud</a:t>
                      </a:r>
                      <a:r>
                        <a:rPr kumimoji="0" lang="fr-FR" sz="2700" b="0" i="0" u="none" strike="noStrike" kern="1200" cap="none" normalizeH="0" baseline="0" dirty="0">
                          <a:ln>
                            <a:noFill/>
                          </a:ln>
                          <a:solidFill>
                            <a:schemeClr val="bg1"/>
                          </a:solidFill>
                          <a:effectLst/>
                          <a:latin typeface="Arial" charset="0"/>
                          <a:ea typeface="+mn-ea"/>
                          <a:cs typeface="Arial" charset="0"/>
                        </a:rPr>
                        <a:t> qui bandent l'arc, </a:t>
                      </a:r>
                      <a:r>
                        <a:rPr kumimoji="0" lang="fr-FR" sz="2700" b="0" i="0" u="none" strike="noStrike" kern="1200" cap="none" normalizeH="0" baseline="0" dirty="0" err="1">
                          <a:ln>
                            <a:noFill/>
                          </a:ln>
                          <a:solidFill>
                            <a:schemeClr val="bg1"/>
                          </a:solidFill>
                          <a:effectLst/>
                          <a:latin typeface="Arial" charset="0"/>
                          <a:ea typeface="+mn-ea"/>
                          <a:cs typeface="Arial" charset="0"/>
                        </a:rPr>
                        <a:t>Toubal</a:t>
                      </a:r>
                      <a:r>
                        <a:rPr kumimoji="0" lang="fr-FR" sz="2700" b="0" i="0" u="none" strike="noStrike" kern="1200" cap="none" normalizeH="0" baseline="0" dirty="0">
                          <a:ln>
                            <a:noFill/>
                          </a:ln>
                          <a:solidFill>
                            <a:schemeClr val="bg1"/>
                          </a:solidFill>
                          <a:effectLst/>
                          <a:latin typeface="Arial" charset="0"/>
                          <a:ea typeface="+mn-ea"/>
                          <a:cs typeface="Arial" charset="0"/>
                        </a:rPr>
                        <a:t>, </a:t>
                      </a:r>
                      <a:r>
                        <a:rPr kumimoji="0" lang="fr-FR" sz="2700" b="0" i="0" u="none" strike="noStrike" kern="1200" cap="none" normalizeH="0" baseline="0" dirty="0" err="1">
                          <a:ln>
                            <a:noFill/>
                          </a:ln>
                          <a:solidFill>
                            <a:schemeClr val="bg1"/>
                          </a:solidFill>
                          <a:effectLst/>
                          <a:latin typeface="Arial" charset="0"/>
                          <a:ea typeface="+mn-ea"/>
                          <a:cs typeface="Arial" charset="0"/>
                        </a:rPr>
                        <a:t>Yavân</a:t>
                      </a:r>
                      <a:r>
                        <a:rPr kumimoji="0" lang="fr-FR" sz="2700" b="0" i="0" u="none" strike="noStrike" kern="1200" cap="none" normalizeH="0" baseline="0" dirty="0">
                          <a:ln>
                            <a:noFill/>
                          </a:ln>
                          <a:solidFill>
                            <a:schemeClr val="bg1"/>
                          </a:solidFill>
                          <a:effectLst/>
                          <a:latin typeface="Arial" charset="0"/>
                          <a:ea typeface="+mn-ea"/>
                          <a:cs typeface="Arial" charset="0"/>
                        </a:rPr>
                        <a: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18 For I know their works and their thoughts. It shall be that I will gather all nations and tongues; and they shall come and see My glory. 19 I will set a sign among them; and those among them who escape I will send to the nations: to </a:t>
                      </a:r>
                      <a:r>
                        <a:rPr kumimoji="0" lang="en-CA" sz="2700" b="0" i="0" u="none" strike="noStrike" kern="1200" cap="none" normalizeH="0" baseline="0" dirty="0" err="1">
                          <a:ln>
                            <a:noFill/>
                          </a:ln>
                          <a:solidFill>
                            <a:schemeClr val="bg1"/>
                          </a:solidFill>
                          <a:effectLst/>
                          <a:latin typeface="Arial" charset="0"/>
                          <a:ea typeface="+mn-ea"/>
                          <a:cs typeface="Arial" charset="0"/>
                        </a:rPr>
                        <a:t>Tarshish</a:t>
                      </a:r>
                      <a:r>
                        <a:rPr kumimoji="0" lang="en-CA" sz="2700" b="0" i="0" u="none" strike="noStrike" kern="1200" cap="none" normalizeH="0" baseline="0" dirty="0">
                          <a:ln>
                            <a:noFill/>
                          </a:ln>
                          <a:solidFill>
                            <a:schemeClr val="bg1"/>
                          </a:solidFill>
                          <a:effectLst/>
                          <a:latin typeface="Arial" charset="0"/>
                          <a:ea typeface="+mn-ea"/>
                          <a:cs typeface="Arial" charset="0"/>
                        </a:rPr>
                        <a:t> and </a:t>
                      </a:r>
                      <a:r>
                        <a:rPr kumimoji="0" lang="en-CA" sz="2700" b="0" i="0" u="none" strike="noStrike" kern="1200" cap="none" normalizeH="0" baseline="0" dirty="0" err="1">
                          <a:ln>
                            <a:noFill/>
                          </a:ln>
                          <a:solidFill>
                            <a:schemeClr val="bg1"/>
                          </a:solidFill>
                          <a:effectLst/>
                          <a:latin typeface="Arial" charset="0"/>
                          <a:ea typeface="+mn-ea"/>
                          <a:cs typeface="Arial" charset="0"/>
                        </a:rPr>
                        <a:t>Pul</a:t>
                      </a:r>
                      <a:r>
                        <a:rPr kumimoji="0" lang="en-CA" sz="2700" b="0" i="0" u="none" strike="noStrike" kern="1200" cap="none" normalizeH="0" baseline="0" dirty="0">
                          <a:ln>
                            <a:noFill/>
                          </a:ln>
                          <a:solidFill>
                            <a:schemeClr val="bg1"/>
                          </a:solidFill>
                          <a:effectLst/>
                          <a:latin typeface="Arial" charset="0"/>
                          <a:ea typeface="+mn-ea"/>
                          <a:cs typeface="Arial" charset="0"/>
                        </a:rPr>
                        <a:t> and </a:t>
                      </a:r>
                      <a:r>
                        <a:rPr kumimoji="0" lang="en-CA" sz="2700" b="0" i="0" u="none" strike="noStrike" kern="1200" cap="none" normalizeH="0" baseline="0" dirty="0" err="1">
                          <a:ln>
                            <a:noFill/>
                          </a:ln>
                          <a:solidFill>
                            <a:schemeClr val="bg1"/>
                          </a:solidFill>
                          <a:effectLst/>
                          <a:latin typeface="Arial" charset="0"/>
                          <a:ea typeface="+mn-ea"/>
                          <a:cs typeface="Arial" charset="0"/>
                        </a:rPr>
                        <a:t>Lud</a:t>
                      </a:r>
                      <a:r>
                        <a:rPr kumimoji="0" lang="en-CA" sz="2700" b="0" i="0" u="none" strike="noStrike" kern="1200" cap="none" normalizeH="0" baseline="0" dirty="0">
                          <a:ln>
                            <a:noFill/>
                          </a:ln>
                          <a:solidFill>
                            <a:schemeClr val="bg1"/>
                          </a:solidFill>
                          <a:effectLst/>
                          <a:latin typeface="Arial" charset="0"/>
                          <a:ea typeface="+mn-ea"/>
                          <a:cs typeface="Arial" charset="0"/>
                        </a:rPr>
                        <a:t>, who draw the bow, and </a:t>
                      </a:r>
                      <a:r>
                        <a:rPr kumimoji="0" lang="en-CA" sz="2700" b="0" i="0" u="none" strike="noStrike" kern="1200" cap="none" normalizeH="0" baseline="0" dirty="0" err="1">
                          <a:ln>
                            <a:noFill/>
                          </a:ln>
                          <a:solidFill>
                            <a:schemeClr val="bg1"/>
                          </a:solidFill>
                          <a:effectLst/>
                          <a:latin typeface="Arial" charset="0"/>
                          <a:ea typeface="+mn-ea"/>
                          <a:cs typeface="Arial" charset="0"/>
                        </a:rPr>
                        <a:t>Tubal</a:t>
                      </a:r>
                      <a:r>
                        <a:rPr kumimoji="0" lang="en-CA" sz="2700" b="0" i="0" u="none" strike="noStrike" kern="1200" cap="none" normalizeH="0" baseline="0" dirty="0">
                          <a:ln>
                            <a:noFill/>
                          </a:ln>
                          <a:solidFill>
                            <a:schemeClr val="bg1"/>
                          </a:solidFill>
                          <a:effectLst/>
                          <a:latin typeface="Arial" charset="0"/>
                          <a:ea typeface="+mn-ea"/>
                          <a:cs typeface="Arial" charset="0"/>
                        </a:rPr>
                        <a:t> and </a:t>
                      </a:r>
                      <a:r>
                        <a:rPr kumimoji="0" lang="en-CA" sz="2700" b="0" i="0" u="none" strike="noStrike" kern="1200" cap="none" normalizeH="0" baseline="0" dirty="0" err="1">
                          <a:ln>
                            <a:noFill/>
                          </a:ln>
                          <a:solidFill>
                            <a:schemeClr val="bg1"/>
                          </a:solidFill>
                          <a:effectLst/>
                          <a:latin typeface="Arial" charset="0"/>
                          <a:ea typeface="+mn-ea"/>
                          <a:cs typeface="Arial" charset="0"/>
                        </a:rPr>
                        <a:t>Javan</a:t>
                      </a:r>
                      <a:r>
                        <a:rPr kumimoji="0" lang="en-CA" sz="2700" b="0" i="0" u="none" strike="noStrike" kern="1200" cap="none" normalizeH="0" baseline="0" dirty="0">
                          <a:ln>
                            <a:noFill/>
                          </a:ln>
                          <a:solidFill>
                            <a:schemeClr val="bg1"/>
                          </a:solidFill>
                          <a:effectLst/>
                          <a:latin typeface="Arial" charset="0"/>
                          <a:ea typeface="+mn-ea"/>
                          <a:cs typeface="Arial" charset="0"/>
                        </a:rPr>
                        <a: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205528"/>
        </p:xfrm>
        <a:graphic>
          <a:graphicData uri="http://schemas.openxmlformats.org/drawingml/2006/table">
            <a:tbl>
              <a:tblPr rtl="1"/>
              <a:tblGrid>
                <a:gridCol w="4437786">
                  <a:extLst>
                    <a:ext uri="{9D8B030D-6E8A-4147-A177-3AD203B41FA5}">
                      <a16:colId xmlns:a16="http://schemas.microsoft.com/office/drawing/2014/main" val="20000"/>
                    </a:ext>
                  </a:extLst>
                </a:gridCol>
                <a:gridCol w="4671290">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إلى الجزائر البعيدة التي لم تَسمع خَبَري ولا رَأتْ مَجدِي فيُخبرُون بمَجدِي بين الأُمم. ويُحضِرُونَ كُلَّ إخوتكُم مِن جميع الأُمم تَقدِمةً للرَّبِّ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et les îles lointaines, qui n'ont jamais entendu parler de moi, qui n'ont jamais vu ma gloire; ils annonceront ma gloire parmi les nations. Les gens amèneront tous vos frères, de toutes les nations,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to the coastlands afar off who have not heard My fame nor seen My glory. And they shall declare My glory among the Gentiles. 20 Then they shall bring all your brethren for an offering to the Lord out of all nations,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408030"/>
        </p:xfrm>
        <a:graphic>
          <a:graphicData uri="http://schemas.openxmlformats.org/drawingml/2006/table">
            <a:tbl>
              <a:tblPr rtl="1"/>
              <a:tblGrid>
                <a:gridCol w="4879828">
                  <a:extLst>
                    <a:ext uri="{9D8B030D-6E8A-4147-A177-3AD203B41FA5}">
                      <a16:colId xmlns:a16="http://schemas.microsoft.com/office/drawing/2014/main" val="20000"/>
                    </a:ext>
                  </a:extLst>
                </a:gridCol>
                <a:gridCol w="4229248">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على خَيلٍ وبمركباتٍ وبهوادن وبغالٍ وهُجُنٍ إلى المدينةِ المُقدسة أُورُشليم قالَ الربُّ كما يُقدمُ بنُو إسرائيلَ ذبيحةً وتسبيحاً في بيتِ الرَّبِّ. وأتَّخِذُ لي مِنهُم كهنةً ولاويِّينَ قالَ الرَّبُّ.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en offrande au Seigneur - à cheval, en char, en litière, à dos de mulet et sur des palanquins - jusqu'à ma sainte montagne, Jérusalem - dit le Seigneur - tout comme les fils d'Israël amèneront l'offrande sur des plats purifiés, à la Maison du Seigneur. Et même parmi eux je prendrai des prêtres, des lévites, dit le Seigneur.</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on horses and in chariots and in litters, on mules and on camels, to My holy mountain Jerusalem, says the Lord, as the children of Israel bring an offering in a clean vessel into the house of the Lord. 21 And I will also take some of them for priests and Levites, says the Lord.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600434"/>
        </p:xfrm>
        <a:graphic>
          <a:graphicData uri="http://schemas.openxmlformats.org/drawingml/2006/table">
            <a:tbl>
              <a:tblPr rtl="1"/>
              <a:tblGrid>
                <a:gridCol w="4599710">
                  <a:extLst>
                    <a:ext uri="{9D8B030D-6E8A-4147-A177-3AD203B41FA5}">
                      <a16:colId xmlns:a16="http://schemas.microsoft.com/office/drawing/2014/main" val="20000"/>
                    </a:ext>
                  </a:extLst>
                </a:gridCol>
                <a:gridCol w="4509366">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لأنَّهُ كما أنَّ السَّمَوات الجدِيدةَ والأرضَ الجدِيدةَ التي أصنعها تدُوم أمامي يقُولُ الرَّبُّ هكذا يَثبتُ نسلُكُم واسمُكُم. ويكُونُ مِن شهرٍ إلى شهرٍ ومِن سبتٍ إلى سبتٍ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Oui, comme les cieux nouveaux et la terre nouvelle que je fais restent fermes devant moi - oracle du Seigneur - ainsi resteront fermes votre descendance et votre nom! Et il adviendra que de nouvelle lune en nouvelle lune et de sabbat en sabbat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22 For as the new heavens and the new earth Which I will make shall remain before Me, says the Lord, So shall your descendants and your name remain. 23 And it shall come to pass That from one New Moon to another, And from one Sabbath to another, </a:t>
                      </a:r>
                      <a:endParaRPr kumimoji="0" lang="en-CA"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291632"/>
        </p:xfrm>
        <a:graphic>
          <a:graphicData uri="http://schemas.openxmlformats.org/drawingml/2006/table">
            <a:tbl>
              <a:tblPr rtl="1"/>
              <a:tblGrid>
                <a:gridCol w="4458279">
                  <a:extLst>
                    <a:ext uri="{9D8B030D-6E8A-4147-A177-3AD203B41FA5}">
                      <a16:colId xmlns:a16="http://schemas.microsoft.com/office/drawing/2014/main" val="20000"/>
                    </a:ext>
                  </a:extLst>
                </a:gridCol>
                <a:gridCol w="4615871">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كُلَّ بشر يأتي ليسجُدَ أمامي في أُورُشليم قالَ الرَّبُّ. ويخرُجُونَ ويَرَونَ جُثَثَ النَّاس الذين عَصوني لأنَّ دُودَهُم لا يمُوتُ ونارَهُم لا تُطفأُ، ويكُونُون منظراً لكُلِّ بشرٍ.</a:t>
                      </a:r>
                      <a:r>
                        <a:rPr kumimoji="0" lang="en-US" sz="2800" b="1" i="0" u="none" strike="noStrike" kern="1200" cap="none" normalizeH="0" baseline="0" dirty="0">
                          <a:ln>
                            <a:noFill/>
                          </a:ln>
                          <a:solidFill>
                            <a:srgbClr val="FF9900"/>
                          </a:solidFill>
                          <a:effectLst/>
                          <a:latin typeface="Arial" charset="0"/>
                          <a:ea typeface="+mn-ea"/>
                          <a:cs typeface="Arial" charset="0"/>
                        </a:rPr>
                        <a:t>)</a:t>
                      </a:r>
                      <a:r>
                        <a:rPr kumimoji="0" lang="ar-SA" sz="2400" b="1" i="0" u="none" strike="noStrike" cap="none" normalizeH="0" baseline="0" dirty="0">
                          <a:ln>
                            <a:noFill/>
                          </a:ln>
                          <a:solidFill>
                            <a:srgbClr val="FF9900"/>
                          </a:solidFill>
                          <a:effectLst/>
                          <a:latin typeface="Arial" charset="0"/>
                          <a:cs typeface="Arial" charset="0"/>
                        </a:rPr>
                        <a:t>مجداً للثالوث القدوس </a:t>
                      </a:r>
                      <a:r>
                        <a:rPr kumimoji="0" lang="ar-SA" sz="2800" b="1" i="0" u="none" strike="noStrike" cap="none" normalizeH="0" baseline="0" dirty="0">
                          <a:ln>
                            <a:noFill/>
                          </a:ln>
                          <a:solidFill>
                            <a:srgbClr val="FF9900"/>
                          </a:solidFill>
                          <a:effectLst/>
                          <a:latin typeface="Arial" charset="0"/>
                          <a:cs typeface="Arial" charset="0"/>
                        </a:rPr>
                        <a:t>)</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toute chair viendra se prosterner devant moi, dit le Seigneur. </a:t>
                      </a:r>
                      <a:r>
                        <a:rPr kumimoji="0" lang="fr-FR" sz="2700" b="0" i="0" u="none" strike="noStrike" kern="1200" cap="none" normalizeH="0" baseline="0" dirty="0">
                          <a:ln>
                            <a:noFill/>
                          </a:ln>
                          <a:solidFill>
                            <a:schemeClr val="bg1"/>
                          </a:solidFill>
                          <a:effectLst/>
                          <a:latin typeface="Arial" charset="0"/>
                          <a:ea typeface="+mn-ea"/>
                          <a:cs typeface="Arial" charset="0"/>
                        </a:rPr>
                        <a:t>En sortant, l'on pourra voir les dépouilles des hommes qui se sont révoltés contre moi: leur vermine ne mourra pas, leur feu ne s'éteindra pas, ils seront une répulsion pour toute chair.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All flesh shall come to worship before Me, says the Lord. 24 And they shall go forth and look Upon the corpses of the men Who have transgressed against Me. For their worm does not die, And their fire is not quenched. They shall be an abhorrence to all flesh.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5"/>
          <a:ext cx="9001125" cy="6711633"/>
        </p:xfrm>
        <a:graphic>
          <a:graphicData uri="http://schemas.openxmlformats.org/drawingml/2006/table">
            <a:tbl>
              <a:tblPr rtl="1"/>
              <a:tblGrid>
                <a:gridCol w="4748500">
                  <a:extLst>
                    <a:ext uri="{9D8B030D-6E8A-4147-A177-3AD203B41FA5}">
                      <a16:colId xmlns:a16="http://schemas.microsoft.com/office/drawing/2014/main" val="20000"/>
                    </a:ext>
                  </a:extLst>
                </a:gridCol>
                <a:gridCol w="4252625">
                  <a:extLst>
                    <a:ext uri="{9D8B030D-6E8A-4147-A177-3AD203B41FA5}">
                      <a16:colId xmlns:a16="http://schemas.microsoft.com/office/drawing/2014/main" val="20001"/>
                    </a:ext>
                  </a:extLst>
                </a:gridCol>
              </a:tblGrid>
              <a:tr h="178594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kern="1200" cap="none" normalizeH="0" baseline="0" dirty="0">
                          <a:ln>
                            <a:noFill/>
                          </a:ln>
                          <a:solidFill>
                            <a:srgbClr val="FF9900"/>
                          </a:solidFill>
                          <a:effectLst/>
                          <a:latin typeface="Arial" charset="0"/>
                          <a:ea typeface="+mn-ea"/>
                          <a:cs typeface="Arial" charset="0"/>
                        </a:rPr>
                        <a:t>أيوب الصديق ( 42 : 7 ـ 17 )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bg1"/>
                          </a:solidFill>
                          <a:effectLst/>
                          <a:latin typeface="Arial" charset="0"/>
                          <a:cs typeface="Arial" charset="0"/>
                        </a:rPr>
                        <a:t>وحدث بعد أن تكلَّم الرَّبُّ مع أيُّوب بهذا الكلام جميعه أن قال الرَّبّ لأليفاز التَّيمانيِّ: " إنَّك قد أخطأت وكلا صاحبيك لأنَّكُم لم تقولوا فيَّ الصَّواب أمامي كعبدي أيُّوب.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Arial" charset="0"/>
                        </a:rPr>
                        <a:t>Job 42 : 7-17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7 Or, après qu'il eut adressé ces paroles à Job, le Seigneur dit à </a:t>
                      </a:r>
                      <a:r>
                        <a:rPr kumimoji="0" lang="fr-FR" sz="2800" b="0" i="0" u="none" strike="noStrike" cap="none" normalizeH="0" baseline="0" dirty="0" err="1">
                          <a:ln>
                            <a:noFill/>
                          </a:ln>
                          <a:solidFill>
                            <a:schemeClr val="bg1"/>
                          </a:solidFill>
                          <a:effectLst/>
                          <a:latin typeface="Arial" charset="0"/>
                          <a:cs typeface="Arial" charset="0"/>
                        </a:rPr>
                        <a:t>Elifaz</a:t>
                      </a:r>
                      <a:r>
                        <a:rPr kumimoji="0" lang="fr-FR" sz="2800" b="0" i="0" u="none" strike="noStrike" cap="none" normalizeH="0" baseline="0" dirty="0">
                          <a:ln>
                            <a:noFill/>
                          </a:ln>
                          <a:solidFill>
                            <a:schemeClr val="bg1"/>
                          </a:solidFill>
                          <a:effectLst/>
                          <a:latin typeface="Arial" charset="0"/>
                          <a:cs typeface="Arial" charset="0"/>
                        </a:rPr>
                        <a:t>  de </a:t>
                      </a:r>
                      <a:r>
                        <a:rPr kumimoji="0" lang="fr-FR" sz="2800" b="0" i="0" u="none" strike="noStrike" cap="none" normalizeH="0" baseline="0" dirty="0" err="1">
                          <a:ln>
                            <a:noFill/>
                          </a:ln>
                          <a:solidFill>
                            <a:schemeClr val="bg1"/>
                          </a:solidFill>
                          <a:effectLst/>
                          <a:latin typeface="Arial" charset="0"/>
                          <a:cs typeface="Arial" charset="0"/>
                        </a:rPr>
                        <a:t>Témân</a:t>
                      </a:r>
                      <a:r>
                        <a:rPr kumimoji="0" lang="fr-FR" sz="2800" b="0" i="0" u="none" strike="noStrike" cap="none" normalizeH="0" baseline="0" dirty="0">
                          <a:ln>
                            <a:noFill/>
                          </a:ln>
                          <a:solidFill>
                            <a:schemeClr val="bg1"/>
                          </a:solidFill>
                          <a:effectLst/>
                          <a:latin typeface="Arial" charset="0"/>
                          <a:cs typeface="Arial" charset="0"/>
                        </a:rPr>
                        <a:t>: "Ma colère flambe contre toi et contre tes deux amis, parce que vous n'avez pas parlé de moi avec droiture comme l'a fait mon serviteur Job.</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kern="1200" cap="none" normalizeH="0" baseline="0" dirty="0">
                          <a:ln>
                            <a:noFill/>
                          </a:ln>
                          <a:solidFill>
                            <a:srgbClr val="FF9933"/>
                          </a:solidFill>
                          <a:effectLst/>
                          <a:latin typeface="Arial" charset="0"/>
                          <a:ea typeface="+mn-ea"/>
                          <a:cs typeface="Arial" charset="0"/>
                        </a:rPr>
                        <a:t>Job 42:7-17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500" b="0" i="0" u="none" strike="noStrike" kern="1200" cap="none" normalizeH="0" baseline="0" dirty="0">
                          <a:ln>
                            <a:noFill/>
                          </a:ln>
                          <a:solidFill>
                            <a:schemeClr val="bg1"/>
                          </a:solidFill>
                          <a:effectLst/>
                          <a:latin typeface="Arial" charset="0"/>
                          <a:ea typeface="+mn-ea"/>
                          <a:cs typeface="Arial" charset="0"/>
                        </a:rPr>
                        <a:t>7 And so it was, after the </a:t>
                      </a:r>
                      <a:r>
                        <a:rPr kumimoji="0" lang="en-CA" sz="2600" b="0" i="0" u="none" strike="noStrike" kern="1200" cap="none" normalizeH="0" baseline="0" dirty="0">
                          <a:ln>
                            <a:noFill/>
                          </a:ln>
                          <a:solidFill>
                            <a:schemeClr val="bg1"/>
                          </a:solidFill>
                          <a:effectLst/>
                          <a:latin typeface="Arial" charset="0"/>
                          <a:ea typeface="+mn-ea"/>
                          <a:cs typeface="Arial" charset="0"/>
                        </a:rPr>
                        <a:t>Lord had spoken these words to Job, that the Lord said to </a:t>
                      </a:r>
                      <a:r>
                        <a:rPr kumimoji="0" lang="en-CA" sz="2600" b="0" i="0" u="none" strike="noStrike" kern="1200" cap="none" normalizeH="0" baseline="0" dirty="0" err="1">
                          <a:ln>
                            <a:noFill/>
                          </a:ln>
                          <a:solidFill>
                            <a:schemeClr val="bg1"/>
                          </a:solidFill>
                          <a:effectLst/>
                          <a:latin typeface="Arial" charset="0"/>
                          <a:ea typeface="+mn-ea"/>
                          <a:cs typeface="Arial" charset="0"/>
                        </a:rPr>
                        <a:t>Eliphaz</a:t>
                      </a:r>
                      <a:r>
                        <a:rPr kumimoji="0" lang="en-CA" sz="2600" b="0" i="0" u="none" strike="noStrike" kern="1200" cap="none" normalizeH="0" baseline="0" dirty="0">
                          <a:ln>
                            <a:noFill/>
                          </a:ln>
                          <a:solidFill>
                            <a:schemeClr val="bg1"/>
                          </a:solidFill>
                          <a:effectLst/>
                          <a:latin typeface="Arial" charset="0"/>
                          <a:ea typeface="+mn-ea"/>
                          <a:cs typeface="Arial" charset="0"/>
                        </a:rPr>
                        <a:t> the </a:t>
                      </a:r>
                      <a:r>
                        <a:rPr kumimoji="0" lang="en-CA" sz="2600" b="0" i="0" u="none" strike="noStrike" kern="1200" cap="none" normalizeH="0" baseline="0" dirty="0" err="1">
                          <a:ln>
                            <a:noFill/>
                          </a:ln>
                          <a:solidFill>
                            <a:schemeClr val="bg1"/>
                          </a:solidFill>
                          <a:effectLst/>
                          <a:latin typeface="Arial" charset="0"/>
                          <a:ea typeface="+mn-ea"/>
                          <a:cs typeface="Arial" charset="0"/>
                        </a:rPr>
                        <a:t>Temanite</a:t>
                      </a:r>
                      <a:r>
                        <a:rPr kumimoji="0" lang="en-CA" sz="2600" b="0" i="0" u="none" strike="noStrike" kern="1200" cap="none" normalizeH="0" baseline="0" dirty="0">
                          <a:ln>
                            <a:noFill/>
                          </a:ln>
                          <a:solidFill>
                            <a:schemeClr val="bg1"/>
                          </a:solidFill>
                          <a:effectLst/>
                          <a:latin typeface="Arial" charset="0"/>
                          <a:ea typeface="+mn-ea"/>
                          <a:cs typeface="Arial" charset="0"/>
                        </a:rPr>
                        <a:t>, My wrath is aroused against you and your two friends, for you have not spoken of Me what is right, as My servant Job has. </a:t>
                      </a:r>
                      <a:endParaRPr kumimoji="0" lang="en-US" sz="26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4"/>
          <a:ext cx="9001125" cy="6323025"/>
        </p:xfrm>
        <a:graphic>
          <a:graphicData uri="http://schemas.openxmlformats.org/drawingml/2006/table">
            <a:tbl>
              <a:tblPr rtl="1"/>
              <a:tblGrid>
                <a:gridCol w="4720790">
                  <a:extLst>
                    <a:ext uri="{9D8B030D-6E8A-4147-A177-3AD203B41FA5}">
                      <a16:colId xmlns:a16="http://schemas.microsoft.com/office/drawing/2014/main" val="20000"/>
                    </a:ext>
                  </a:extLst>
                </a:gridCol>
                <a:gridCol w="4280335">
                  <a:extLst>
                    <a:ext uri="{9D8B030D-6E8A-4147-A177-3AD203B41FA5}">
                      <a16:colId xmlns:a16="http://schemas.microsoft.com/office/drawing/2014/main" val="20001"/>
                    </a:ext>
                  </a:extLst>
                </a:gridCol>
              </a:tblGrid>
              <a:tr h="17145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والآن فخُذوا لكم سبعةَ ثيرانٍ وسبعةَ كباشٍ وانطلقوا إلى عبدي أيُّوب فيُصعد مُحرقةً عنكم وعبدي أيُّوب يُصلِّي لأجلكم فإنِّي أرفع وجههُ لأنِّي لولاه لكُنت قد أبدتكُم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8 </a:t>
                      </a:r>
                      <a:r>
                        <a:rPr kumimoji="0" lang="fr-FR" sz="2800" b="0" i="0" u="none" strike="noStrike" cap="none" normalizeH="0" baseline="0" dirty="0">
                          <a:ln>
                            <a:noFill/>
                          </a:ln>
                          <a:solidFill>
                            <a:schemeClr val="bg1"/>
                          </a:solidFill>
                          <a:effectLst/>
                          <a:latin typeface="Arial" charset="0"/>
                          <a:cs typeface="Arial" charset="0"/>
                        </a:rPr>
                        <a:t>Maintenant prenez pour vous sept taureaux et sept béliers, allez trouver mon serviteur Job, et offrez-les pour vous en holocauste tandis que mon serviteur Job intercédera pour vous. Ce n'est que par égard pour lui que je ne vous traiterai pas selon votre folie,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8 Now therefore, take for yourselves seven bulls and seven rams, go to My servant Job, and offer up for yourselves a burnt offering; and My servant Job shall pray for you. For I will accept him, lest I deal with you according to your folly;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402960"/>
        </p:xfrm>
        <a:graphic>
          <a:graphicData uri="http://schemas.openxmlformats.org/drawingml/2006/table">
            <a:tbl>
              <a:tblPr rtl="1"/>
              <a:tblGrid>
                <a:gridCol w="3671894">
                  <a:extLst>
                    <a:ext uri="{9D8B030D-6E8A-4147-A177-3AD203B41FA5}">
                      <a16:colId xmlns:a16="http://schemas.microsoft.com/office/drawing/2014/main" val="20000"/>
                    </a:ext>
                  </a:extLst>
                </a:gridCol>
                <a:gridCol w="5437182">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لأنَّكُم لم تتكلَّموا الحق في عبدي أيُّوب. فانطلق أليفاز التَّيمانيُّ، وبلددُ الشُّوحيُّ، وصوفرُ النَّعمانيُّ، وصنعوا كما قال الربُّ لهُمْ وغفر خطيَّتهم مِنْ أجل أيُّوب، ورفع الرَّبُّ أيُّوب جداً حين صلَّى لأجل أصحابهِ الثلاثة، وصفح عن إساءتهم</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vous qui n'avez pas parlé de moi avec droiture comme l'a fait mon serviteur Job. Et le Seigneur rétablit les affaires de Job tandis qu'il était en intercession pour son prochain.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because you have not spoken of Me what is right, as My servant Job has. </a:t>
                      </a:r>
                      <a:r>
                        <a:rPr kumimoji="0" lang="en-CA" sz="2800" b="0" i="0" u="none" strike="noStrike" cap="none" normalizeH="0" baseline="0" dirty="0">
                          <a:ln>
                            <a:noFill/>
                          </a:ln>
                          <a:solidFill>
                            <a:schemeClr val="bg1"/>
                          </a:solidFill>
                          <a:effectLst/>
                          <a:latin typeface="Arial" charset="0"/>
                          <a:cs typeface="Arial" charset="0"/>
                        </a:rPr>
                        <a:t>9 So </a:t>
                      </a:r>
                      <a:r>
                        <a:rPr kumimoji="0" lang="en-CA" sz="2800" b="0" i="0" u="none" strike="noStrike" cap="none" normalizeH="0" baseline="0" dirty="0" err="1">
                          <a:ln>
                            <a:noFill/>
                          </a:ln>
                          <a:solidFill>
                            <a:schemeClr val="bg1"/>
                          </a:solidFill>
                          <a:effectLst/>
                          <a:latin typeface="Arial" charset="0"/>
                          <a:cs typeface="Arial" charset="0"/>
                        </a:rPr>
                        <a:t>Eliphaz</a:t>
                      </a:r>
                      <a:r>
                        <a:rPr kumimoji="0" lang="en-CA" sz="2800" b="0" i="0" u="none" strike="noStrike" cap="none" normalizeH="0" baseline="0" dirty="0">
                          <a:ln>
                            <a:noFill/>
                          </a:ln>
                          <a:solidFill>
                            <a:schemeClr val="bg1"/>
                          </a:solidFill>
                          <a:effectLst/>
                          <a:latin typeface="Arial" charset="0"/>
                          <a:cs typeface="Arial" charset="0"/>
                        </a:rPr>
                        <a:t> the </a:t>
                      </a:r>
                      <a:r>
                        <a:rPr kumimoji="0" lang="en-CA" sz="2800" b="0" i="0" u="none" strike="noStrike" cap="none" normalizeH="0" baseline="0" dirty="0" err="1">
                          <a:ln>
                            <a:noFill/>
                          </a:ln>
                          <a:solidFill>
                            <a:schemeClr val="bg1"/>
                          </a:solidFill>
                          <a:effectLst/>
                          <a:latin typeface="Arial" charset="0"/>
                          <a:cs typeface="Arial" charset="0"/>
                        </a:rPr>
                        <a:t>Temanite</a:t>
                      </a:r>
                      <a:r>
                        <a:rPr kumimoji="0" lang="en-CA" sz="2800" b="0" i="0" u="none" strike="noStrike" cap="none" normalizeH="0" baseline="0" dirty="0">
                          <a:ln>
                            <a:noFill/>
                          </a:ln>
                          <a:solidFill>
                            <a:schemeClr val="bg1"/>
                          </a:solidFill>
                          <a:effectLst/>
                          <a:latin typeface="Arial" charset="0"/>
                          <a:cs typeface="Arial" charset="0"/>
                        </a:rPr>
                        <a:t> and </a:t>
                      </a:r>
                      <a:r>
                        <a:rPr kumimoji="0" lang="en-CA" sz="2800" b="0" i="0" u="none" strike="noStrike" cap="none" normalizeH="0" baseline="0" dirty="0" err="1">
                          <a:ln>
                            <a:noFill/>
                          </a:ln>
                          <a:solidFill>
                            <a:schemeClr val="bg1"/>
                          </a:solidFill>
                          <a:effectLst/>
                          <a:latin typeface="Arial" charset="0"/>
                          <a:cs typeface="Arial" charset="0"/>
                        </a:rPr>
                        <a:t>Bildad</a:t>
                      </a:r>
                      <a:r>
                        <a:rPr kumimoji="0" lang="en-CA" sz="2800" b="0" i="0" u="none" strike="noStrike" cap="none" normalizeH="0" baseline="0" dirty="0">
                          <a:ln>
                            <a:noFill/>
                          </a:ln>
                          <a:solidFill>
                            <a:schemeClr val="bg1"/>
                          </a:solidFill>
                          <a:effectLst/>
                          <a:latin typeface="Arial" charset="0"/>
                          <a:cs typeface="Arial" charset="0"/>
                        </a:rPr>
                        <a:t> the </a:t>
                      </a:r>
                      <a:r>
                        <a:rPr kumimoji="0" lang="en-CA" sz="2800" b="0" i="0" u="none" strike="noStrike" cap="none" normalizeH="0" baseline="0" dirty="0" err="1">
                          <a:ln>
                            <a:noFill/>
                          </a:ln>
                          <a:solidFill>
                            <a:schemeClr val="bg1"/>
                          </a:solidFill>
                          <a:effectLst/>
                          <a:latin typeface="Arial" charset="0"/>
                          <a:cs typeface="Arial" charset="0"/>
                        </a:rPr>
                        <a:t>Shuhite</a:t>
                      </a:r>
                      <a:r>
                        <a:rPr kumimoji="0" lang="en-CA" sz="2800" b="0" i="0" u="none" strike="noStrike" cap="none" normalizeH="0" baseline="0" dirty="0">
                          <a:ln>
                            <a:noFill/>
                          </a:ln>
                          <a:solidFill>
                            <a:schemeClr val="bg1"/>
                          </a:solidFill>
                          <a:effectLst/>
                          <a:latin typeface="Arial" charset="0"/>
                          <a:cs typeface="Arial" charset="0"/>
                        </a:rPr>
                        <a:t> and </a:t>
                      </a:r>
                      <a:r>
                        <a:rPr kumimoji="0" lang="en-CA" sz="2800" b="0" i="0" u="none" strike="noStrike" cap="none" normalizeH="0" baseline="0" dirty="0" err="1">
                          <a:ln>
                            <a:noFill/>
                          </a:ln>
                          <a:solidFill>
                            <a:schemeClr val="bg1"/>
                          </a:solidFill>
                          <a:effectLst/>
                          <a:latin typeface="Arial" charset="0"/>
                          <a:cs typeface="Arial" charset="0"/>
                        </a:rPr>
                        <a:t>Zophar</a:t>
                      </a:r>
                      <a:r>
                        <a:rPr kumimoji="0" lang="en-CA" sz="2800" b="0" i="0" u="none" strike="noStrike" cap="none" normalizeH="0" baseline="0" dirty="0">
                          <a:ln>
                            <a:noFill/>
                          </a:ln>
                          <a:solidFill>
                            <a:schemeClr val="bg1"/>
                          </a:solidFill>
                          <a:effectLst/>
                          <a:latin typeface="Arial" charset="0"/>
                          <a:cs typeface="Arial" charset="0"/>
                        </a:rPr>
                        <a:t> the </a:t>
                      </a:r>
                      <a:r>
                        <a:rPr kumimoji="0" lang="en-CA" sz="2800" b="0" i="0" u="none" strike="noStrike" cap="none" normalizeH="0" baseline="0" dirty="0" err="1">
                          <a:ln>
                            <a:noFill/>
                          </a:ln>
                          <a:solidFill>
                            <a:schemeClr val="bg1"/>
                          </a:solidFill>
                          <a:effectLst/>
                          <a:latin typeface="Arial" charset="0"/>
                          <a:cs typeface="Arial" charset="0"/>
                        </a:rPr>
                        <a:t>Naamathite</a:t>
                      </a:r>
                      <a:r>
                        <a:rPr kumimoji="0" lang="en-CA" sz="2800" b="0" i="0" u="none" strike="noStrike" cap="none" normalizeH="0" baseline="0" dirty="0">
                          <a:ln>
                            <a:noFill/>
                          </a:ln>
                          <a:solidFill>
                            <a:schemeClr val="bg1"/>
                          </a:solidFill>
                          <a:effectLst/>
                          <a:latin typeface="Arial" charset="0"/>
                          <a:cs typeface="Arial" charset="0"/>
                        </a:rPr>
                        <a:t> went and did as the Lord commanded them; for the Lord had accepted Job. 10 And the Lord restored Job's losses when he prayed for his friends.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768720"/>
        </p:xfrm>
        <a:graphic>
          <a:graphicData uri="http://schemas.openxmlformats.org/drawingml/2006/table">
            <a:tbl>
              <a:tblPr rtl="1"/>
              <a:tblGrid>
                <a:gridCol w="4437786">
                  <a:extLst>
                    <a:ext uri="{9D8B030D-6E8A-4147-A177-3AD203B41FA5}">
                      <a16:colId xmlns:a16="http://schemas.microsoft.com/office/drawing/2014/main" val="20000"/>
                    </a:ext>
                  </a:extLst>
                </a:gridCol>
                <a:gridCol w="4671290">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وضاعف الرَّبُّ لأيُّوب ضِعف ما كان له قبلاً. فسمع جميع إخوته وأخواته، وكُلُّ معارفهِ مِن أجل كل ما صار لهُ، وجاءوا إليهِ وأكلوا وشربوا عنده، ورثوا لهُ وتعجَّبوا مِنْ كُلِّ ما أنزل بهِ الرَّبّ،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même, le Seigneur porta au double tous les biens de Job. </a:t>
                      </a:r>
                      <a:r>
                        <a:rPr kumimoji="0" lang="fr-FR" sz="2800" b="0" i="0" u="none" strike="noStrike" kern="1200" cap="none" normalizeH="0" baseline="0" dirty="0">
                          <a:ln>
                            <a:noFill/>
                          </a:ln>
                          <a:solidFill>
                            <a:schemeClr val="bg1"/>
                          </a:solidFill>
                          <a:effectLst/>
                          <a:latin typeface="Arial" charset="0"/>
                          <a:ea typeface="+mn-ea"/>
                          <a:cs typeface="Arial" charset="0"/>
                        </a:rPr>
                        <a:t>Ses frères, ses </a:t>
                      </a:r>
                      <a:r>
                        <a:rPr kumimoji="0" lang="fr-FR" sz="2800" b="0" i="0" u="none" strike="noStrike" kern="1200" cap="none" normalizeH="0" baseline="0" dirty="0" err="1">
                          <a:ln>
                            <a:noFill/>
                          </a:ln>
                          <a:solidFill>
                            <a:schemeClr val="bg1"/>
                          </a:solidFill>
                          <a:effectLst/>
                          <a:latin typeface="Arial" charset="0"/>
                          <a:ea typeface="+mn-ea"/>
                          <a:cs typeface="Arial" charset="0"/>
                        </a:rPr>
                        <a:t>soeurs</a:t>
                      </a:r>
                      <a:r>
                        <a:rPr kumimoji="0" lang="fr-FR" sz="2800" b="0" i="0" u="none" strike="noStrike" kern="1200" cap="none" normalizeH="0" baseline="0" dirty="0">
                          <a:ln>
                            <a:noFill/>
                          </a:ln>
                          <a:solidFill>
                            <a:schemeClr val="bg1"/>
                          </a:solidFill>
                          <a:effectLst/>
                          <a:latin typeface="Arial" charset="0"/>
                          <a:ea typeface="+mn-ea"/>
                          <a:cs typeface="Arial" charset="0"/>
                        </a:rPr>
                        <a:t> et ses connaissances d'autrefois vinrent tous alors le visiter. Ils mangèrent le pain avec lui dans sa maison. Ils le plaignirent et le consolèrent de tout le malheur que lui  avait envoyé le Seigneur.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Indeed the Lord gave Job twice as much as he had before. 11 Then all his brothers, all his sisters, and all those who had been his acquaintances before, came to him and ate food with him in his house; and they consoled him and comforted him for all the adversity that the Lord had brought upon him.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524614"/>
        </p:xfrm>
        <a:graphic>
          <a:graphicData uri="http://schemas.openxmlformats.org/drawingml/2006/table">
            <a:tbl>
              <a:tblPr rtl="1"/>
              <a:tblGrid>
                <a:gridCol w="4410076">
                  <a:extLst>
                    <a:ext uri="{9D8B030D-6E8A-4147-A177-3AD203B41FA5}">
                      <a16:colId xmlns:a16="http://schemas.microsoft.com/office/drawing/2014/main" val="20000"/>
                    </a:ext>
                  </a:extLst>
                </a:gridCol>
                <a:gridCol w="4699000">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وأعطَى كُل واحدٌ مِنهم نعجةً وأربعة مثاقيل ذهب مُختار. وبارَك الربُّ آخِرةَ أيُّوب أكثرَ مِن أوائِلهِ، فكان لهُ مِنَ الغنم أربعة عشر ألفاً ومِنَ الإبلِ ستَّةُ آلافٍ، وألفُ فدَّانٍ مِنَ البقرِ، وألفُ أتانٍ.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Et chacun lui fit cadeau d'une pièce d'argent et d'un anneau d'</a:t>
                      </a:r>
                      <a:r>
                        <a:rPr kumimoji="0" lang="fr-FR" sz="2800" b="0" i="0" u="none" strike="noStrike" kern="1200" cap="none" normalizeH="0" baseline="0" dirty="0" err="1">
                          <a:ln>
                            <a:noFill/>
                          </a:ln>
                          <a:solidFill>
                            <a:schemeClr val="bg1"/>
                          </a:solidFill>
                          <a:effectLst/>
                          <a:latin typeface="Arial" charset="0"/>
                          <a:ea typeface="+mn-ea"/>
                          <a:cs typeface="Arial" charset="0"/>
                        </a:rPr>
                        <a:t>or.</a:t>
                      </a:r>
                      <a:r>
                        <a:rPr kumimoji="0" lang="fr-FR" sz="2800" b="0" i="0" u="none" strike="noStrike" cap="none" normalizeH="0" baseline="0" dirty="0" err="1">
                          <a:ln>
                            <a:noFill/>
                          </a:ln>
                          <a:solidFill>
                            <a:schemeClr val="bg1"/>
                          </a:solidFill>
                          <a:effectLst/>
                          <a:latin typeface="Arial" charset="0"/>
                          <a:cs typeface="Arial" charset="0"/>
                        </a:rPr>
                        <a:t>Le</a:t>
                      </a:r>
                      <a:r>
                        <a:rPr kumimoji="0" lang="fr-FR" sz="2800" b="0" i="0" u="none" strike="noStrike" cap="none" normalizeH="0" baseline="0" dirty="0">
                          <a:ln>
                            <a:noFill/>
                          </a:ln>
                          <a:solidFill>
                            <a:schemeClr val="bg1"/>
                          </a:solidFill>
                          <a:effectLst/>
                          <a:latin typeface="Arial" charset="0"/>
                          <a:cs typeface="Arial" charset="0"/>
                        </a:rPr>
                        <a:t> Seigneur bénit les nouvelles années de Job plus encore que les premières. Il eut quatorze mille moutons et six mille chameaux, mille paires de bœufs et mille ânesses. </a:t>
                      </a: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Each one gave him a piece of silver and each a ring of gold. </a:t>
                      </a:r>
                      <a:r>
                        <a:rPr kumimoji="0" lang="en-CA" sz="2800" b="0" i="0" u="none" strike="noStrike" kern="1200" cap="none" normalizeH="0" baseline="0" dirty="0">
                          <a:ln>
                            <a:noFill/>
                          </a:ln>
                          <a:solidFill>
                            <a:schemeClr val="bg1"/>
                          </a:solidFill>
                          <a:effectLst/>
                          <a:latin typeface="Arial" charset="0"/>
                          <a:ea typeface="+mn-ea"/>
                          <a:cs typeface="Arial" charset="0"/>
                        </a:rPr>
                        <a:t>12 Now the Lord blessed the latter days of Job more than his beginning; for he had fourteen thousand sheep, six thousand camels, one thousand yoke of oxen, and one thousand female donkeys. </a:t>
                      </a:r>
                      <a:endParaRPr kumimoji="0" lang="en-CA"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316590"/>
        </p:xfrm>
        <a:graphic>
          <a:graphicData uri="http://schemas.openxmlformats.org/drawingml/2006/table">
            <a:tbl>
              <a:tblPr rtl="1"/>
              <a:tblGrid>
                <a:gridCol w="4437786">
                  <a:extLst>
                    <a:ext uri="{9D8B030D-6E8A-4147-A177-3AD203B41FA5}">
                      <a16:colId xmlns:a16="http://schemas.microsoft.com/office/drawing/2014/main" val="20000"/>
                    </a:ext>
                  </a:extLst>
                </a:gridCol>
                <a:gridCol w="4671290">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ووُلِدَ لهُ سبعةَ بنينَ وثلاثُ بناتٍ. وسمَّى اسم الأولى نهاراً ( يميمة ) والثَّانية قصيعة والثَّالثة ملتياس ( قرن هَفُّوك ). ولم توجد نساءٌ في الحسن كبنات أيُّوب في كُلِّ مَن تحت السَّماءِ،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13 Il eut aussi sept fils et trois filles. </a:t>
                      </a:r>
                      <a:r>
                        <a:rPr kumimoji="0" lang="fr-FR" sz="2800" b="0" i="0" u="none" strike="noStrike" kern="1200" cap="none" normalizeH="0" baseline="0" dirty="0">
                          <a:ln>
                            <a:noFill/>
                          </a:ln>
                          <a:solidFill>
                            <a:schemeClr val="bg1"/>
                          </a:solidFill>
                          <a:effectLst/>
                          <a:latin typeface="Arial" charset="0"/>
                          <a:ea typeface="+mn-ea"/>
                          <a:cs typeface="Arial" charset="0"/>
                        </a:rPr>
                        <a:t>La première, il la nomma 'Tourterelle', la deuxième eut nom 'Fleur de Cannelle' et la troisième 'Ombre à paupière'. On ne trouvait pas dans tout le pays d'aussi belles femmes que les filles de Job,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13 He also had seven sons and three daughters. 14 And he called the name of the first </a:t>
                      </a:r>
                      <a:r>
                        <a:rPr kumimoji="0" lang="en-CA" sz="2800" b="0" i="0" u="none" strike="noStrike" kern="1200" cap="none" normalizeH="0" baseline="0" dirty="0" err="1">
                          <a:ln>
                            <a:noFill/>
                          </a:ln>
                          <a:solidFill>
                            <a:schemeClr val="bg1"/>
                          </a:solidFill>
                          <a:effectLst/>
                          <a:latin typeface="Arial" charset="0"/>
                          <a:ea typeface="+mn-ea"/>
                          <a:cs typeface="Arial" charset="0"/>
                        </a:rPr>
                        <a:t>Jemimah</a:t>
                      </a:r>
                      <a:r>
                        <a:rPr kumimoji="0" lang="en-CA" sz="2800" b="0" i="0" u="none" strike="noStrike" kern="1200" cap="none" normalizeH="0" baseline="0" dirty="0">
                          <a:ln>
                            <a:noFill/>
                          </a:ln>
                          <a:solidFill>
                            <a:schemeClr val="bg1"/>
                          </a:solidFill>
                          <a:effectLst/>
                          <a:latin typeface="Arial" charset="0"/>
                          <a:ea typeface="+mn-ea"/>
                          <a:cs typeface="Arial" charset="0"/>
                        </a:rPr>
                        <a:t>, the name of the second </a:t>
                      </a:r>
                      <a:r>
                        <a:rPr kumimoji="0" lang="en-CA" sz="2800" b="0" i="0" u="none" strike="noStrike" kern="1200" cap="none" normalizeH="0" baseline="0" dirty="0" err="1">
                          <a:ln>
                            <a:noFill/>
                          </a:ln>
                          <a:solidFill>
                            <a:schemeClr val="bg1"/>
                          </a:solidFill>
                          <a:effectLst/>
                          <a:latin typeface="Arial" charset="0"/>
                          <a:ea typeface="+mn-ea"/>
                          <a:cs typeface="Arial" charset="0"/>
                        </a:rPr>
                        <a:t>Keziah</a:t>
                      </a:r>
                      <a:r>
                        <a:rPr kumimoji="0" lang="en-CA" sz="2800" b="0" i="0" u="none" strike="noStrike" kern="1200" cap="none" normalizeH="0" baseline="0" dirty="0">
                          <a:ln>
                            <a:noFill/>
                          </a:ln>
                          <a:solidFill>
                            <a:schemeClr val="bg1"/>
                          </a:solidFill>
                          <a:effectLst/>
                          <a:latin typeface="Arial" charset="0"/>
                          <a:ea typeface="+mn-ea"/>
                          <a:cs typeface="Arial" charset="0"/>
                        </a:rPr>
                        <a:t>, and the name of the third </a:t>
                      </a:r>
                      <a:r>
                        <a:rPr kumimoji="0" lang="en-CA" sz="2800" b="0" i="0" u="none" strike="noStrike" kern="1200" cap="none" normalizeH="0" baseline="0" dirty="0" err="1">
                          <a:ln>
                            <a:noFill/>
                          </a:ln>
                          <a:solidFill>
                            <a:schemeClr val="bg1"/>
                          </a:solidFill>
                          <a:effectLst/>
                          <a:latin typeface="Arial" charset="0"/>
                          <a:ea typeface="+mn-ea"/>
                          <a:cs typeface="Arial" charset="0"/>
                        </a:rPr>
                        <a:t>Keren-Happuch</a:t>
                      </a:r>
                      <a:r>
                        <a:rPr kumimoji="0" lang="en-CA" sz="2800" b="0" i="0" u="none" strike="noStrike" kern="1200" cap="none" normalizeH="0" baseline="0" dirty="0">
                          <a:ln>
                            <a:noFill/>
                          </a:ln>
                          <a:solidFill>
                            <a:schemeClr val="bg1"/>
                          </a:solidFill>
                          <a:effectLst/>
                          <a:latin typeface="Arial" charset="0"/>
                          <a:ea typeface="+mn-ea"/>
                          <a:cs typeface="Arial" charset="0"/>
                        </a:rPr>
                        <a:t>. 15 In all the land were found no women so beautiful as the daughters of Job; </a:t>
                      </a:r>
                      <a:endParaRPr kumimoji="0" lang="en-CA"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417312"/>
        </p:xfrm>
        <a:graphic>
          <a:graphicData uri="http://schemas.openxmlformats.org/drawingml/2006/table">
            <a:tbl>
              <a:tblPr rtl="1"/>
              <a:tblGrid>
                <a:gridCol w="4682979">
                  <a:extLst>
                    <a:ext uri="{9D8B030D-6E8A-4147-A177-3AD203B41FA5}">
                      <a16:colId xmlns:a16="http://schemas.microsoft.com/office/drawing/2014/main" val="20000"/>
                    </a:ext>
                  </a:extLst>
                </a:gridCol>
                <a:gridCol w="4391171">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وأعطاهُنَّ أبوهُنَّ ميراثاً بين إخوتهِنَّ. وعاشَ أيُّوبُ مِنْ بعد الضربة مِئةً وأربعين سنةً، وجميع سني حياة أيُّوب مئتين وأربعين سنةً. ورأى أيُّوب بنيهِ وبني بنيهِ إلى أربعةِ أجيالٍ. ثم مات أيُّوبُ شيخاً وشبعان الأيَّام.</a:t>
                      </a:r>
                      <a:r>
                        <a:rPr kumimoji="0" lang="en-US" sz="2800" b="1" i="0" u="none" strike="noStrike" kern="1200" cap="none" normalizeH="0" baseline="0" dirty="0">
                          <a:ln>
                            <a:noFill/>
                          </a:ln>
                          <a:solidFill>
                            <a:srgbClr val="FF9900"/>
                          </a:solidFill>
                          <a:effectLst/>
                          <a:latin typeface="Arial" charset="0"/>
                          <a:ea typeface="+mn-ea"/>
                          <a:cs typeface="Arial" charset="0"/>
                        </a:rPr>
                        <a:t>)</a:t>
                      </a:r>
                      <a:r>
                        <a:rPr kumimoji="0" lang="ar-SA" sz="2400" b="1" i="0" u="none" strike="noStrike" cap="none" normalizeH="0" baseline="0" dirty="0">
                          <a:ln>
                            <a:noFill/>
                          </a:ln>
                          <a:solidFill>
                            <a:srgbClr val="FF9900"/>
                          </a:solidFill>
                          <a:effectLst/>
                          <a:latin typeface="Arial" charset="0"/>
                          <a:cs typeface="Arial" charset="0"/>
                        </a:rPr>
                        <a:t>مجداً للثالوث القدوس </a:t>
                      </a:r>
                      <a:r>
                        <a:rPr kumimoji="0" lang="ar-SA" sz="2800" b="1" i="0" u="none" strike="noStrike" cap="none" normalizeH="0" baseline="0" dirty="0">
                          <a:ln>
                            <a:noFill/>
                          </a:ln>
                          <a:solidFill>
                            <a:srgbClr val="FF9900"/>
                          </a:solidFill>
                          <a:effectLst/>
                          <a:latin typeface="Arial" charset="0"/>
                          <a:cs typeface="Arial" charset="0"/>
                        </a:rPr>
                        <a:t>)</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et leur père leur donna une part d'héritage avec leurs frères. </a:t>
                      </a:r>
                      <a:r>
                        <a:rPr kumimoji="0" lang="fr-FR" sz="2800" b="0" i="0" u="none" strike="noStrike" cap="none" normalizeH="0" baseline="0" dirty="0">
                          <a:ln>
                            <a:noFill/>
                          </a:ln>
                          <a:solidFill>
                            <a:schemeClr val="bg1"/>
                          </a:solidFill>
                          <a:effectLst/>
                          <a:latin typeface="Arial" charset="0"/>
                          <a:cs typeface="Arial" charset="0"/>
                        </a:rPr>
                        <a:t>Job vécut encore après cela cent quarante ans, et il vit ses fils et les fils de ses fils jusqu'à la quatrième génération. Puis Job mourut vieux et rassasié de jours.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and their father gave them an inheritance among their brothers. 16 After this Job lived one hundred and forty years, and saw his children and grandchildren for four generations. 17 So Job died, old and full of days.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ntWorshiping"/>
          </p:cNvPr>
          <p:cNvSpPr txBox="1">
            <a:spLocks noChangeArrowheads="1"/>
          </p:cNvSpPr>
          <p:nvPr/>
        </p:nvSpPr>
        <p:spPr bwMode="auto">
          <a:xfrm>
            <a:off x="6400800" y="6273800"/>
            <a:ext cx="2743200" cy="584775"/>
          </a:xfrm>
          <a:prstGeom prst="rect">
            <a:avLst/>
          </a:prstGeom>
          <a:solidFill>
            <a:schemeClr val="accent6">
              <a:lumMod val="75000"/>
            </a:schemeClr>
          </a:solidFill>
          <a:ln w="57150" cmpd="thinThick">
            <a:solidFill>
              <a:schemeClr val="bg1"/>
            </a:solidFill>
            <a:miter lim="800000"/>
            <a:headEnd/>
            <a:tailEnd/>
          </a:ln>
        </p:spPr>
        <p:txBody>
          <a:bodyPr>
            <a:spAutoFit/>
          </a:bodyPr>
          <a:lstStyle/>
          <a:p>
            <a:pPr algn="ctr"/>
            <a:r>
              <a:rPr lang="en-CA" sz="1400" dirty="0">
                <a:solidFill>
                  <a:schemeClr val="bg1"/>
                </a:solidFill>
              </a:rPr>
              <a:t>Continue to the Lent Prostrations</a:t>
            </a:r>
          </a:p>
          <a:p>
            <a:pPr algn="ctr" rtl="1"/>
            <a:r>
              <a:rPr lang="ar-EG" dirty="0">
                <a:solidFill>
                  <a:schemeClr val="bg1"/>
                </a:solidFill>
              </a:rPr>
              <a:t>تكملة الى ميطانيات الصوم</a:t>
            </a:r>
            <a:endParaRPr lang="en-CA" dirty="0">
              <a:solidFill>
                <a:schemeClr val="bg1"/>
              </a:solidFill>
            </a:endParaRPr>
          </a:p>
        </p:txBody>
      </p:sp>
    </p:spTree>
  </p:cSld>
  <p:clrMapOvr>
    <a:masterClrMapping/>
  </p:clrMapOvr>
</p:sld>
</file>

<file path=ppt/slides/slide3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97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8748" name="Group 28"/>
          <p:cNvGraphicFramePr>
            <a:graphicFrameLocks noGrp="1"/>
          </p:cNvGraphicFramePr>
          <p:nvPr/>
        </p:nvGraphicFramePr>
        <p:xfrm>
          <a:off x="34925" y="44450"/>
          <a:ext cx="9001125" cy="6511354"/>
        </p:xfrm>
        <a:graphic>
          <a:graphicData uri="http://schemas.openxmlformats.org/drawingml/2006/table">
            <a:tbl>
              <a:tblPr rtl="1"/>
              <a:tblGrid>
                <a:gridCol w="4033696">
                  <a:extLst>
                    <a:ext uri="{9D8B030D-6E8A-4147-A177-3AD203B41FA5}">
                      <a16:colId xmlns:a16="http://schemas.microsoft.com/office/drawing/2014/main" val="20000"/>
                    </a:ext>
                  </a:extLst>
                </a:gridCol>
                <a:gridCol w="4967429">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32:10-11</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هَلِّلوا للرَّبِّ يا كُلَّ الأرضِ. سَبِّحوا، وهَلِّلوا، ورَتِّلوا. رَتِّلوا للـرَّبِّ بالقيثارِ، بالقيثارِ وصَوتِ المزمور. بأبواقٍ خافقةٍ، وصَوتِ بوق القَرْنِ.</a:t>
                      </a:r>
                      <a:r>
                        <a:rPr kumimoji="0" lang="en-US" sz="3200" b="0" i="0" u="none" strike="noStrike" cap="none" normalizeH="0" baseline="0" dirty="0">
                          <a:ln>
                            <a:noFill/>
                          </a:ln>
                          <a:solidFill>
                            <a:schemeClr val="bg1"/>
                          </a:solidFill>
                          <a:effectLst/>
                          <a:latin typeface="Arial" charset="0"/>
                          <a:cs typeface="Arial" charset="0"/>
                        </a:rPr>
                        <a:t>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33"/>
                          </a:solidFill>
                          <a:effectLst/>
                          <a:latin typeface="Arial" charset="0"/>
                          <a:cs typeface="Times New Roman" pitchFamily="18" charset="0"/>
                        </a:rPr>
                        <a:t>Psaume 32:10-11</a:t>
                      </a:r>
                      <a:endParaRPr kumimoji="0" lang="en-US" sz="36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Acclamez le Seigneur, terre entière; faites éclater vos chants de joie et vos musiques; jouez pour le Seigneur sur la cithare; sur la cithare, au son  du cœur,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32:10-11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10 Many sorrows shall be to the wicked; But he who trusts in the Lord, mercy shall surround him. 11 Be glad in the Lord and rejoice, you righteous; And shout for joy, all you upright in heart!.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endParaRPr kumimoji="0" lang="en-CA"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47pm</a:t>
            </a:r>
          </a:p>
        </p:txBody>
      </p:sp>
    </p:spTree>
  </p:cSld>
  <p:clrMapOvr>
    <a:masterClrMapping/>
  </p:clrMapOvr>
</p:sld>
</file>

<file path=ppt/slides/slide3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9769" name="Group 25"/>
          <p:cNvGraphicFramePr>
            <a:graphicFrameLocks noGrp="1"/>
          </p:cNvGraphicFramePr>
          <p:nvPr/>
        </p:nvGraphicFramePr>
        <p:xfrm>
          <a:off x="34925" y="44450"/>
          <a:ext cx="9145588" cy="6135675"/>
        </p:xfrm>
        <a:graphic>
          <a:graphicData uri="http://schemas.openxmlformats.org/drawingml/2006/table">
            <a:tbl>
              <a:tblPr rtl="1"/>
              <a:tblGrid>
                <a:gridCol w="5027177">
                  <a:extLst>
                    <a:ext uri="{9D8B030D-6E8A-4147-A177-3AD203B41FA5}">
                      <a16:colId xmlns:a16="http://schemas.microsoft.com/office/drawing/2014/main" val="20000"/>
                    </a:ext>
                  </a:extLst>
                </a:gridCol>
                <a:gridCol w="411841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لوقا  ( 14 :  28 ـ 35 )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فإنهُ مَن</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Luke 14:28-35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28</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Luke 14:28-35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him,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47m</a:t>
            </a:r>
          </a:p>
        </p:txBody>
      </p:sp>
    </p:spTree>
  </p:cSld>
  <p:clrMapOvr>
    <a:masterClrMapping/>
  </p:clrMapOvr>
</p:sld>
</file>

<file path=ppt/slides/slide3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121401"/>
        </p:xfrm>
        <a:graphic>
          <a:graphicData uri="http://schemas.openxmlformats.org/drawingml/2006/table">
            <a:tbl>
              <a:tblPr rtl="1"/>
              <a:tblGrid>
                <a:gridCol w="4671289">
                  <a:extLst>
                    <a:ext uri="{9D8B030D-6E8A-4147-A177-3AD203B41FA5}">
                      <a16:colId xmlns:a16="http://schemas.microsoft.com/office/drawing/2014/main" val="20000"/>
                    </a:ext>
                  </a:extLst>
                </a:gridCol>
                <a:gridCol w="4402861">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nvGraphicFramePr>
        <p:xfrm>
          <a:off x="34925" y="44450"/>
          <a:ext cx="9074150" cy="6121401"/>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812" name="Group 20"/>
          <p:cNvGraphicFramePr>
            <a:graphicFrameLocks noGrp="1"/>
          </p:cNvGraphicFramePr>
          <p:nvPr/>
        </p:nvGraphicFramePr>
        <p:xfrm>
          <a:off x="34925" y="115888"/>
          <a:ext cx="9001125" cy="5618163"/>
        </p:xfrm>
        <a:graphic>
          <a:graphicData uri="http://schemas.openxmlformats.org/drawingml/2006/table">
            <a:tbl>
              <a:tblPr rtl="1"/>
              <a:tblGrid>
                <a:gridCol w="4751387">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لا يَصلُحُ لأرضٍ ولا لمزبلةٍ، بل يُطرح خارجاً. مَن لهُ أُذنان للسَّمْع، فليَسمَعْ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35 Il n'est bon ni pour la terre, ni pour le fumier; on le jette dehors. Celui qui a des oreilles pour entendre, qu'il entende."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ar-EG"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35 It is neither fit for the land nor for the dunghill, but men throw it out. He who has ears to hear, let him hear!.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endParaRPr kumimoji="0" lang="en-CA" sz="2400" b="1" i="0" u="none" strike="noStrike" cap="none" normalizeH="0" baseline="0" dirty="0">
                        <a:ln>
                          <a:noFill/>
                        </a:ln>
                        <a:solidFill>
                          <a:srgbClr val="FF9900"/>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28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20281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2028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2028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4890" name="Group 26"/>
          <p:cNvGraphicFramePr>
            <a:graphicFrameLocks noGrp="1"/>
          </p:cNvGraphicFramePr>
          <p:nvPr/>
        </p:nvGraphicFramePr>
        <p:xfrm>
          <a:off x="34925" y="44450"/>
          <a:ext cx="9145588" cy="6531610"/>
        </p:xfrm>
        <a:graphic>
          <a:graphicData uri="http://schemas.openxmlformats.org/drawingml/2006/table">
            <a:tbl>
              <a:tblPr rtl="1"/>
              <a:tblGrid>
                <a:gridCol w="4904651">
                  <a:extLst>
                    <a:ext uri="{9D8B030D-6E8A-4147-A177-3AD203B41FA5}">
                      <a16:colId xmlns:a16="http://schemas.microsoft.com/office/drawing/2014/main" val="20000"/>
                    </a:ext>
                  </a:extLst>
                </a:gridCol>
                <a:gridCol w="4240937">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رسالة بولس الرسول الثانية إلى تلميذه تيموثاوس( 3 :  ـ 4 :1 ـ 5 ) </a:t>
                      </a:r>
                    </a:p>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اِعلم هذا أنَّهُ ستأتي في الأيَّام الأخيرة أزمنةٌ شريرةٌ ( صعبةٌ )، لأنَّ النَّاس يكونونَ مُحبِّينَ لأنفُسهِم، مُحبِّينَ للمال، مُفتخرينَ، مُتكبِّرينَ، مُجدِّفينَ، غير طائعينَ لوالديهم، غير شاكرينَ، دنِسينَ،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2 </a:t>
                      </a:r>
                      <a:r>
                        <a:rPr kumimoji="0" lang="en-US" sz="2800" b="0" i="0" u="sng" strike="noStrike" cap="none" normalizeH="0" baseline="0" dirty="0" err="1">
                          <a:ln>
                            <a:noFill/>
                          </a:ln>
                          <a:solidFill>
                            <a:srgbClr val="FF9933"/>
                          </a:solidFill>
                          <a:effectLst/>
                          <a:latin typeface="Arial" charset="0"/>
                          <a:cs typeface="Arial" charset="0"/>
                        </a:rPr>
                        <a:t>Timothée</a:t>
                      </a:r>
                      <a:r>
                        <a:rPr kumimoji="0" lang="en-US" sz="2800" b="0" i="0" u="sng" strike="noStrike" cap="none" normalizeH="0" baseline="0" dirty="0">
                          <a:ln>
                            <a:noFill/>
                          </a:ln>
                          <a:solidFill>
                            <a:srgbClr val="FF9933"/>
                          </a:solidFill>
                          <a:effectLst/>
                          <a:latin typeface="Arial" charset="0"/>
                          <a:cs typeface="Arial" charset="0"/>
                        </a:rPr>
                        <a:t> 3:1 - 4:1-5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1 Sache bien ceci: dans les derniers jours surviendront des temps difficiles. Les hommes, en effet, seront égoïstes, âpres au gain, fanfarons, orgueilleux, blasphémateurs, rebelles à leurs parents, ingrats, sacrilèges,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2 Timothy 3:1-4:5</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3:1 But know this, that in the last days perilous times will come: 2 For men will be lovers of themselves, lovers of money, boasters, proud, blasphemers, disobedient to parents, unthankful, unholy,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47p</a:t>
            </a:r>
          </a:p>
        </p:txBody>
      </p:sp>
    </p:spTree>
  </p:cSld>
  <p:clrMapOvr>
    <a:masterClrMapping/>
  </p:clrMapOvr>
</p:sld>
</file>

<file path=ppt/slides/slide3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455398"/>
        </p:xfrm>
        <a:graphic>
          <a:graphicData uri="http://schemas.openxmlformats.org/drawingml/2006/table">
            <a:tbl>
              <a:tblPr rtl="1"/>
              <a:tblGrid>
                <a:gridCol w="4647911">
                  <a:extLst>
                    <a:ext uri="{9D8B030D-6E8A-4147-A177-3AD203B41FA5}">
                      <a16:colId xmlns:a16="http://schemas.microsoft.com/office/drawing/2014/main" val="20000"/>
                    </a:ext>
                  </a:extLst>
                </a:gridCol>
                <a:gridCol w="449767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بلا حُنوٍّ، ولا عهد، ثالبينَ، عديمي النَّزاهةِ، شرسينَ، مُبغضين للصَّلاحِ، خائنينَ، مُقتحِمينَ، مُتصلِّفينَ، مُحبِّينَ للَّذَّاتِ دونَ محبَّة اللَّه، لهم صورةُ التَّقوَى، لكنَّهُمْ يَنكرونَ قوَّتها.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 sans cœur, implacables, médisants, sans discipline, cruels, ennemis du bien, traîtres, emportés, aveuglés par l'orgueil, amis des plaisirs plutôt qu'amis de Dieu; ils garderont les apparences de la piété, mais en auront renié la puissance. Détourne-toi aussi de ces gens-là!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3 unloving, unforgiving, slanderers, without self-control, brutal, despisers of good, 4 traitors, headstrong, haughty, lovers of pleasure rather than lovers of God, 5 having a form of godliness but denying its power. And from such people turn away!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159488"/>
        </p:xfrm>
        <a:graphic>
          <a:graphicData uri="http://schemas.openxmlformats.org/drawingml/2006/table">
            <a:tbl>
              <a:tblPr rtl="1"/>
              <a:tblGrid>
                <a:gridCol w="5011157">
                  <a:extLst>
                    <a:ext uri="{9D8B030D-6E8A-4147-A177-3AD203B41FA5}">
                      <a16:colId xmlns:a16="http://schemas.microsoft.com/office/drawing/2014/main" val="20000"/>
                    </a:ext>
                  </a:extLst>
                </a:gridCol>
                <a:gridCol w="4134431">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فأعرِض عن هؤلاء. فإنَّ مِنهم مَنْ يدخلونَ البيوتَ، ويَسبونَ النِّساء الجميلات للخطايا، مُنقادات الشهوات شتَّى، يتعلَّمنَ في كُلِّ حينٍ، ولا يستطِعنَ أن يُقْبِلْنَ إلى معرفةِ الحقِّ أبداً.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Car ils sont des leurs, ceux qui s'introduisent dans les maisons et prennent dans leurs filets des femmelettes chargées de péchés, entraînées par toutes sortes de désirs, toujours en train d'apprendre mais sans jamais être capables de parvenir à la connaissance de la vérité.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6 For of this sort are those who creep into households and make captives of gullible women loaded down with sins, led away by various lusts, 7 always learning and never able to come to the knowledge of the truth.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220702"/>
        </p:xfrm>
        <a:graphic>
          <a:graphicData uri="http://schemas.openxmlformats.org/drawingml/2006/table">
            <a:tbl>
              <a:tblPr rtl="1"/>
              <a:tblGrid>
                <a:gridCol w="4798147">
                  <a:extLst>
                    <a:ext uri="{9D8B030D-6E8A-4147-A177-3AD203B41FA5}">
                      <a16:colId xmlns:a16="http://schemas.microsoft.com/office/drawing/2014/main" val="20000"/>
                    </a:ext>
                  </a:extLst>
                </a:gridCol>
                <a:gridCol w="4347441">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وكما أن يَناس وينبـراس قاوما موسى، كذلك هؤلاء أيضاً يُقاوِمونَ الحقَّ. أُناسٌ آراؤهم فاسدةٌ مرذولةٌ مِن جهةِ الإيمانِ. لكِنَّهُمْ لا يَتقدَّمونَ أكثرَ، لأنَّ حُمقَهُمْ سيكونُ واضِحاً للجميع، كما كان حُمْقُ ذَيْنِكَ أيضاً.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De même que </a:t>
                      </a:r>
                      <a:r>
                        <a:rPr kumimoji="0" lang="fr-FR" sz="2800" b="0" i="0" u="none" strike="noStrike" cap="none" normalizeH="0" baseline="0" dirty="0" err="1">
                          <a:ln>
                            <a:noFill/>
                          </a:ln>
                          <a:solidFill>
                            <a:schemeClr val="bg1"/>
                          </a:solidFill>
                          <a:effectLst/>
                          <a:latin typeface="Arial" charset="0"/>
                          <a:cs typeface="Arial" charset="0"/>
                        </a:rPr>
                        <a:t>Jannès</a:t>
                      </a:r>
                      <a:r>
                        <a:rPr kumimoji="0" lang="fr-FR" sz="2800" b="0" i="0" u="none" strike="noStrike" cap="none" normalizeH="0" baseline="0" dirty="0">
                          <a:ln>
                            <a:noFill/>
                          </a:ln>
                          <a:solidFill>
                            <a:schemeClr val="bg1"/>
                          </a:solidFill>
                          <a:effectLst/>
                          <a:latin typeface="Arial" charset="0"/>
                          <a:cs typeface="Arial" charset="0"/>
                        </a:rPr>
                        <a:t> et </a:t>
                      </a:r>
                      <a:r>
                        <a:rPr kumimoji="0" lang="fr-FR" sz="2800" b="0" i="0" u="none" strike="noStrike" cap="none" normalizeH="0" baseline="0" dirty="0" err="1">
                          <a:ln>
                            <a:noFill/>
                          </a:ln>
                          <a:solidFill>
                            <a:schemeClr val="bg1"/>
                          </a:solidFill>
                          <a:effectLst/>
                          <a:latin typeface="Arial" charset="0"/>
                          <a:cs typeface="Arial" charset="0"/>
                        </a:rPr>
                        <a:t>Jambrès</a:t>
                      </a:r>
                      <a:r>
                        <a:rPr kumimoji="0" lang="fr-FR" sz="2800" b="0" i="0" u="none" strike="noStrike" cap="none" normalizeH="0" baseline="0" dirty="0">
                          <a:ln>
                            <a:noFill/>
                          </a:ln>
                          <a:solidFill>
                            <a:schemeClr val="bg1"/>
                          </a:solidFill>
                          <a:effectLst/>
                          <a:latin typeface="Arial" charset="0"/>
                          <a:cs typeface="Arial" charset="0"/>
                        </a:rPr>
                        <a:t> s'opposèrent à Moïse, ainsi ces gens-là s'opposent à la vérité, ce sont des hommes à l'esprit perverti, à la foi inconsistante. Mais ils n'iront pas plus avant, car leur folie deviendra manifeste pour tous, comme le devint celle de ces </a:t>
                      </a:r>
                      <a:r>
                        <a:rPr kumimoji="0" lang="fr-FR" sz="2800" b="0" i="0" u="none" strike="noStrike" cap="none" normalizeH="0" baseline="0" dirty="0" err="1">
                          <a:ln>
                            <a:noFill/>
                          </a:ln>
                          <a:solidFill>
                            <a:schemeClr val="bg1"/>
                          </a:solidFill>
                          <a:effectLst/>
                          <a:latin typeface="Arial" charset="0"/>
                          <a:cs typeface="Arial" charset="0"/>
                        </a:rPr>
                        <a:t>deux-là</a:t>
                      </a:r>
                      <a:r>
                        <a:rPr kumimoji="0" lang="fr-FR" sz="2800" b="0" i="0" u="none" strike="noStrike" cap="none" normalizeH="0" baseline="0" dirty="0">
                          <a:ln>
                            <a:noFill/>
                          </a:ln>
                          <a:solidFill>
                            <a:schemeClr val="bg1"/>
                          </a:solidFill>
                          <a:effectLst/>
                          <a:latin typeface="Arial" charset="0"/>
                          <a:cs typeface="Arial" charset="0"/>
                        </a:rPr>
                        <a: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8 Now as </a:t>
                      </a:r>
                      <a:r>
                        <a:rPr kumimoji="0" lang="en-CA" sz="2800" b="0" i="0" u="none" strike="noStrike" kern="1200" cap="none" normalizeH="0" baseline="0" dirty="0" err="1">
                          <a:ln>
                            <a:noFill/>
                          </a:ln>
                          <a:solidFill>
                            <a:schemeClr val="bg1"/>
                          </a:solidFill>
                          <a:effectLst/>
                          <a:latin typeface="Arial" charset="0"/>
                          <a:ea typeface="+mn-ea"/>
                          <a:cs typeface="Arial" charset="0"/>
                        </a:rPr>
                        <a:t>Jannes</a:t>
                      </a:r>
                      <a:r>
                        <a:rPr kumimoji="0" lang="en-CA" sz="2800" b="0" i="0" u="none" strike="noStrike" kern="1200" cap="none" normalizeH="0" baseline="0" dirty="0">
                          <a:ln>
                            <a:noFill/>
                          </a:ln>
                          <a:solidFill>
                            <a:schemeClr val="bg1"/>
                          </a:solidFill>
                          <a:effectLst/>
                          <a:latin typeface="Arial" charset="0"/>
                          <a:ea typeface="+mn-ea"/>
                          <a:cs typeface="Arial" charset="0"/>
                        </a:rPr>
                        <a:t> and </a:t>
                      </a:r>
                      <a:r>
                        <a:rPr kumimoji="0" lang="en-CA" sz="2800" b="0" i="0" u="none" strike="noStrike" kern="1200" cap="none" normalizeH="0" baseline="0" dirty="0" err="1">
                          <a:ln>
                            <a:noFill/>
                          </a:ln>
                          <a:solidFill>
                            <a:schemeClr val="bg1"/>
                          </a:solidFill>
                          <a:effectLst/>
                          <a:latin typeface="Arial" charset="0"/>
                          <a:ea typeface="+mn-ea"/>
                          <a:cs typeface="Arial" charset="0"/>
                        </a:rPr>
                        <a:t>Jambres</a:t>
                      </a:r>
                      <a:r>
                        <a:rPr kumimoji="0" lang="en-CA" sz="2800" b="0" i="0" u="none" strike="noStrike" kern="1200" cap="none" normalizeH="0" baseline="0" dirty="0">
                          <a:ln>
                            <a:noFill/>
                          </a:ln>
                          <a:solidFill>
                            <a:schemeClr val="bg1"/>
                          </a:solidFill>
                          <a:effectLst/>
                          <a:latin typeface="Arial" charset="0"/>
                          <a:ea typeface="+mn-ea"/>
                          <a:cs typeface="Arial" charset="0"/>
                        </a:rPr>
                        <a:t> resisted Moses, so do these also resist the truth: men of corrupt minds, disapproved concerning the faith; 9 but they will progress no further, for their folly will be manifest to all, as theirs also was.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659880"/>
        </p:xfrm>
        <a:graphic>
          <a:graphicData uri="http://schemas.openxmlformats.org/drawingml/2006/table">
            <a:tbl>
              <a:tblPr rtl="1"/>
              <a:tblGrid>
                <a:gridCol w="4663931">
                  <a:extLst>
                    <a:ext uri="{9D8B030D-6E8A-4147-A177-3AD203B41FA5}">
                      <a16:colId xmlns:a16="http://schemas.microsoft.com/office/drawing/2014/main" val="20000"/>
                    </a:ext>
                  </a:extLst>
                </a:gridCol>
                <a:gridCol w="4481657">
                  <a:extLst>
                    <a:ext uri="{9D8B030D-6E8A-4147-A177-3AD203B41FA5}">
                      <a16:colId xmlns:a16="http://schemas.microsoft.com/office/drawing/2014/main" val="20001"/>
                    </a:ext>
                  </a:extLst>
                </a:gridCol>
              </a:tblGrid>
              <a:tr h="16700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أمَّا أنتَ فقد اتبعت تَعليمي، ومثالي، ورسمي الأول، وإيماني، وأناتي، ومحبَّتي، وصبري، والاضطهادات، والآلام، التي أصابتني في أنطاكية وإيقونيَّة ولسترة. واحتملت كل الاضطهادات وقد أنقذني الرَّبُّ من جميعها.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Mais toi, tu m'as suivi avec empressement dans l'enseignement, la conduite,  les projets, la foi, la patience, l'amour, la persévérance, les persécutions, les souffrances que j'ai connues à Antioche, à </a:t>
                      </a:r>
                      <a:r>
                        <a:rPr kumimoji="0" lang="fr-FR" sz="2700" b="0" i="0" u="none" strike="noStrike" cap="none" normalizeH="0" baseline="0" dirty="0" err="1">
                          <a:ln>
                            <a:noFill/>
                          </a:ln>
                          <a:solidFill>
                            <a:schemeClr val="bg1"/>
                          </a:solidFill>
                          <a:effectLst/>
                          <a:latin typeface="Arial" charset="0"/>
                          <a:cs typeface="Arial" charset="0"/>
                        </a:rPr>
                        <a:t>Iconium</a:t>
                      </a:r>
                      <a:r>
                        <a:rPr kumimoji="0" lang="fr-FR" sz="2700" b="0" i="0" u="none" strike="noStrike" cap="none" normalizeH="0" baseline="0" dirty="0">
                          <a:ln>
                            <a:noFill/>
                          </a:ln>
                          <a:solidFill>
                            <a:schemeClr val="bg1"/>
                          </a:solidFill>
                          <a:effectLst/>
                          <a:latin typeface="Arial" charset="0"/>
                          <a:cs typeface="Arial" charset="0"/>
                        </a:rPr>
                        <a:t>, à </a:t>
                      </a:r>
                      <a:r>
                        <a:rPr kumimoji="0" lang="fr-FR" sz="2700" b="0" i="0" u="none" strike="noStrike" cap="none" normalizeH="0" baseline="0" dirty="0" err="1">
                          <a:ln>
                            <a:noFill/>
                          </a:ln>
                          <a:solidFill>
                            <a:schemeClr val="bg1"/>
                          </a:solidFill>
                          <a:effectLst/>
                          <a:latin typeface="Arial" charset="0"/>
                          <a:cs typeface="Arial" charset="0"/>
                        </a:rPr>
                        <a:t>Lystres</a:t>
                      </a:r>
                      <a:r>
                        <a:rPr kumimoji="0" lang="fr-FR" sz="2700" b="0" i="0" u="none" strike="noStrike" cap="none" normalizeH="0" baseline="0" dirty="0">
                          <a:ln>
                            <a:noFill/>
                          </a:ln>
                          <a:solidFill>
                            <a:schemeClr val="bg1"/>
                          </a:solidFill>
                          <a:effectLst/>
                          <a:latin typeface="Arial" charset="0"/>
                          <a:cs typeface="Arial" charset="0"/>
                        </a:rPr>
                        <a:t>. Quelles persécutions j'ai subies! Et de toutes le Seigneur m'a délivré!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10 But you have carefully followed my doctrine, manner of life, purpose, faith, longsuffering, love, perseverance, 11 persecutions, afflictions, which happened to me at Antioch, at </a:t>
                      </a:r>
                      <a:r>
                        <a:rPr kumimoji="0" lang="en-CA" sz="2700" b="0" i="0" u="none" strike="noStrike" kern="1200" cap="none" normalizeH="0" baseline="0" dirty="0" err="1">
                          <a:ln>
                            <a:noFill/>
                          </a:ln>
                          <a:solidFill>
                            <a:schemeClr val="bg1"/>
                          </a:solidFill>
                          <a:effectLst/>
                          <a:latin typeface="Arial" charset="0"/>
                          <a:ea typeface="+mn-ea"/>
                          <a:cs typeface="Arial" charset="0"/>
                        </a:rPr>
                        <a:t>Iconium</a:t>
                      </a:r>
                      <a:r>
                        <a:rPr kumimoji="0" lang="en-CA" sz="2700" b="0" i="0" u="none" strike="noStrike" kern="1200" cap="none" normalizeH="0" baseline="0" dirty="0">
                          <a:ln>
                            <a:noFill/>
                          </a:ln>
                          <a:solidFill>
                            <a:schemeClr val="bg1"/>
                          </a:solidFill>
                          <a:effectLst/>
                          <a:latin typeface="Arial" charset="0"/>
                          <a:ea typeface="+mn-ea"/>
                          <a:cs typeface="Arial" charset="0"/>
                        </a:rPr>
                        <a:t>, at </a:t>
                      </a:r>
                      <a:r>
                        <a:rPr kumimoji="0" lang="en-CA" sz="2700" b="0" i="0" u="none" strike="noStrike" kern="1200" cap="none" normalizeH="0" baseline="0" dirty="0" err="1">
                          <a:ln>
                            <a:noFill/>
                          </a:ln>
                          <a:solidFill>
                            <a:schemeClr val="bg1"/>
                          </a:solidFill>
                          <a:effectLst/>
                          <a:latin typeface="Arial" charset="0"/>
                          <a:ea typeface="+mn-ea"/>
                          <a:cs typeface="Arial" charset="0"/>
                        </a:rPr>
                        <a:t>Lystra</a:t>
                      </a:r>
                      <a:r>
                        <a:rPr kumimoji="0" lang="en-CA" sz="2700" b="0" i="0" u="none" strike="noStrike" kern="1200" cap="none" normalizeH="0" baseline="0" dirty="0">
                          <a:ln>
                            <a:noFill/>
                          </a:ln>
                          <a:solidFill>
                            <a:schemeClr val="bg1"/>
                          </a:solidFill>
                          <a:effectLst/>
                          <a:latin typeface="Arial" charset="0"/>
                          <a:ea typeface="+mn-ea"/>
                          <a:cs typeface="Arial" charset="0"/>
                        </a:rPr>
                        <a:t>--what persecutions I endured. And out of them all the Lord delivered me.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531610"/>
        </p:xfrm>
        <a:graphic>
          <a:graphicData uri="http://schemas.openxmlformats.org/drawingml/2006/table">
            <a:tbl>
              <a:tblPr rtl="1"/>
              <a:tblGrid>
                <a:gridCol w="4620203">
                  <a:extLst>
                    <a:ext uri="{9D8B030D-6E8A-4147-A177-3AD203B41FA5}">
                      <a16:colId xmlns:a16="http://schemas.microsoft.com/office/drawing/2014/main" val="20000"/>
                    </a:ext>
                  </a:extLst>
                </a:gridCol>
                <a:gridCol w="4525385">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وجميع الذينَ يريدون أن يعيشوا بالتَّقوى في المسيح يسوع يُضطهـدون. ولكن النَّاس الأشرار الخـدَّاعين سيتقدَّمون فـي الشَّـرِّ، بالأكثر ضالِّين ومُضِلِّينَ. وأمَّا أنتَ فاثبُت على ما تعلَّمته وأُئتمنت عليه، عارفاً ممَّن تعلَّمت.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500" b="0" i="0" u="none" strike="noStrike" cap="none" normalizeH="0" baseline="0" dirty="0">
                          <a:ln>
                            <a:noFill/>
                          </a:ln>
                          <a:solidFill>
                            <a:schemeClr val="bg1"/>
                          </a:solidFill>
                          <a:effectLst/>
                          <a:latin typeface="Arial" charset="0"/>
                          <a:cs typeface="Arial" charset="0"/>
                        </a:rPr>
                        <a:t>12 D'ailleurs tous ceux qui veulent vivre avec piété dans le Christ Jésus seront persécutés. Quant aux hommes mauvais et aux imposteurs, ils progresseront dans le mal, trompant les autres et trompés eux-mêmes. demeure ferme dans ce que tu as appris et accepté comme certain: tu sais de qui tu l'as appris.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kern="1200" cap="none" normalizeH="0" baseline="0" dirty="0">
                          <a:ln>
                            <a:noFill/>
                          </a:ln>
                          <a:solidFill>
                            <a:schemeClr val="bg1"/>
                          </a:solidFill>
                          <a:effectLst/>
                          <a:latin typeface="Arial" charset="0"/>
                          <a:ea typeface="+mn-ea"/>
                          <a:cs typeface="Arial" charset="0"/>
                        </a:rPr>
                        <a:t>12 Yes, and all who desire to live godly in Christ Jesus will suffer persecution. 13 But evil men and impostors will grow worse and worse, deceiving and being deceived. 14 But you must continue in the things which you have learned and been assured of, knowing from whom you have learned them, </a:t>
                      </a:r>
                      <a:endParaRPr kumimoji="0" lang="en-US" sz="25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502072"/>
        </p:xfrm>
        <a:graphic>
          <a:graphicData uri="http://schemas.openxmlformats.org/drawingml/2006/table">
            <a:tbl>
              <a:tblPr rtl="1"/>
              <a:tblGrid>
                <a:gridCol w="4529717">
                  <a:extLst>
                    <a:ext uri="{9D8B030D-6E8A-4147-A177-3AD203B41FA5}">
                      <a16:colId xmlns:a16="http://schemas.microsoft.com/office/drawing/2014/main" val="20000"/>
                    </a:ext>
                  </a:extLst>
                </a:gridCol>
                <a:gridCol w="4615871">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وأنكَ مُنذ الطُّفولة تعرف الكُتب المُقدَّسة، القادرة أن تُحكِّمكَ للخلاص، بالإيمان الذي في المسيح يسوع. لأنَّ جميع الكُتُب المُوحى بها مِنَ اللَّهِ، نافعة للتَّعليم والتَّوبيخ، للتَّقويم والتَّأديب الذي في البرِّ،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15 Depuis ta tendre enfance tu connais les Saintes Ecritures; elles ont le pouvoir de te communiquer la sagesse qui conduit au salut par la foi qui est dans le Christ Jésus. Toute Ecriture est inspirée de Dieu et utile pour enseigner, pour réfuter, pour redresser, pour éduquer dans la justice,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15 and that from childhood you have known the Holy Scriptures, which are able to make you wise for salvation through faith which is in Christ Jesus. 16 All Scripture is given by inspiration of God, and is profitable for doctrine, for reproof, for correction, for instruction in righteousness,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373802"/>
        </p:xfrm>
        <a:graphic>
          <a:graphicData uri="http://schemas.openxmlformats.org/drawingml/2006/table">
            <a:tbl>
              <a:tblPr rtl="1"/>
              <a:tblGrid>
                <a:gridCol w="4340083">
                  <a:extLst>
                    <a:ext uri="{9D8B030D-6E8A-4147-A177-3AD203B41FA5}">
                      <a16:colId xmlns:a16="http://schemas.microsoft.com/office/drawing/2014/main" val="20000"/>
                    </a:ext>
                  </a:extLst>
                </a:gridCol>
                <a:gridCol w="480550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لكي يكون رجل اللَّه مُستعدَّاً، ثابتاً في كُلِّ عملٍ صالحٍ. أنا أشهد أمام اللَّه والرَّبِّ يسوع المسيح، الذي سيَدين الأحياء والأموات، عند ظُهورهِ وملكوتهِ:</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afin que l'homme de Dieu soit accompli, équipé pour toute œuvre bonne.</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Je t'adjure en présence de Dieu et du Christ Jésus, qui viendra juger les vivants et les morts, au nom de sa manifestation et de son Règne: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17 that the man of God may be complete, thoroughly equipped for every good work. </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4:1 I charge you therefore before God and the Lord Jesus Christ, who will judge the living and the dead at His appearing and His kingdom:</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669712"/>
        </p:xfrm>
        <a:graphic>
          <a:graphicData uri="http://schemas.openxmlformats.org/drawingml/2006/table">
            <a:tbl>
              <a:tblPr rtl="1"/>
              <a:tblGrid>
                <a:gridCol w="4580803">
                  <a:extLst>
                    <a:ext uri="{9D8B030D-6E8A-4147-A177-3AD203B41FA5}">
                      <a16:colId xmlns:a16="http://schemas.microsoft.com/office/drawing/2014/main" val="20000"/>
                    </a:ext>
                  </a:extLst>
                </a:gridCol>
                <a:gridCol w="456478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اكرِز بالكلمةِ. واعْكُفْ على ذلك في وقتٍ مُناسب وغير مُناسبٍ. وبِّخ، وانتهر وعِظْ. بكُلِّ أناةٍ وتعليمٍ. لأنَّهُ سيكون وقتٌ لا يَقبلونَ فيه التَّعليم الصَّحيح، بل حسب شهواتهم الخاصَّة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 proclame la Parole, insiste à temps et à contretemps, reprends, menace, exhorte, toujours avec patience et souci d'enseigner. Viendra un temps, en effet, où certains ne supporteront plus la sainte doctrine, mais au gré de leurs propres désirs et l'oreille les démangeant,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2 Preach the word! Be ready in season and out of season. Convince, rebuke, exhort, with all longsuffering and teaching. 3 For the time will come when they will not endure sound doctrine, but according to their own desires, because they have itching ears,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373802"/>
        </p:xfrm>
        <a:graphic>
          <a:graphicData uri="http://schemas.openxmlformats.org/drawingml/2006/table">
            <a:tbl>
              <a:tblPr rtl="1"/>
              <a:tblGrid>
                <a:gridCol w="4580803">
                  <a:extLst>
                    <a:ext uri="{9D8B030D-6E8A-4147-A177-3AD203B41FA5}">
                      <a16:colId xmlns:a16="http://schemas.microsoft.com/office/drawing/2014/main" val="20000"/>
                    </a:ext>
                  </a:extLst>
                </a:gridCol>
                <a:gridCol w="456478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يجمعون لهم مُعلِّمين ويسدُّون آذانهم، فيَصرِفونَ مَسمعهم عن الحقِّ، ويَميلونَ إلى الخُرافاتِ. وأمَّا أنتَ فاستيقظ في كُلِّ شيءٍ. واقبَل الآلام. واعمل عمل المُبشِّر. وتمِّم خدمتكَ.</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s'entoureront de quantité de maîtres. Ils détourneront leurs oreilles de la vérité, vers les fables ils se retourneront. Mais toi cependant, sois sobre en toutes choses, supporte la souffrance, fais </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d'évangéliste, remplis ton ministère.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they will heap up for themselves teachers; 4 and they will turn their ears away from the truth, and be turned aside to fables. 5 But you be watchful in all things, endure afflictions, do the work of an evangelist, fulfill your ministry.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691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793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079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2079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0021" name="Group 37"/>
          <p:cNvGraphicFramePr>
            <a:graphicFrameLocks noGrp="1"/>
          </p:cNvGraphicFramePr>
          <p:nvPr/>
        </p:nvGraphicFramePr>
        <p:xfrm>
          <a:off x="34925" y="44450"/>
          <a:ext cx="9074150" cy="6121401"/>
        </p:xfrm>
        <a:graphic>
          <a:graphicData uri="http://schemas.openxmlformats.org/drawingml/2006/table">
            <a:tbl>
              <a:tblPr rtl="1"/>
              <a:tblGrid>
                <a:gridCol w="4643581">
                  <a:extLst>
                    <a:ext uri="{9D8B030D-6E8A-4147-A177-3AD203B41FA5}">
                      <a16:colId xmlns:a16="http://schemas.microsoft.com/office/drawing/2014/main" val="20000"/>
                    </a:ext>
                  </a:extLst>
                </a:gridCol>
                <a:gridCol w="4430569">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الكاثوليكون من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يعقوب </a:t>
                      </a:r>
                      <a:r>
                        <a:rPr kumimoji="0" lang="ar-SA" sz="3200" b="0" i="0" u="sng" strike="noStrike" kern="1200" cap="none" normalizeH="0" baseline="0" dirty="0">
                          <a:ln>
                            <a:noFill/>
                          </a:ln>
                          <a:solidFill>
                            <a:srgbClr val="FF9933"/>
                          </a:solidFill>
                          <a:effectLst/>
                          <a:latin typeface="Arial" charset="0"/>
                          <a:ea typeface="+mn-ea"/>
                          <a:cs typeface="Arial" charset="0"/>
                        </a:rPr>
                        <a:t>الرسول </a:t>
                      </a:r>
                      <a:r>
                        <a:rPr kumimoji="0" lang="ar-EG" sz="3200" b="0" i="0" u="sng" strike="noStrike" kern="1200" cap="none" normalizeH="0" baseline="0" dirty="0">
                          <a:ln>
                            <a:noFill/>
                          </a:ln>
                          <a:solidFill>
                            <a:srgbClr val="FF9933"/>
                          </a:solidFill>
                          <a:effectLst/>
                          <a:latin typeface="Arial" charset="0"/>
                          <a:ea typeface="+mn-ea"/>
                          <a:cs typeface="Arial" charset="0"/>
                        </a:rPr>
                        <a:t>(</a:t>
                      </a:r>
                      <a:r>
                        <a:rPr kumimoji="0" lang="en-US" sz="3200" b="0" i="0" u="sng" strike="noStrike" cap="none" normalizeH="0" baseline="0" dirty="0">
                          <a:ln>
                            <a:noFill/>
                          </a:ln>
                          <a:solidFill>
                            <a:srgbClr val="FF9933"/>
                          </a:solidFill>
                          <a:effectLst/>
                          <a:latin typeface="Arial" charset="0"/>
                          <a:cs typeface="Times New Roman" pitchFamily="18" charset="0"/>
                        </a:rPr>
                        <a:t>5:7-16</a:t>
                      </a:r>
                      <a:r>
                        <a:rPr kumimoji="0" lang="ar-EG" sz="3200" b="0" i="0" u="sng" strike="noStrike" kern="1200" cap="none" normalizeH="0" baseline="0" dirty="0">
                          <a:ln>
                            <a:noFill/>
                          </a:ln>
                          <a:solidFill>
                            <a:srgbClr val="FF9933"/>
                          </a:solidFill>
                          <a:effectLst/>
                          <a:latin typeface="Arial" charset="0"/>
                          <a:ea typeface="+mn-ea"/>
                          <a:cs typeface="Arial" charset="0"/>
                        </a:rPr>
                        <a:t>)</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فتأنَّوا أيُّها الإخوة إلى مجيء الربِّ. هوذا الفَّلاحُ يَنتظرُ ثَمرَ الأرضِ الكريمَ، مُتأنِّياً عليه حتى ينال المَطر المُبكِّرَ والمُتأخِّرَ.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Jacques  </a:t>
                      </a:r>
                      <a:r>
                        <a:rPr kumimoji="0" lang="en-US" sz="3200" b="0" i="0" u="sng" strike="noStrike" cap="none" normalizeH="0" baseline="0" dirty="0">
                          <a:ln>
                            <a:noFill/>
                          </a:ln>
                          <a:solidFill>
                            <a:srgbClr val="FF9933"/>
                          </a:solidFill>
                          <a:effectLst/>
                          <a:latin typeface="Arial" charset="0"/>
                          <a:cs typeface="Times New Roman" pitchFamily="18" charset="0"/>
                        </a:rPr>
                        <a:t>5:7-16</a:t>
                      </a:r>
                      <a:endParaRPr kumimoji="0" lang="fr-FR" sz="32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7 Prenez donc patience, frères, jusqu'à la venue du Seigneur. Voyez le cultivateur: il attend le fruit précieux de la terre sans s'impatienter à son propos tant qu'il n'en a pas recueilli du précoce et du tardif.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James 5:7-16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7 Therefore be patient, brethren, until the coming of the Lord. See how the farmer waits for the precious fruit of the earth, waiting patiently for it until it receives the early and latter rain.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47c</a:t>
            </a:r>
          </a:p>
        </p:txBody>
      </p:sp>
    </p:spTree>
  </p:cSld>
  <p:clrMapOvr>
    <a:masterClrMapping/>
  </p:clrMapOvr>
</p:sld>
</file>

<file path=ppt/slides/slide3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134090"/>
        </p:xfrm>
        <a:graphic>
          <a:graphicData uri="http://schemas.openxmlformats.org/drawingml/2006/table">
            <a:tbl>
              <a:tblPr rtl="1"/>
              <a:tblGrid>
                <a:gridCol w="4497677">
                  <a:extLst>
                    <a:ext uri="{9D8B030D-6E8A-4147-A177-3AD203B41FA5}">
                      <a16:colId xmlns:a16="http://schemas.microsoft.com/office/drawing/2014/main" val="20000"/>
                    </a:ext>
                  </a:extLst>
                </a:gridCol>
                <a:gridCol w="4576473">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فتأنَّوا أنتُمْ أيضاً وثبِّتوا قُلوبَكُمْ، فإنَّ مجيء الرَّبِّ قد اقتربَّ. لا يَئِنَّ بعضُكُم مِنْ بعضٍ يا إخوتي لِئَلاَّ تُدانوا. هوَذا الدَّيانُ واقفٌ على الأبوابِ. خُذوا لكُم يا إخوتي مِثالاً لاِحتِمالِ المشقَّاتِ والأناة:</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Vous aussi, prenez patience, ayez le cœur ferme, car la venue du Seigneur est proche. Frères, ne gémissez pas les uns contre les autres, pour éviter d'être jugés. Voyez: le juge se tient aux portes.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8 You also be patient. Establish your hearts, for the coming of the Lord is at hand. 9 Do not grumble against one another, brethren, lest you be condemned. Behold, the Judge is standing at the door!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510528"/>
        </p:xfrm>
        <a:graphic>
          <a:graphicData uri="http://schemas.openxmlformats.org/drawingml/2006/table">
            <a:tbl>
              <a:tblPr rtl="1"/>
              <a:tblGrid>
                <a:gridCol w="4604183">
                  <a:extLst>
                    <a:ext uri="{9D8B030D-6E8A-4147-A177-3AD203B41FA5}">
                      <a16:colId xmlns:a16="http://schemas.microsoft.com/office/drawing/2014/main" val="20000"/>
                    </a:ext>
                  </a:extLst>
                </a:gridCol>
                <a:gridCol w="446996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وتعب الأنبياءَ الَّذينَ تكلَّموا بِاسم الربِّ. ها نحنُ نُطوِّب الصَّابِرِين. وقد سَمِعتُم بِصبرِ أيُّوبَ ورأيتُمْ عاقِبةَ الربِّ معه. لأنَّ الربَّ مُتحنن جداً ورؤوف.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10 Pour la souffrance et la patience, le modèle à prendre, frères, ce sont les prophètes, qui ont parlé au nom du Seigneur. Voyez: nous félicitons les gens endurants; vous avez entendu l'histoire de l'endurance de Job et vu le but du Seigneur parce que le Seigneur a beaucoup de cœur et montre de la pitié.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10 My brethren, take the prophets, who spoke in the name of the Lord, as an example of suffering and patience. 11 Indeed we count them blessed who endure. You have heard of the perseverance of Job and seen the end intended by the Lord--that the Lord is very compassionate and merciful.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598274"/>
        </p:xfrm>
        <a:graphic>
          <a:graphicData uri="http://schemas.openxmlformats.org/drawingml/2006/table">
            <a:tbl>
              <a:tblPr rtl="1"/>
              <a:tblGrid>
                <a:gridCol w="4458279">
                  <a:extLst>
                    <a:ext uri="{9D8B030D-6E8A-4147-A177-3AD203B41FA5}">
                      <a16:colId xmlns:a16="http://schemas.microsoft.com/office/drawing/2014/main" val="20000"/>
                    </a:ext>
                  </a:extLst>
                </a:gridCol>
                <a:gridCol w="4615871">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وقبل كلَّ شيءٍ يا إخوتي، لا تحلِفوا، لا بِالسَّماءِ، ولا بِالأرضِ، ولا بِقَسَمٍ آخرَ. بَلْ ليَكُن كلامكُم نعم نعم، ولا لا، لئلاَّ تَقعوا في الدينونةِ. فإنْ كان أحدكُمْ في شدةٍ فليُصلِّ. أو فرِح القلب فليُرتِّل.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12 Mais avant tout, mes frères, ne jurez pas, ni par le ciel, ni par la terre, ni d'aucune autre manière. Que votre oui soit oui et votre non, non, afin que vous ne tombiez pas sous le jugement! L'un de vous souffre-t-il? Qu'il prie. Est-il joyeux? qu'il chante des cantiques.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12 But above all, my brethren, do not swear, either by heaven or by earth or with any other oath. But let your Yes, be Yes, and your No, No, lest you fall into judgment. 13 Is anyone among you suffering? Let him pray. Is anyone cheerful? Let him sing psalms.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5705462"/>
        </p:xfrm>
        <a:graphic>
          <a:graphicData uri="http://schemas.openxmlformats.org/drawingml/2006/table">
            <a:tbl>
              <a:tblPr rtl="1"/>
              <a:tblGrid>
                <a:gridCol w="4805505">
                  <a:extLst>
                    <a:ext uri="{9D8B030D-6E8A-4147-A177-3AD203B41FA5}">
                      <a16:colId xmlns:a16="http://schemas.microsoft.com/office/drawing/2014/main" val="20000"/>
                    </a:ext>
                  </a:extLst>
                </a:gridCol>
                <a:gridCol w="426864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وإنْ كان أحدٌ مريضٌ بينكُمْ فليدعُ قسوس الكنيسة فليُصلُّوا عليه ويَمسحوهُ بالزيتِ بِاسم الربِّ،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14 L'un de vous est-il malade? Qu'il fasse appeler les anciens de l'Eglise et qu'ils prient après avoir fait sur lui une onction d'huile au nom du Seigneur.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14 Is anyone among you sick? Let him call for the elders of the church, and let them pray over him, anointing him with oil in the name of the Lord.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5731066"/>
        </p:xfrm>
        <a:graphic>
          <a:graphicData uri="http://schemas.openxmlformats.org/drawingml/2006/table">
            <a:tbl>
              <a:tblPr rtl="1"/>
              <a:tblGrid>
                <a:gridCol w="4604183">
                  <a:extLst>
                    <a:ext uri="{9D8B030D-6E8A-4147-A177-3AD203B41FA5}">
                      <a16:colId xmlns:a16="http://schemas.microsoft.com/office/drawing/2014/main" val="20000"/>
                    </a:ext>
                  </a:extLst>
                </a:gridCol>
                <a:gridCol w="4469967">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فإن صلاة الإيمان تُخلِّص المريضَ، والربُّ يُقيمُهُ، وإنْ كان قد فَعل خطيَّة تُغفرُ له. اعترفوا بعضُكُم لبعضٍ بزلاتكم، وصلُّوا بَعضكُمْ لأجلِ بعضٍ، لكي تبرأوا.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15 La prière de la foi sauvera le patient; le Seigneur le relèvera et, s'il a des péchés à son actif, il lui sera pardonné. Confessez-vous donc vos péchés les uns aux autres et priez les uns pour les autres, afin d'être guéris.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15 And the prayer of faith will save the sick, and the Lord will raise him up. And if he has committed sins, he will be forgiven. 16 Confess your trespasses to one another, and pray for one another, that you may be healed.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203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1203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12036"/>
                                        </p:tgtEl>
                                        <p:attrNameLst>
                                          <p:attrName>style.visibility</p:attrName>
                                        </p:attrNameLst>
                                      </p:cBhvr>
                                      <p:to>
                                        <p:strVal val="visible"/>
                                      </p:to>
                                    </p:set>
                                    <p:anim calcmode="lin" valueType="num">
                                      <p:cBhvr additive="base">
                                        <p:cTn id="7" dur="500" fill="hold"/>
                                        <p:tgtEl>
                                          <p:spTgt spid="7212036"/>
                                        </p:tgtEl>
                                        <p:attrNameLst>
                                          <p:attrName>ppt_x</p:attrName>
                                        </p:attrNameLst>
                                      </p:cBhvr>
                                      <p:tavLst>
                                        <p:tav tm="0">
                                          <p:val>
                                            <p:strVal val="0-#ppt_w/2"/>
                                          </p:val>
                                        </p:tav>
                                        <p:tav tm="100000">
                                          <p:val>
                                            <p:strVal val="#ppt_x"/>
                                          </p:val>
                                        </p:tav>
                                      </p:tavLst>
                                    </p:anim>
                                    <p:anim calcmode="lin" valueType="num">
                                      <p:cBhvr additive="base">
                                        <p:cTn id="8" dur="500" fill="hold"/>
                                        <p:tgtEl>
                                          <p:spTgt spid="7212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305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213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213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213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5140" name="Group 36"/>
          <p:cNvGraphicFramePr>
            <a:graphicFrameLocks noGrp="1"/>
          </p:cNvGraphicFramePr>
          <p:nvPr/>
        </p:nvGraphicFramePr>
        <p:xfrm>
          <a:off x="11722" y="71415"/>
          <a:ext cx="9097353" cy="6550037"/>
        </p:xfrm>
        <a:graphic>
          <a:graphicData uri="http://schemas.openxmlformats.org/drawingml/2006/table">
            <a:tbl>
              <a:tblPr rtl="1"/>
              <a:tblGrid>
                <a:gridCol w="4375151">
                  <a:extLst>
                    <a:ext uri="{9D8B030D-6E8A-4147-A177-3AD203B41FA5}">
                      <a16:colId xmlns:a16="http://schemas.microsoft.com/office/drawing/2014/main" val="20000"/>
                    </a:ext>
                  </a:extLst>
                </a:gridCol>
                <a:gridCol w="4722202">
                  <a:extLst>
                    <a:ext uri="{9D8B030D-6E8A-4147-A177-3AD203B41FA5}">
                      <a16:colId xmlns:a16="http://schemas.microsoft.com/office/drawing/2014/main" val="20001"/>
                    </a:ext>
                  </a:extLst>
                </a:gridCol>
              </a:tblGrid>
              <a:tr h="1857387">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kern="1200" cap="none" normalizeH="0" baseline="0" dirty="0">
                          <a:ln>
                            <a:noFill/>
                          </a:ln>
                          <a:solidFill>
                            <a:srgbClr val="FF9900"/>
                          </a:solidFill>
                          <a:effectLst/>
                          <a:latin typeface="Arial" charset="0"/>
                          <a:ea typeface="+mn-ea"/>
                          <a:cs typeface="Arial" charset="0"/>
                        </a:rPr>
                        <a:t>الأطهار</a:t>
                      </a:r>
                      <a:r>
                        <a:rPr kumimoji="0" lang="en-CA" sz="2800" b="0" i="0" u="sng" strike="noStrike" kern="1200" cap="none" normalizeH="0" baseline="0" dirty="0">
                          <a:ln>
                            <a:noFill/>
                          </a:ln>
                          <a:solidFill>
                            <a:srgbClr val="FF9900"/>
                          </a:solidFill>
                          <a:effectLst/>
                          <a:latin typeface="Arial" charset="0"/>
                          <a:ea typeface="+mn-ea"/>
                          <a:cs typeface="Arial" charset="0"/>
                        </a:rPr>
                        <a:t>)</a:t>
                      </a:r>
                      <a:r>
                        <a:rPr kumimoji="0" lang="ar-SA" sz="2800" b="0" i="0" u="sng" strike="noStrike" kern="1200" cap="none" normalizeH="0" baseline="0" dirty="0">
                          <a:ln>
                            <a:noFill/>
                          </a:ln>
                          <a:solidFill>
                            <a:srgbClr val="FF9900"/>
                          </a:solidFill>
                          <a:effectLst/>
                          <a:latin typeface="Arial" charset="0"/>
                          <a:ea typeface="+mn-ea"/>
                          <a:cs typeface="Arial" charset="0"/>
                        </a:rPr>
                        <a:t> </a:t>
                      </a:r>
                      <a:r>
                        <a:rPr kumimoji="0" lang="en-CA" sz="2800" b="0" i="0" u="sng" strike="noStrike" kern="1200" cap="none" normalizeH="0" baseline="0" dirty="0">
                          <a:ln>
                            <a:noFill/>
                          </a:ln>
                          <a:solidFill>
                            <a:srgbClr val="FF9900"/>
                          </a:solidFill>
                          <a:effectLst/>
                          <a:latin typeface="Arial" charset="0"/>
                          <a:ea typeface="+mn-ea"/>
                          <a:cs typeface="Arial" charset="0"/>
                        </a:rPr>
                        <a:t>15:1-18</a:t>
                      </a:r>
                      <a:r>
                        <a:rPr kumimoji="0" lang="ar-SA" sz="2800" b="0" i="0" u="sng" strike="noStrike" cap="none" normalizeH="0" baseline="0" dirty="0">
                          <a:ln>
                            <a:noFill/>
                          </a:ln>
                          <a:solidFill>
                            <a:srgbClr val="FF9933"/>
                          </a:solidFill>
                          <a:effectLst/>
                          <a:latin typeface="Arial" charset="0"/>
                          <a:cs typeface="Arial" charset="0"/>
                        </a:rPr>
                        <a:t>)</a:t>
                      </a:r>
                      <a:endParaRPr kumimoji="0" lang="en-CA"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وانحدرَ قومٌ مِنَ اليهوديَّةِ، وجعلوا يُعلِّمونَ الإخوةَ قائلين: " إن لم تَختتنوا حسبَ عادةِ موسى، فلا يُمكِنُكُم أن تَخلُصوا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15:1-18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kern="1200" cap="none" normalizeH="0" baseline="0" dirty="0">
                          <a:ln>
                            <a:noFill/>
                          </a:ln>
                          <a:solidFill>
                            <a:schemeClr val="bg1"/>
                          </a:solidFill>
                          <a:effectLst/>
                          <a:latin typeface="Arial" charset="0"/>
                          <a:ea typeface="+mn-ea"/>
                          <a:cs typeface="Arial" charset="0"/>
                        </a:rPr>
                        <a:t>1 Certaines gens descendirent alors de Judée, qui voulaient endoctriner les frères: "Si vous ne vous faites pas circoncire selon la règle de Moïse, disaient-ils, vous ne pouvez pas être sauvés."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15:1-18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15:1 And certain men came down from Judea and taught the brethren, Unless you are circumcised according to the custom of Moses, you cannot be saved.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47a</a:t>
            </a:r>
          </a:p>
        </p:txBody>
      </p:sp>
    </p:spTree>
  </p:cSld>
  <p:clrMapOvr>
    <a:masterClrMapping/>
  </p:clrMapOvr>
</p:sld>
</file>

<file path=ppt/slides/slide3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738397">
                  <a:extLst>
                    <a:ext uri="{9D8B030D-6E8A-4147-A177-3AD203B41FA5}">
                      <a16:colId xmlns:a16="http://schemas.microsoft.com/office/drawing/2014/main" val="20000"/>
                    </a:ext>
                  </a:extLst>
                </a:gridCol>
                <a:gridCol w="426272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وإذ جرت لبولس وبرنابا مُنازعةٌ ومُباحثةٌ معهم ليست بقليلةٍ، رتَّبوا أن يَصعدَ بولس وبرنابا وآخرون منهم ليذهبوا إلى الرُّسُلِ والقسوس الذين بأورُشليم لينظروا في هذه المَسألةِ.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2 </a:t>
                      </a:r>
                      <a:r>
                        <a:rPr kumimoji="0" lang="fr-FR" sz="2800" b="0" i="0" u="none" strike="noStrike" kern="1200" cap="none" normalizeH="0" baseline="0" dirty="0">
                          <a:ln>
                            <a:noFill/>
                          </a:ln>
                          <a:solidFill>
                            <a:schemeClr val="bg1"/>
                          </a:solidFill>
                          <a:effectLst/>
                          <a:latin typeface="Arial" charset="0"/>
                          <a:ea typeface="+mn-ea"/>
                          <a:cs typeface="Arial" charset="0"/>
                        </a:rPr>
                        <a:t>Un conflit en résulta et des discussions assez graves opposèrent Paul et </a:t>
                      </a:r>
                      <a:r>
                        <a:rPr kumimoji="0" lang="fr-FR" sz="2800" b="0" i="0" u="none" strike="noStrike" kern="1200" cap="none" normalizeH="0" baseline="0" dirty="0" err="1">
                          <a:ln>
                            <a:noFill/>
                          </a:ln>
                          <a:solidFill>
                            <a:schemeClr val="bg1"/>
                          </a:solidFill>
                          <a:effectLst/>
                          <a:latin typeface="Arial" charset="0"/>
                          <a:ea typeface="+mn-ea"/>
                          <a:cs typeface="Arial" charset="0"/>
                        </a:rPr>
                        <a:t>Barnabas</a:t>
                      </a:r>
                      <a:r>
                        <a:rPr kumimoji="0" lang="fr-FR" sz="2800" b="0" i="0" u="none" strike="noStrike" kern="1200" cap="none" normalizeH="0" baseline="0" dirty="0">
                          <a:ln>
                            <a:noFill/>
                          </a:ln>
                          <a:solidFill>
                            <a:schemeClr val="bg1"/>
                          </a:solidFill>
                          <a:effectLst/>
                          <a:latin typeface="Arial" charset="0"/>
                          <a:ea typeface="+mn-ea"/>
                          <a:cs typeface="Arial" charset="0"/>
                        </a:rPr>
                        <a:t> à ces gens. On décida que Paul, </a:t>
                      </a:r>
                      <a:r>
                        <a:rPr kumimoji="0" lang="fr-FR" sz="2800" b="0" i="0" u="none" strike="noStrike" kern="1200" cap="none" normalizeH="0" baseline="0" dirty="0" err="1">
                          <a:ln>
                            <a:noFill/>
                          </a:ln>
                          <a:solidFill>
                            <a:schemeClr val="bg1"/>
                          </a:solidFill>
                          <a:effectLst/>
                          <a:latin typeface="Arial" charset="0"/>
                          <a:ea typeface="+mn-ea"/>
                          <a:cs typeface="Arial" charset="0"/>
                        </a:rPr>
                        <a:t>Barnabas</a:t>
                      </a:r>
                      <a:r>
                        <a:rPr kumimoji="0" lang="fr-FR" sz="2800" b="0" i="0" u="none" strike="noStrike" kern="1200" cap="none" normalizeH="0" baseline="0" dirty="0">
                          <a:ln>
                            <a:noFill/>
                          </a:ln>
                          <a:solidFill>
                            <a:schemeClr val="bg1"/>
                          </a:solidFill>
                          <a:effectLst/>
                          <a:latin typeface="Arial" charset="0"/>
                          <a:ea typeface="+mn-ea"/>
                          <a:cs typeface="Arial" charset="0"/>
                        </a:rPr>
                        <a:t> et quelques autres monteraient à Jérusalem trouver les apôtres et les anciens à propos de ce différend.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2 Therefore, when Paul and Barnabas had no small dissension and dispute with them, they determined that Paul and Barnabas and certain others of them should go up to Jerusalem, to the apostles and elders, about this question.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308043">
                  <a:extLst>
                    <a:ext uri="{9D8B030D-6E8A-4147-A177-3AD203B41FA5}">
                      <a16:colId xmlns:a16="http://schemas.microsoft.com/office/drawing/2014/main" val="20000"/>
                    </a:ext>
                  </a:extLst>
                </a:gridCol>
                <a:gridCol w="4693082">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فهؤلاء بعد أن شيَّعتهُمُ الكنيسةُ اجتازوا في فينيقيةَ والسَّامرةِ يُخبرونهُمْ برُجوع الأمم، وكانوا يُسبِّبونَ سُروراً عظيماً لجميع الإخوةِ. ولمَّا حَضَروا إلى أورشليمَ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3 L'Eglise d'Antioche pourvut à leur voyage. Passant par la Phénicie et la Samarie, ils y racontaient la conversion des nations païennes et procuraient ainsi une grande joie à tous les frères. Arrivés à Jérusalem,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3 So, being sent on their way by the church, they passed through Phoenicia and Samaria, describing the conversion of the Gentiles; and they caused great joy to all the brethren. 4 And when they had come to Jerusalem,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229247">
                  <a:extLst>
                    <a:ext uri="{9D8B030D-6E8A-4147-A177-3AD203B41FA5}">
                      <a16:colId xmlns:a16="http://schemas.microsoft.com/office/drawing/2014/main" val="20000"/>
                    </a:ext>
                  </a:extLst>
                </a:gridCol>
                <a:gridCol w="477187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قَبِلتهُمُ الكنيسة والرُّسلُ والقُسوسُ، فأخبَروهُمْ بجميع ما صنع اللَّهُ معهُمْ. فقامَ قوم مِنْ شيعةِ الفرِّيسِيِّينَ الذين آمَنوا قائلين: " إنَّهُ يَنبغي أنْ يَخْتَتِنوا،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ils furent accueillis par l'Eglise, les apôtres et les anciens, et ils les mirent au courant du tout ce que Dieu avait réalisé avec eux. Des fidèles issus du pharisaïsme intervinrent alors pour soutenir qu'il fallait circoncire les païens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they were received by the church and the apostles and the elders; and they reported all things that God had done with them. 5 But some of the sect of the Pharisees who believed rose up, saying, It is necessary to circumcise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734810"/>
        </p:xfrm>
        <a:graphic>
          <a:graphicData uri="http://schemas.openxmlformats.org/drawingml/2006/table">
            <a:tbl>
              <a:tblPr rtl="1"/>
              <a:tblGrid>
                <a:gridCol w="4698999">
                  <a:extLst>
                    <a:ext uri="{9D8B030D-6E8A-4147-A177-3AD203B41FA5}">
                      <a16:colId xmlns:a16="http://schemas.microsoft.com/office/drawing/2014/main" val="20000"/>
                    </a:ext>
                  </a:extLst>
                </a:gridCol>
                <a:gridCol w="4302126">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ويوصَوْا بأنْ يحفظوا نَاموسَ موسى ". فاجتمعَ الرُّسلُ والقسوس لِينظُروا في هذا الأمرِ. فبَعدَ ما حدثت مُشاجرة عظيمة قامَ بُطرسُ وقال لهُم: " أيُّها الرِّجالُ الإخوةُ، إنَّكُمٍْ تَعلَمونَ أنَّهُ مُنذُ أيَّامٍ قَديمةٍ اختَارَ اللَّهُ من بينكم</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leur prescrire d'observer la loi de Moïse. Les apôtres et les anciens se réunirent pour examiner cette affaire. Comme la discussion était devenue vive, Pierre intervint pour déclarer: "Vous le savez, frères, c'est par un choix de Dieu que, dès les premiers jours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and to command them to keep the law of Moses. 6 Now the apostles and elders came together to consider this matter. 7 And when there had been much dispute, Peter rose up and said to them: Men and brethren, you know that a good while ago God chose among us,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71415"/>
          <a:ext cx="9001125" cy="6766560"/>
        </p:xfrm>
        <a:graphic>
          <a:graphicData uri="http://schemas.openxmlformats.org/drawingml/2006/table">
            <a:tbl>
              <a:tblPr rtl="1"/>
              <a:tblGrid>
                <a:gridCol w="4967429">
                  <a:extLst>
                    <a:ext uri="{9D8B030D-6E8A-4147-A177-3AD203B41FA5}">
                      <a16:colId xmlns:a16="http://schemas.microsoft.com/office/drawing/2014/main" val="20000"/>
                    </a:ext>
                  </a:extLst>
                </a:gridCol>
                <a:gridCol w="4033696">
                  <a:extLst>
                    <a:ext uri="{9D8B030D-6E8A-4147-A177-3AD203B41FA5}">
                      <a16:colId xmlns:a16="http://schemas.microsoft.com/office/drawing/2014/main" val="20001"/>
                    </a:ext>
                  </a:extLst>
                </a:gridCol>
              </a:tblGrid>
              <a:tr h="142875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أنَّهُ بِفَمِي يَسمعُ الأُمَمُ كَلِمَةَ الإنجيلِ ويؤمنون. واللَّهُ العارِفُ القُلوبَ، شَهِدَ لهُمْ مُعطِياً لهُمُ الرُّوحَ القُدُسَ كَمَا أعطى لنا أيضاً. ولمْ يُميِّزْ بَينَنَا وبينهم بشيءٍ، إذ طَهَّرَ بالإيمانِ قُلوبَهُم.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et chez vous, les nations païennes ont entendu de ma bouche la parole de l'Evangile et sont devenues croyantes. 8 Dieu, qui connaît les cœurs, leur a rendu témoignage, quand il leur a donné, comme à nous, l'Esprit Saint. Sans faire la moindre différence entre elles et nous, c'est par la foi qu'il a purifié leurs cœurs.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that by my mouth the Gentiles should hear the word of the gospel and believe. 8 So God, who knows the heart, acknowledged them by giving them the Holy Spirit, just as He did to us, 9 and made no distinction between us and them, purifying their hearts by faith.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738397">
                  <a:extLst>
                    <a:ext uri="{9D8B030D-6E8A-4147-A177-3AD203B41FA5}">
                      <a16:colId xmlns:a16="http://schemas.microsoft.com/office/drawing/2014/main" val="20000"/>
                    </a:ext>
                  </a:extLst>
                </a:gridCol>
                <a:gridCol w="426272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فالآن لماذا تُجرِّبونَ اللَّهَ بوضعِ نيرٍ على عُنُق التَّلاميذِ لم يستطع أباؤنا ولا نحنُ أن نحمِلهُ؟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Dès lors, pourquoi provoquer Dieu en imposant à la nuque des disciples un joug que ni nos pères ni nous-mêmes n'avons été capables de porter?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10 Now therefore, why do you test God by putting a yoke on the neck of the disciples which neither our fathers nor we were able to bear?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24"/>
          <a:ext cx="9001125" cy="6766560"/>
        </p:xfrm>
        <a:graphic>
          <a:graphicData uri="http://schemas.openxmlformats.org/drawingml/2006/table">
            <a:tbl>
              <a:tblPr rtl="1"/>
              <a:tblGrid>
                <a:gridCol w="4576473">
                  <a:extLst>
                    <a:ext uri="{9D8B030D-6E8A-4147-A177-3AD203B41FA5}">
                      <a16:colId xmlns:a16="http://schemas.microsoft.com/office/drawing/2014/main" val="20000"/>
                    </a:ext>
                  </a:extLst>
                </a:gridCol>
                <a:gridCol w="4424652">
                  <a:extLst>
                    <a:ext uri="{9D8B030D-6E8A-4147-A177-3AD203B41FA5}">
                      <a16:colId xmlns:a16="http://schemas.microsoft.com/office/drawing/2014/main" val="20001"/>
                    </a:ext>
                  </a:extLst>
                </a:gridCol>
              </a:tblGrid>
              <a:tr h="135732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بنعمةِ الربِّ يسوعَ المسيح نؤمنُ أنْ نَخلُصَ كما أولئِكَ أيضاً ". فَسَكتَ الجمع كله. وكان يستمع لبرنابا وبولس وهما يُحدِّثان بجميع ما أجرى اللَّهُ مِن الآياتِ والعجائبِ في الأُمَمِ بواسطَتِهِمْ.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11 Encore une fois, c'est par la grâce du Seigneur Jésus, nous le croyons, que nous avons été sauvés, exactement comme eux!"Il y eut alors un silence dans toute l'assemblée, puis l'on écouta </a:t>
                      </a:r>
                      <a:r>
                        <a:rPr kumimoji="0" lang="fr-FR" sz="2700" b="0" i="0" u="none" strike="noStrike" cap="none" normalizeH="0" baseline="0" dirty="0" err="1">
                          <a:ln>
                            <a:noFill/>
                          </a:ln>
                          <a:solidFill>
                            <a:schemeClr val="bg1"/>
                          </a:solidFill>
                          <a:effectLst/>
                          <a:latin typeface="Arial" charset="0"/>
                          <a:cs typeface="Arial" charset="0"/>
                        </a:rPr>
                        <a:t>Barnabas</a:t>
                      </a:r>
                      <a:r>
                        <a:rPr kumimoji="0" lang="fr-FR" sz="2700" b="0" i="0" u="none" strike="noStrike" cap="none" normalizeH="0" baseline="0" dirty="0">
                          <a:ln>
                            <a:noFill/>
                          </a:ln>
                          <a:solidFill>
                            <a:schemeClr val="bg1"/>
                          </a:solidFill>
                          <a:effectLst/>
                          <a:latin typeface="Arial" charset="0"/>
                          <a:cs typeface="Arial" charset="0"/>
                        </a:rPr>
                        <a:t> et Paul raconter tous les signes et les prodiges que Dieu, par leur intermédiaire, avait accomplis chez les païens</a:t>
                      </a:r>
                      <a:r>
                        <a:rPr kumimoji="0" lang="fr-FR" sz="28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11 But we believe that through the grace of the Lord Jesus Christ we shall be saved in the same manner as they. 12 Then all the multitude kept silent and listened to Barnabas and Paul declaring how many miracles and wonders God had worked through them among the Gentiles.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766560"/>
        </p:xfrm>
        <a:graphic>
          <a:graphicData uri="http://schemas.openxmlformats.org/drawingml/2006/table">
            <a:tbl>
              <a:tblPr rtl="1"/>
              <a:tblGrid>
                <a:gridCol w="4738397">
                  <a:extLst>
                    <a:ext uri="{9D8B030D-6E8A-4147-A177-3AD203B41FA5}">
                      <a16:colId xmlns:a16="http://schemas.microsoft.com/office/drawing/2014/main" val="20000"/>
                    </a:ext>
                  </a:extLst>
                </a:gridCol>
                <a:gridCol w="4262728">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وبعد أن سكتا أجاب يعقوب قائلاً: " أيُّها الرِّجالُ إخوتنا، اسمعوا لي. قد تكلَّم سمعان كيف افتقـدَ اللَّهُ الأُمَمَ أولاً ليتَّخـذ منهم شعباً لاِسمه. وهـذا ما تُوافِقُهُ أقوالُ الأنبياءِ، كما هو مكتوبٌ: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13 Quant ils eurent achevé, Jacques à son tour prit la parole: "Frères, écoutez-moi. </a:t>
                      </a:r>
                      <a:r>
                        <a:rPr kumimoji="0" lang="fr-FR" sz="2800" b="0" i="0" u="none" strike="noStrike" cap="none" normalizeH="0" baseline="0" dirty="0" err="1">
                          <a:ln>
                            <a:noFill/>
                          </a:ln>
                          <a:solidFill>
                            <a:schemeClr val="bg1"/>
                          </a:solidFill>
                          <a:effectLst/>
                          <a:latin typeface="Arial" charset="0"/>
                          <a:cs typeface="Arial" charset="0"/>
                        </a:rPr>
                        <a:t>Syméon</a:t>
                      </a:r>
                      <a:r>
                        <a:rPr kumimoji="0" lang="fr-FR" sz="2800" b="0" i="0" u="none" strike="noStrike" cap="none" normalizeH="0" baseline="0" dirty="0">
                          <a:ln>
                            <a:noFill/>
                          </a:ln>
                          <a:solidFill>
                            <a:schemeClr val="bg1"/>
                          </a:solidFill>
                          <a:effectLst/>
                          <a:latin typeface="Arial" charset="0"/>
                          <a:cs typeface="Arial" charset="0"/>
                        </a:rPr>
                        <a:t> vient de nous rappeler comment Dieu, dès le début, a pris soin de choisir parmi les nations païennes un peuple à son nom. Cet événement s'accorde d'ailleurs avec les paroles des prophètes puisqu'il est écrit: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13 And after they had become silent, James answered, saying, Men and brethren, listen to me: 14 Simon has declared how God at the first visited the Gentiles to take out of them a people for His name. 15 And with this the words of the prophets agree, just as it is written: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71415"/>
          <a:ext cx="9001125" cy="6621475"/>
        </p:xfrm>
        <a:graphic>
          <a:graphicData uri="http://schemas.openxmlformats.org/drawingml/2006/table">
            <a:tbl>
              <a:tblPr rtl="1"/>
              <a:tblGrid>
                <a:gridCol w="4592493">
                  <a:extLst>
                    <a:ext uri="{9D8B030D-6E8A-4147-A177-3AD203B41FA5}">
                      <a16:colId xmlns:a16="http://schemas.microsoft.com/office/drawing/2014/main" val="20000"/>
                    </a:ext>
                  </a:extLst>
                </a:gridCol>
                <a:gridCol w="4408632">
                  <a:extLst>
                    <a:ext uri="{9D8B030D-6E8A-4147-A177-3AD203B41FA5}">
                      <a16:colId xmlns:a16="http://schemas.microsoft.com/office/drawing/2014/main" val="20001"/>
                    </a:ext>
                  </a:extLst>
                </a:gridCol>
              </a:tblGrid>
              <a:tr h="19288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إنِّي مِن بعد هـذا سـأرجع وأقيم خيمـة داود السَّاقطة، وأبني ما هُدِمَ منها وأنصبها ثانيَةً، حتى تطلب الربَّ بقيَّة النَّاس، وجميعُ الأُمَمِ الذين دُعِيَ اسمي عليهم، يقول الربُّ الصَّانعُ هذا. ومَعلوم عند الربِّ مُنذُ الأزلِ جميعُ أعمالهِ.</a:t>
                      </a:r>
                      <a:endParaRPr kumimoji="0" lang="en-CA" sz="30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kern="1200" cap="none" normalizeH="0" baseline="0" dirty="0">
                          <a:ln>
                            <a:noFill/>
                          </a:ln>
                          <a:solidFill>
                            <a:schemeClr val="bg1"/>
                          </a:solidFill>
                          <a:effectLst/>
                          <a:latin typeface="Arial" charset="0"/>
                          <a:ea typeface="+mn-ea"/>
                          <a:cs typeface="Arial" charset="0"/>
                        </a:rPr>
                        <a:t>Après cela, je viendrai reconstruire la hutte écroulée de David. Les ruines qui en restent, je les reconstruirai, et je la remettrai debout. Dès lors le reste des hommes cherchera le Seigneur, avec toutes les nations qui portent son nom. Voilà ce que dit le Seigneur, il réalise ainsi ses projets connus depuis toujours. </a:t>
                      </a:r>
                      <a:endParaRPr kumimoji="0" lang="fr-FR" sz="25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cap="none" normalizeH="0" baseline="0" dirty="0">
                          <a:ln>
                            <a:noFill/>
                          </a:ln>
                          <a:solidFill>
                            <a:schemeClr val="bg1"/>
                          </a:solidFill>
                          <a:effectLst/>
                          <a:latin typeface="Arial" charset="0"/>
                          <a:cs typeface="Arial" charset="0"/>
                        </a:rPr>
                        <a:t>16 `After this I will return And will rebuild the tabernacle of David, which has fallen down; I will rebuild its ruins, And I will set it up; 17 So that the rest of mankind may seek the Lord, Even all the Gentiles who are called by My name, Says the Lord who does all these things.' 18 Known to God from eternity are all His works. </a:t>
                      </a:r>
                      <a:endParaRPr kumimoji="0" lang="en-US" sz="25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715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817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9224" name="Group 24"/>
          <p:cNvGraphicFramePr>
            <a:graphicFrameLocks noGrp="1"/>
          </p:cNvGraphicFramePr>
          <p:nvPr/>
        </p:nvGraphicFramePr>
        <p:xfrm>
          <a:off x="107950" y="44450"/>
          <a:ext cx="9072563" cy="6194426"/>
        </p:xfrm>
        <a:graphic>
          <a:graphicData uri="http://schemas.openxmlformats.org/drawingml/2006/table">
            <a:tbl>
              <a:tblPr rtl="1"/>
              <a:tblGrid>
                <a:gridCol w="4608513">
                  <a:extLst>
                    <a:ext uri="{9D8B030D-6E8A-4147-A177-3AD203B41FA5}">
                      <a16:colId xmlns:a16="http://schemas.microsoft.com/office/drawing/2014/main" val="20000"/>
                    </a:ext>
                  </a:extLst>
                </a:gridCol>
                <a:gridCol w="4464050">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600" b="0" i="0" u="sng" strike="noStrike" cap="none" normalizeH="0" baseline="0" dirty="0">
                          <a:ln>
                            <a:noFill/>
                          </a:ln>
                          <a:solidFill>
                            <a:srgbClr val="FF9933"/>
                          </a:solidFill>
                          <a:effectLst/>
                          <a:latin typeface="Arial" charset="0"/>
                          <a:cs typeface="Arial" charset="0"/>
                        </a:rPr>
                        <a:t>مزمور (</a:t>
                      </a:r>
                      <a:r>
                        <a:rPr kumimoji="0" lang="en-US" sz="3600" b="0" i="0" u="sng" strike="noStrike" cap="none" normalizeH="0" baseline="0" dirty="0">
                          <a:ln>
                            <a:noFill/>
                          </a:ln>
                          <a:solidFill>
                            <a:srgbClr val="FF9933"/>
                          </a:solidFill>
                          <a:effectLst/>
                          <a:latin typeface="Arial" charset="0"/>
                          <a:cs typeface="Times New Roman" pitchFamily="18" charset="0"/>
                        </a:rPr>
                        <a:t>98:8-9</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الجِبالُ تَبتَهِجُ أمامَ وجْه الرَّبِّ، لأنَّهُ أتى لِيَدِينَ الأرضَ، يَدِينُ المَسكونَةَ بِالعَدْلِ، والشُّعوبَ بالاِستِقامَةِ</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هللويا</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98:8-9</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8 Que les montagnes crient de joie devant  le Seigneur, 9 car il vient pour gouverner la terre; il gouvernera le monde avec justice et les peuples avec droiture,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98:8-9</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8 Let the hills be joyful together before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9 For He is coming to judge the earth. With righteousness He shall judge the world, And the peoples with equity.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47pg</a:t>
            </a:r>
          </a:p>
        </p:txBody>
      </p:sp>
    </p:spTree>
  </p:cSld>
  <p:clrMapOvr>
    <a:masterClrMapping/>
  </p:clrMapOvr>
</p:sld>
</file>

<file path=ppt/slides/slide3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0265" name="Group 41"/>
          <p:cNvGraphicFramePr>
            <a:graphicFrameLocks noGrp="1"/>
          </p:cNvGraphicFramePr>
          <p:nvPr/>
        </p:nvGraphicFramePr>
        <p:xfrm>
          <a:off x="34925" y="-23"/>
          <a:ext cx="9109075" cy="6915912"/>
        </p:xfrm>
        <a:graphic>
          <a:graphicData uri="http://schemas.openxmlformats.org/drawingml/2006/table">
            <a:tbl>
              <a:tblPr rtl="1"/>
              <a:tblGrid>
                <a:gridCol w="4572000">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9288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لوقا ( 13 : 31 ـ 35 )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وفي ذلك اليومِ جاء فرِّيسيُّون قائلينَ لهُ: " اذهب واخرُج مِن هنا، فإنَّ هيرودس يُريدُ أن يَقتُلكَ ". فقال لهُمُ: " امضوا فقولوا لهذا الثَّعلبِ: هأنذا أُخرِجُ شياطينَ، وأتم الشفاء اليوم وغداً، وفي اليوم الثَّالثِ أُكمَّلُ.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Luc 13 : 31 -35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31 A cet instant, quelques Pharisiens s'approchèrent et lui dirent: "Va-t-en, pars d'ici, car Hérode veut te faire mourir." Il leur dit: "Allez dire à ce renard: Voici, je chasse les démons et j'accomplis des guérisons aujourd'hui et demain, et le troisième jour c'est fini.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Luke 13:31-35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31 On that very day some Pharisees came, saying to Him, Get out and depart from here, for Herod wants to kill You. 32 And He said to them, Go, tell that fox, `Behold, I cast out demons and perform cures today and tomorrow, and the third day I shall be perfected.'</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47g</a:t>
            </a:r>
          </a:p>
        </p:txBody>
      </p:sp>
    </p:spTree>
  </p:cSld>
  <p:clrMapOvr>
    <a:masterClrMapping/>
  </p:clrMapOvr>
</p:sld>
</file>

<file path=ppt/slides/slide3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851904"/>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ينبغي لي أن أعمل اليوم وغداً وما يليهِ، فإنَّهُ لا يَهلك نبيٌّ خارِجاً عن أورُشليمَ! يا أورُشليمُ، يا أورُشليمُ! يا قاتلةَ الأنبياءِ وراجمةَ المُرسلينَ إليها</a:t>
                      </a:r>
                      <a:r>
                        <a:rPr kumimoji="0" lang="ar-SA" sz="3200" b="0" i="0" u="none" strike="noStrike" cap="none" normalizeH="0" baseline="0">
                          <a:ln>
                            <a:noFill/>
                          </a:ln>
                          <a:solidFill>
                            <a:schemeClr val="bg1"/>
                          </a:solidFill>
                          <a:effectLst/>
                          <a:latin typeface="Arial" charset="0"/>
                          <a:cs typeface="Arial" charset="0"/>
                        </a:rPr>
                        <a:t>، كم مرَّةٍ أردتُ أن أجمعَ بنيكِ </a:t>
                      </a:r>
                      <a:endParaRPr kumimoji="0" lang="ar-S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33 Mais il me faut poursuivre ma route aujourd'hui et demain et le jour suivant, car il n'est pas possible qu'un prophète périsse hors de Jérusalem.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Jérusalem, Jérusalem, toi qui tues les prophètes et lapides ceux qui te sont envoyés, que de fois j'ai voulu rassembler tes enfants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33 Nevertheless I must journey today, tomorrow, and the day following; for it cannot be that a prophet should perish outside of Jerusalem. 34 O Jerusalem, Jerusalem, the one who kills the prophets and stones those who are sent to her! </a:t>
                      </a:r>
                      <a:r>
                        <a:rPr kumimoji="0" lang="en-CA" sz="2800" b="0" i="0" u="none" strike="noStrike" kern="1200" cap="none" normalizeH="0" baseline="0" dirty="0">
                          <a:ln>
                            <a:noFill/>
                          </a:ln>
                          <a:solidFill>
                            <a:schemeClr val="bg1"/>
                          </a:solidFill>
                          <a:effectLst/>
                          <a:latin typeface="Arial" charset="0"/>
                          <a:ea typeface="+mn-ea"/>
                          <a:cs typeface="Arial" charset="0"/>
                        </a:rPr>
                        <a:t>How often I wanted to gather your children together,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1266" name="Group 18"/>
          <p:cNvGraphicFramePr>
            <a:graphicFrameLocks noGrp="1"/>
          </p:cNvGraphicFramePr>
          <p:nvPr/>
        </p:nvGraphicFramePr>
        <p:xfrm>
          <a:off x="34925" y="44450"/>
          <a:ext cx="9001125" cy="6047232"/>
        </p:xfrm>
        <a:graphic>
          <a:graphicData uri="http://schemas.openxmlformats.org/drawingml/2006/table">
            <a:tbl>
              <a:tblPr rtl="1"/>
              <a:tblGrid>
                <a:gridCol w="4570556">
                  <a:extLst>
                    <a:ext uri="{9D8B030D-6E8A-4147-A177-3AD203B41FA5}">
                      <a16:colId xmlns:a16="http://schemas.microsoft.com/office/drawing/2014/main" val="20000"/>
                    </a:ext>
                  </a:extLst>
                </a:gridCol>
                <a:gridCol w="4430569">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مِثل الطائر ( يجمع فراخه )  في عشهِ تحت جناحيهِ، ولم تُريدوا! هوذا بيتُكُم يُتركُ لكُمْ خراباً! وأقول لكُمْ: إنَّكُمْ لا تَرونَني مُنذُ الآن حتى تَقولوا: مُبارَكٌ الآتي بِاسمِ الرَّبِّ! ".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kern="1200" cap="none" normalizeH="0" baseline="0" dirty="0">
                          <a:ln>
                            <a:noFill/>
                          </a:ln>
                          <a:solidFill>
                            <a:schemeClr val="bg1"/>
                          </a:solidFill>
                          <a:effectLst/>
                          <a:latin typeface="Arial" charset="0"/>
                          <a:ea typeface="+mn-ea"/>
                          <a:cs typeface="Arial" charset="0"/>
                        </a:rPr>
                        <a:t>comme une poule rassemble sa couvée sous ses ailes, et vous n'avez pas voulu. Eh bien! elle va vous être abandonnée, votre maison. Et je vous le dis, vous ne me verrez plus jusqu'à ce que vienne le temps où vous direz: Béni soit, au nom du Seigneur, Celui qui vient!"</a:t>
                      </a:r>
                      <a:endParaRPr kumimoji="0" lang="en-US" sz="2600" b="0" i="0" u="none" strike="noStrike" kern="1200" cap="none" normalizeH="0" baseline="0" dirty="0">
                        <a:ln>
                          <a:noFill/>
                        </a:ln>
                        <a:solidFill>
                          <a:schemeClr val="bg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fr-FR"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kern="1200" cap="none" normalizeH="0" baseline="0" dirty="0">
                          <a:ln>
                            <a:noFill/>
                          </a:ln>
                          <a:solidFill>
                            <a:schemeClr val="bg1"/>
                          </a:solidFill>
                          <a:effectLst/>
                          <a:latin typeface="Arial" charset="0"/>
                          <a:ea typeface="+mn-ea"/>
                          <a:cs typeface="Arial" charset="0"/>
                        </a:rPr>
                        <a:t>as a hen gathers her brood under her wings, but you were not willing! 35 See! Your house is left to you desolate; and assuredly, I say to you, you shall not see Me until the time comes when you say, `Blessed is He who comes in the name of the Lord!'.</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22275"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7222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22275"/>
                                        </p:tgtEl>
                                        <p:attrNameLst>
                                          <p:attrName>style.visibility</p:attrName>
                                        </p:attrNameLst>
                                      </p:cBhvr>
                                      <p:to>
                                        <p:strVal val="visible"/>
                                      </p:to>
                                    </p:set>
                                    <p:anim calcmode="lin" valueType="num">
                                      <p:cBhvr additive="base">
                                        <p:cTn id="7" dur="500" fill="hold"/>
                                        <p:tgtEl>
                                          <p:spTgt spid="7222275"/>
                                        </p:tgtEl>
                                        <p:attrNameLst>
                                          <p:attrName>ppt_x</p:attrName>
                                        </p:attrNameLst>
                                      </p:cBhvr>
                                      <p:tavLst>
                                        <p:tav tm="0">
                                          <p:val>
                                            <p:strVal val="0-#ppt_w/2"/>
                                          </p:val>
                                        </p:tav>
                                        <p:tav tm="100000">
                                          <p:val>
                                            <p:strVal val="#ppt_x"/>
                                          </p:val>
                                        </p:tav>
                                      </p:tavLst>
                                    </p:anim>
                                    <p:anim calcmode="lin" valueType="num">
                                      <p:cBhvr additive="base">
                                        <p:cTn id="8" dur="500" fill="hold"/>
                                        <p:tgtEl>
                                          <p:spTgt spid="7222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79272" name="Group 8"/>
          <p:cNvGraphicFramePr>
            <a:graphicFrameLocks noGrp="1"/>
          </p:cNvGraphicFramePr>
          <p:nvPr/>
        </p:nvGraphicFramePr>
        <p:xfrm>
          <a:off x="0" y="142852"/>
          <a:ext cx="9144000" cy="6500858"/>
        </p:xfrm>
        <a:graphic>
          <a:graphicData uri="http://schemas.openxmlformats.org/drawingml/2006/table">
            <a:tbl>
              <a:tblPr rtl="1"/>
              <a:tblGrid>
                <a:gridCol w="9144000">
                  <a:extLst>
                    <a:ext uri="{9D8B030D-6E8A-4147-A177-3AD203B41FA5}">
                      <a16:colId xmlns:a16="http://schemas.microsoft.com/office/drawing/2014/main" val="20000"/>
                    </a:ext>
                  </a:extLst>
                </a:gridCol>
              </a:tblGrid>
              <a:tr h="6500858">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9900"/>
                          </a:solidFill>
                          <a:effectLst/>
                          <a:latin typeface="Arial" charset="0"/>
                          <a:cs typeface="Arial" charset="0"/>
                        </a:rPr>
                        <a:t> Saturday of the Seventh week of the Holy Lent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CA" sz="4000" b="0" i="0" u="none" strike="noStrike" cap="none" normalizeH="0" baseline="0" dirty="0">
                          <a:ln>
                            <a:noFill/>
                          </a:ln>
                          <a:solidFill>
                            <a:srgbClr val="FF9900"/>
                          </a:solidFill>
                          <a:effectLst/>
                          <a:latin typeface="Arial" charset="0"/>
                          <a:cs typeface="Arial" charset="0"/>
                        </a:rPr>
                        <a:t>Lazarus Saturday</a:t>
                      </a:r>
                    </a:p>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rgbClr val="FF9900"/>
                          </a:solidFill>
                          <a:effectLst/>
                          <a:latin typeface="Arial" charset="0"/>
                          <a:cs typeface="Arial" charset="0"/>
                        </a:rPr>
                        <a:t>يوم السبت من الإسبوع السابع من الصوم المقدس</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4400" b="0" i="0" u="none" strike="noStrike" cap="none" normalizeH="0" baseline="0" dirty="0">
                          <a:ln>
                            <a:noFill/>
                          </a:ln>
                          <a:solidFill>
                            <a:srgbClr val="FF9900"/>
                          </a:solidFill>
                          <a:effectLst/>
                          <a:latin typeface="Arial" charset="0"/>
                          <a:cs typeface="Arial" charset="0"/>
                        </a:rPr>
                        <a:t>سبت لعازر </a:t>
                      </a:r>
                      <a:endParaRPr kumimoji="0" lang="en-CA" sz="4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EG" sz="4000" b="0" i="0" u="none" strike="noStrike" cap="none" normalizeH="0" baseline="0" dirty="0">
                        <a:ln>
                          <a:noFill/>
                        </a:ln>
                        <a:solidFill>
                          <a:srgbClr val="FF9900"/>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rgbClr val="FF9900"/>
                          </a:solidFill>
                          <a:effectLst/>
                          <a:latin typeface="Arial" charset="0"/>
                          <a:cs typeface="Arial" charset="0"/>
                        </a:rPr>
                        <a:t>Samedi de la Septième semaine du Jeune Sacre</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0290" name="Rectangle 2"/>
          <p:cNvSpPr>
            <a:spLocks noChangeArrowheads="1"/>
          </p:cNvSpPr>
          <p:nvPr/>
        </p:nvSpPr>
        <p:spPr bwMode="auto">
          <a:xfrm>
            <a:off x="755650" y="3429000"/>
            <a:ext cx="7920038" cy="2101850"/>
          </a:xfrm>
          <a:prstGeom prst="rect">
            <a:avLst/>
          </a:prstGeom>
          <a:noFill/>
          <a:ln w="9525">
            <a:noFill/>
            <a:miter lim="800000"/>
            <a:headEnd/>
            <a:tailEnd/>
          </a:ln>
          <a:effectLst/>
        </p:spPr>
        <p:txBody>
          <a:bodyPr>
            <a:spAutoFit/>
          </a:bodyPr>
          <a:lstStyle/>
          <a:p>
            <a:pPr algn="ctr" rtl="0"/>
            <a:r>
              <a:rPr lang="en-US" sz="4400" u="sng">
                <a:solidFill>
                  <a:srgbClr val="FF9933"/>
                </a:solidFill>
              </a:rPr>
              <a:t>Matins Prophecies</a:t>
            </a:r>
          </a:p>
          <a:p>
            <a:pPr algn="ctr" rtl="0"/>
            <a:r>
              <a:rPr lang="ar-EG" sz="4400" u="sng">
                <a:solidFill>
                  <a:srgbClr val="FF9933"/>
                </a:solidFill>
              </a:rPr>
              <a:t>نبوات ومزمور باكر</a:t>
            </a:r>
          </a:p>
          <a:p>
            <a:pPr algn="ctr"/>
            <a:r>
              <a:rPr lang="fr-CA" sz="4400" u="sng">
                <a:solidFill>
                  <a:srgbClr val="FF9933"/>
                </a:solidFill>
              </a:rPr>
              <a:t>Prophéties du Matin</a:t>
            </a:r>
          </a:p>
        </p:txBody>
      </p:sp>
      <p:pic>
        <p:nvPicPr>
          <p:cNvPr id="7180291"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1339" name="Group 27"/>
          <p:cNvGraphicFramePr>
            <a:graphicFrameLocks noGrp="1"/>
          </p:cNvGraphicFramePr>
          <p:nvPr>
            <p:extLst>
              <p:ext uri="{D42A27DB-BD31-4B8C-83A1-F6EECF244321}">
                <p14:modId xmlns:p14="http://schemas.microsoft.com/office/powerpoint/2010/main" val="3152608327"/>
              </p:ext>
            </p:extLst>
          </p:nvPr>
        </p:nvGraphicFramePr>
        <p:xfrm>
          <a:off x="34925" y="115888"/>
          <a:ext cx="9074150" cy="6338888"/>
        </p:xfrm>
        <a:graphic>
          <a:graphicData uri="http://schemas.openxmlformats.org/drawingml/2006/table">
            <a:tbl>
              <a:tblPr rtl="1"/>
              <a:tblGrid>
                <a:gridCol w="4405313">
                  <a:extLst>
                    <a:ext uri="{9D8B030D-6E8A-4147-A177-3AD203B41FA5}">
                      <a16:colId xmlns:a16="http://schemas.microsoft.com/office/drawing/2014/main" val="20000"/>
                    </a:ext>
                  </a:extLst>
                </a:gridCol>
                <a:gridCol w="4668837">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kern="1200" cap="none" normalizeH="0" baseline="0" dirty="0">
                          <a:ln>
                            <a:noFill/>
                          </a:ln>
                          <a:solidFill>
                            <a:srgbClr val="FF9933"/>
                          </a:solidFill>
                          <a:effectLst/>
                          <a:latin typeface="Arial" charset="0"/>
                          <a:ea typeface="+mn-ea"/>
                          <a:cs typeface="+mn-cs"/>
                        </a:rPr>
                        <a:t>من التكوين لموسى النبي ( 49 : 1 ـ 28 )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ودَعى يَعقوبُ بنيهِ وقال: " اجتمعوا لأُنبِئَكُمْ بما يُصِيبُكُمْ في آخِرِ الأيَّام. اِجتمعوا واسمَعوا يا بني يعقوب، واصغوا إلى إسرائيل أبيكُمْ.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rgbClr val="FF9933"/>
                          </a:solidFill>
                          <a:effectLst/>
                          <a:latin typeface="Arial" charset="0"/>
                          <a:cs typeface="Times New Roman" pitchFamily="18" charset="0"/>
                        </a:rPr>
                        <a:t>Genèse</a:t>
                      </a:r>
                      <a:r>
                        <a:rPr kumimoji="0" lang="en-US" sz="3200" b="0" i="0" u="sng" strike="noStrike" cap="none" normalizeH="0" baseline="0" dirty="0">
                          <a:ln>
                            <a:noFill/>
                          </a:ln>
                          <a:solidFill>
                            <a:srgbClr val="FF9933"/>
                          </a:solidFill>
                          <a:effectLst/>
                          <a:latin typeface="Arial" charset="0"/>
                          <a:cs typeface="Times New Roman" pitchFamily="18" charset="0"/>
                        </a:rPr>
                        <a:t> 49 : 1-28</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 Jacob convoqua ses fils et leur dit: "Rassemblez-vous pour que je vous annonce ce qui vous arrivera dans l'avenir. Réunissez-vous et écoutez, fils de Jacob, écoutez Israël votre père.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Genesis 49:1-28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49:1 And Jacob called his sons and said, Gather together, that I may tell you what shall befall you in the last days: 2 Gather together and hear, you sons of Jacob, And listen to Israel your father.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48f</a:t>
            </a:r>
          </a:p>
        </p:txBody>
      </p:sp>
    </p:spTree>
  </p:cSld>
  <p:clrMapOvr>
    <a:masterClrMapping/>
  </p:clrMapOvr>
</p:sld>
</file>

<file path=ppt/slides/slide3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48402">
                  <a:extLst>
                    <a:ext uri="{9D8B030D-6E8A-4147-A177-3AD203B41FA5}">
                      <a16:colId xmlns:a16="http://schemas.microsoft.com/office/drawing/2014/main" val="20000"/>
                    </a:ext>
                  </a:extLst>
                </a:gridCol>
                <a:gridCol w="455272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رَأُوبَيْنَ بكري أنت قوَّتي ورأس أولادي تماديت في القساوة وتوغلت في الفظاظة. هدرت مثل الماء الفائر، لأنك صَعِدتَ على مَضجع أبيك، حينئذٍ دنَّست الفراش الذي صعدت عليه.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3 Ruben, tu es mon premier-né, ma vigueur et les prémices de ma virilité, débordant d'énergie, débordant de puissance. Ne déborde pas comme des eaux qui bouillonnent! Puisque tu es monté sur la couche de ton père, tu as alors profané le lit sur lequel je suis.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 Reuben, you are my firstborn, My might and the beginning of my strength, The </a:t>
                      </a:r>
                      <a:r>
                        <a:rPr kumimoji="0" lang="en-CA" sz="2800" b="0" i="0" u="none" strike="noStrike" cap="none" normalizeH="0" baseline="0" dirty="0" err="1">
                          <a:ln>
                            <a:noFill/>
                          </a:ln>
                          <a:solidFill>
                            <a:schemeClr val="bg1"/>
                          </a:solidFill>
                          <a:effectLst/>
                          <a:latin typeface="Arial" charset="0"/>
                          <a:cs typeface="Arial" charset="0"/>
                        </a:rPr>
                        <a:t>excellency</a:t>
                      </a:r>
                      <a:r>
                        <a:rPr kumimoji="0" lang="en-CA" sz="2800" b="0" i="0" u="none" strike="noStrike" cap="none" normalizeH="0" baseline="0" dirty="0">
                          <a:ln>
                            <a:noFill/>
                          </a:ln>
                          <a:solidFill>
                            <a:schemeClr val="bg1"/>
                          </a:solidFill>
                          <a:effectLst/>
                          <a:latin typeface="Arial" charset="0"/>
                          <a:cs typeface="Arial" charset="0"/>
                        </a:rPr>
                        <a:t> of dignity and the </a:t>
                      </a:r>
                      <a:r>
                        <a:rPr kumimoji="0" lang="en-CA" sz="2800" b="0" i="0" u="none" strike="noStrike" cap="none" normalizeH="0" baseline="0" dirty="0" err="1">
                          <a:ln>
                            <a:noFill/>
                          </a:ln>
                          <a:solidFill>
                            <a:schemeClr val="bg1"/>
                          </a:solidFill>
                          <a:effectLst/>
                          <a:latin typeface="Arial" charset="0"/>
                          <a:cs typeface="Arial" charset="0"/>
                        </a:rPr>
                        <a:t>excellency</a:t>
                      </a:r>
                      <a:r>
                        <a:rPr kumimoji="0" lang="en-CA" sz="2800" b="0" i="0" u="none" strike="noStrike" cap="none" normalizeH="0" baseline="0" dirty="0">
                          <a:ln>
                            <a:noFill/>
                          </a:ln>
                          <a:solidFill>
                            <a:schemeClr val="bg1"/>
                          </a:solidFill>
                          <a:effectLst/>
                          <a:latin typeface="Arial" charset="0"/>
                          <a:cs typeface="Arial" charset="0"/>
                        </a:rPr>
                        <a:t> of power. 4 Unstable as water, you shall not excel, Because you went up to your father's bed; Then you defiled it--He went up to my couch.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528996"/>
        </p:xfrm>
        <a:graphic>
          <a:graphicData uri="http://schemas.openxmlformats.org/drawingml/2006/table">
            <a:tbl>
              <a:tblPr rtl="1"/>
              <a:tblGrid>
                <a:gridCol w="4656136">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شِمعونُ ولاوي الأخوان قد أكملا الظلم بإرادتهُما، سيوفهُما آلاتُ جورٍ. لا تُسر بمشورتهُما وباجتماعهُما لا تبتهج كُليتاي، لأنَّهُما في غضبهُما قتلا رجلاً وبشهوتهُما عقرا ثوراً.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5  Siméon et Lévi sont frères, leurs accords ne sont qu'instruments de violence. Je ne veux pas venir à leur conseil, je ne veux pas me réjouir à leur rassemblement; car dans leur colère ils ont tué des hommes, et dans leur frénésie mutilé des taureaux.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5 Simeon and Levi are brothers; Instruments of cruelty are in their dwelling place. 6 Let not my soul enter their council; Let not my </a:t>
                      </a:r>
                      <a:r>
                        <a:rPr kumimoji="0" lang="en-CA" sz="2800" b="0" i="0" u="none" strike="noStrike" cap="none" normalizeH="0" baseline="0" dirty="0" err="1">
                          <a:ln>
                            <a:noFill/>
                          </a:ln>
                          <a:solidFill>
                            <a:schemeClr val="bg1"/>
                          </a:solidFill>
                          <a:effectLst/>
                          <a:latin typeface="Arial" charset="0"/>
                          <a:cs typeface="Arial" charset="0"/>
                        </a:rPr>
                        <a:t>honor</a:t>
                      </a:r>
                      <a:r>
                        <a:rPr kumimoji="0" lang="en-CA" sz="2800" b="0" i="0" u="none" strike="noStrike" cap="none" normalizeH="0" baseline="0" dirty="0">
                          <a:ln>
                            <a:noFill/>
                          </a:ln>
                          <a:solidFill>
                            <a:schemeClr val="bg1"/>
                          </a:solidFill>
                          <a:effectLst/>
                          <a:latin typeface="Arial" charset="0"/>
                          <a:cs typeface="Arial" charset="0"/>
                        </a:rPr>
                        <a:t> be united to their assembly; For in their anger they slew a man, And in their self-will they hamstrung an ox.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ملعون غضبُهُمَا ما أفظعه، وحمية قلوبهما ما أقساها، أُقَسِّمهُمَا في يعقوب وأُفَرِّقُهُما في إسرائيل. يهوذا تُباركك إخوتك، تكون يَداك على قَفَا أعدائِكَ، ويسجد لك بَنو أبِيكَ.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7 Maudite soit leur colère, si violente! Et leur emportement, si brutal! Je les répartirai en Jacob, je les disperserai en Israël. Juda, c'est toi que tes frères célèbreront. Ta main pèsera sur la nuque de tes ennemis, les fils de ton père se prosterneront devant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7 Cursed be their anger, for it is fierce; And their wrath, for it is cruel! I will divide them in Jacob And scatter them in Israel. 8 Judah, you are he whom your brothers shall praise; Your hand shall be on the neck of your enemies; Your father's children shall bow down before you.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685164">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يهوذا شبل أَسدٍ، مِنْ غصن زاهر يا بني قد صعدت، واتكأت ورقدت مثل أسد ومثل شبل، مَنْ يُنهِضُهُ. لا يَزول رئيسٌ مِنْ يهوذا ولا مُدبرٌ مِنْ صُلبِهِ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9 Tu es un lionceau, ô Juda, ô mon fils, tu es revenu du carnage! Il a fléchi le genou et s'est couché tel un lion et telle une lionne, qui le fera lever? Le sceptre ne s'écartera pas de Juda, ni le bâton de commandement d'entre ses pieds jusqu'à ce que vienne celui auquel il appartient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Judah is a lion's whelp; From the prey, my son, you have gone up. He bows down, he lies down as a lion; And as a lion, who shall rouse him? 10 The </a:t>
                      </a:r>
                      <a:r>
                        <a:rPr kumimoji="0" lang="en-CA" sz="2800" b="0" i="0" u="none" strike="noStrike" cap="none" normalizeH="0" baseline="0" dirty="0" err="1">
                          <a:ln>
                            <a:noFill/>
                          </a:ln>
                          <a:solidFill>
                            <a:schemeClr val="bg1"/>
                          </a:solidFill>
                          <a:effectLst/>
                          <a:latin typeface="Arial" charset="0"/>
                          <a:cs typeface="Arial" charset="0"/>
                        </a:rPr>
                        <a:t>scepter</a:t>
                      </a:r>
                      <a:r>
                        <a:rPr kumimoji="0" lang="en-CA" sz="2800" b="0" i="0" u="none" strike="noStrike" cap="none" normalizeH="0" baseline="0" dirty="0">
                          <a:ln>
                            <a:noFill/>
                          </a:ln>
                          <a:solidFill>
                            <a:schemeClr val="bg1"/>
                          </a:solidFill>
                          <a:effectLst/>
                          <a:latin typeface="Arial" charset="0"/>
                          <a:cs typeface="Arial" charset="0"/>
                        </a:rPr>
                        <a:t> shall not depart from Judah, Nor a lawgiver from between his feet, Until Shiloh comes;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371845"/>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حتى يأتي الذي له وهو الذي تنظره الأمم. يربط جَحْشَهُ عند الكرمة وابن أتانه بِالجَفْنَةِ ويغسل بالخمر لِبَاسَهُ وثوبَهُ بدم العنب.عيناهُ تفرح من الخمر وأسنانه تَبْيَضُّ أكثر مِنَ اللَّبَنِ.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et à qui les peuples doivent obéissance. Lui qui attache son âne à la vigne et au cep le petit de son ânesse, il a foulé son vêtement dans le vin et sa tunique dans le sang des grappes. Ses yeux sont plus sombres que le vin et ses dents plus blanches que le lait.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And to Him shall be the obedience of the people. 11 Binding his donkey to the vine, And his donkey's colt to the choice vine, He washed his garments in wine, And his clothes in the blood of grapes. 12 His eyes are darker than wine, And his teeth whiter than milk.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7286880"/>
        </p:xfrm>
        <a:graphic>
          <a:graphicData uri="http://schemas.openxmlformats.org/drawingml/2006/table">
            <a:tbl>
              <a:tblPr rtl="1"/>
              <a:tblGrid>
                <a:gridCol w="4627108">
                  <a:extLst>
                    <a:ext uri="{9D8B030D-6E8A-4147-A177-3AD203B41FA5}">
                      <a16:colId xmlns:a16="http://schemas.microsoft.com/office/drawing/2014/main" val="20000"/>
                    </a:ext>
                  </a:extLst>
                </a:gridCol>
                <a:gridCol w="437401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kern="1200" cap="none" normalizeH="0" baseline="0" dirty="0">
                          <a:ln>
                            <a:noFill/>
                          </a:ln>
                          <a:solidFill>
                            <a:schemeClr val="bg1"/>
                          </a:solidFill>
                          <a:effectLst/>
                          <a:latin typeface="Arial" charset="0"/>
                          <a:ea typeface="+mn-ea"/>
                          <a:cs typeface="Arial" charset="0"/>
                        </a:rPr>
                        <a:t>زَبُولونُ يسكن عِندَ ساحِلِ البحر وهو عِندَ مرفأ السفن ويمتد إلى صِيْدونَ. يَسَّاكَرُ اشتهى الحسن واستراح بين الأنصبة رابض. ورأى الراحة إنَّها حسنة والأرضَ دسمة، فأحنى عنقه للتعب وصار رجلاً فلاحاً.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13 Zabulon aura sa demeure au bord des mers. Il a,  lui, des bateaux au rivage, et ses confins dominent Sidon. </a:t>
                      </a:r>
                      <a:r>
                        <a:rPr kumimoji="0" lang="fr-FR" sz="2800" b="0" i="0" u="none" strike="noStrike" kern="1200" cap="none" normalizeH="0" baseline="0" dirty="0" err="1">
                          <a:ln>
                            <a:noFill/>
                          </a:ln>
                          <a:solidFill>
                            <a:schemeClr val="bg1"/>
                          </a:solidFill>
                          <a:effectLst/>
                          <a:latin typeface="Arial" charset="0"/>
                          <a:ea typeface="+mn-ea"/>
                          <a:cs typeface="Arial" charset="0"/>
                        </a:rPr>
                        <a:t>Issakar</a:t>
                      </a:r>
                      <a:r>
                        <a:rPr kumimoji="0" lang="fr-FR" sz="2800" b="0" i="0" u="none" strike="noStrike" kern="1200" cap="none" normalizeH="0" baseline="0" dirty="0">
                          <a:ln>
                            <a:noFill/>
                          </a:ln>
                          <a:solidFill>
                            <a:schemeClr val="bg1"/>
                          </a:solidFill>
                          <a:effectLst/>
                          <a:latin typeface="Arial" charset="0"/>
                          <a:ea typeface="+mn-ea"/>
                          <a:cs typeface="Arial" charset="0"/>
                        </a:rPr>
                        <a:t> est un âne osseux qui se couche dans un parc à double mur. Il a vu que le repos était bon et le pays agréable. Il tend l'échine sous le bât, il est bon pour la corvée d'esclave.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cap="none" normalizeH="0" baseline="0" dirty="0">
                          <a:ln>
                            <a:noFill/>
                          </a:ln>
                          <a:solidFill>
                            <a:schemeClr val="bg1"/>
                          </a:solidFill>
                          <a:effectLst/>
                          <a:latin typeface="Arial" charset="0"/>
                          <a:cs typeface="Arial" charset="0"/>
                        </a:rPr>
                        <a:t>13 </a:t>
                      </a:r>
                      <a:r>
                        <a:rPr kumimoji="0" lang="en-CA" sz="2600" b="0" i="0" u="none" strike="noStrike" cap="none" normalizeH="0" baseline="0" dirty="0" err="1">
                          <a:ln>
                            <a:noFill/>
                          </a:ln>
                          <a:solidFill>
                            <a:schemeClr val="bg1"/>
                          </a:solidFill>
                          <a:effectLst/>
                          <a:latin typeface="Arial" charset="0"/>
                          <a:cs typeface="Arial" charset="0"/>
                        </a:rPr>
                        <a:t>Zebulun</a:t>
                      </a:r>
                      <a:r>
                        <a:rPr kumimoji="0" lang="en-CA" sz="2600" b="0" i="0" u="none" strike="noStrike" cap="none" normalizeH="0" baseline="0" dirty="0">
                          <a:ln>
                            <a:noFill/>
                          </a:ln>
                          <a:solidFill>
                            <a:schemeClr val="bg1"/>
                          </a:solidFill>
                          <a:effectLst/>
                          <a:latin typeface="Arial" charset="0"/>
                          <a:cs typeface="Arial" charset="0"/>
                        </a:rPr>
                        <a:t> shall dwell by the haven of the sea; He shall become a haven for ships, And his border shall adjoin </a:t>
                      </a:r>
                      <a:r>
                        <a:rPr kumimoji="0" lang="en-CA" sz="2600" b="0" i="0" u="none" strike="noStrike" cap="none" normalizeH="0" baseline="0" dirty="0" err="1">
                          <a:ln>
                            <a:noFill/>
                          </a:ln>
                          <a:solidFill>
                            <a:schemeClr val="bg1"/>
                          </a:solidFill>
                          <a:effectLst/>
                          <a:latin typeface="Arial" charset="0"/>
                          <a:cs typeface="Arial" charset="0"/>
                        </a:rPr>
                        <a:t>Sidon</a:t>
                      </a:r>
                      <a:r>
                        <a:rPr kumimoji="0" lang="en-CA" sz="2600" b="0" i="0" u="none" strike="noStrike" cap="none" normalizeH="0" baseline="0" dirty="0">
                          <a:ln>
                            <a:noFill/>
                          </a:ln>
                          <a:solidFill>
                            <a:schemeClr val="bg1"/>
                          </a:solidFill>
                          <a:effectLst/>
                          <a:latin typeface="Arial" charset="0"/>
                          <a:cs typeface="Arial" charset="0"/>
                        </a:rPr>
                        <a:t>. 14 </a:t>
                      </a:r>
                      <a:r>
                        <a:rPr kumimoji="0" lang="en-CA" sz="2600" b="0" i="0" u="none" strike="noStrike" cap="none" normalizeH="0" baseline="0" dirty="0" err="1">
                          <a:ln>
                            <a:noFill/>
                          </a:ln>
                          <a:solidFill>
                            <a:schemeClr val="bg1"/>
                          </a:solidFill>
                          <a:effectLst/>
                          <a:latin typeface="Arial" charset="0"/>
                          <a:cs typeface="Arial" charset="0"/>
                        </a:rPr>
                        <a:t>Issachar</a:t>
                      </a:r>
                      <a:r>
                        <a:rPr kumimoji="0" lang="en-CA" sz="2600" b="0" i="0" u="none" strike="noStrike" cap="none" normalizeH="0" baseline="0" dirty="0">
                          <a:ln>
                            <a:noFill/>
                          </a:ln>
                          <a:solidFill>
                            <a:schemeClr val="bg1"/>
                          </a:solidFill>
                          <a:effectLst/>
                          <a:latin typeface="Arial" charset="0"/>
                          <a:cs typeface="Arial" charset="0"/>
                        </a:rPr>
                        <a:t> is a strong donkey, Lying down between two burdens; 15 He saw that rest was good, And that the land was pleasant; He bowed his shoulder to bear a burden, And became a band of slaves. </a:t>
                      </a:r>
                      <a:endParaRPr kumimoji="0" lang="en-US"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798565"/>
        </p:xfrm>
        <a:graphic>
          <a:graphicData uri="http://schemas.openxmlformats.org/drawingml/2006/table">
            <a:tbl>
              <a:tblPr rtl="1"/>
              <a:tblGrid>
                <a:gridCol w="4479698">
                  <a:extLst>
                    <a:ext uri="{9D8B030D-6E8A-4147-A177-3AD203B41FA5}">
                      <a16:colId xmlns:a16="http://schemas.microsoft.com/office/drawing/2014/main" val="20000"/>
                    </a:ext>
                  </a:extLst>
                </a:gridCol>
                <a:gridCol w="4521427">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دَانُ يَدِينُ شَعبهُ كسبط في إسرائيل. ويكون دَانُ حَيَّةً على الطَّريق يجلس على السَّبيلِ يلدغ عقب الفرس فيسقط الفارس إلى الوراء. ينتظر خلاص الرَّبّ</a:t>
                      </a:r>
                      <a:r>
                        <a:rPr kumimoji="0" lang="en-CA" sz="3200" b="0" i="0" u="none" strike="noStrike" kern="1200" cap="none" normalizeH="0" baseline="0" dirty="0">
                          <a:ln>
                            <a:noFill/>
                          </a:ln>
                          <a:solidFill>
                            <a:schemeClr val="bg1"/>
                          </a:solidFill>
                          <a:effectLst/>
                          <a:latin typeface="Arial" charset="0"/>
                          <a:ea typeface="+mn-ea"/>
                          <a:cs typeface="Arial" charset="0"/>
                        </a:rPr>
                        <a:t>.</a:t>
                      </a:r>
                      <a:r>
                        <a:rPr kumimoji="0" lang="ar-SA" sz="3200" b="0" i="0" u="none" strike="noStrike" kern="1200" cap="none" normalizeH="0" baseline="0" dirty="0">
                          <a:ln>
                            <a:noFill/>
                          </a:ln>
                          <a:solidFill>
                            <a:schemeClr val="bg1"/>
                          </a:solidFill>
                          <a:effectLst/>
                          <a:latin typeface="Arial" charset="0"/>
                          <a:ea typeface="+mn-ea"/>
                          <a:cs typeface="Arial" charset="0"/>
                        </a:rPr>
                        <a:t>جاد يُناضِلُهُ الغزاة، وهو يُناضِلُهُم سيقانهم.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16 Dan jugera son peuple comme l'une des tribus d'Israël. Dan sera un serpent sur le chemin, un aspic sur le sentier, qui mord les jarrets du cheval et son cavalier tombe à la renverse. En ton salut, j'espère ô Seigneur! Gad, une troupe l'assaille et lui, il assaille l'arrière garde.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16 Dan shall judge his people As one of the tribes of Israel. 17 Dan shall be a serpent by the way, A viper by the path, That bites the horse's heels So that its rider shall fall backward. 18 I have waited for your salvation, O Lord! 19 Gad, a troop shall tramp upon him, But he shall triumph at last.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71415"/>
          <a:ext cx="9001125" cy="6813194"/>
        </p:xfrm>
        <a:graphic>
          <a:graphicData uri="http://schemas.openxmlformats.org/drawingml/2006/table">
            <a:tbl>
              <a:tblPr rtl="1"/>
              <a:tblGrid>
                <a:gridCol w="4582432">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59895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أشِيرُ خُبزُهُ دسمٌ وهو يُطعم الرؤساء. نَفْتَالِي غصنٌ زاهرٌ يَمنح جمالاً للثمرة. الابن النامي يُوسُفُ الابن النامي ابني الجديد المحسود ارجع إلى الذين تشاوروا عليه ومرمروه وغضب عليه أرباب السِّهام.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20 D'</a:t>
                      </a:r>
                      <a:r>
                        <a:rPr kumimoji="0" lang="fr-FR" sz="2800" b="0" i="0" u="none" strike="noStrike" kern="1200" cap="none" normalizeH="0" baseline="0" dirty="0" err="1">
                          <a:ln>
                            <a:noFill/>
                          </a:ln>
                          <a:solidFill>
                            <a:schemeClr val="bg1"/>
                          </a:solidFill>
                          <a:effectLst/>
                          <a:latin typeface="Arial" charset="0"/>
                          <a:ea typeface="+mn-ea"/>
                          <a:cs typeface="Arial" charset="0"/>
                        </a:rPr>
                        <a:t>Asher</a:t>
                      </a:r>
                      <a:r>
                        <a:rPr kumimoji="0" lang="fr-FR" sz="2800" b="0" i="0" u="none" strike="noStrike" kern="1200" cap="none" normalizeH="0" baseline="0" dirty="0">
                          <a:ln>
                            <a:noFill/>
                          </a:ln>
                          <a:solidFill>
                            <a:schemeClr val="bg1"/>
                          </a:solidFill>
                          <a:effectLst/>
                          <a:latin typeface="Arial" charset="0"/>
                          <a:ea typeface="+mn-ea"/>
                          <a:cs typeface="Arial" charset="0"/>
                        </a:rPr>
                        <a:t> vient la graisse, sa nourriture, et il en fait des gâteaux de rois. Nephtali est une biche en liberté qui donne de beaux faons. Joseph est le rejeton d'une plante luxuriante près d'une source, dont les rejets franchissent un mur. Ils l'ont provoqué, ils l'ont querellé, les archers lui firent la guerre,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20 Bread from Asher shall be rich, And he shall yield royal dainties. 21 </a:t>
                      </a:r>
                      <a:r>
                        <a:rPr kumimoji="0" lang="en-CA" sz="2800" b="0" i="0" u="none" strike="noStrike" cap="none" normalizeH="0" baseline="0" dirty="0" err="1">
                          <a:ln>
                            <a:noFill/>
                          </a:ln>
                          <a:solidFill>
                            <a:schemeClr val="bg1"/>
                          </a:solidFill>
                          <a:effectLst/>
                          <a:latin typeface="Arial" charset="0"/>
                          <a:cs typeface="Arial" charset="0"/>
                        </a:rPr>
                        <a:t>Naphtali</a:t>
                      </a:r>
                      <a:r>
                        <a:rPr kumimoji="0" lang="en-CA" sz="2800" b="0" i="0" u="none" strike="noStrike" cap="none" normalizeH="0" baseline="0" dirty="0">
                          <a:ln>
                            <a:noFill/>
                          </a:ln>
                          <a:solidFill>
                            <a:schemeClr val="bg1"/>
                          </a:solidFill>
                          <a:effectLst/>
                          <a:latin typeface="Arial" charset="0"/>
                          <a:cs typeface="Arial" charset="0"/>
                        </a:rPr>
                        <a:t> is a deer let loose; He uses beautiful words. 22 Joseph is a fruitful bough, A fruitful bough by a well; His branches run over the wall. 23 The archers have bitterly grieved him, Shot at him and hated him.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798565"/>
        </p:xfrm>
        <a:graphic>
          <a:graphicData uri="http://schemas.openxmlformats.org/drawingml/2006/table">
            <a:tbl>
              <a:tblPr rtl="1"/>
              <a:tblGrid>
                <a:gridCol w="4316640">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وتكسَّرت بالقوَّة سهامهم وانحلت عضلات سَواعِد أذرعتهم. بيديّ عزيز يعقوب مِن هناك الذي شدَّد إسرائيل مِن قِبَل إله أبيك وأعانك اللَّه إلَهي عليَّ ويُباركك ببركة السَّماء مِنْ فوق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24 mais son arc demeura ferme alors qu'il jouait des bras et des mains. Par la force de l'Indomptable de Jacob, par le nom du Pasteur, la Pierre d'Israël, et par El, ton père, qu'Il te vienne en aide, par le Dieu Puissant, qu'Il te bénisse! Les bénédictions des cieux d'en haut,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24 But his bow remained in strength, And the arms of his hands were made strong By the hands of the Mighty God of Jacob (From there is the Shepherd, the Stone of Israel), 25 By the God of your father who will help you, And by the Almighty who will bless you With blessings of heaven above,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2363" name="Group 27"/>
          <p:cNvGraphicFramePr>
            <a:graphicFrameLocks noGrp="1"/>
          </p:cNvGraphicFramePr>
          <p:nvPr/>
        </p:nvGraphicFramePr>
        <p:xfrm>
          <a:off x="34925" y="115888"/>
          <a:ext cx="9001125" cy="6798565"/>
        </p:xfrm>
        <a:graphic>
          <a:graphicData uri="http://schemas.openxmlformats.org/drawingml/2006/table">
            <a:tbl>
              <a:tblPr rtl="1"/>
              <a:tblGrid>
                <a:gridCol w="4111174">
                  <a:extLst>
                    <a:ext uri="{9D8B030D-6E8A-4147-A177-3AD203B41FA5}">
                      <a16:colId xmlns:a16="http://schemas.microsoft.com/office/drawing/2014/main" val="20000"/>
                    </a:ext>
                  </a:extLst>
                </a:gridCol>
                <a:gridCol w="488995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kern="1200" cap="none" normalizeH="0" baseline="0" dirty="0">
                          <a:ln>
                            <a:noFill/>
                          </a:ln>
                          <a:solidFill>
                            <a:schemeClr val="bg1"/>
                          </a:solidFill>
                          <a:effectLst/>
                          <a:latin typeface="Arial" charset="0"/>
                          <a:ea typeface="+mn-ea"/>
                          <a:cs typeface="Arial" charset="0"/>
                        </a:rPr>
                        <a:t>وبركة الأرض التي عليها كل الأشياء، ببركة الثَّديَيْنِ والرَّحِمِ. بركاتُ أبيك وأمك فاقت على بركات الجبال الراكنة، وعلى بركات الآكام الدَّهريَّةِ تكون على رأس يوسف وعلى هامة إخوته الذين قادهم.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les bénédictions de l'abîme étendu sous terre, les bénédictions des mamelles et du sein, les bénédictions des montagnes antiques, aux frontières des collines d'antan. Qu'elles viennent sur la tête de Joseph, sur la chevelure du consacré parmi ses frères.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Blessings of the deep that lies beneath, Blessings of the breasts and of the womb. 26 The blessings of your father Have excelled the blessings of my ancestors, Up to the utmost bound of the everlasting hills. They shall be on the head of Joseph, And on the crown of the head of him who was separate from his brothers.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3379" name="Group 19"/>
          <p:cNvGraphicFramePr>
            <a:graphicFrameLocks noGrp="1"/>
          </p:cNvGraphicFramePr>
          <p:nvPr/>
        </p:nvGraphicFramePr>
        <p:xfrm>
          <a:off x="34925" y="115888"/>
          <a:ext cx="9074150" cy="6613844"/>
        </p:xfrm>
        <a:graphic>
          <a:graphicData uri="http://schemas.openxmlformats.org/drawingml/2006/table">
            <a:tbl>
              <a:tblPr rtl="1"/>
              <a:tblGrid>
                <a:gridCol w="4139523">
                  <a:extLst>
                    <a:ext uri="{9D8B030D-6E8A-4147-A177-3AD203B41FA5}">
                      <a16:colId xmlns:a16="http://schemas.microsoft.com/office/drawing/2014/main" val="20000"/>
                    </a:ext>
                  </a:extLst>
                </a:gridCol>
                <a:gridCol w="4934627">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kern="1200" cap="none" normalizeH="0" baseline="0" dirty="0">
                          <a:ln>
                            <a:noFill/>
                          </a:ln>
                          <a:solidFill>
                            <a:schemeClr val="bg1"/>
                          </a:solidFill>
                          <a:effectLst/>
                          <a:latin typeface="Arial" charset="0"/>
                          <a:ea typeface="+mn-ea"/>
                          <a:cs typeface="Arial" charset="0"/>
                        </a:rPr>
                        <a:t>بنيامين الذئب الخاطف في الصَّباحِ يأكُلُ وفي المساء يُعطي الطعام.هؤلاء جميعهم بنو يعقوب الاثنا عشر، وهذا ما كلَّمَهُمْ بهِ أبُوهُمْ وبَاركَهُمْ، كُلُّ واحدٍ حسب البركة التي بَارَكَهُمْ بِها.</a:t>
                      </a:r>
                      <a:r>
                        <a:rPr kumimoji="0" lang="en-CA" sz="3000" b="0" i="0" u="none" strike="noStrike" kern="1200" cap="none" normalizeH="0" baseline="0" dirty="0">
                          <a:ln>
                            <a:noFill/>
                          </a:ln>
                          <a:solidFill>
                            <a:schemeClr val="bg1"/>
                          </a:solidFill>
                          <a:effectLst/>
                          <a:latin typeface="Arial" charset="0"/>
                          <a:ea typeface="+mn-ea"/>
                          <a:cs typeface="Arial" charset="0"/>
                        </a:rPr>
                        <a:t>      </a:t>
                      </a:r>
                      <a:r>
                        <a:rPr kumimoji="0" lang="ar-EG" sz="3000" b="0" i="0" u="none" strike="noStrike" cap="none" normalizeH="0" baseline="0" dirty="0">
                          <a:ln>
                            <a:noFill/>
                          </a:ln>
                          <a:solidFill>
                            <a:srgbClr val="FF9900"/>
                          </a:solidFill>
                          <a:effectLst/>
                          <a:latin typeface="Arial" charset="0"/>
                          <a:cs typeface="Arial" charset="0"/>
                        </a:rPr>
                        <a:t>( </a:t>
                      </a:r>
                      <a:r>
                        <a:rPr kumimoji="0" lang="ar-SA" sz="3000" b="0" i="0" u="none" strike="noStrike" cap="none" normalizeH="0" baseline="0" dirty="0">
                          <a:ln>
                            <a:noFill/>
                          </a:ln>
                          <a:solidFill>
                            <a:srgbClr val="FF9900"/>
                          </a:solidFill>
                          <a:effectLst/>
                          <a:latin typeface="Arial" charset="0"/>
                          <a:cs typeface="Arial" charset="0"/>
                        </a:rPr>
                        <a:t>مجداً للثالوث القدوس)</a:t>
                      </a:r>
                      <a:endParaRPr kumimoji="0" lang="en-CA" sz="3000" b="0"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27 Benjamin est un loup, il déchire, le matin il mange encore, et le soir il partage les dépouilles.</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Il y avait en tout douze tribus d'Israël. Voilà ce que leur dit leur père quand il les bénit en donnant à chacune sa bénédiction.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1" i="0" u="none" strike="noStrike" kern="1200" cap="none" normalizeH="0" baseline="0" dirty="0">
                          <a:ln>
                            <a:noFill/>
                          </a:ln>
                          <a:solidFill>
                            <a:srgbClr val="FF9900"/>
                          </a:solidFill>
                          <a:effectLst/>
                          <a:latin typeface="Arial" charset="0"/>
                          <a:ea typeface="+mn-ea"/>
                          <a:cs typeface="Arial" charset="0"/>
                        </a:rPr>
                        <a:t>(</a:t>
                      </a: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27 Benjamin is a ravenous wolf; In the morning he shall devour the prey, And at night he shall divide the spoil. 28 All these are the twelve tribes of Israel, and this is what their father spoke to them. And he blessed them; he blessed each one according to his own blessing.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the Holy Trinity).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4408" name="Group 24"/>
          <p:cNvGraphicFramePr>
            <a:graphicFrameLocks noGrp="1"/>
          </p:cNvGraphicFramePr>
          <p:nvPr/>
        </p:nvGraphicFramePr>
        <p:xfrm>
          <a:off x="34925" y="115888"/>
          <a:ext cx="9074150" cy="6596254"/>
        </p:xfrm>
        <a:graphic>
          <a:graphicData uri="http://schemas.openxmlformats.org/drawingml/2006/table">
            <a:tbl>
              <a:tblPr rtl="1"/>
              <a:tblGrid>
                <a:gridCol w="4876571">
                  <a:extLst>
                    <a:ext uri="{9D8B030D-6E8A-4147-A177-3AD203B41FA5}">
                      <a16:colId xmlns:a16="http://schemas.microsoft.com/office/drawing/2014/main" val="20000"/>
                    </a:ext>
                  </a:extLst>
                </a:gridCol>
                <a:gridCol w="4197579">
                  <a:extLst>
                    <a:ext uri="{9D8B030D-6E8A-4147-A177-3AD203B41FA5}">
                      <a16:colId xmlns:a16="http://schemas.microsoft.com/office/drawing/2014/main" val="20001"/>
                    </a:ext>
                  </a:extLst>
                </a:gridCol>
              </a:tblGrid>
              <a:tr h="20891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rgbClr val="FF9900"/>
                          </a:solidFill>
                          <a:effectLst/>
                          <a:latin typeface="Arial" charset="0"/>
                          <a:cs typeface="Arial" charset="0"/>
                        </a:rPr>
                        <a:t>من سفر إشعياء النبي (</a:t>
                      </a:r>
                      <a:r>
                        <a:rPr kumimoji="0" lang="en-US" sz="3200" b="0" i="0" u="sng" strike="noStrike" cap="none" normalizeH="0" baseline="0" dirty="0">
                          <a:ln>
                            <a:noFill/>
                          </a:ln>
                          <a:solidFill>
                            <a:srgbClr val="FF9933"/>
                          </a:solidFill>
                          <a:effectLst/>
                          <a:latin typeface="Arial" charset="0"/>
                          <a:cs typeface="Times New Roman" pitchFamily="18" charset="0"/>
                        </a:rPr>
                        <a:t>40:9-31</a:t>
                      </a:r>
                      <a:r>
                        <a:rPr kumimoji="0" lang="ar-SA" sz="3200" b="0" i="0" u="sng" strike="noStrike" cap="none" normalizeH="0" baseline="0" dirty="0">
                          <a:ln>
                            <a:noFill/>
                          </a:ln>
                          <a:solidFill>
                            <a:srgbClr val="FF9900"/>
                          </a:solidFill>
                          <a:effectLst/>
                          <a:latin typeface="Arial" charset="0"/>
                          <a:cs typeface="Arial" charset="0"/>
                        </a:rPr>
                        <a:t>)</a:t>
                      </a: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على جَبلٍ عالٍ اصعد يا مُبَشِّر صِهيونَ، ارفع صَوتكَ بقُوَّةٍ يا مُبَشِّر أورُشليمَ، ارفع ولا تخف، قُل لمُدُن يهوذا هوذا إلهُك.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3200" b="0" i="0" u="sng" strike="noStrike" cap="none" normalizeH="0" baseline="0" dirty="0" err="1">
                          <a:ln>
                            <a:noFill/>
                          </a:ln>
                          <a:solidFill>
                            <a:srgbClr val="FF9933"/>
                          </a:solidFill>
                          <a:effectLst/>
                          <a:latin typeface="Arial" charset="0"/>
                          <a:cs typeface="Arial" charset="0"/>
                        </a:rPr>
                        <a:t>Esaïe</a:t>
                      </a:r>
                      <a:r>
                        <a:rPr kumimoji="0" lang="fr-FR" sz="3200" b="0" i="0" u="sng" strike="noStrike" cap="none" normalizeH="0" baseline="0" dirty="0">
                          <a:ln>
                            <a:noFill/>
                          </a:ln>
                          <a:solidFill>
                            <a:srgbClr val="FF9933"/>
                          </a:solidFill>
                          <a:effectLst/>
                          <a:latin typeface="Arial" charset="0"/>
                          <a:cs typeface="Arial" charset="0"/>
                        </a:rPr>
                        <a:t> </a:t>
                      </a:r>
                      <a:r>
                        <a:rPr kumimoji="0" lang="en-US" sz="3200" b="0" i="0" u="sng" strike="noStrike" cap="none" normalizeH="0" baseline="0" dirty="0">
                          <a:ln>
                            <a:noFill/>
                          </a:ln>
                          <a:solidFill>
                            <a:srgbClr val="FF9933"/>
                          </a:solidFill>
                          <a:effectLst/>
                          <a:latin typeface="Arial" charset="0"/>
                          <a:cs typeface="Times New Roman" pitchFamily="18" charset="0"/>
                        </a:rPr>
                        <a:t>40:9-31</a:t>
                      </a:r>
                      <a:endParaRPr kumimoji="0" lang="fr-FR" sz="3200" b="0" i="0" u="sng" strike="noStrike" cap="none" normalizeH="0" baseline="0" dirty="0">
                        <a:ln>
                          <a:noFill/>
                        </a:ln>
                        <a:solidFill>
                          <a:srgbClr val="FF9933"/>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9 Quant à toi, monte sur une haute montagne, Sion, joyeuse messagère, élève avec énergie ta voix, Jérusalem, joyeuse messagère, élève-la, ne crains pas, dis aux villes de Juda: "Voici votre Dieu, voici le Seigneur Dieu!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Times New Roman" pitchFamily="18" charset="0"/>
                        </a:rPr>
                        <a:t>Isaiah 40:9-31</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O Zion, You who bring good tidings, Get up into the high mountain; O Jerusalem, You who bring good tidings, Lift up your voice with strength, Lift it up, be not afraid; Say to the cities of Judah, Behold your God!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768720"/>
        </p:xfrm>
        <a:graphic>
          <a:graphicData uri="http://schemas.openxmlformats.org/drawingml/2006/table">
            <a:tbl>
              <a:tblPr rtl="1"/>
              <a:tblGrid>
                <a:gridCol w="4389665">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هوذا الربُّ يأتي بالقُوَّة وذراعهُ مُتسلطة، هوذا أُجرَتُهُ مَعهُ وعملهُ قُدَّامهُ. كَراعٍ يَرعَى قطيع غنمهُ، وبذراعهِ يجمعُ الحُملانَ ويُعزي الحبالى</a:t>
                      </a:r>
                      <a:r>
                        <a:rPr kumimoji="0" lang="en-CA" sz="3200" b="0" i="0" u="none" strike="noStrike" cap="none" normalizeH="0" baseline="0" dirty="0">
                          <a:ln>
                            <a:noFill/>
                          </a:ln>
                          <a:solidFill>
                            <a:schemeClr val="bg1"/>
                          </a:solidFill>
                          <a:effectLst/>
                          <a:latin typeface="Arial" charset="0"/>
                          <a:cs typeface="Arial" charset="0"/>
                        </a:rPr>
                        <a:t>.</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10 Avec vigueur il vient, et son bras lui assurera la souveraineté; voici avec lui son salaire, et devant lui sa récompense. Comme un berger il fait paître son troupeau, de son bras il rassemble; il porte sur son sein les agnelets, procure de la fraîcheur aux brebis qui allaitent.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10 Behold, the Lord God shall come with a strong hand, And His arm shall rule for Him; Behold, His reward is with Him, And His work before Him. 11 He will feed His flock like a shepherd; He will gather the lambs with His arm, And carry them in His bosom, And gently lead those who are with young.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668837">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كالَ الماء بيدهِ، وقاسَ السَّماء بشبرهِ، والأرض كُلّها بقبضتهِ، مَن وزنَ الجبالَ بالمِثقالِ والآكامَ بالميزانِ. مَن علمَ قلبَ الربِّ أو مَن كان معه مشيراً فعلمه.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12  Qui a jaugé dans sa paume les eaux de la mer, dans son empan toisé les cieux, tassé dans un boisseau l'argile de la terre, pesé les montagnes sur une bascule et les collines sur une balance? Qui a toisé l'esprit du Seigneur et lui a indiqué l'homme de son dessein? De qui donc a-t-il pris conseil,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12 Who has measured the waters in the hollow of His hand, Measured heaven with a span And calculated the dust of the earth in a measure? Weighed the mountains in scales And the hills in a balance? 13 Who has directed the Spirit of the Lord, Or as His </a:t>
                      </a:r>
                      <a:r>
                        <a:rPr kumimoji="0" lang="en-CA" sz="2800" b="0" i="0" u="none" strike="noStrike" cap="none" normalizeH="0" baseline="0" dirty="0" err="1">
                          <a:ln>
                            <a:noFill/>
                          </a:ln>
                          <a:solidFill>
                            <a:schemeClr val="bg1"/>
                          </a:solidFill>
                          <a:effectLst/>
                          <a:latin typeface="Arial" charset="0"/>
                          <a:cs typeface="Arial" charset="0"/>
                        </a:rPr>
                        <a:t>counselor</a:t>
                      </a:r>
                      <a:r>
                        <a:rPr kumimoji="0" lang="en-CA" sz="2800" b="0" i="0" u="none" strike="noStrike" cap="none" normalizeH="0" baseline="0" dirty="0">
                          <a:ln>
                            <a:noFill/>
                          </a:ln>
                          <a:solidFill>
                            <a:schemeClr val="bg1"/>
                          </a:solidFill>
                          <a:effectLst/>
                          <a:latin typeface="Arial" charset="0"/>
                          <a:cs typeface="Arial" charset="0"/>
                        </a:rPr>
                        <a:t> has taught Him?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271285">
                  <a:extLst>
                    <a:ext uri="{9D8B030D-6E8A-4147-A177-3AD203B41FA5}">
                      <a16:colId xmlns:a16="http://schemas.microsoft.com/office/drawing/2014/main" val="20000"/>
                    </a:ext>
                  </a:extLst>
                </a:gridCol>
                <a:gridCol w="480286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مَن استشارهُ وعلمهُ أو مَن أراهُ الحكم أو طَّريق الفهم مَن عرفها لهُ، أو مَن سبق فأعطاهُ حتى عوضه. إنَّما الأُمم كُلها عنده مِثل نُقطَة ماء تُنقِط مِن قادوسٍ، ومِثل ميلان المِيزان حُسبوا، وجميعهم كالبُصاق يعدون.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14 qui puisse l'éclairer, lui enseigner la voie du jugement, lui enseigner la science et lui indiquer le chemin de l'intelligence? Voici que les nations sont comme une goutte tombant d'un seau! Elles comptent comme poussière sur la balance.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14 With whom did He take counsel, and who instructed Him, And taught Him in the path of justice? Who taught Him knowledge, And showed Him the way of understanding? 15 Behold, the nations are as a drop in a bucket, And are counted as the small dust on the scales;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959400"/>
        </p:xfrm>
        <a:graphic>
          <a:graphicData uri="http://schemas.openxmlformats.org/drawingml/2006/table">
            <a:tbl>
              <a:tblPr rtl="1"/>
              <a:tblGrid>
                <a:gridCol w="4626427">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وخشب لُبنان لا يُعد للحريق، وجميع البهائم لا تُعد شيئاً للمحرقة. جميع الأُمم لديهِ كلا شيءٍ، وعندهُ كالعَدَم حُسبوا.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Voici les îles: comme de la poudre il les soulève. Le Liban ne suffirait pas pour la flambée et ses bêtes ne suffiraient pas pour l'holocauste. Toutes les nations sont devant lui comme rien; elles comptent pour lui comme néant et nullité.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Look, He lifts up the isles as a very little thing. 16 And Lebanon is not sufficient to burn, Nor its beasts sufficient for a burnt offering. 17 All nations before Him are as nothing, And they are counted by Him less than nothing and worthless.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812840"/>
        </p:xfrm>
        <a:graphic>
          <a:graphicData uri="http://schemas.openxmlformats.org/drawingml/2006/table">
            <a:tbl>
              <a:tblPr rtl="1"/>
              <a:tblGrid>
                <a:gridCol w="4668837">
                  <a:extLst>
                    <a:ext uri="{9D8B030D-6E8A-4147-A177-3AD203B41FA5}">
                      <a16:colId xmlns:a16="http://schemas.microsoft.com/office/drawing/2014/main" val="20000"/>
                    </a:ext>
                  </a:extLst>
                </a:gridCol>
                <a:gridCol w="440531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فبمَن شبهتُم الرب وبأيَّ مَثلٍ مَثلتُمُوه، هل بصورة صنعها النجار، وصفحهُ الصَّائغُ بالذهبِ وركب فيهِ الذهب وشبهه يَتلف. إنمَّا خشبة لا تُسَوِّس اختارها النجار</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18 A qui assimilerez-vous Dieu et quel simulacre placerez-vous à côté de lui? L'idole? c'est un artisan qui l'a coulée; mouleur, il plaque sur elle de l'or, moulant aussi des bandeaux d'argent. Celui qui est plus limité pour sa contribution au culte, c'est du bois inaltérable qu'il choisit.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18 To whom then will you liken God? Or what likeness will you compare to Him? 19 The workman </a:t>
                      </a:r>
                      <a:r>
                        <a:rPr kumimoji="0" lang="en-CA" sz="2800" b="0" i="0" u="none" strike="noStrike" cap="none" normalizeH="0" baseline="0" dirty="0" err="1">
                          <a:ln>
                            <a:noFill/>
                          </a:ln>
                          <a:solidFill>
                            <a:schemeClr val="bg1"/>
                          </a:solidFill>
                          <a:effectLst/>
                          <a:latin typeface="Arial" charset="0"/>
                          <a:cs typeface="Arial" charset="0"/>
                        </a:rPr>
                        <a:t>molds</a:t>
                      </a:r>
                      <a:r>
                        <a:rPr kumimoji="0" lang="en-CA" sz="2800" b="0" i="0" u="none" strike="noStrike" cap="none" normalizeH="0" baseline="0" dirty="0">
                          <a:ln>
                            <a:noFill/>
                          </a:ln>
                          <a:solidFill>
                            <a:schemeClr val="bg1"/>
                          </a:solidFill>
                          <a:effectLst/>
                          <a:latin typeface="Arial" charset="0"/>
                          <a:cs typeface="Arial" charset="0"/>
                        </a:rPr>
                        <a:t> an image, The goldsmith overspreads it with gold, And the silversmith casts silver chains. 20 Whoever is too impoverished for such a contribution Chooses a tree that will not rot;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959400"/>
        </p:xfrm>
        <a:graphic>
          <a:graphicData uri="http://schemas.openxmlformats.org/drawingml/2006/table">
            <a:tbl>
              <a:tblPr rtl="1"/>
              <a:tblGrid>
                <a:gridCol w="4271285">
                  <a:extLst>
                    <a:ext uri="{9D8B030D-6E8A-4147-A177-3AD203B41FA5}">
                      <a16:colId xmlns:a16="http://schemas.microsoft.com/office/drawing/2014/main" val="20000"/>
                    </a:ext>
                  </a:extLst>
                </a:gridCol>
                <a:gridCol w="480286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وبحكمة يطلب كيف يُقيم تمثالاً لا يتحرك.ألاَ تَعلمُونَ، ألاَ تَسمَعُونَ، ألَمْ تُخْبَرُوا مُنذُ البدء، أمَا علمتم أُسس الأرض،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Il se cherche un artisan habile pour dresser une idole qui ne branle pas.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Ne savez-vous pas, n'avez-vous pas entendu, ne vous a-t-il pas été annoncé dès l'origine, n'avez-vous pas discerné le fondateur de la terre?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He seeks for himself a </a:t>
                      </a:r>
                      <a:r>
                        <a:rPr kumimoji="0" lang="en-CA" sz="2800" b="0" i="0" u="none" strike="noStrike" cap="none" normalizeH="0" baseline="0" dirty="0" err="1">
                          <a:ln>
                            <a:noFill/>
                          </a:ln>
                          <a:solidFill>
                            <a:schemeClr val="bg1"/>
                          </a:solidFill>
                          <a:effectLst/>
                          <a:latin typeface="Arial" charset="0"/>
                          <a:cs typeface="Arial" charset="0"/>
                        </a:rPr>
                        <a:t>skillful</a:t>
                      </a:r>
                      <a:r>
                        <a:rPr kumimoji="0" lang="en-CA" sz="2800" b="0" i="0" u="none" strike="noStrike" cap="none" normalizeH="0" baseline="0" dirty="0">
                          <a:ln>
                            <a:noFill/>
                          </a:ln>
                          <a:solidFill>
                            <a:schemeClr val="bg1"/>
                          </a:solidFill>
                          <a:effectLst/>
                          <a:latin typeface="Arial" charset="0"/>
                          <a:cs typeface="Arial" charset="0"/>
                        </a:rPr>
                        <a:t> workman To prepare a carved image that will not totter. 21 Have you not known? Have you not heard? Has it not been told you from the beginning? Have you not understood from the foundations of the earth?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479017">
                  <a:extLst>
                    <a:ext uri="{9D8B030D-6E8A-4147-A177-3AD203B41FA5}">
                      <a16:colId xmlns:a16="http://schemas.microsoft.com/office/drawing/2014/main" val="20000"/>
                    </a:ext>
                  </a:extLst>
                </a:gridCol>
                <a:gridCol w="459513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 القابض على كُرة الأرض بأسرها والسُكان فيها كالجراد الذي يَنشُر السَّماء كالقُبة ويَبسُطُها كالخيمة ليسكُن فيها الذي يَجعلُ الأراخنةَ كلا شيءٍ والأرض التي خلقها كخواء.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22 Il habite, lui, sur le dôme couvrant la terre dont les habitants font figure de sauterelles! Il a tendu les cieux comme un rideau, il les a déployés comme une tente pour y habiter. Il réduit à rien les chefs d'Etat, les juges de la terre, il en fait une nullité;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22 It is He who sits above the circle of the earth, And its inhabitants are like grasshoppers, Who stretches out the heavens like a curtain, And spreads them out like a tent to dwell in. 23 He brings the princes to nothing; He makes the judges of the earth useless.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629960"/>
        </p:xfrm>
        <a:graphic>
          <a:graphicData uri="http://schemas.openxmlformats.org/drawingml/2006/table">
            <a:tbl>
              <a:tblPr rtl="1"/>
              <a:tblGrid>
                <a:gridCol w="4831895">
                  <a:extLst>
                    <a:ext uri="{9D8B030D-6E8A-4147-A177-3AD203B41FA5}">
                      <a16:colId xmlns:a16="http://schemas.microsoft.com/office/drawing/2014/main" val="20000"/>
                    </a:ext>
                  </a:extLst>
                </a:gridCol>
                <a:gridCol w="4242255">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إنهُم لم يُغرَسُوا ولم يُزرَعُوا ولم يَتأصَّلْ في الأرض ساقُهُمْ، فنفخَ علَيهم فَيبسوا وحملهُم العاصف كالقش. والآن بمَن تُشبهُّونَني فأتعالى، يقولُ القُـدُّوسُ</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24 oui, peu importe qu'ils soient implantés; oui, peu importe qu'ils se soient disséminés; oui, peu importe que leur souche soit enracinée dans la terre! Même alors, s'il souffle sur eux, les voilà qui sèchent et le tourbillon les enlève comme de la paille."A qui 'assimilerez-vous?  A qui serai-je identique?" dit le Saint.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24 Scarcely shall they be planted, Scarcely shall they be sown, Scarcely shall their stock take root in the earth, When He will also blow on them, And they will wither, And the whirlwind will take them away like stubble. 25 To whom then will you liken Me, Or to whom shall I be equal? says the Holy One. </a:t>
                      </a:r>
                      <a:endParaRPr kumimoji="0" lang="en-US" sz="27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848338"/>
        </p:xfrm>
        <a:graphic>
          <a:graphicData uri="http://schemas.openxmlformats.org/drawingml/2006/table">
            <a:tbl>
              <a:tblPr rtl="1"/>
              <a:tblGrid>
                <a:gridCol w="4626427">
                  <a:extLst>
                    <a:ext uri="{9D8B030D-6E8A-4147-A177-3AD203B41FA5}">
                      <a16:colId xmlns:a16="http://schemas.microsoft.com/office/drawing/2014/main" val="20000"/>
                    </a:ext>
                  </a:extLst>
                </a:gridCol>
                <a:gridCol w="4447723">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ارفَعُوا عُيُونكُمْ إلى العَلاَءِ وانظُـرُوا مَـن خَلَقَ هذه كُلها، الذي يُخْرِجُ زينتها عدداً ويَدعُو كُلَّها بأسماءٍ كثيرة، ومَن كثرة مَجدهُ وعزة قُوَّتهُ لا يَنسى شيئاً مِنها.</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26 Levez bien haut vos yeux et voyez: qui a créé ces êtres? - Celui qui mobilise au complet leur armée et qui les convoque tous par leur nom. Si amples sont ses forces, si ferme son énergie, que pas un n'est porté manquant!</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26 Lift up your eyes on high, And see who has created these things, Who brings out their host by number; He calls them all by name, By the greatness of His might And the strength of His power; Not one is missing.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5848338"/>
        </p:xfrm>
        <a:graphic>
          <a:graphicData uri="http://schemas.openxmlformats.org/drawingml/2006/table">
            <a:tbl>
              <a:tblPr rtl="1"/>
              <a:tblGrid>
                <a:gridCol w="4463371">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فلماذا تقولُ يا يعقوبُ؟ ولماذا تتكلَّمُ يا إسرائيلُ؟ قد اخْتَفَتْ طَريقي عن اللَّهِ، وإن اللَّه قد نزع قضائي فمضى.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27 Jacob pourquoi dis-tu, Israël, pourquoi affirmes-tu: "Mon chemin est caché au Seigneur, mon droit échappe à mon Dieu."</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27 Why do you say, O Jacob, And speak, O Israel: My way is hidden from the Lord, And my just claim is passed over by my God?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5" y="44450"/>
          <a:ext cx="9074150" cy="6386120"/>
        </p:xfrm>
        <a:graphic>
          <a:graphicData uri="http://schemas.openxmlformats.org/drawingml/2006/table">
            <a:tbl>
              <a:tblPr rtl="1"/>
              <a:tblGrid>
                <a:gridCol w="4566103">
                  <a:extLst>
                    <a:ext uri="{9D8B030D-6E8A-4147-A177-3AD203B41FA5}">
                      <a16:colId xmlns:a16="http://schemas.microsoft.com/office/drawing/2014/main" val="20000"/>
                    </a:ext>
                  </a:extLst>
                </a:gridCol>
                <a:gridCol w="4508047">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والآن أمَا علمتَ ولم تَسمع، أن اللَّهِ الأبدي اللَّه الذي خلق أقطار الأرض لا يتعب ولا يعيا، ولا حدٌ لعلمهِ. الذي يَهب للجياع قُوتاً، والمُعطي وجع القلب للذين لم تَحترق قُلُوبهم. </a:t>
                      </a:r>
                      <a:endParaRPr kumimoji="0" lang="en-CA" sz="32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28 Ne sais-tu pas, n'as-tu pas entendu? Le Seigneur est le Dieu de toujours, il crée les extrémités de la terre. Il ne faiblit pas, il ne se fatigue pas; nul moyen de sonder son intelligence, il donne de l'énergie au faible et amplifie l'endurance de qui est sans forces.</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28 Have you not known? Have you not heard? The everlasting God, the Lord, The Creator of the ends of the earth, Neither faints nor is weary. His understanding is unsearchable. 29 He gives power to the weak, And to those who have no might He increases strength.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6459" name="Group 27"/>
          <p:cNvGraphicFramePr>
            <a:graphicFrameLocks noGrp="1"/>
          </p:cNvGraphicFramePr>
          <p:nvPr/>
        </p:nvGraphicFramePr>
        <p:xfrm>
          <a:off x="34925" y="115888"/>
          <a:ext cx="9001125" cy="6783072"/>
        </p:xfrm>
        <a:graphic>
          <a:graphicData uri="http://schemas.openxmlformats.org/drawingml/2006/table">
            <a:tbl>
              <a:tblPr rtl="1"/>
              <a:tblGrid>
                <a:gridCol w="4832574">
                  <a:extLst>
                    <a:ext uri="{9D8B030D-6E8A-4147-A177-3AD203B41FA5}">
                      <a16:colId xmlns:a16="http://schemas.microsoft.com/office/drawing/2014/main" val="20000"/>
                    </a:ext>
                  </a:extLst>
                </a:gridCol>
                <a:gridCol w="4168551">
                  <a:extLst>
                    <a:ext uri="{9D8B030D-6E8A-4147-A177-3AD203B41FA5}">
                      <a16:colId xmlns:a16="http://schemas.microsoft.com/office/drawing/2014/main" val="20001"/>
                    </a:ext>
                  </a:extLst>
                </a:gridCol>
              </a:tblGrid>
              <a:tr h="12969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جاعت الغِلمَان، وتعبت الشُّبان، والمُختارون يَصيرُون غير أقوياء، أمَّا مُنتَظرو الربِّ يَجدُونَ قُوَّةً، وتنبُت لهُم أجنحةً كالنُّسُور، يسرعُونَ ولا يَتعبُونَ ويَمشُونَ ولا يَجوعونَ. </a:t>
                      </a: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30 Ils faiblissent les jeunes, ils se fatiguent, même les hommes d'élite trébuchent bel et bien! Mais ceux qui espèrent dans le Seigneur retrempent leur énergie: ils prennent de l'envergure comme des aigles, ils s'élancent et ne se fatiguent pas, ils avancent et ne faiblissent pas!.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30 Even the youths shall faint and be weary, And the young men shall utterly fall, 31 But those who wait on the Lord Shall renew their strength; They shall mount up with wings like eagles, They shall run and not be weary, They shall walk and not faint.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5"/>
          <a:ext cx="9001125" cy="6762624"/>
        </p:xfrm>
        <a:graphic>
          <a:graphicData uri="http://schemas.openxmlformats.org/drawingml/2006/table">
            <a:tbl>
              <a:tblPr rtl="1"/>
              <a:tblGrid>
                <a:gridCol w="4669516">
                  <a:extLst>
                    <a:ext uri="{9D8B030D-6E8A-4147-A177-3AD203B41FA5}">
                      <a16:colId xmlns:a16="http://schemas.microsoft.com/office/drawing/2014/main" val="20000"/>
                    </a:ext>
                  </a:extLst>
                </a:gridCol>
                <a:gridCol w="4331609">
                  <a:extLst>
                    <a:ext uri="{9D8B030D-6E8A-4147-A177-3AD203B41FA5}">
                      <a16:colId xmlns:a16="http://schemas.microsoft.com/office/drawing/2014/main" val="20001"/>
                    </a:ext>
                  </a:extLst>
                </a:gridCol>
              </a:tblGrid>
              <a:tr h="20002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Arial" charset="0"/>
                        </a:rPr>
                        <a:t> من سفر صفنيا النبي ( 3 : 14 ـ 20 )</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افرحِي يا ابنةَ صِهيونَ اهْتفي يا أورُشليم افرَحِي وابْتَهجي بكُلِّ قَلبكِ </a:t>
                      </a:r>
                      <a:br>
                        <a:rPr kumimoji="0" lang="ar-EG" sz="3200" b="0" i="0" u="none" strike="noStrike" cap="none" normalizeH="0" baseline="0" dirty="0">
                          <a:ln>
                            <a:noFill/>
                          </a:ln>
                          <a:solidFill>
                            <a:schemeClr val="bg1"/>
                          </a:solidFill>
                          <a:effectLst/>
                          <a:latin typeface="Arial" charset="0"/>
                          <a:cs typeface="Arial" charset="0"/>
                        </a:rPr>
                      </a:br>
                      <a:r>
                        <a:rPr kumimoji="0" lang="ar-EG" sz="3200" b="0" i="0" u="none" strike="noStrike" cap="none" normalizeH="0" baseline="0" dirty="0">
                          <a:ln>
                            <a:noFill/>
                          </a:ln>
                          <a:solidFill>
                            <a:schemeClr val="bg1"/>
                          </a:solidFill>
                          <a:effectLst/>
                          <a:latin typeface="Arial" charset="0"/>
                          <a:cs typeface="Arial" charset="0"/>
                        </a:rPr>
                        <a:t>يا ابنةَ أورُشليمَ. فقد نَزعَ الربُّ مظالمكِ وخلصكِ مِن أيدي أعدائكِ، يَملُك الربُّ في وسَطكِ يا إسرائيلَ الربُّ</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Arial" charset="0"/>
                        </a:rPr>
                        <a:t>Sophonie 3 : 14 -20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14 Crie de joie, fille de Sion, </a:t>
                      </a:r>
                      <a:r>
                        <a:rPr kumimoji="0" lang="fr-FR" sz="2600" b="0" i="0" u="none" strike="noStrike" kern="1200" cap="none" normalizeH="0" baseline="0" dirty="0">
                          <a:ln>
                            <a:noFill/>
                          </a:ln>
                          <a:solidFill>
                            <a:schemeClr val="bg1"/>
                          </a:solidFill>
                          <a:effectLst/>
                          <a:latin typeface="Arial" charset="0"/>
                          <a:ea typeface="+mn-ea"/>
                          <a:cs typeface="Arial" charset="0"/>
                        </a:rPr>
                        <a:t>pousse des acclamations, Israël, réjouis-toi, ris de tout ton cœur, fille de Jérusalem. Le Seigneur a levé les sentences qui pesaient sur toi, il a détourné ton ennemi. Le roi d'Israël, le Seigneur lui-même, est au milieu de toi,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Zephaniah 3:14-20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600" b="0" i="0" u="none" strike="noStrike" kern="1200" cap="none" normalizeH="0" baseline="0" dirty="0">
                          <a:ln>
                            <a:noFill/>
                          </a:ln>
                          <a:solidFill>
                            <a:schemeClr val="bg1"/>
                          </a:solidFill>
                          <a:effectLst/>
                          <a:latin typeface="Arial" charset="0"/>
                          <a:ea typeface="+mn-ea"/>
                          <a:cs typeface="Arial" charset="0"/>
                        </a:rPr>
                        <a:t>14 Sing, O daughter of Zion! Shout, O Israel! Be glad and rejoice with all your heart, O daughter of Jerusalem! 15 The Lord has taken away your judgments, He has cast out your enemy. The King of Israel, the Lord, is in your midst; </a:t>
                      </a:r>
                      <a:endParaRPr kumimoji="0" lang="en-US" sz="26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nvGraphicFramePr>
        <p:xfrm>
          <a:off x="34925" y="71414"/>
          <a:ext cx="9001125" cy="6162993"/>
        </p:xfrm>
        <a:graphic>
          <a:graphicData uri="http://schemas.openxmlformats.org/drawingml/2006/table">
            <a:tbl>
              <a:tblPr rtl="1"/>
              <a:tblGrid>
                <a:gridCol w="4361316">
                  <a:extLst>
                    <a:ext uri="{9D8B030D-6E8A-4147-A177-3AD203B41FA5}">
                      <a16:colId xmlns:a16="http://schemas.microsoft.com/office/drawing/2014/main" val="20000"/>
                    </a:ext>
                  </a:extLst>
                </a:gridCol>
                <a:gridCol w="4639809">
                  <a:extLst>
                    <a:ext uri="{9D8B030D-6E8A-4147-A177-3AD203B41FA5}">
                      <a16:colId xmlns:a16="http://schemas.microsoft.com/office/drawing/2014/main" val="20001"/>
                    </a:ext>
                  </a:extLst>
                </a:gridCol>
              </a:tblGrid>
              <a:tr h="135732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فلا ترَى شراً مِن بعد. في ذلكَ الزمان يقُول الرب لأُورُشليمَ: تقوي، ويا صِهيون لا تسترخي يداكِ. إن في وسطكِ الربُّ إلهُكَ الجبَّار، فهو يُخلصكِ، ويجلب عليكِ فرحاً. ويُجددكِ في محبتهِ،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tu n'auras plus à craindre le mal. En ce jour-là, on dira à Jérusalem: "N'aie pas peur, Sion, que tes mains ne faiblissent pas; le Seigneur ton Dieu est au milieu de toi en héros, en vainqueur. Il est tout joyeux à cause de toi, dans son amour,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You shall see disaster no more. 16 In that day it shall be said to Jerusalem: Do not fear; Zion, let not your hands be weak. 17 The Lord your God in your midst, The Mighty One, will save; He will rejoice over you with gladness, He will quiet you with His love, </a:t>
                      </a:r>
                      <a:endParaRPr kumimoji="0" lang="en-US" sz="28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768720"/>
        </p:xfrm>
        <a:graphic>
          <a:graphicData uri="http://schemas.openxmlformats.org/drawingml/2006/table">
            <a:tbl>
              <a:tblPr rtl="1"/>
              <a:tblGrid>
                <a:gridCol w="4661352">
                  <a:extLst>
                    <a:ext uri="{9D8B030D-6E8A-4147-A177-3AD203B41FA5}">
                      <a16:colId xmlns:a16="http://schemas.microsoft.com/office/drawing/2014/main" val="20000"/>
                    </a:ext>
                  </a:extLst>
                </a:gridCol>
                <a:gridCol w="4447724">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ويَبتهجُ بكِ بترنُّمٍ كما في يوم عيدٍ. وأجمعُ مُنسحقيكِ، ومَن هو الذي يَحمل عليها عاراً. هأنذا أعمل فيكِ ولأجلكِ في ذلك الزمان قال الرب، وأُخَلِّصُ الظَّالعَةَ والمنفِيَّةَ أقبلها إليَّ،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il te renouvelle, il jubile et crie de joie à cause de toi. Je rassemble ceux qui étaient privés de fêtes; ils étaient loin de toi - honte qui pesait sur Jérusalem. Je vais agir à l'égard de tous ceux qui te maltraitent - en ce temps là -je sauverai les brebis boiteuses, je rassemblerai  les égarées.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He will rejoice over you with singing. 18 I will gather those who sorrow over the appointed assembly, Who are among you, To whom its reproach is a burden. 19 Behold, at that time I will deal with all who afflict you; I will save the lame, And gather those who were driven out; </a:t>
                      </a:r>
                      <a:endParaRPr kumimoji="0" lang="en-CA" sz="2600" b="0" i="0" u="none" strike="noStrike" cap="none" normalizeH="0" baseline="0" dirty="0">
                        <a:ln>
                          <a:noFill/>
                        </a:ln>
                        <a:solidFill>
                          <a:schemeClr val="bg1"/>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5991214"/>
        </p:xfrm>
        <a:graphic>
          <a:graphicData uri="http://schemas.openxmlformats.org/drawingml/2006/table">
            <a:tbl>
              <a:tblPr rtl="1"/>
              <a:tblGrid>
                <a:gridCol w="4758189">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واجعلُهُمْ حمداً واسماً في الأرض كُلِّها ويَخزون</a:t>
                      </a:r>
                      <a:r>
                        <a:rPr kumimoji="0" lang="en-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في ذلك الزمان إذا أحسنت إليكُم وفي وقتِ قبولي إيَّاكُم،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Je vous mettrai à l'honneur et votre renom s'étendra dans tout les pays où vous avez connu la honte. En ce temps-là, je vous ramènerai, ce sera au temps où je vous rassemblerai;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I will appoint them for praise and fame In every land where they were put to shame. 20 At that time I will bring you back, Even at the time I gather you;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205528"/>
        </p:xfrm>
        <a:graphic>
          <a:graphicData uri="http://schemas.openxmlformats.org/drawingml/2006/table">
            <a:tbl>
              <a:tblPr rtl="1"/>
              <a:tblGrid>
                <a:gridCol w="4758189">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95579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لأنِّي أُصَيِّرُكُمُ اسماً وحمداً في جميع شُعُوبِ الأرض عندما أَرُدُّ سَبيكُم قُدَّام أعيُنكُم قالَ الربُّ.</a:t>
                      </a:r>
                      <a:r>
                        <a:rPr kumimoji="0" lang="en-CA" sz="3200" b="1" i="0" u="none" strike="noStrike" kern="1200" cap="none" normalizeH="0" baseline="0" dirty="0">
                          <a:ln>
                            <a:noFill/>
                          </a:ln>
                          <a:solidFill>
                            <a:srgbClr val="FF9900"/>
                          </a:solidFill>
                          <a:effectLst/>
                          <a:latin typeface="Arial" charset="0"/>
                          <a:ea typeface="+mn-ea"/>
                          <a:cs typeface="Arial" charset="0"/>
                        </a:rPr>
                        <a:t> )  </a:t>
                      </a:r>
                      <a:r>
                        <a:rPr kumimoji="0" lang="ar-SA" sz="3200" b="1" i="0" u="none" strike="noStrike" cap="none" normalizeH="0" baseline="0" dirty="0">
                          <a:ln>
                            <a:noFill/>
                          </a:ln>
                          <a:solidFill>
                            <a:srgbClr val="FF9900"/>
                          </a:solidFill>
                          <a:effectLst/>
                          <a:latin typeface="Arial" charset="0"/>
                          <a:cs typeface="Arial" charset="0"/>
                        </a:rPr>
                        <a:t>مجداً للثالوث القدوس )</a:t>
                      </a:r>
                      <a:endParaRPr kumimoji="0" lang="en-CA" sz="32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votre renom s'étendra, et je vous mettrai à l'honneur parmi tous les peuples de la terre quand, sous vos yeux, je changerai votre destinée, dit le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For I will give you fame and praise Among all the peoples of the earth, When I return your captives before your eyes, Says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7487" name="Group 31"/>
          <p:cNvGraphicFramePr>
            <a:graphicFrameLocks noGrp="1"/>
          </p:cNvGraphicFramePr>
          <p:nvPr>
            <p:extLst>
              <p:ext uri="{D42A27DB-BD31-4B8C-83A1-F6EECF244321}">
                <p14:modId xmlns:p14="http://schemas.microsoft.com/office/powerpoint/2010/main" val="3253249225"/>
              </p:ext>
            </p:extLst>
          </p:nvPr>
        </p:nvGraphicFramePr>
        <p:xfrm>
          <a:off x="-73025" y="71415"/>
          <a:ext cx="9109075" cy="6707760"/>
        </p:xfrm>
        <a:graphic>
          <a:graphicData uri="http://schemas.openxmlformats.org/drawingml/2006/table">
            <a:tbl>
              <a:tblPr rtl="1"/>
              <a:tblGrid>
                <a:gridCol w="4592175">
                  <a:extLst>
                    <a:ext uri="{9D8B030D-6E8A-4147-A177-3AD203B41FA5}">
                      <a16:colId xmlns:a16="http://schemas.microsoft.com/office/drawing/2014/main" val="20000"/>
                    </a:ext>
                  </a:extLst>
                </a:gridCol>
                <a:gridCol w="4516900">
                  <a:extLst>
                    <a:ext uri="{9D8B030D-6E8A-4147-A177-3AD203B41FA5}">
                      <a16:colId xmlns:a16="http://schemas.microsoft.com/office/drawing/2014/main" val="20001"/>
                    </a:ext>
                  </a:extLst>
                </a:gridCol>
              </a:tblGrid>
              <a:tr h="1857387">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kern="1200" cap="none" normalizeH="0" baseline="0" dirty="0">
                          <a:ln>
                            <a:noFill/>
                          </a:ln>
                          <a:solidFill>
                            <a:srgbClr val="FF9900"/>
                          </a:solidFill>
                          <a:effectLst/>
                          <a:latin typeface="Arial" charset="0"/>
                          <a:ea typeface="+mn-ea"/>
                          <a:cs typeface="Arial" charset="0"/>
                        </a:rPr>
                        <a:t>من سفر زكريا النبي ( 9 : 9 ـ 15 )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bg1"/>
                          </a:solidFill>
                          <a:effectLst/>
                          <a:latin typeface="Arial" charset="0"/>
                          <a:cs typeface="Arial" charset="0"/>
                        </a:rPr>
                        <a:t>ابْتَهجي جداً يا ابنةَ صِهيَونَ واهتفِي يا بنتَ أورُشليمَ، هُوذا مَلِكُكِ يأتيكِ عادلاً ومُخلِّصاً وديعاً وراكباً على أتانٍ وجحشٍ ابن أتانٍ. </a:t>
                      </a:r>
                      <a:r>
                        <a:rPr kumimoji="0" lang="ar-EG" sz="2800" b="0" i="0" u="none" strike="noStrike" cap="none" normalizeH="0" baseline="0" dirty="0">
                          <a:ln>
                            <a:noFill/>
                          </a:ln>
                          <a:solidFill>
                            <a:schemeClr val="bg1"/>
                          </a:solidFill>
                          <a:effectLst/>
                          <a:latin typeface="Arial" charset="0"/>
                          <a:cs typeface="Arial" charset="0"/>
                        </a:rPr>
                        <a:t>واستأصل المَركبةَ مِن أفرايمَ </a:t>
                      </a:r>
                      <a:endParaRPr kumimoji="0" lang="ar-EG" sz="30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085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33"/>
                          </a:solidFill>
                          <a:effectLst/>
                          <a:latin typeface="Arial" charset="0"/>
                          <a:cs typeface="Arial" charset="0"/>
                        </a:rPr>
                        <a:t>Zacharie 9 : 9 - 15</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9 Tressaille d'allégresse, fille de Sion! Pousse des acclamations, fille de Jérusalem! Voici que ton roi s'avance vers toi; il est juste et victorieux, humble, monté sur un âne - sur un ânon tout jeune. Il supprimera d'Ephraïm le char de guerre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kern="1200" cap="none" normalizeH="0" baseline="0" dirty="0">
                          <a:ln>
                            <a:noFill/>
                          </a:ln>
                          <a:solidFill>
                            <a:srgbClr val="FF9933"/>
                          </a:solidFill>
                          <a:effectLst/>
                          <a:latin typeface="Arial" charset="0"/>
                          <a:ea typeface="+mn-ea"/>
                          <a:cs typeface="Arial" charset="0"/>
                        </a:rPr>
                        <a:t>Zechariah 9:9-15</a:t>
                      </a:r>
                    </a:p>
                    <a:p>
                      <a:pPr marL="0" marR="0" lvl="0" indent="0" algn="l" defTabSz="914400" rtl="0" eaLnBrk="1" fontAlgn="base" latinLnBrk="0" hangingPunct="1">
                        <a:lnSpc>
                          <a:spcPct val="100000"/>
                        </a:lnSpc>
                        <a:spcBef>
                          <a:spcPts val="0"/>
                        </a:spcBef>
                        <a:spcAft>
                          <a:spcPct val="0"/>
                        </a:spcAft>
                        <a:buClrTx/>
                        <a:buSzTx/>
                        <a:buFontTx/>
                        <a:buNone/>
                        <a:tabLst/>
                      </a:pPr>
                      <a:r>
                        <a:rPr kumimoji="0" lang="en-CA" sz="2700" b="0" i="0" u="none" strike="noStrike" kern="1200" cap="none" normalizeH="0" baseline="0" dirty="0">
                          <a:ln>
                            <a:noFill/>
                          </a:ln>
                          <a:solidFill>
                            <a:schemeClr val="bg1"/>
                          </a:solidFill>
                          <a:effectLst/>
                          <a:latin typeface="Arial" charset="0"/>
                          <a:ea typeface="+mn-ea"/>
                          <a:cs typeface="Arial" charset="0"/>
                        </a:rPr>
                        <a:t>9 Rejoice greatly, O daughter of Zion! Shout, O daughter of Jerusalem! Behold, your King is coming to you; He is just and having salvation, Lowly and riding on a donkey, A colt, the foal of a donkey. 10 I will cut off the chariot from Ephraim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629960"/>
        </p:xfrm>
        <a:graphic>
          <a:graphicData uri="http://schemas.openxmlformats.org/drawingml/2006/table">
            <a:tbl>
              <a:tblPr rtl="1"/>
              <a:tblGrid>
                <a:gridCol w="4556352">
                  <a:extLst>
                    <a:ext uri="{9D8B030D-6E8A-4147-A177-3AD203B41FA5}">
                      <a16:colId xmlns:a16="http://schemas.microsoft.com/office/drawing/2014/main" val="20000"/>
                    </a:ext>
                  </a:extLst>
                </a:gridCol>
                <a:gridCol w="4552724">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والخيلَ مِن أورُشليمَ وتُستأصلُ قَوسُ الحرب، ويتكلَّمُ بالسَّلام للأُمم، يكُون سُلطانُهُ مِن البَحر إلى البحرِ ومِن النَّهر إلى أقاصِي الأرضِ. وأنتِ بدم العهد قد أَطْلقتُ أسراكِ مِن الجُبِّ الذي لا ماء فيهِ.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et de Jérusalem, le char de combat. Il brisera l'arc de guerre et il proclamera la paix pour les nations. Sa domination s'étendra d'une mer à l'autre et du fleuve jusqu'aux extrémités du pays. Quant à toi, à cause de l'alliance conclue avec toi dans le sang, je renverrai tes captifs de la fosse où il n'y a point d'eau.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And the horse from Jerusalem; The battle bow shall be cut off. He shall speak peace to the nations; His dominion shall be `from sea to sea, And from the River to the ends of the earth.' 11 As for you also, Because of the blood of your covenant, I will set your prisoners free from the waterless pit.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5440" name="Group 32"/>
          <p:cNvGraphicFramePr>
            <a:graphicFrameLocks noGrp="1"/>
          </p:cNvGraphicFramePr>
          <p:nvPr/>
        </p:nvGraphicFramePr>
        <p:xfrm>
          <a:off x="34924" y="44450"/>
          <a:ext cx="9109076" cy="6768720"/>
        </p:xfrm>
        <a:graphic>
          <a:graphicData uri="http://schemas.openxmlformats.org/drawingml/2006/table">
            <a:tbl>
              <a:tblPr rtl="1"/>
              <a:tblGrid>
                <a:gridCol w="4851172">
                  <a:extLst>
                    <a:ext uri="{9D8B030D-6E8A-4147-A177-3AD203B41FA5}">
                      <a16:colId xmlns:a16="http://schemas.microsoft.com/office/drawing/2014/main" val="20000"/>
                    </a:ext>
                  </a:extLst>
                </a:gridCol>
                <a:gridCol w="4257904">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اسكنُوا الحِصْن يا أسرَى الرَّجاءِ، وعوض يومٌ واحدٌ في غُربتكِ أعوضكِ ضِعفَين.لأنِّي شددتُ يهوذا لي قوساً ومَلأتُ أفرايم وأنْهَضتُ بني صِهيون على بني ياوان ( اليونان ) وأقويكِ كسيفِ مُحاربٍ. </a:t>
                      </a: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12 Rentrez dans la place forte, captifs pleins d'espérance. Aujourd'hui même je l'affirme: je t'accorderai double compensation. Je bande mon arc, c'est Juda, je l'arme d'une flèche, c'est Ephraïm. Je vais exciter tes fils, Sion, - contre tes fils, </a:t>
                      </a:r>
                      <a:r>
                        <a:rPr kumimoji="0" lang="fr-FR" sz="2800" b="0" i="0" u="none" strike="noStrike" kern="1200" cap="none" normalizeH="0" baseline="0" dirty="0" err="1">
                          <a:ln>
                            <a:noFill/>
                          </a:ln>
                          <a:solidFill>
                            <a:schemeClr val="bg1"/>
                          </a:solidFill>
                          <a:effectLst/>
                          <a:latin typeface="Arial" charset="0"/>
                          <a:ea typeface="+mn-ea"/>
                          <a:cs typeface="Arial" charset="0"/>
                        </a:rPr>
                        <a:t>Yavân</a:t>
                      </a:r>
                      <a:r>
                        <a:rPr kumimoji="0" lang="fr-FR" sz="2800" b="0" i="0" u="none" strike="noStrike" kern="1200" cap="none" normalizeH="0" baseline="0" dirty="0">
                          <a:ln>
                            <a:noFill/>
                          </a:ln>
                          <a:solidFill>
                            <a:schemeClr val="bg1"/>
                          </a:solidFill>
                          <a:effectLst/>
                          <a:latin typeface="Arial" charset="0"/>
                          <a:ea typeface="+mn-ea"/>
                          <a:cs typeface="Arial" charset="0"/>
                        </a:rPr>
                        <a:t> - et je te brandirai tel un héros son épée. </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kern="1200" cap="none" normalizeH="0" baseline="0" dirty="0">
                          <a:ln>
                            <a:noFill/>
                          </a:ln>
                          <a:solidFill>
                            <a:schemeClr val="bg1"/>
                          </a:solidFill>
                          <a:effectLst/>
                          <a:latin typeface="Arial" charset="0"/>
                          <a:ea typeface="+mn-ea"/>
                          <a:cs typeface="Arial" charset="0"/>
                        </a:rPr>
                        <a:t>12 Return to the stronghold, You prisoners of hope. Even today I declare That I will restore double to you. 13 For I have bent Judah, My bow, Fitted the bow with Ephraim, And raised up your sons, O Zion, Against your sons, O Greece, And made you like the sword of a mighty man. </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89517" name="Group 13"/>
          <p:cNvGraphicFramePr>
            <a:graphicFrameLocks noGrp="1"/>
          </p:cNvGraphicFramePr>
          <p:nvPr/>
        </p:nvGraphicFramePr>
        <p:xfrm>
          <a:off x="34925" y="115888"/>
          <a:ext cx="9074150" cy="6062652"/>
        </p:xfrm>
        <a:graphic>
          <a:graphicData uri="http://schemas.openxmlformats.org/drawingml/2006/table">
            <a:tbl>
              <a:tblPr rtl="1"/>
              <a:tblGrid>
                <a:gridCol w="4682979">
                  <a:extLst>
                    <a:ext uri="{9D8B030D-6E8A-4147-A177-3AD203B41FA5}">
                      <a16:colId xmlns:a16="http://schemas.microsoft.com/office/drawing/2014/main" val="20000"/>
                    </a:ext>
                  </a:extLst>
                </a:gridCol>
                <a:gridCol w="4391171">
                  <a:extLst>
                    <a:ext uri="{9D8B030D-6E8A-4147-A177-3AD203B41FA5}">
                      <a16:colId xmlns:a16="http://schemas.microsoft.com/office/drawing/2014/main" val="20001"/>
                    </a:ext>
                  </a:extLst>
                </a:gridCol>
              </a:tblGrid>
              <a:tr h="181291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ويكُون الربُّ عليهم بسهمهِ يَخرُج كالبَرق والربُّ الضابط الكُل يَنفُخُ في البُوقِ ويسيرُ بهيجان الغضب. ربُّ الجُنُودِ يكُون ناصراً لهُم..</a:t>
                      </a:r>
                      <a:r>
                        <a:rPr kumimoji="0" lang="en-US" sz="2800" b="1" i="0" u="none" strike="noStrike" kern="1200" cap="none" normalizeH="0" baseline="0" dirty="0">
                          <a:ln>
                            <a:noFill/>
                          </a:ln>
                          <a:solidFill>
                            <a:srgbClr val="FF9900"/>
                          </a:solidFill>
                          <a:effectLst/>
                          <a:latin typeface="Arial" charset="0"/>
                          <a:ea typeface="+mn-ea"/>
                          <a:cs typeface="Arial" charset="0"/>
                        </a:rPr>
                        <a:t>)</a:t>
                      </a:r>
                      <a:r>
                        <a:rPr kumimoji="0" lang="ar-SA" sz="2400" b="1" i="0" u="none" strike="noStrike" cap="none" normalizeH="0" baseline="0" dirty="0">
                          <a:ln>
                            <a:noFill/>
                          </a:ln>
                          <a:solidFill>
                            <a:srgbClr val="FF9900"/>
                          </a:solidFill>
                          <a:effectLst/>
                          <a:latin typeface="Arial" charset="0"/>
                          <a:cs typeface="Arial" charset="0"/>
                        </a:rPr>
                        <a:t>مجداً للثالوث القدوس </a:t>
                      </a:r>
                      <a:r>
                        <a:rPr kumimoji="0" lang="ar-SA" sz="2800" b="1" i="0" u="none" strike="noStrike" cap="none" normalizeH="0" baseline="0" dirty="0">
                          <a:ln>
                            <a:noFill/>
                          </a:ln>
                          <a:solidFill>
                            <a:srgbClr val="FF9900"/>
                          </a:solidFill>
                          <a:effectLst/>
                          <a:latin typeface="Arial" charset="0"/>
                          <a:cs typeface="Arial" charset="0"/>
                        </a:rPr>
                        <a:t>)</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14 </a:t>
                      </a:r>
                      <a:r>
                        <a:rPr kumimoji="0" lang="fr-FR" sz="2800" b="0" i="0" u="none" strike="noStrike" kern="1200" cap="none" normalizeH="0" baseline="0" dirty="0">
                          <a:ln>
                            <a:noFill/>
                          </a:ln>
                          <a:solidFill>
                            <a:schemeClr val="bg1"/>
                          </a:solidFill>
                          <a:effectLst/>
                          <a:latin typeface="Arial" charset="0"/>
                          <a:ea typeface="+mn-ea"/>
                          <a:cs typeface="Arial" charset="0"/>
                        </a:rPr>
                        <a:t>Le Seigneur au-dessus d'eux apparaîtra et sa flèche jaillira comme l'éclair.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Le Seigneur Dieu, sonnant du cor, s'avancera dans les ouragans du midi. Le Seigneur le tout-puissant, les protègera.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(Gloire à la Trinité Sainte).</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14 Then the Lord will be seen over them, And His arrow will go forth like lightning. The Lord God will blow the trumpet, And go with whirlwinds from the south. 15 The Lord of hosts will defend them.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300" b="1" i="0" u="none" strike="noStrike" cap="none" normalizeH="0" baseline="0" dirty="0">
                          <a:ln>
                            <a:noFill/>
                          </a:ln>
                          <a:solidFill>
                            <a:srgbClr val="FF9900"/>
                          </a:solidFill>
                          <a:effectLst/>
                          <a:latin typeface="Arial" charset="0"/>
                          <a:cs typeface="Arial" charset="0"/>
                        </a:rPr>
                        <a:t>(Glory be to the Holy Trinity.)</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GoToLitanyGospel"/>
          </p:cNvPr>
          <p:cNvSpPr txBox="1">
            <a:spLocks noChangeArrowheads="1"/>
          </p:cNvSpPr>
          <p:nvPr/>
        </p:nvSpPr>
        <p:spPr bwMode="auto">
          <a:xfrm>
            <a:off x="6172200" y="6211669"/>
            <a:ext cx="2971800" cy="646331"/>
          </a:xfrm>
          <a:prstGeom prst="rect">
            <a:avLst/>
          </a:prstGeom>
          <a:solidFill>
            <a:srgbClr val="FF9900"/>
          </a:solidFill>
          <a:ln w="57150" cmpd="thinThick">
            <a:solidFill>
              <a:schemeClr val="bg1"/>
            </a:solidFill>
            <a:miter lim="800000"/>
            <a:headEnd/>
            <a:tailEnd/>
          </a:ln>
        </p:spPr>
        <p:txBody>
          <a:bodyPr wrap="square">
            <a:spAutoFit/>
          </a:bodyPr>
          <a:lstStyle/>
          <a:p>
            <a:pPr algn="ctr"/>
            <a:r>
              <a:rPr lang="en-CA" sz="1600" dirty="0">
                <a:solidFill>
                  <a:schemeClr val="bg1"/>
                </a:solidFill>
              </a:rPr>
              <a:t>Continue to Litany of the Gospel</a:t>
            </a:r>
          </a:p>
          <a:p>
            <a:pPr algn="ctr" rtl="1"/>
            <a:r>
              <a:rPr lang="ar-EG" sz="2000" dirty="0">
                <a:solidFill>
                  <a:schemeClr val="bg1"/>
                </a:solidFill>
              </a:rPr>
              <a:t>تكملة الى أوشية الأنجيل</a:t>
            </a:r>
            <a:endParaRPr lang="en-CA" sz="2000" dirty="0">
              <a:solidFill>
                <a:schemeClr val="bg1"/>
              </a:solidFill>
            </a:endParaRPr>
          </a:p>
        </p:txBody>
      </p:sp>
      <p:pic>
        <p:nvPicPr>
          <p:cNvPr id="5" name="Picture 18" descr="pointing"/>
          <p:cNvPicPr>
            <a:picLocks noChangeAspect="1" noChangeArrowheads="1"/>
          </p:cNvPicPr>
          <p:nvPr/>
        </p:nvPicPr>
        <p:blipFill>
          <a:blip r:embed="rId2"/>
          <a:srcRect/>
          <a:stretch>
            <a:fillRect/>
          </a:stretch>
        </p:blipFill>
        <p:spPr bwMode="auto">
          <a:xfrm>
            <a:off x="5086350" y="6324600"/>
            <a:ext cx="933450" cy="474663"/>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698" name="Rectangle 2"/>
          <p:cNvSpPr>
            <a:spLocks noChangeArrowheads="1"/>
          </p:cNvSpPr>
          <p:nvPr/>
        </p:nvSpPr>
        <p:spPr bwMode="auto">
          <a:xfrm>
            <a:off x="755650" y="3429000"/>
            <a:ext cx="7920038" cy="2123658"/>
          </a:xfrm>
          <a:prstGeom prst="rect">
            <a:avLst/>
          </a:prstGeom>
          <a:noFill/>
          <a:ln w="9525">
            <a:noFill/>
            <a:miter lim="800000"/>
            <a:headEnd/>
            <a:tailEnd/>
          </a:ln>
          <a:effectLst/>
        </p:spPr>
        <p:txBody>
          <a:bodyPr>
            <a:spAutoFit/>
          </a:bodyPr>
          <a:lstStyle/>
          <a:p>
            <a:pPr algn="ctr" rtl="0"/>
            <a:r>
              <a:rPr lang="en-US" sz="4400" u="sng" dirty="0">
                <a:solidFill>
                  <a:srgbClr val="FF9933"/>
                </a:solidFill>
              </a:rPr>
              <a:t>Matins Psalm and Gospel</a:t>
            </a:r>
          </a:p>
          <a:p>
            <a:pPr algn="ctr" rtl="1"/>
            <a:r>
              <a:rPr lang="ar-EG" sz="4400" u="sng" dirty="0">
                <a:solidFill>
                  <a:srgbClr val="FF9933"/>
                </a:solidFill>
              </a:rPr>
              <a:t>مزمور</a:t>
            </a:r>
            <a:r>
              <a:rPr lang="en-US" sz="4400" u="sng" dirty="0">
                <a:solidFill>
                  <a:srgbClr val="FF9933"/>
                </a:solidFill>
              </a:rPr>
              <a:t> </a:t>
            </a:r>
            <a:r>
              <a:rPr lang="ar-EG" sz="4400" u="sng" dirty="0">
                <a:solidFill>
                  <a:srgbClr val="FF9933"/>
                </a:solidFill>
              </a:rPr>
              <a:t>و أنجيل  باكر</a:t>
            </a:r>
          </a:p>
          <a:p>
            <a:pPr algn="ctr"/>
            <a:r>
              <a:rPr lang="fr-CA" sz="4400" u="sng" dirty="0">
                <a:solidFill>
                  <a:srgbClr val="FF9933"/>
                </a:solidFill>
              </a:rPr>
              <a:t>Psaume et Évangile du Matin</a:t>
            </a:r>
          </a:p>
        </p:txBody>
      </p:sp>
      <p:pic>
        <p:nvPicPr>
          <p:cNvPr id="7197699" name="Picture 3" descr="sun_cross"/>
          <p:cNvPicPr>
            <a:picLocks noChangeAspect="1" noChangeArrowheads="1"/>
          </p:cNvPicPr>
          <p:nvPr/>
        </p:nvPicPr>
        <p:blipFill>
          <a:blip r:embed="rId2" cstate="print"/>
          <a:srcRect/>
          <a:stretch>
            <a:fillRect/>
          </a:stretch>
        </p:blipFill>
        <p:spPr bwMode="auto">
          <a:xfrm>
            <a:off x="3352800" y="854075"/>
            <a:ext cx="2803525" cy="2430463"/>
          </a:xfrm>
          <a:prstGeom prst="rect">
            <a:avLst/>
          </a:prstGeom>
          <a:noFill/>
        </p:spPr>
      </p:pic>
    </p:spTree>
  </p:cSld>
  <p:clrMapOvr>
    <a:masterClrMapping/>
  </p:clrMapOvr>
</p:sld>
</file>

<file path=ppt/slides/slide3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8748" name="Group 28"/>
          <p:cNvGraphicFramePr>
            <a:graphicFrameLocks noGrp="1"/>
          </p:cNvGraphicFramePr>
          <p:nvPr>
            <p:extLst>
              <p:ext uri="{D42A27DB-BD31-4B8C-83A1-F6EECF244321}">
                <p14:modId xmlns:p14="http://schemas.microsoft.com/office/powerpoint/2010/main" val="1938705957"/>
              </p:ext>
            </p:extLst>
          </p:nvPr>
        </p:nvGraphicFramePr>
        <p:xfrm>
          <a:off x="18053" y="476672"/>
          <a:ext cx="9144000" cy="5076194"/>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37843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مز</a:t>
                      </a:r>
                      <a:r>
                        <a:rPr kumimoji="0" lang="ar-EG" sz="3600" b="0" i="0" u="sng" strike="noStrike" cap="none" normalizeH="0" baseline="0" dirty="0">
                          <a:ln>
                            <a:noFill/>
                          </a:ln>
                          <a:solidFill>
                            <a:srgbClr val="FF9933"/>
                          </a:solidFill>
                          <a:effectLst/>
                          <a:latin typeface="Arial" charset="0"/>
                          <a:cs typeface="Arial" charset="0"/>
                        </a:rPr>
                        <a:t>مور باكر</a:t>
                      </a:r>
                      <a:r>
                        <a:rPr kumimoji="0" lang="ar-SA" sz="3600" b="0" i="0" u="sng" strike="noStrike" cap="none" normalizeH="0" baseline="0" dirty="0">
                          <a:ln>
                            <a:noFill/>
                          </a:ln>
                          <a:solidFill>
                            <a:srgbClr val="FF9933"/>
                          </a:solidFill>
                          <a:effectLst/>
                          <a:latin typeface="Arial" charset="0"/>
                          <a:cs typeface="Arial" charset="0"/>
                        </a:rPr>
                        <a:t> </a:t>
                      </a:r>
                      <a:r>
                        <a:rPr kumimoji="0" lang="ar-EG" sz="3600" b="0" i="0" u="sng" strike="noStrike" cap="none" normalizeH="0" baseline="0" dirty="0">
                          <a:ln>
                            <a:noFill/>
                          </a:ln>
                          <a:solidFill>
                            <a:srgbClr val="FF9933"/>
                          </a:solidFill>
                          <a:effectLst/>
                          <a:latin typeface="Arial" charset="0"/>
                          <a:cs typeface="Arial" charset="0"/>
                        </a:rPr>
                        <a:t>(</a:t>
                      </a:r>
                      <a:r>
                        <a:rPr kumimoji="0" lang="en-US" sz="3600" b="0" i="0" u="sng" strike="noStrike" cap="none" normalizeH="0" baseline="0" dirty="0">
                          <a:ln>
                            <a:noFill/>
                          </a:ln>
                          <a:solidFill>
                            <a:srgbClr val="FF9933"/>
                          </a:solidFill>
                          <a:effectLst/>
                          <a:latin typeface="Arial" charset="0"/>
                          <a:cs typeface="Times New Roman" pitchFamily="18" charset="0"/>
                        </a:rPr>
                        <a:t>57:1</a:t>
                      </a:r>
                      <a:r>
                        <a:rPr kumimoji="0" lang="ar-SA" sz="3600" b="0" i="0" u="sng" strike="noStrike" cap="none" normalizeH="0" baseline="0" dirty="0">
                          <a:ln>
                            <a:noFill/>
                          </a:ln>
                          <a:solidFill>
                            <a:srgbClr val="FF9933"/>
                          </a:solidFill>
                          <a:effectLst/>
                          <a:latin typeface="Arial" charset="0"/>
                          <a:cs typeface="Arial" charset="0"/>
                        </a:rPr>
                        <a:t>)</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ياربُّ أَصعَدْتَ مِنَ الجَحيم نَفْسِي، وخَلَّصتنِي مِنَ الهَابِطِينَ في الجُبِّ. رددتَ نَوْحِي إلى فَرحٍ لي. مَزَّقتَ مِسْحِي ومَنْطَقْتَنِي سروراً. </a:t>
                      </a:r>
                      <a:r>
                        <a:rPr kumimoji="0" lang="ar-SA" sz="3600" b="1" i="0" u="none" strike="noStrike" cap="none" normalizeH="0" baseline="0" dirty="0">
                          <a:ln>
                            <a:noFill/>
                          </a:ln>
                          <a:solidFill>
                            <a:schemeClr val="bg1"/>
                          </a:solidFill>
                          <a:effectLst/>
                          <a:latin typeface="Arial" charset="0"/>
                          <a:cs typeface="Arial" charset="0"/>
                        </a:rPr>
                        <a:t>هللويا.</a:t>
                      </a:r>
                      <a:r>
                        <a:rPr kumimoji="0" lang="ar-SA" sz="3600" b="0" i="0" u="none" strike="noStrike" cap="none" normalizeH="0" baseline="0" dirty="0">
                          <a:ln>
                            <a:noFill/>
                          </a:ln>
                          <a:solidFill>
                            <a:schemeClr val="bg1"/>
                          </a:solidFill>
                          <a:effectLst/>
                          <a:latin typeface="Arial" charset="0"/>
                          <a:cs typeface="Arial" charset="0"/>
                        </a:rPr>
                        <a:t> </a:t>
                      </a:r>
                      <a:endParaRPr kumimoji="0" lang="ar-EG" sz="3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022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600" b="0" i="0" u="sng" strike="noStrike" cap="none" normalizeH="0" baseline="0" dirty="0">
                          <a:ln>
                            <a:noFill/>
                          </a:ln>
                          <a:solidFill>
                            <a:srgbClr val="FF9933"/>
                          </a:solidFill>
                          <a:effectLst/>
                          <a:latin typeface="Arial" charset="0"/>
                          <a:cs typeface="Times New Roman" pitchFamily="18" charset="0"/>
                        </a:rPr>
                        <a:t>Psaume 29 : 3 et 1</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Seigneur, Tu m’as fait remonter de l’abîme et revivre quand je descendais à la fosse. Je t’exalte, Seigneur : tu m’as relevé, tu m’épargnes les rires de l’ennemi. Alléluia !</a:t>
                      </a:r>
                    </a:p>
                  </a:txBody>
                  <a:tcPr marL="109728" marR="109728"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48pm</a:t>
            </a:r>
          </a:p>
        </p:txBody>
      </p:sp>
    </p:spTree>
  </p:cSld>
  <p:clrMapOvr>
    <a:masterClrMapping/>
  </p:clrMapOvr>
</p:sld>
</file>

<file path=ppt/slides/slide3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199769" name="Group 25"/>
          <p:cNvGraphicFramePr>
            <a:graphicFrameLocks noGrp="1"/>
          </p:cNvGraphicFramePr>
          <p:nvPr>
            <p:extLst>
              <p:ext uri="{D42A27DB-BD31-4B8C-83A1-F6EECF244321}">
                <p14:modId xmlns:p14="http://schemas.microsoft.com/office/powerpoint/2010/main" val="2857354558"/>
              </p:ext>
            </p:extLst>
          </p:nvPr>
        </p:nvGraphicFramePr>
        <p:xfrm>
          <a:off x="34925" y="44451"/>
          <a:ext cx="9145588" cy="6567300"/>
        </p:xfrm>
        <a:graphic>
          <a:graphicData uri="http://schemas.openxmlformats.org/drawingml/2006/table">
            <a:tbl>
              <a:tblPr rtl="1"/>
              <a:tblGrid>
                <a:gridCol w="9145588">
                  <a:extLst>
                    <a:ext uri="{9D8B030D-6E8A-4147-A177-3AD203B41FA5}">
                      <a16:colId xmlns:a16="http://schemas.microsoft.com/office/drawing/2014/main" val="20000"/>
                    </a:ext>
                  </a:extLst>
                </a:gridCol>
              </a:tblGrid>
              <a:tr h="248907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لوقا  (</a:t>
                      </a:r>
                      <a:r>
                        <a:rPr kumimoji="0" lang="fr-FR" sz="3600" b="0" i="0" u="sng" strike="noStrike" cap="none" normalizeH="0" baseline="0" dirty="0">
                          <a:ln>
                            <a:noFill/>
                          </a:ln>
                          <a:solidFill>
                            <a:srgbClr val="FF9933"/>
                          </a:solidFill>
                          <a:effectLst/>
                          <a:latin typeface="Arial" charset="0"/>
                          <a:cs typeface="Times New Roman" pitchFamily="18" charset="0"/>
                        </a:rPr>
                        <a:t>18 : 35-43</a:t>
                      </a:r>
                      <a:r>
                        <a:rPr kumimoji="0" lang="ar-SA" sz="3600" b="0" i="0" u="sng" strike="noStrike" cap="none" normalizeH="0" baseline="0" dirty="0">
                          <a:ln>
                            <a:noFill/>
                          </a:ln>
                          <a:solidFill>
                            <a:srgbClr val="FF9933"/>
                          </a:solidFill>
                          <a:effectLst/>
                          <a:latin typeface="Arial" charset="0"/>
                          <a:cs typeface="Arial" charset="0"/>
                        </a:rPr>
                        <a:t> )</a:t>
                      </a:r>
                      <a:endParaRPr kumimoji="0" lang="fr-CA" sz="3600" b="0" i="0" u="sng" strike="noStrike" cap="none" normalizeH="0" baseline="0" dirty="0">
                        <a:ln>
                          <a:noFill/>
                        </a:ln>
                        <a:solidFill>
                          <a:srgbClr val="FF9933"/>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وَلَمَّ ا اقْتَرَ ب مِ ن أَرِيحَ ا </a:t>
                      </a:r>
                      <a:r>
                        <a:rPr kumimoji="0" lang="ar-EG" sz="2800" b="0" i="0" u="none" strike="noStrike" cap="none" normalizeH="0" baseline="0" dirty="0" err="1">
                          <a:ln>
                            <a:noFill/>
                          </a:ln>
                          <a:solidFill>
                            <a:schemeClr val="bg1"/>
                          </a:solidFill>
                          <a:effectLst/>
                          <a:latin typeface="Arial" charset="0"/>
                          <a:cs typeface="Arial" charset="0"/>
                        </a:rPr>
                        <a:t>كَا</a:t>
                      </a:r>
                      <a:r>
                        <a:rPr kumimoji="0" lang="ar-EG" sz="2800" b="0" i="0" u="none" strike="noStrike" cap="none" normalizeH="0" baseline="0" dirty="0">
                          <a:ln>
                            <a:noFill/>
                          </a:ln>
                          <a:solidFill>
                            <a:schemeClr val="bg1"/>
                          </a:solidFill>
                          <a:effectLst/>
                          <a:latin typeface="Arial" charset="0"/>
                          <a:cs typeface="Arial" charset="0"/>
                        </a:rPr>
                        <a:t> ن أَعْمَ ى جَالِس ا علَ ى الطَّرِي ق يَسْتَعْطِ ي . فَلَمَّ ا سَمِ ع الْجَمْ ع</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 مُجْتَاز اً </a:t>
                      </a:r>
                      <a:r>
                        <a:rPr kumimoji="0" lang="ar-EG" sz="2800" b="0" i="0" u="none" strike="noStrike" cap="none" normalizeH="0" baseline="0" dirty="0" err="1">
                          <a:ln>
                            <a:noFill/>
                          </a:ln>
                          <a:solidFill>
                            <a:schemeClr val="bg1"/>
                          </a:solidFill>
                          <a:effectLst/>
                          <a:latin typeface="Arial" charset="0"/>
                          <a:cs typeface="Arial" charset="0"/>
                        </a:rPr>
                        <a:t>سَأَ</a:t>
                      </a:r>
                      <a:r>
                        <a:rPr kumimoji="0" lang="ar-EG" sz="2800" b="0" i="0" u="none" strike="noStrike" cap="none" normalizeH="0" baseline="0" dirty="0">
                          <a:ln>
                            <a:noFill/>
                          </a:ln>
                          <a:solidFill>
                            <a:schemeClr val="bg1"/>
                          </a:solidFill>
                          <a:effectLst/>
                          <a:latin typeface="Arial" charset="0"/>
                          <a:cs typeface="Arial" charset="0"/>
                        </a:rPr>
                        <a:t> ل : « ؟ مَ ا عَسَ ى أَ ن يَكُو ن هَذَا</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فَأَخْبَرُوه أَنَّ</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يَسُوعَ النَّاصِرِيَّ مُجْتَازٌ .</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 فَصَرَخَ : .«! يَ ا يَسُوع ابْنَ دَاوُ د ارْحَمْنِي</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فَانْتَهَرَ هُ </a:t>
                      </a:r>
                      <a:r>
                        <a:rPr kumimoji="0" lang="ar-EG" sz="2800" b="0" i="0" u="none" strike="noStrike" cap="none" normalizeH="0" baseline="0" dirty="0" err="1">
                          <a:ln>
                            <a:noFill/>
                          </a:ln>
                          <a:solidFill>
                            <a:schemeClr val="bg1"/>
                          </a:solidFill>
                          <a:effectLst/>
                          <a:latin typeface="Arial" charset="0"/>
                          <a:cs typeface="Arial" charset="0"/>
                        </a:rPr>
                        <a:t>الْمُتَقَدِّمُو</a:t>
                      </a:r>
                      <a:r>
                        <a:rPr kumimoji="0" lang="ar-EG" sz="2800" b="0" i="0" u="none" strike="noStrike" cap="none" normalizeH="0" baseline="0" dirty="0">
                          <a:ln>
                            <a:noFill/>
                          </a:ln>
                          <a:solidFill>
                            <a:schemeClr val="bg1"/>
                          </a:solidFill>
                          <a:effectLst/>
                          <a:latin typeface="Arial" charset="0"/>
                          <a:cs typeface="Arial" charset="0"/>
                        </a:rPr>
                        <a:t> ن لِيَسْكُ ت أَمَّا هُ و فَصَرَ خ</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أَكْثَرَ كَثِي</a:t>
                      </a:r>
                      <a:r>
                        <a:rPr kumimoji="0" lang="fr-FR"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اً</a:t>
                      </a:r>
                      <a:r>
                        <a:rPr kumimoji="0" lang="fr-FR" sz="2800" b="0" i="0" u="none" strike="noStrike" cap="none" normalizeH="0" baseline="0" dirty="0">
                          <a:ln>
                            <a:noFill/>
                          </a:ln>
                          <a:solidFill>
                            <a:schemeClr val="bg1"/>
                          </a:solidFill>
                          <a:effectLst/>
                          <a:latin typeface="Arial" charset="0"/>
                          <a:cs typeface="Arial" charset="0"/>
                        </a:rPr>
                        <a:t> : </a:t>
                      </a:r>
                      <a:r>
                        <a:rPr kumimoji="0" lang="ar-EG" sz="2800" b="0" i="0" u="none" strike="noStrike" cap="none" normalizeH="0" baseline="0" dirty="0">
                          <a:ln>
                            <a:noFill/>
                          </a:ln>
                          <a:solidFill>
                            <a:schemeClr val="bg1"/>
                          </a:solidFill>
                          <a:effectLst/>
                          <a:latin typeface="Arial" charset="0"/>
                          <a:cs typeface="Arial" charset="0"/>
                        </a:rPr>
                        <a:t>« يَا ا ب ن دَاوُ د ارْحَمْنِي»</a:t>
                      </a:r>
                      <a:endParaRPr kumimoji="0" lang="fr-CA"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478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Luc 18 : 35-43</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Comme Jésus approchait de Jéricho, un aveugle qui mendiait était assis au bord de la route. 36 Entendant une foule arriver, il demanda ce qu’il y avait. 37 On lui apprit que c’était Jésus le Nazaréen qui passait. 38 Il s’écria : Jésus, fils de David, aie pitié de moi! Ceux qui marchaient en tête l’interpellaient pour le faire taire. Mais lui criait de plus belle : Fils de David, aie pitié de moi !</a:t>
                      </a:r>
                    </a:p>
                  </a:txBody>
                  <a:tcPr marL="109728" marR="109728"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48m</a:t>
            </a:r>
          </a:p>
        </p:txBody>
      </p:sp>
    </p:spTree>
  </p:cSld>
  <p:clrMapOvr>
    <a:masterClrMapping/>
  </p:clrMapOvr>
</p:sld>
</file>

<file path=ppt/slides/slide3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0795" name="Group 27"/>
          <p:cNvGraphicFramePr>
            <a:graphicFrameLocks noGrp="1"/>
          </p:cNvGraphicFramePr>
          <p:nvPr>
            <p:extLst>
              <p:ext uri="{D42A27DB-BD31-4B8C-83A1-F6EECF244321}">
                <p14:modId xmlns:p14="http://schemas.microsoft.com/office/powerpoint/2010/main" val="4009136034"/>
              </p:ext>
            </p:extLst>
          </p:nvPr>
        </p:nvGraphicFramePr>
        <p:xfrm>
          <a:off x="34925" y="44451"/>
          <a:ext cx="9074150" cy="6525727"/>
        </p:xfrm>
        <a:graphic>
          <a:graphicData uri="http://schemas.openxmlformats.org/drawingml/2006/table">
            <a:tbl>
              <a:tblPr rtl="1"/>
              <a:tblGrid>
                <a:gridCol w="9074150">
                  <a:extLst>
                    <a:ext uri="{9D8B030D-6E8A-4147-A177-3AD203B41FA5}">
                      <a16:colId xmlns:a16="http://schemas.microsoft.com/office/drawing/2014/main" val="20000"/>
                    </a:ext>
                  </a:extLst>
                </a:gridCol>
              </a:tblGrid>
              <a:tr h="222250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فَوَقَفَ يَسُو عُ وَأَمَ ر أَ ن يُقَدَّ م إِلَيْ ه . وَلَمَّ ا</a:t>
                      </a:r>
                      <a:r>
                        <a:rPr kumimoji="0" lang="fr-FR"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اقْتَرَ ب سَأَلَ هُ : « ؟ </a:t>
                      </a:r>
                      <a:r>
                        <a:rPr kumimoji="0" lang="ar-EG" sz="3200" b="0" i="0" u="none" strike="noStrike" cap="none" normalizeH="0" baseline="0" dirty="0" err="1">
                          <a:ln>
                            <a:noFill/>
                          </a:ln>
                          <a:solidFill>
                            <a:schemeClr val="bg1"/>
                          </a:solidFill>
                          <a:effectLst/>
                          <a:latin typeface="Arial" charset="0"/>
                          <a:cs typeface="Arial" charset="0"/>
                        </a:rPr>
                        <a:t>مَاذَ</a:t>
                      </a:r>
                      <a:r>
                        <a:rPr kumimoji="0" lang="ar-EG" sz="3200" b="0" i="0" u="none" strike="noStrike" cap="none" normalizeH="0" baseline="0" dirty="0">
                          <a:ln>
                            <a:noFill/>
                          </a:ln>
                          <a:solidFill>
                            <a:schemeClr val="bg1"/>
                          </a:solidFill>
                          <a:effectLst/>
                          <a:latin typeface="Arial" charset="0"/>
                          <a:cs typeface="Arial" charset="0"/>
                        </a:rPr>
                        <a:t> ا تُرِي د أَ ن أَفْعَ ل بِكَ</a:t>
                      </a:r>
                      <a:r>
                        <a:rPr kumimoji="0" lang="fr-FR"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فَقَالَ : « يَ ا سَ يِّ د أَ ن أُبْصِرَ . فَقَا ل </a:t>
                      </a:r>
                      <a:r>
                        <a:rPr kumimoji="0" lang="ar-EG" sz="3200" b="0" i="0" u="none" strike="noStrike" cap="none" normalizeH="0" baseline="0" dirty="0" err="1">
                          <a:ln>
                            <a:noFill/>
                          </a:ln>
                          <a:solidFill>
                            <a:schemeClr val="bg1"/>
                          </a:solidFill>
                          <a:effectLst/>
                          <a:latin typeface="Arial" charset="0"/>
                          <a:cs typeface="Arial" charset="0"/>
                        </a:rPr>
                        <a:t>لَ</a:t>
                      </a:r>
                      <a:r>
                        <a:rPr kumimoji="0" lang="ar-EG" sz="3200" b="0" i="0" u="none" strike="noStrike" cap="none" normalizeH="0" baseline="0" dirty="0">
                          <a:ln>
                            <a:noFill/>
                          </a:ln>
                          <a:solidFill>
                            <a:schemeClr val="bg1"/>
                          </a:solidFill>
                          <a:effectLst/>
                          <a:latin typeface="Arial" charset="0"/>
                          <a:cs typeface="Arial" charset="0"/>
                        </a:rPr>
                        <a:t> هُ</a:t>
                      </a:r>
                      <a:r>
                        <a:rPr kumimoji="0" lang="fr-FR"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يَسُوع : أَبْصِ ر . « إِيمَانُكَ قَ د شَفَاكَ . وَفِ ي</a:t>
                      </a:r>
                      <a:r>
                        <a:rPr kumimoji="0" lang="fr-FR"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الْحَالِ أَبْصَرَ وَتَبِعَه وَهُ و يُمَجِّ د للهَ.</a:t>
                      </a:r>
                      <a:r>
                        <a:rPr kumimoji="0" lang="fr-FR"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وَجَمِيعُ الشَّعْ ب إِ ذ رَأَوْا سَبَّحُوا للهَ .</a:t>
                      </a:r>
                      <a:endParaRPr kumimoji="0" lang="fr-FR" sz="3200" b="0" i="0" u="none" strike="noStrike" cap="none" normalizeH="0" baseline="0" dirty="0">
                        <a:ln>
                          <a:noFill/>
                        </a:ln>
                        <a:solidFill>
                          <a:schemeClr val="bg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1" i="0" u="none" strike="noStrike" cap="none" normalizeH="0" baseline="0" dirty="0">
                          <a:ln>
                            <a:noFill/>
                          </a:ln>
                          <a:solidFill>
                            <a:srgbClr val="FF9900"/>
                          </a:solidFill>
                          <a:effectLst/>
                          <a:latin typeface="Arial" charset="0"/>
                          <a:cs typeface="Arial" charset="0"/>
                        </a:rPr>
                        <a:t>( </a:t>
                      </a:r>
                      <a:r>
                        <a:rPr kumimoji="0" lang="ar-SA" sz="3200" b="1" i="0" u="none" strike="noStrike" cap="none" normalizeH="0" baseline="0" dirty="0">
                          <a:ln>
                            <a:noFill/>
                          </a:ln>
                          <a:solidFill>
                            <a:srgbClr val="FF9900"/>
                          </a:solidFill>
                          <a:effectLst/>
                          <a:latin typeface="Arial" charset="0"/>
                          <a:cs typeface="Arial" charset="0"/>
                        </a:rPr>
                        <a:t>والمجد للَّـه دائماً )</a:t>
                      </a:r>
                      <a:endParaRPr kumimoji="0" lang="en-CA" sz="32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9835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40 Jésus s’arrêta et ordonna qu’on le Lui amène. Quand il se fut approché, Jésus lui demanda : 41 Que veux-tu que je fasse pour toi ? - Seigneur, que je voie ! 42 Et Jésus lui dit :Vois. Ta Foi t’a sauvé. 43 A l’instant même, l’homme se mit à voir, et il suivait Jésus en rendant gloire à Dieu. Et tout le peuple, voyant cela, adressa ses louanges à Dieu.</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1" i="0" u="none" strike="noStrike" cap="none" normalizeH="0" baseline="0" dirty="0">
                          <a:ln>
                            <a:noFill/>
                          </a:ln>
                          <a:solidFill>
                            <a:srgbClr val="FF9900"/>
                          </a:solidFill>
                          <a:effectLst/>
                          <a:latin typeface="Arial" charset="0"/>
                          <a:cs typeface="Arial" charset="0"/>
                        </a:rPr>
                        <a:t>(Gloire à Dieu éternellement.)</a:t>
                      </a:r>
                      <a:endParaRPr kumimoji="0" lang="ar-EG" sz="28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2818" name="Rectangle 2"/>
          <p:cNvSpPr>
            <a:spLocks noGrp="1" noChangeArrowheads="1"/>
          </p:cNvSpPr>
          <p:nvPr>
            <p:ph type="title" idx="4294967295"/>
          </p:nvPr>
        </p:nvSpPr>
        <p:spPr>
          <a:xfrm>
            <a:off x="419100" y="3927475"/>
            <a:ext cx="8545513" cy="2886075"/>
          </a:xfrm>
          <a:noFill/>
          <a:ln>
            <a:solidFill>
              <a:srgbClr val="000000"/>
            </a:solidFill>
          </a:ln>
        </p:spPr>
        <p:txBody>
          <a:bodyPr/>
          <a:lstStyle/>
          <a:p>
            <a:pPr>
              <a:spcAft>
                <a:spcPts val="1500"/>
              </a:spcAft>
            </a:pPr>
            <a:r>
              <a:rPr lang="en-AU" sz="4000" i="1">
                <a:solidFill>
                  <a:schemeClr val="bg1"/>
                </a:solidFill>
              </a:rPr>
              <a:t>Paul, the servant of our Lord, Jesus Christ, called to be an apostle, appointed to the Gospel of God. </a:t>
            </a:r>
          </a:p>
        </p:txBody>
      </p:sp>
      <p:sp>
        <p:nvSpPr>
          <p:cNvPr id="7202819" name="Rectangle 3"/>
          <p:cNvSpPr>
            <a:spLocks noChangeArrowheads="1"/>
          </p:cNvSpPr>
          <p:nvPr/>
        </p:nvSpPr>
        <p:spPr bwMode="auto">
          <a:xfrm>
            <a:off x="0" y="4724400"/>
            <a:ext cx="184150" cy="519113"/>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7202820"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7202821" name="Picture 5" descr="St Paul the Apostle"/>
          <p:cNvPicPr>
            <a:picLocks noChangeAspect="1" noChangeArrowheads="1"/>
          </p:cNvPicPr>
          <p:nvPr/>
        </p:nvPicPr>
        <p:blipFill>
          <a:blip r:embed="rId3" cstate="print"/>
          <a:srcRect/>
          <a:stretch>
            <a:fillRect/>
          </a:stretch>
        </p:blipFill>
        <p:spPr bwMode="auto">
          <a:xfrm>
            <a:off x="3492500" y="1268413"/>
            <a:ext cx="2879725" cy="2879725"/>
          </a:xfrm>
          <a:prstGeom prst="rect">
            <a:avLst/>
          </a:prstGeom>
          <a:noFill/>
        </p:spPr>
      </p:pic>
    </p:spTree>
  </p:cSld>
  <p:clrMapOvr>
    <a:masterClrMapping/>
  </p:clrMapOvr>
  <p:transition/>
</p:sld>
</file>

<file path=ppt/slides/slide3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4890" name="Group 26"/>
          <p:cNvGraphicFramePr>
            <a:graphicFrameLocks noGrp="1"/>
          </p:cNvGraphicFramePr>
          <p:nvPr/>
        </p:nvGraphicFramePr>
        <p:xfrm>
          <a:off x="34925" y="44450"/>
          <a:ext cx="9145588" cy="6678168"/>
        </p:xfrm>
        <a:graphic>
          <a:graphicData uri="http://schemas.openxmlformats.org/drawingml/2006/table">
            <a:tbl>
              <a:tblPr rtl="1"/>
              <a:tblGrid>
                <a:gridCol w="4829627">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رسالة بولس الرسول</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الأولى إلى أهل كورنثوس( 2 : 1 ـ 8 ) </a:t>
                      </a:r>
                    </a:p>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وأنا أيضاً لمَّا أتيتُ إليكُم يا إخوتي، ما أتيتُ بسمُوِّ الكلامِ أو الحكمة مُعلِّماً إياكُم بِسرِ اللَّهِ لأنِّي لمْ أحكُم أن أعرِفَ شيئاً بَينكُم إلاَّ يسوعَ المسيحَ وإيَّاهُ مَصلوباً.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1 </a:t>
                      </a:r>
                      <a:r>
                        <a:rPr kumimoji="0" lang="en-US" sz="2800" b="0" i="0" u="sng" strike="noStrike" cap="none" normalizeH="0" baseline="0" dirty="0" err="1">
                          <a:ln>
                            <a:noFill/>
                          </a:ln>
                          <a:solidFill>
                            <a:srgbClr val="FF9933"/>
                          </a:solidFill>
                          <a:effectLst/>
                          <a:latin typeface="Arial" charset="0"/>
                          <a:cs typeface="Arial" charset="0"/>
                        </a:rPr>
                        <a:t>Corinthiens</a:t>
                      </a:r>
                      <a:r>
                        <a:rPr kumimoji="0" lang="en-US" sz="2800" b="0" i="0" u="sng" strike="noStrike" cap="none" normalizeH="0" baseline="0" dirty="0">
                          <a:ln>
                            <a:noFill/>
                          </a:ln>
                          <a:solidFill>
                            <a:srgbClr val="FF9933"/>
                          </a:solidFill>
                          <a:effectLst/>
                          <a:latin typeface="Arial" charset="0"/>
                          <a:cs typeface="Arial" charset="0"/>
                        </a:rPr>
                        <a:t> 2 : 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1 Moi-même, quand je suis venu chez vous, frères, ce n'est pas avec le prestige de la parole ou de la sagesse que je suis venu vous annoncer le mystère de Dieu. Car j'ai décidé de ne rien savoir parmi vous, sinon Jésus Christ, et Jésus Christ crucifié.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en-US" sz="2800" b="0" i="0" u="sng" strike="noStrike" cap="none" normalizeH="0" baseline="0" dirty="0">
                          <a:ln>
                            <a:noFill/>
                          </a:ln>
                          <a:solidFill>
                            <a:srgbClr val="FF9933"/>
                          </a:solidFill>
                          <a:effectLst/>
                          <a:latin typeface="Arial" charset="0"/>
                          <a:cs typeface="Arial" charset="0"/>
                        </a:rPr>
                        <a:t>1 Corinthians 2:1-8</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2:1 And I, brethren, when I came to you, did not come with excellence of speech or of wisdom declaring to you the testimony of God. 2 For I determined not to know anything among you except Jesus Christ and Him crucified.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48p</a:t>
            </a:r>
          </a:p>
        </p:txBody>
      </p:sp>
    </p:spTree>
  </p:cSld>
  <p:clrMapOvr>
    <a:masterClrMapping/>
  </p:clrMapOvr>
</p:sld>
</file>

<file path=ppt/slides/slide3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437376"/>
        </p:xfrm>
        <a:graphic>
          <a:graphicData uri="http://schemas.openxmlformats.org/drawingml/2006/table">
            <a:tbl>
              <a:tblPr rtl="1"/>
              <a:tblGrid>
                <a:gridCol w="4682217">
                  <a:extLst>
                    <a:ext uri="{9D8B030D-6E8A-4147-A177-3AD203B41FA5}">
                      <a16:colId xmlns:a16="http://schemas.microsoft.com/office/drawing/2014/main" val="20000"/>
                    </a:ext>
                  </a:extLst>
                </a:gridCol>
                <a:gridCol w="4463371">
                  <a:extLst>
                    <a:ext uri="{9D8B030D-6E8A-4147-A177-3AD203B41FA5}">
                      <a16:colId xmlns:a16="http://schemas.microsoft.com/office/drawing/2014/main" val="20001"/>
                    </a:ext>
                  </a:extLst>
                </a:gridCol>
              </a:tblGrid>
              <a:tr h="138428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وأنا أتيتُ عندكُمْ في ضَعفٍ، وخَوفٍ، ورِعْدَةٍ كثيرةٍ، وكَلامِي وكرازَتِي لمْ يَكونَا بإقناعٍ، بكلامِ حكمة النَّاس، لكن بِبُرهَانِ الرُّوح والقوَّةِ، لكي لا يكونَ إيمانُكُم بِحكمةِ النَّاسِ بل بِقوَّةِ اللَّهِ.</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3 Aussi ai-je été devant vous faible, craintif et tout tremblant: ma parole et ma prédication n'avaient rien des discours persuasifs de la sagesse, mais elles étaient une démonstration faite par la puissance de l'Esprit, afin que votre foi ne soit pas fondée sur la sagesse des hommes, mais sur la puissance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3 I was with you in weakness, in fear, and in much trembling. 4 And my speech and my preaching were not with persuasive words of human wisdom, but in demonstration of the Spirit and of power, 5 that your faith should not be in the wisdom of men but in the power of God.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766560"/>
        </p:xfrm>
        <a:graphic>
          <a:graphicData uri="http://schemas.openxmlformats.org/drawingml/2006/table">
            <a:tbl>
              <a:tblPr rtl="1"/>
              <a:tblGrid>
                <a:gridCol w="5124447">
                  <a:extLst>
                    <a:ext uri="{9D8B030D-6E8A-4147-A177-3AD203B41FA5}">
                      <a16:colId xmlns:a16="http://schemas.microsoft.com/office/drawing/2014/main" val="20000"/>
                    </a:ext>
                  </a:extLst>
                </a:gridCol>
                <a:gridCol w="402114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bg1"/>
                          </a:solidFill>
                          <a:effectLst/>
                          <a:latin typeface="Arial" charset="0"/>
                          <a:cs typeface="Arial" charset="0"/>
                        </a:rPr>
                        <a:t>لكنَّنا نتكلَّم بحكمةٍ بين الكامِلينَ. بحكمةٍ ليسَتْ مِن هذا الدَّهر، ولا بحكمةِ رؤساء هذا الدَّهر، الذين يُبطَلونَ. لكن ننطق بحكمةِ اللَّهِ في سرٍّ: الحكمةِ المكتُومةِ، التى سبقَ اللَّهُ فعيَّنَها قَبْلَ الدُّهُور لمَجدِنا، </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6 Pourtant, c'est bien une sagesse que nous enseignons aux chrétiens adultes, sagesse qui n'est pas de ce monde ni des princes de ce monde, voués à la destruction. Nous enseignons la sagesse de Dieu, mystérieuse et demeurée cachée, que Dieu, avant les siècles, avait d'avance destinée à notre gloire.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6 However, we speak wisdom among those who are mature, yet not the wisdom of this age, nor of the rulers of this age, who are coming to nothing. 7 But we speak the wisdom of God in a mystery, the hidden wisdom which God ordained before the ages for our glory,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5921" name="Group 33"/>
          <p:cNvGraphicFramePr>
            <a:graphicFrameLocks noGrp="1"/>
          </p:cNvGraphicFramePr>
          <p:nvPr/>
        </p:nvGraphicFramePr>
        <p:xfrm>
          <a:off x="34925" y="44450"/>
          <a:ext cx="9145588" cy="6373802"/>
        </p:xfrm>
        <a:graphic>
          <a:graphicData uri="http://schemas.openxmlformats.org/drawingml/2006/table">
            <a:tbl>
              <a:tblPr rtl="1"/>
              <a:tblGrid>
                <a:gridCol w="4580803">
                  <a:extLst>
                    <a:ext uri="{9D8B030D-6E8A-4147-A177-3AD203B41FA5}">
                      <a16:colId xmlns:a16="http://schemas.microsoft.com/office/drawing/2014/main" val="20000"/>
                    </a:ext>
                  </a:extLst>
                </a:gridCol>
                <a:gridCol w="4564785">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التي لم يَعرفها أحدٌ مِن رؤساء هذا العالم. لأن لو عَرفُوها لمَا صَلَبُوا ربَّ المَجدِ.</a:t>
                      </a:r>
                      <a:endParaRPr kumimoji="0" lang="ar-EG" sz="32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89450">
                <a:tc>
                  <a:txBody>
                    <a:bodyPr/>
                    <a:lstStyle/>
                    <a:p>
                      <a:pPr marL="0" marR="0" lvl="0" indent="0" algn="l" defTabSz="914400" rtl="0" eaLnBrk="1" fontAlgn="base" latinLnBrk="0" hangingPunct="1">
                        <a:lnSpc>
                          <a:spcPct val="95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8 Aucun des princes de ce monde ne l'a connue, car s'ils l'avaient connue, ils n'auraient pas crucifié le Seigneur de gloire.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kern="1200" cap="none" normalizeH="0" baseline="0" dirty="0">
                          <a:ln>
                            <a:noFill/>
                          </a:ln>
                          <a:solidFill>
                            <a:schemeClr val="bg1"/>
                          </a:solidFill>
                          <a:effectLst/>
                          <a:latin typeface="Arial" charset="0"/>
                          <a:ea typeface="+mn-ea"/>
                          <a:cs typeface="Arial" charset="0"/>
                        </a:rPr>
                        <a:t>8 which none of the rulers of this age knew; for had they known, they would not have crucified the Lord of glory.</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6914" name="Rectangle 2"/>
          <p:cNvSpPr>
            <a:spLocks noChangeArrowheads="1"/>
          </p:cNvSpPr>
          <p:nvPr/>
        </p:nvSpPr>
        <p:spPr bwMode="auto">
          <a:xfrm>
            <a:off x="395288" y="1196975"/>
            <a:ext cx="8569325" cy="3503613"/>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07938"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720793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720794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0021" name="Group 37"/>
          <p:cNvGraphicFramePr>
            <a:graphicFrameLocks noGrp="1"/>
          </p:cNvGraphicFramePr>
          <p:nvPr/>
        </p:nvGraphicFramePr>
        <p:xfrm>
          <a:off x="34925" y="44450"/>
          <a:ext cx="9074150" cy="6736080"/>
        </p:xfrm>
        <a:graphic>
          <a:graphicData uri="http://schemas.openxmlformats.org/drawingml/2006/table">
            <a:tbl>
              <a:tblPr rtl="1"/>
              <a:tblGrid>
                <a:gridCol w="4564785">
                  <a:extLst>
                    <a:ext uri="{9D8B030D-6E8A-4147-A177-3AD203B41FA5}">
                      <a16:colId xmlns:a16="http://schemas.microsoft.com/office/drawing/2014/main" val="20000"/>
                    </a:ext>
                  </a:extLst>
                </a:gridCol>
                <a:gridCol w="450936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defRPr/>
                      </a:pPr>
                      <a:r>
                        <a:rPr kumimoji="0" lang="ar-SA" sz="3200" b="0" i="0" u="sng" strike="noStrike" cap="none" normalizeH="0" baseline="0" dirty="0">
                          <a:ln>
                            <a:noFill/>
                          </a:ln>
                          <a:solidFill>
                            <a:srgbClr val="FF9933"/>
                          </a:solidFill>
                          <a:effectLst/>
                          <a:latin typeface="Arial" charset="0"/>
                          <a:cs typeface="Arial" charset="0"/>
                        </a:rPr>
                        <a:t>الكاثوليكون</a:t>
                      </a:r>
                      <a:r>
                        <a:rPr kumimoji="0" lang="en-CA"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رسالة بطرس الرسول الأولى  ( 1 : 25 ـ 2 : 1 ـ 6 )</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وهذه هيَ الكلِمَةُ التي بُشِّرتُم بها. فاطرَحُوا عنكُم كُلَّ شرٍّ وكُلَّ خبثٍ وكُلَّ رياءٍ وكُلَّ حسدٍ وكُلَّ نميمةٍ، كأطفالٍ مَولُودِينَ الآنَ اشتهوا اللَّبنَ الناطق العَدِيمَ الغشِّ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1 Pierre 1:25 - 2:1-6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25 Or, cette parole, c'est l'Evangile qui vous a été annoncé. Rejetez donc toute méchanceté et toute ruse, toute forme d'hypocrisie, d'envie et de médisance. Comme des enfants nouveau-nés, désirez le lait pur de la parole afin que,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1 Peter 1:25-2:6</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25 But the word of the Lord endures forever. Now this is the word which by the gospel was preached to you.  2:1 Therefore, laying aside all malice, all deceit, hypocrisy, envy, and all evil speaking, 2 as newborn babes, desire the pure milk of the word,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48c</a:t>
            </a:r>
          </a:p>
        </p:txBody>
      </p:sp>
    </p:spTree>
  </p:cSld>
  <p:clrMapOvr>
    <a:masterClrMapping/>
  </p:clrMapOvr>
</p:sld>
</file>

<file path=ppt/slides/slide3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nvGraphicFramePr>
        <p:xfrm>
          <a:off x="34925" y="44450"/>
          <a:ext cx="9074150" cy="6435016"/>
        </p:xfrm>
        <a:graphic>
          <a:graphicData uri="http://schemas.openxmlformats.org/drawingml/2006/table">
            <a:tbl>
              <a:tblPr rtl="1"/>
              <a:tblGrid>
                <a:gridCol w="4729161">
                  <a:extLst>
                    <a:ext uri="{9D8B030D-6E8A-4147-A177-3AD203B41FA5}">
                      <a16:colId xmlns:a16="http://schemas.microsoft.com/office/drawing/2014/main" val="20000"/>
                    </a:ext>
                  </a:extLst>
                </a:gridCol>
                <a:gridCol w="4344989">
                  <a:extLst>
                    <a:ext uri="{9D8B030D-6E8A-4147-A177-3AD203B41FA5}">
                      <a16:colId xmlns:a16="http://schemas.microsoft.com/office/drawing/2014/main" val="20001"/>
                    </a:ext>
                  </a:extLst>
                </a:gridCol>
              </a:tblGrid>
              <a:tr h="1884352">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لكي تَنمُوا بهِ للخلاصِ. إن كُنتُم قَد ذُقتُم أنَّ الربَّ صالحٌ. الذي إذ تأتُونَ إليهِ، حجراً حيَّـاً مَرذولاً مِن النَّاس، ولكن مُختارٌ مِن اللَّـهِ كَريمٌ. كونوا أنتُم أيضاً مَبنِيِّيـنَ ـ كحجارةٍ حيَّةٍ ـ بيتـاً روحياً،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par lui, vous grandissiez pour le salut, si vous avez goûté que le Seigneur est bon. Approchez-vous de lui, pierre vivante, rejetée par les hommes mais choisie et précieuse devant Dieu. Vous-mêmes, comme des pierre vivantes, entrez dans la construction de la Maison habitée par l'Esprit,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that you may grow thereby, 3 if indeed you have tasted that the Lord is gracious. 4 Coming to Him as to a living stone, rejected indeed by men, but chosen by God and precious, 5 you also, as living stones, are being built up a spiritual house,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1035" name="Group 27"/>
          <p:cNvGraphicFramePr>
            <a:graphicFrameLocks noGrp="1"/>
          </p:cNvGraphicFramePr>
          <p:nvPr>
            <p:extLst>
              <p:ext uri="{D42A27DB-BD31-4B8C-83A1-F6EECF244321}">
                <p14:modId xmlns:p14="http://schemas.microsoft.com/office/powerpoint/2010/main" val="630459232"/>
              </p:ext>
            </p:extLst>
          </p:nvPr>
        </p:nvGraphicFramePr>
        <p:xfrm>
          <a:off x="34925" y="44450"/>
          <a:ext cx="9074150" cy="6526836"/>
        </p:xfrm>
        <a:graphic>
          <a:graphicData uri="http://schemas.openxmlformats.org/drawingml/2006/table">
            <a:tbl>
              <a:tblPr rtl="1"/>
              <a:tblGrid>
                <a:gridCol w="4684485">
                  <a:extLst>
                    <a:ext uri="{9D8B030D-6E8A-4147-A177-3AD203B41FA5}">
                      <a16:colId xmlns:a16="http://schemas.microsoft.com/office/drawing/2014/main" val="20000"/>
                    </a:ext>
                  </a:extLst>
                </a:gridCol>
                <a:gridCol w="4389665">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كهنوتاً مُقدَّساً، لتَقدِيم ذبائحَ روحيَّةٍ مقبولةٍ عِندَ اللَّهِ بيسوعَ المسيح. لأنَّهُ مكُتوبٌ في الكتاب: " هأنذا أضعُ في صِهيونَ حَجَر زاوية مُختاراً كريمـاً، الذي يُؤمنُ بهِ لَنْ يُخـزَى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pour constituer une sainte communauté sacerdotale, pour offrir des sacrifices spirituels, agréables à Dieu par Jésus Christ. Car on trouve dans l'Ecriture: Voici, je pose en Sion une pierre angulaire, choisie et précieuse, et celui qui met en elle sa confiance ne sera pas confondu.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 holy priesthood, to offer up spiritual sacrifices acceptable to God through Jesus Christ. 6 Therefore it is also contained in the Scripture, Behold, I lay in Zion A chief cornerstone, elect, precious, And he who believes on Him will by no means be put to shame.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2034"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7212036" name="Picture 4" descr="pointing"/>
          <p:cNvPicPr>
            <a:picLocks noChangeAspect="1" noChangeArrowheads="1"/>
          </p:cNvPicPr>
          <p:nvPr/>
        </p:nvPicPr>
        <p:blipFill>
          <a:blip r:embed="rId2" cstate="print"/>
          <a:srcRect/>
          <a:stretch>
            <a:fillRect/>
          </a:stretch>
        </p:blipFill>
        <p:spPr bwMode="auto">
          <a:xfrm>
            <a:off x="4143372"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437188" y="5929332"/>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7212036"/>
                                        </p:tgtEl>
                                        <p:attrNameLst>
                                          <p:attrName>style.visibility</p:attrName>
                                        </p:attrNameLst>
                                      </p:cBhvr>
                                      <p:to>
                                        <p:strVal val="visible"/>
                                      </p:to>
                                    </p:set>
                                    <p:anim calcmode="lin" valueType="num">
                                      <p:cBhvr additive="base">
                                        <p:cTn id="7" dur="500" fill="hold"/>
                                        <p:tgtEl>
                                          <p:spTgt spid="7212036"/>
                                        </p:tgtEl>
                                        <p:attrNameLst>
                                          <p:attrName>ppt_x</p:attrName>
                                        </p:attrNameLst>
                                      </p:cBhvr>
                                      <p:tavLst>
                                        <p:tav tm="0">
                                          <p:val>
                                            <p:strVal val="0-#ppt_w/2"/>
                                          </p:val>
                                        </p:tav>
                                        <p:tav tm="100000">
                                          <p:val>
                                            <p:strVal val="#ppt_x"/>
                                          </p:val>
                                        </p:tav>
                                      </p:tavLst>
                                    </p:anim>
                                    <p:anim calcmode="lin" valueType="num">
                                      <p:cBhvr additive="base">
                                        <p:cTn id="8" dur="500" fill="hold"/>
                                        <p:tgtEl>
                                          <p:spTgt spid="72120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3058" name="Rectangle 2"/>
          <p:cNvSpPr>
            <a:spLocks noGrp="1" noChangeArrowheads="1"/>
          </p:cNvSpPr>
          <p:nvPr>
            <p:ph type="title" idx="4294967295"/>
          </p:nvPr>
        </p:nvSpPr>
        <p:spPr>
          <a:xfrm>
            <a:off x="762000" y="1773238"/>
            <a:ext cx="7772400" cy="3048000"/>
          </a:xfrm>
          <a:noFill/>
          <a:ln/>
        </p:spPr>
        <p:txBody>
          <a:bodyPr/>
          <a:lstStyle/>
          <a:p>
            <a:r>
              <a:rPr lang="en-AU" sz="4000" i="1">
                <a:solidFill>
                  <a:schemeClr val="bg1"/>
                </a:solidFill>
              </a:rPr>
              <a:t>The Acts of our fathers, the apostles, may their blessings be with us.  Amen.</a:t>
            </a:r>
          </a:p>
        </p:txBody>
      </p:sp>
      <p:sp>
        <p:nvSpPr>
          <p:cNvPr id="721305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7213060"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7213061" name="Picture 5" descr="St Peter the Apostle"/>
          <p:cNvPicPr>
            <a:picLocks noChangeAspect="1" noChangeArrowheads="1"/>
          </p:cNvPicPr>
          <p:nvPr/>
        </p:nvPicPr>
        <p:blipFill>
          <a:blip r:embed="rId4" cstate="print"/>
          <a:srcRect/>
          <a:stretch>
            <a:fillRect/>
          </a:stretch>
        </p:blipFill>
        <p:spPr bwMode="auto">
          <a:xfrm>
            <a:off x="1371600" y="4572000"/>
            <a:ext cx="1401763" cy="1828800"/>
          </a:xfrm>
          <a:prstGeom prst="rect">
            <a:avLst/>
          </a:prstGeom>
          <a:noFill/>
        </p:spPr>
      </p:pic>
    </p:spTree>
  </p:cSld>
  <p:clrMapOvr>
    <a:masterClrMapping/>
  </p:clrMapOvr>
  <p:transition/>
</p:sld>
</file>

<file path=ppt/slides/slide3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5140" name="Group 36"/>
          <p:cNvGraphicFramePr>
            <a:graphicFrameLocks noGrp="1"/>
          </p:cNvGraphicFramePr>
          <p:nvPr/>
        </p:nvGraphicFramePr>
        <p:xfrm>
          <a:off x="11722" y="71415"/>
          <a:ext cx="9097353" cy="6771386"/>
        </p:xfrm>
        <a:graphic>
          <a:graphicData uri="http://schemas.openxmlformats.org/drawingml/2006/table">
            <a:tbl>
              <a:tblPr rtl="1"/>
              <a:tblGrid>
                <a:gridCol w="4508047">
                  <a:extLst>
                    <a:ext uri="{9D8B030D-6E8A-4147-A177-3AD203B41FA5}">
                      <a16:colId xmlns:a16="http://schemas.microsoft.com/office/drawing/2014/main" val="20000"/>
                    </a:ext>
                  </a:extLst>
                </a:gridCol>
                <a:gridCol w="4589306">
                  <a:extLst>
                    <a:ext uri="{9D8B030D-6E8A-4147-A177-3AD203B41FA5}">
                      <a16:colId xmlns:a16="http://schemas.microsoft.com/office/drawing/2014/main" val="20001"/>
                    </a:ext>
                  </a:extLst>
                </a:gridCol>
              </a:tblGrid>
              <a:tr h="1857387">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sng" strike="noStrike" cap="none" normalizeH="0" baseline="0" dirty="0">
                          <a:ln>
                            <a:noFill/>
                          </a:ln>
                          <a:solidFill>
                            <a:srgbClr val="FF9933"/>
                          </a:solidFill>
                          <a:effectLst/>
                          <a:latin typeface="Arial" charset="0"/>
                          <a:cs typeface="Arial" charset="0"/>
                        </a:rPr>
                        <a:t>الإبركسيس فصل من أعمال آبائنا الرسل </a:t>
                      </a:r>
                      <a:r>
                        <a:rPr kumimoji="0" lang="ar-SA" sz="2800" b="0" i="0" u="sng" strike="noStrike" kern="1200" cap="none" normalizeH="0" baseline="0" dirty="0">
                          <a:ln>
                            <a:noFill/>
                          </a:ln>
                          <a:solidFill>
                            <a:srgbClr val="FF9900"/>
                          </a:solidFill>
                          <a:effectLst/>
                          <a:latin typeface="Arial" charset="0"/>
                          <a:ea typeface="+mn-ea"/>
                          <a:cs typeface="Arial" charset="0"/>
                        </a:rPr>
                        <a:t>الأطهار</a:t>
                      </a:r>
                      <a:r>
                        <a:rPr kumimoji="0" lang="en-CA" sz="2800" b="0" i="0" u="sng" strike="noStrike" kern="1200" cap="none" normalizeH="0" baseline="0" dirty="0">
                          <a:ln>
                            <a:noFill/>
                          </a:ln>
                          <a:solidFill>
                            <a:srgbClr val="FF9900"/>
                          </a:solidFill>
                          <a:effectLst/>
                          <a:latin typeface="Arial" charset="0"/>
                          <a:ea typeface="+mn-ea"/>
                          <a:cs typeface="Arial" charset="0"/>
                        </a:rPr>
                        <a:t>)</a:t>
                      </a:r>
                      <a:r>
                        <a:rPr kumimoji="0" lang="ar-SA" sz="2800" b="0" i="0" u="sng" strike="noStrike" kern="1200" cap="none" normalizeH="0" baseline="0" dirty="0">
                          <a:ln>
                            <a:noFill/>
                          </a:ln>
                          <a:solidFill>
                            <a:srgbClr val="FF9900"/>
                          </a:solidFill>
                          <a:effectLst/>
                          <a:latin typeface="Arial" charset="0"/>
                          <a:ea typeface="+mn-ea"/>
                          <a:cs typeface="Arial" charset="0"/>
                        </a:rPr>
                        <a:t> </a:t>
                      </a:r>
                      <a:r>
                        <a:rPr kumimoji="0" lang="en-CA" sz="2800" b="0" i="0" u="sng" strike="noStrike" kern="1200" cap="none" normalizeH="0" baseline="0" dirty="0">
                          <a:ln>
                            <a:noFill/>
                          </a:ln>
                          <a:solidFill>
                            <a:srgbClr val="FF9900"/>
                          </a:solidFill>
                          <a:effectLst/>
                          <a:latin typeface="Arial" charset="0"/>
                          <a:ea typeface="+mn-ea"/>
                          <a:cs typeface="Arial" charset="0"/>
                        </a:rPr>
                        <a:t>27:38-28:10</a:t>
                      </a:r>
                      <a:r>
                        <a:rPr kumimoji="0" lang="ar-SA" sz="2800" b="0" i="0" u="sng" strike="noStrike" cap="none" normalizeH="0" baseline="0" dirty="0">
                          <a:ln>
                            <a:noFill/>
                          </a:ln>
                          <a:solidFill>
                            <a:srgbClr val="FF9933"/>
                          </a:solidFill>
                          <a:effectLst/>
                          <a:latin typeface="Arial" charset="0"/>
                          <a:cs typeface="Arial" charset="0"/>
                        </a:rPr>
                        <a:t>)</a:t>
                      </a:r>
                      <a:endParaRPr kumimoji="0" lang="en-CA" sz="28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شَبِعوا مِنَ الطَّعامِ طَفِقُوا يُخَفِّفُونَ السَّفِينَةَ طارِحينَ الحِنطَةَ في البَحرِ. ولمَّا صارَ النَّهارُ لم يكونوا يَعرِفونَ الأرضَ، ولكِنَّهُمْ أبصروا خَلِيجاً له شاطئٌ،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27:38-28:10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Une fois rassasiés, on a allégé le bateau en jetant le blé à la mer. Une fois le jour venu, les marins ne reconnaissaient pas la terre, mais ils distinguaient une baie avec une plage et ils avaient l'intention,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a:ln>
                            <a:noFill/>
                          </a:ln>
                          <a:solidFill>
                            <a:srgbClr val="FF9900"/>
                          </a:solidFill>
                          <a:effectLst/>
                          <a:latin typeface="Arial" charset="0"/>
                          <a:cs typeface="Arial" charset="0"/>
                        </a:rPr>
                        <a:t>Acts  27:38-28:10</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kern="1200" cap="none" normalizeH="0" baseline="0" dirty="0">
                          <a:ln>
                            <a:noFill/>
                          </a:ln>
                          <a:solidFill>
                            <a:schemeClr val="bg1"/>
                          </a:solidFill>
                          <a:effectLst/>
                          <a:latin typeface="Arial" charset="0"/>
                          <a:ea typeface="+mn-ea"/>
                          <a:cs typeface="Arial" charset="0"/>
                        </a:rPr>
                        <a:t>38 So when they had eaten enough, they lightened the ship and threw out the wheat into the sea. 39 When it was day, they did not recognize the land; but they observed a bay with a beach,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48a</a:t>
            </a:r>
          </a:p>
        </p:txBody>
      </p:sp>
    </p:spTree>
  </p:cSld>
  <p:clrMapOvr>
    <a:masterClrMapping/>
  </p:clrMapOvr>
</p:sld>
</file>

<file path=ppt/slides/slide3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36050" cy="6766560"/>
        </p:xfrm>
        <a:graphic>
          <a:graphicData uri="http://schemas.openxmlformats.org/drawingml/2006/table">
            <a:tbl>
              <a:tblPr rtl="1"/>
              <a:tblGrid>
                <a:gridCol w="4554679">
                  <a:extLst>
                    <a:ext uri="{9D8B030D-6E8A-4147-A177-3AD203B41FA5}">
                      <a16:colId xmlns:a16="http://schemas.microsoft.com/office/drawing/2014/main" val="20000"/>
                    </a:ext>
                  </a:extLst>
                </a:gridCol>
                <a:gridCol w="4481371">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فأَجمَعوا أنْ يَدفعوا السَّفينة إلى هناك. فرفعوا المَرَاسِيَ تارِكِينَ إيَّاها في البحرِ، وحلُّوا رُبُطَ الدَّفَّةِ، ورفَعوا الشِّراع الصغير للرِّيحِ، وتوجَّهوا نحو الشَّاطئ</a:t>
                      </a:r>
                      <a:r>
                        <a:rPr kumimoji="0" lang="en-CA" sz="3200" b="0" i="0" u="none" strike="noStrike" cap="none" normalizeH="0" baseline="0" dirty="0">
                          <a:ln>
                            <a:noFill/>
                          </a:ln>
                          <a:solidFill>
                            <a:schemeClr val="bg1"/>
                          </a:solidFill>
                          <a:effectLst/>
                          <a:latin typeface="Arial" charset="0"/>
                          <a:cs typeface="Arial" charset="0"/>
                        </a:rPr>
                        <a:t>.</a:t>
                      </a:r>
                      <a:r>
                        <a:rPr kumimoji="0" lang="ar-SA" sz="3200" b="0" i="0" u="none" strike="noStrike" cap="none" normalizeH="0" baseline="0" dirty="0">
                          <a:ln>
                            <a:noFill/>
                          </a:ln>
                          <a:solidFill>
                            <a:schemeClr val="bg1"/>
                          </a:solidFill>
                          <a:effectLst/>
                          <a:latin typeface="Arial" charset="0"/>
                          <a:cs typeface="Arial" charset="0"/>
                        </a:rPr>
                        <a:t> فلمَّا وقعوا على موضعٍ بين بحرينِ،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si c'était possible, d'y échouer le bateau. Ils ont alors filé les ancres par le bout, les abandonnant à la mer, tandis qu'ils larguaient les avirons de queue; puis, hissant au vent la civadière, ils ont mis le cap sur la plage. Mais ils ont touché un banc de sable et y ont échoué le vaisseau;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onto which they planned to run the ship if possible. 40 And they let go the anchors and left them in the sea, meanwhile loosing the rudder ropes; and they hoisted the mainsail to the wind and made for shore. 41 But striking a place where two seas met, they ran the ship aground;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383960"/>
        </p:xfrm>
        <a:graphic>
          <a:graphicData uri="http://schemas.openxmlformats.org/drawingml/2006/table">
            <a:tbl>
              <a:tblPr rtl="1"/>
              <a:tblGrid>
                <a:gridCol w="4300313">
                  <a:extLst>
                    <a:ext uri="{9D8B030D-6E8A-4147-A177-3AD203B41FA5}">
                      <a16:colId xmlns:a16="http://schemas.microsoft.com/office/drawing/2014/main" val="20000"/>
                    </a:ext>
                  </a:extLst>
                </a:gridCol>
                <a:gridCol w="4700812">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دفعوا السَّفينة إلى هناك، فثبت مُقدَّمها ولبِثَ لا يتحرَّكُ. وأمَّا مؤخّرها فتفكك مِن شدَّة الأمواجِ. فتشاور الجُند كي يَقتُلوا الأسرَى لئلاَّ يَسبحَ أحدٌ مِنهُمْ فيَهرُبَ. ولكِنَّ قائد المِئَةِ، إذ كان يُرِيدُ أنْ يُخلِّصَ بولس،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la proue, enfoncée, est restée prise, tandis que la poupe se disloquait par les coups de mer. Les soldats ont eu alors l'idée de tuer les prisonniers, de peur qu'il ne s'en échappe à la nage.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a:ln>
                            <a:noFill/>
                          </a:ln>
                          <a:solidFill>
                            <a:schemeClr val="bg1"/>
                          </a:solidFill>
                          <a:effectLst/>
                          <a:latin typeface="Arial" charset="0"/>
                          <a:cs typeface="Arial" charset="0"/>
                        </a:rPr>
                        <a:t>Mais le centurion, décidé à sauver Paul,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and the prow stuck fast and remained immovable, but the stern was being broken up by the violence of the waves. 42 And the soldiers' plan was to kill the prisoners, lest any of them should swim away and escape. 43 But the centurion, wanting to save Paul,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5680" y="115888"/>
          <a:ext cx="9093395" cy="6612890"/>
        </p:xfrm>
        <a:graphic>
          <a:graphicData uri="http://schemas.openxmlformats.org/drawingml/2006/table">
            <a:tbl>
              <a:tblPr rtl="1"/>
              <a:tblGrid>
                <a:gridCol w="4610779">
                  <a:extLst>
                    <a:ext uri="{9D8B030D-6E8A-4147-A177-3AD203B41FA5}">
                      <a16:colId xmlns:a16="http://schemas.microsoft.com/office/drawing/2014/main" val="20000"/>
                    </a:ext>
                  </a:extLst>
                </a:gridCol>
                <a:gridCol w="4482616">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000" b="0" i="0" u="none" strike="noStrike" cap="none" normalizeH="0" baseline="0" dirty="0">
                          <a:ln>
                            <a:noFill/>
                          </a:ln>
                          <a:solidFill>
                            <a:schemeClr val="bg1"/>
                          </a:solidFill>
                          <a:effectLst/>
                          <a:latin typeface="Arial" charset="0"/>
                          <a:cs typeface="Arial" charset="0"/>
                        </a:rPr>
                        <a:t>مَنعهُمْ عن تنفيذ مشورتهم، وأمرَ أنَّ القادرينَ على السِّباحةِ يَرمونَ أنفُسهُمْ أوَّلاً إلى البحرِ ويَعومونَ إلى البرِّ، والباقونَ بَعضُهُمْ على ألواحٍ وبَعضُهُمْ على قطعٍ مِنَ السَّفينةِ. وبهذه الواسطة كانت نجاتنا جميعاً إلى البَرِّ. ولمَّا نجونا حينئذٍ عرفنا أنَّ تِلكَ الجزيرة تُسمَى مالطة.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kern="1200" cap="none" normalizeH="0" baseline="0" dirty="0">
                          <a:ln>
                            <a:noFill/>
                          </a:ln>
                          <a:solidFill>
                            <a:schemeClr val="bg1"/>
                          </a:solidFill>
                          <a:effectLst/>
                          <a:latin typeface="Arial" charset="0"/>
                          <a:ea typeface="+mn-ea"/>
                          <a:cs typeface="Arial" charset="0"/>
                        </a:rPr>
                        <a:t>les a empêchés d'exécuter leur projet; il a ordonné à ceux qui savaient nager de sauter à l'eau les premiers et de gagner la terre. Les autres le feraient soit sur des planches soit sur des épaves du bateau. Et c'est ainsi que tous se sont retrouvés à terre, sains et saufs. Une fois hors de danger, nous avons appris que l'île s'appelait Malte</a:t>
                      </a:r>
                      <a:r>
                        <a:rPr kumimoji="0" lang="fr-FR" sz="2500" b="0" i="0" u="none" strike="noStrike" cap="none" normalizeH="0" baseline="0" dirty="0">
                          <a:ln>
                            <a:noFill/>
                          </a:ln>
                          <a:solidFill>
                            <a:schemeClr val="bg1"/>
                          </a:solidFill>
                          <a:effectLst/>
                          <a:latin typeface="Arial" charset="0"/>
                          <a:cs typeface="Arial" charset="0"/>
                        </a:rPr>
                        <a: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cap="none" normalizeH="0" baseline="0" dirty="0">
                          <a:ln>
                            <a:noFill/>
                          </a:ln>
                          <a:solidFill>
                            <a:schemeClr val="bg1"/>
                          </a:solidFill>
                          <a:effectLst/>
                          <a:latin typeface="Arial" charset="0"/>
                          <a:cs typeface="Arial" charset="0"/>
                        </a:rPr>
                        <a:t>kept them from their purpose, and commanded that those who could swim should jump overboard first and get to land, 44 and the rest, some on boards and some on parts of the ship. And so it was that they all escaped safely to land. 28:1 Now when they had escaped, they then found out that the island was called Malta. </a:t>
                      </a:r>
                      <a:endParaRPr kumimoji="0" lang="en-US" sz="25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492875"/>
        </p:xfrm>
        <a:graphic>
          <a:graphicData uri="http://schemas.openxmlformats.org/drawingml/2006/table">
            <a:tbl>
              <a:tblPr rtl="1"/>
              <a:tblGrid>
                <a:gridCol w="4581751">
                  <a:extLst>
                    <a:ext uri="{9D8B030D-6E8A-4147-A177-3AD203B41FA5}">
                      <a16:colId xmlns:a16="http://schemas.microsoft.com/office/drawing/2014/main" val="20000"/>
                    </a:ext>
                  </a:extLst>
                </a:gridCol>
                <a:gridCol w="4419374">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وصنعَ لنا البرابرة في ذلك المكان إحساناً عظيماً، فإنَّهُمْ أضرموا ناراً وقَبِلوا جميعنا مِنْ أجلِ الذي أصابنا ومِنْ أجلِ البردِ.</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فرجع بولس ووجدَ كثيراً مِنَ الحطبِ ووضعهُ على النَّارِ،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 Les autochtones nous ont témoigné une humanité peu ordinaire. Allumant en effet un grand feu, ils nous en ont fait approcher, car la pluie s'était mise à tomber et il faisait froid. </a:t>
                      </a:r>
                      <a:r>
                        <a:rPr kumimoji="0" lang="fr-FR" sz="2600" b="0" i="0" u="none" strike="noStrike" cap="none" normalizeH="0" baseline="0" dirty="0">
                          <a:ln>
                            <a:noFill/>
                          </a:ln>
                          <a:solidFill>
                            <a:schemeClr val="bg1"/>
                          </a:solidFill>
                          <a:effectLst/>
                          <a:latin typeface="Arial" charset="0"/>
                          <a:cs typeface="Arial" charset="0"/>
                        </a:rPr>
                        <a:t>Paul avait ramassé une brassée de bois mort et la jetait dans le feu,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 And the natives showed us unusual kindness; for they kindled a fire and made us all welcome, because of the rain that was falling and because of the cold. 3 But when Paul had gathered a bundle of sticks and laid them on the fire,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58090" y="115888"/>
          <a:ext cx="9050985" cy="6766560"/>
        </p:xfrm>
        <a:graphic>
          <a:graphicData uri="http://schemas.openxmlformats.org/drawingml/2006/table">
            <a:tbl>
              <a:tblPr rtl="1"/>
              <a:tblGrid>
                <a:gridCol w="4773837">
                  <a:extLst>
                    <a:ext uri="{9D8B030D-6E8A-4147-A177-3AD203B41FA5}">
                      <a16:colId xmlns:a16="http://schemas.microsoft.com/office/drawing/2014/main" val="20000"/>
                    </a:ext>
                  </a:extLst>
                </a:gridCol>
                <a:gridCol w="427714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فخرجتْ مِنَ الحرارةِ أفعَى ونشبتْ في يَدهِ. فلمَّا رأى البرابرةُ الوحشَ مُعلَّقاً بيدهِ، قال بَعضُهُمْ لبَعضٍ: " لابُدَّ أنَّ هذا الرَّجُل قاتلٌ، فإنَّهُ بعد أنْ نَجا مِنَ البحرِ لم يَدعْهُ العدلُ يَحيا ".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lorsque la chaleur en a fait sortir une vipère qui s'accrocha à sa main. A la vue de cet animal qui pendait à sa main, les autochtones se disaient les uns aux autres: "Cet homme est certainement un assassin; il a bien échappé à la mer, mais la justice divine ne lui permet pas de vivre."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a viper came out because of the heat, and fastened on his hand. 4 So when the natives saw the creature hanging from his hand, they said to one another, No doubt this man is a murderer, whom, though he has escaped the sea, yet justice does not allow to live.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
          <a:ext cx="9001125" cy="6215083"/>
        </p:xfrm>
        <a:graphic>
          <a:graphicData uri="http://schemas.openxmlformats.org/drawingml/2006/table">
            <a:tbl>
              <a:tblPr rtl="1"/>
              <a:tblGrid>
                <a:gridCol w="4389665">
                  <a:extLst>
                    <a:ext uri="{9D8B030D-6E8A-4147-A177-3AD203B41FA5}">
                      <a16:colId xmlns:a16="http://schemas.microsoft.com/office/drawing/2014/main" val="20000"/>
                    </a:ext>
                  </a:extLst>
                </a:gridCol>
                <a:gridCol w="4611460">
                  <a:extLst>
                    <a:ext uri="{9D8B030D-6E8A-4147-A177-3AD203B41FA5}">
                      <a16:colId xmlns:a16="http://schemas.microsoft.com/office/drawing/2014/main" val="20001"/>
                    </a:ext>
                  </a:extLst>
                </a:gridCol>
              </a:tblGrid>
              <a:tr h="164305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أمَّا هو فنفضَ الوحش إلى النَّارِ ولم يَمسُّهُ أذى أمَّا هُمْ فنظروا إنَّهُ يَنشق أو يَسقُطَ للحينِ ميتاً. فلمَّا طالَ انتظارهم ورأوا أنَّهُ لم يَصبهُ ضررٌ،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2032">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Paul, en réalité, a secoué la bête dans le feu sans ressentir le moindre mal. Eux s'attendaient à le voir enfler, ou tomber raide mort; mais, après une longue attente, ils ont constaté qu'il ne lui arrivait rien d'anormal. </a:t>
                      </a: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FR" sz="26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5 But he shook off the creature into the fire and suffered no harm. 6 However, they were expecting that he would swell up or suddenly fall down dead. But after they had looked for a long time and saw no harm come to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
          <a:ext cx="9001125" cy="6743689"/>
        </p:xfrm>
        <a:graphic>
          <a:graphicData uri="http://schemas.openxmlformats.org/drawingml/2006/table">
            <a:tbl>
              <a:tblPr rtl="1"/>
              <a:tblGrid>
                <a:gridCol w="4508047">
                  <a:extLst>
                    <a:ext uri="{9D8B030D-6E8A-4147-A177-3AD203B41FA5}">
                      <a16:colId xmlns:a16="http://schemas.microsoft.com/office/drawing/2014/main" val="20000"/>
                    </a:ext>
                  </a:extLst>
                </a:gridCol>
                <a:gridCol w="4493078">
                  <a:extLst>
                    <a:ext uri="{9D8B030D-6E8A-4147-A177-3AD203B41FA5}">
                      <a16:colId xmlns:a16="http://schemas.microsoft.com/office/drawing/2014/main" val="20001"/>
                    </a:ext>
                  </a:extLst>
                </a:gridCol>
              </a:tblGrid>
              <a:tr h="1714489">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تَغيَّروا وقالوا: " إنَّهُ إلهٌ! ". 	وكان في ذلك الموضع ضياعٌ كثيرةٌ لمُقدَّم الجزيرةِ المُسَمَّى بُوبْلِيوسُ. الذي قَبِلَنا وأضافَنا بِلُطْفٍ ثلاثةَ أيَّامٍ. وكان أبو بُوبْلِيوسَ مُلقَى مَريضاً قُدَّامهُمْ بِحُمَّى ووجع الأمعاء.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429156">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Changeant alors d'avis, ils répétaient: "C'est en dieu!"Il y avait, dans les environs, des terres qui appartenaient au premier magistrat de l'île, nommé </a:t>
                      </a:r>
                      <a:r>
                        <a:rPr kumimoji="0" lang="fr-FR" sz="2700" b="0" i="0" u="none" strike="noStrike" kern="1200" cap="none" normalizeH="0" baseline="0" dirty="0" err="1">
                          <a:ln>
                            <a:noFill/>
                          </a:ln>
                          <a:solidFill>
                            <a:schemeClr val="bg1"/>
                          </a:solidFill>
                          <a:effectLst/>
                          <a:latin typeface="Arial" charset="0"/>
                          <a:ea typeface="+mn-ea"/>
                          <a:cs typeface="Arial" charset="0"/>
                        </a:rPr>
                        <a:t>Publius</a:t>
                      </a:r>
                      <a:r>
                        <a:rPr kumimoji="0" lang="fr-FR" sz="2700" b="0" i="0" u="none" strike="noStrike" kern="1200" cap="none" normalizeH="0" baseline="0" dirty="0">
                          <a:ln>
                            <a:noFill/>
                          </a:ln>
                          <a:solidFill>
                            <a:schemeClr val="bg1"/>
                          </a:solidFill>
                          <a:effectLst/>
                          <a:latin typeface="Arial" charset="0"/>
                          <a:ea typeface="+mn-ea"/>
                          <a:cs typeface="Arial" charset="0"/>
                        </a:rPr>
                        <a:t>. Il nous a accueillis et hébergés amicalement pendant trois jours. Son père se trouvait alors alité, en proie aux fièvres et à la dysenterie.</a:t>
                      </a:r>
                      <a:endParaRPr kumimoji="0" lang="fr-FR" sz="27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they changed their minds and said that he was a god. 7 In that region there was an estate of the leading citizen of the island, whose name was </a:t>
                      </a:r>
                      <a:r>
                        <a:rPr kumimoji="0" lang="en-CA" sz="2700" b="0" i="0" u="none" strike="noStrike" cap="none" normalizeH="0" baseline="0" dirty="0" err="1">
                          <a:ln>
                            <a:noFill/>
                          </a:ln>
                          <a:solidFill>
                            <a:schemeClr val="bg1"/>
                          </a:solidFill>
                          <a:effectLst/>
                          <a:latin typeface="Arial" charset="0"/>
                          <a:cs typeface="Arial" charset="0"/>
                        </a:rPr>
                        <a:t>Publius</a:t>
                      </a:r>
                      <a:r>
                        <a:rPr kumimoji="0" lang="en-CA" sz="2700" b="0" i="0" u="none" strike="noStrike" cap="none" normalizeH="0" baseline="0" dirty="0">
                          <a:ln>
                            <a:noFill/>
                          </a:ln>
                          <a:solidFill>
                            <a:schemeClr val="bg1"/>
                          </a:solidFill>
                          <a:effectLst/>
                          <a:latin typeface="Arial" charset="0"/>
                          <a:cs typeface="Arial" charset="0"/>
                        </a:rPr>
                        <a:t>, who received us and entertained us courteously for three days. 8 And it happened that the father of </a:t>
                      </a:r>
                      <a:r>
                        <a:rPr kumimoji="0" lang="en-CA" sz="2700" b="0" i="0" u="none" strike="noStrike" cap="none" normalizeH="0" baseline="0" dirty="0" err="1">
                          <a:ln>
                            <a:noFill/>
                          </a:ln>
                          <a:solidFill>
                            <a:schemeClr val="bg1"/>
                          </a:solidFill>
                          <a:effectLst/>
                          <a:latin typeface="Arial" charset="0"/>
                          <a:cs typeface="Arial" charset="0"/>
                        </a:rPr>
                        <a:t>Publius</a:t>
                      </a:r>
                      <a:r>
                        <a:rPr kumimoji="0" lang="en-CA" sz="2700" b="0" i="0" u="none" strike="noStrike" cap="none" normalizeH="0" baseline="0" dirty="0">
                          <a:ln>
                            <a:noFill/>
                          </a:ln>
                          <a:solidFill>
                            <a:schemeClr val="bg1"/>
                          </a:solidFill>
                          <a:effectLst/>
                          <a:latin typeface="Arial" charset="0"/>
                          <a:cs typeface="Arial" charset="0"/>
                        </a:rPr>
                        <a:t> lay sick of a fever and dysentery.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7270" name="Group 22"/>
          <p:cNvGraphicFramePr>
            <a:graphicFrameLocks noGrp="1"/>
          </p:cNvGraphicFramePr>
          <p:nvPr/>
        </p:nvGraphicFramePr>
        <p:xfrm>
          <a:off x="107950" y="115888"/>
          <a:ext cx="9001125" cy="6627800"/>
        </p:xfrm>
        <a:graphic>
          <a:graphicData uri="http://schemas.openxmlformats.org/drawingml/2006/table">
            <a:tbl>
              <a:tblPr rtl="1"/>
              <a:tblGrid>
                <a:gridCol w="4758189">
                  <a:extLst>
                    <a:ext uri="{9D8B030D-6E8A-4147-A177-3AD203B41FA5}">
                      <a16:colId xmlns:a16="http://schemas.microsoft.com/office/drawing/2014/main" val="20000"/>
                    </a:ext>
                  </a:extLst>
                </a:gridCol>
                <a:gridCol w="4242936">
                  <a:extLst>
                    <a:ext uri="{9D8B030D-6E8A-4147-A177-3AD203B41FA5}">
                      <a16:colId xmlns:a16="http://schemas.microsoft.com/office/drawing/2014/main" val="20001"/>
                    </a:ext>
                  </a:extLst>
                </a:gridCol>
              </a:tblGrid>
              <a:tr h="159860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فدخلَ إليهِ بولس وصلَّى، ووضعَ يديهِ عليهِ فشفاهُ. فلمَّا صارَ هذا، كان الباقونَ الذين بِهمْ أمراضٌ في الجزيرةِ يأتونَ إليه ويُشفَونَ. فأكْرَمَنا هؤلاء إكرَامَاً جزيلاً. وعند إقلاعنا زوَّدونا بما نحتاجُ إليهِ.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6926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Paul s'est rendu à son chevet et, par la prière et l'imposition des mains, il l'a guéri. Par la suite, tous les autres habitants de l'île qui étaient malades venaient le trouver et ils étaient guéris à leur tour. Ils nous ont donné de multiples marques d'honneur et, quand nous avons pris la mer, ils avaient pourvu à nos besoins.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none" strike="noStrike" cap="none" normalizeH="0" baseline="0" dirty="0">
                          <a:ln>
                            <a:noFill/>
                          </a:ln>
                          <a:solidFill>
                            <a:schemeClr val="bg1"/>
                          </a:solidFill>
                          <a:effectLst/>
                          <a:latin typeface="Arial" charset="0"/>
                          <a:cs typeface="Arial" charset="0"/>
                        </a:rPr>
                        <a:t>Paul went in to him and prayed, and he laid his hands on him and healed him. 9 So when this was done, the rest of those on the island who had diseases also came and were healed. 10 They also </a:t>
                      </a:r>
                      <a:r>
                        <a:rPr kumimoji="0" lang="en-CA" sz="2700" b="0" i="0" u="none" strike="noStrike" cap="none" normalizeH="0" baseline="0" dirty="0" err="1">
                          <a:ln>
                            <a:noFill/>
                          </a:ln>
                          <a:solidFill>
                            <a:schemeClr val="bg1"/>
                          </a:solidFill>
                          <a:effectLst/>
                          <a:latin typeface="Arial" charset="0"/>
                          <a:cs typeface="Arial" charset="0"/>
                        </a:rPr>
                        <a:t>honored</a:t>
                      </a:r>
                      <a:r>
                        <a:rPr kumimoji="0" lang="en-CA" sz="2700" b="0" i="0" u="none" strike="noStrike" cap="none" normalizeH="0" baseline="0" dirty="0">
                          <a:ln>
                            <a:noFill/>
                          </a:ln>
                          <a:solidFill>
                            <a:schemeClr val="bg1"/>
                          </a:solidFill>
                          <a:effectLst/>
                          <a:latin typeface="Arial" charset="0"/>
                          <a:cs typeface="Arial" charset="0"/>
                        </a:rPr>
                        <a:t> us in many ways; and when we departed, they provided such things as were necessary.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7154" name="Rectangle 2"/>
          <p:cNvSpPr>
            <a:spLocks noChangeArrowheads="1"/>
          </p:cNvSpPr>
          <p:nvPr/>
        </p:nvSpPr>
        <p:spPr bwMode="auto">
          <a:xfrm>
            <a:off x="250825" y="508000"/>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3938" name="Rectangle 2"/>
          <p:cNvSpPr>
            <a:spLocks noGrp="1" noChangeArrowheads="1"/>
          </p:cNvSpPr>
          <p:nvPr>
            <p:ph type="title"/>
          </p:nvPr>
        </p:nvSpPr>
        <p:spPr>
          <a:xfrm>
            <a:off x="468313" y="981077"/>
            <a:ext cx="8229600" cy="2016125"/>
          </a:xfrm>
        </p:spPr>
        <p:txBody>
          <a:bodyPr>
            <a:normAutofit fontScale="90000"/>
          </a:bodyPr>
          <a:lstStyle/>
          <a:p>
            <a:pPr rtl="0"/>
            <a:r>
              <a:rPr lang="en-CA" sz="6000">
                <a:solidFill>
                  <a:schemeClr val="bg1"/>
                </a:solidFill>
              </a:rPr>
              <a:t>THE SYNEXARIUM</a:t>
            </a:r>
            <a:br>
              <a:rPr lang="en-CA" sz="4000">
                <a:solidFill>
                  <a:schemeClr val="bg1"/>
                </a:solidFill>
              </a:rPr>
            </a:br>
            <a:r>
              <a:rPr lang="ar-EG" sz="7200">
                <a:solidFill>
                  <a:schemeClr val="bg1"/>
                </a:solidFill>
              </a:rPr>
              <a:t>السنكسار</a:t>
            </a:r>
            <a:br>
              <a:rPr lang="ar-EG" sz="7200">
                <a:solidFill>
                  <a:schemeClr val="bg1"/>
                </a:solidFill>
              </a:rPr>
            </a:br>
            <a:r>
              <a:rPr lang="fr-CA" sz="6600">
                <a:solidFill>
                  <a:schemeClr val="bg1"/>
                </a:solidFill>
              </a:rPr>
              <a:t>LE SYNEXAIRE</a:t>
            </a:r>
            <a:endParaRPr lang="en-CA" sz="6600">
              <a:solidFill>
                <a:schemeClr val="bg1"/>
              </a:solidFill>
            </a:endParaRPr>
          </a:p>
        </p:txBody>
      </p:sp>
      <p:pic>
        <p:nvPicPr>
          <p:cNvPr id="2343940" name="Picture 4" descr="pointing"/>
          <p:cNvPicPr>
            <a:picLocks noChangeAspect="1" noChangeArrowheads="1"/>
          </p:cNvPicPr>
          <p:nvPr/>
        </p:nvPicPr>
        <p:blipFill>
          <a:blip r:embed="rId2" cstate="print"/>
          <a:srcRect/>
          <a:stretch>
            <a:fillRect/>
          </a:stretch>
        </p:blipFill>
        <p:spPr bwMode="auto">
          <a:xfrm>
            <a:off x="2928926" y="6000768"/>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9" y="6019802"/>
            <a:ext cx="4926011"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43940"/>
                                        </p:tgtEl>
                                        <p:attrNameLst>
                                          <p:attrName>style.visibility</p:attrName>
                                        </p:attrNameLst>
                                      </p:cBhvr>
                                      <p:to>
                                        <p:strVal val="visible"/>
                                      </p:to>
                                    </p:set>
                                    <p:anim calcmode="lin" valueType="num">
                                      <p:cBhvr additive="base">
                                        <p:cTn id="7" dur="500" fill="hold"/>
                                        <p:tgtEl>
                                          <p:spTgt spid="2343940"/>
                                        </p:tgtEl>
                                        <p:attrNameLst>
                                          <p:attrName>ppt_x</p:attrName>
                                        </p:attrNameLst>
                                      </p:cBhvr>
                                      <p:tavLst>
                                        <p:tav tm="0">
                                          <p:val>
                                            <p:strVal val="0-#ppt_w/2"/>
                                          </p:val>
                                        </p:tav>
                                        <p:tav tm="100000">
                                          <p:val>
                                            <p:strVal val="#ppt_x"/>
                                          </p:val>
                                        </p:tav>
                                      </p:tavLst>
                                    </p:anim>
                                    <p:anim calcmode="lin" valueType="num">
                                      <p:cBhvr additive="base">
                                        <p:cTn id="8" dur="500" fill="hold"/>
                                        <p:tgtEl>
                                          <p:spTgt spid="23439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18178" name="Rectangle 2"/>
          <p:cNvSpPr>
            <a:spLocks noChangeArrowheads="1"/>
          </p:cNvSpPr>
          <p:nvPr/>
        </p:nvSpPr>
        <p:spPr bwMode="auto">
          <a:xfrm>
            <a:off x="755650" y="1557338"/>
            <a:ext cx="7920038" cy="4111625"/>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9224" name="Group 24"/>
          <p:cNvGraphicFramePr>
            <a:graphicFrameLocks noGrp="1"/>
          </p:cNvGraphicFramePr>
          <p:nvPr/>
        </p:nvGraphicFramePr>
        <p:xfrm>
          <a:off x="107950" y="44450"/>
          <a:ext cx="9072563" cy="6425248"/>
        </p:xfrm>
        <a:graphic>
          <a:graphicData uri="http://schemas.openxmlformats.org/drawingml/2006/table">
            <a:tbl>
              <a:tblPr rtl="1"/>
              <a:tblGrid>
                <a:gridCol w="4697865">
                  <a:extLst>
                    <a:ext uri="{9D8B030D-6E8A-4147-A177-3AD203B41FA5}">
                      <a16:colId xmlns:a16="http://schemas.microsoft.com/office/drawing/2014/main" val="20000"/>
                    </a:ext>
                  </a:extLst>
                </a:gridCol>
                <a:gridCol w="437469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defRPr/>
                      </a:pPr>
                      <a:r>
                        <a:rPr kumimoji="0" lang="ar-EG" sz="3600" b="0" i="0" u="sng" strike="noStrike" cap="none" normalizeH="0" baseline="0" dirty="0">
                          <a:ln>
                            <a:noFill/>
                          </a:ln>
                          <a:solidFill>
                            <a:srgbClr val="FF9933"/>
                          </a:solidFill>
                          <a:effectLst/>
                          <a:latin typeface="Arial" charset="0"/>
                          <a:cs typeface="Arial" charset="0"/>
                        </a:rPr>
                        <a:t>مزمور (</a:t>
                      </a:r>
                      <a:r>
                        <a:rPr kumimoji="0" lang="en-CA" sz="3600" b="0" i="0" u="sng" strike="noStrike" kern="1200" cap="none" normalizeH="0" baseline="0" dirty="0">
                          <a:ln>
                            <a:noFill/>
                          </a:ln>
                          <a:solidFill>
                            <a:srgbClr val="FF9933"/>
                          </a:solidFill>
                          <a:effectLst/>
                          <a:latin typeface="Arial" charset="0"/>
                          <a:ea typeface="+mn-ea"/>
                          <a:cs typeface="Arial" charset="0"/>
                        </a:rPr>
                        <a:t>129:8, 2</a:t>
                      </a:r>
                      <a:r>
                        <a:rPr kumimoji="0" lang="ar-EG" sz="3600" b="0" i="0" u="sng" strike="noStrike" cap="none" normalizeH="0" baseline="0" dirty="0">
                          <a:ln>
                            <a:noFill/>
                          </a:ln>
                          <a:solidFill>
                            <a:srgbClr val="FF9933"/>
                          </a:solidFill>
                          <a:effectLst/>
                          <a:latin typeface="Arial" charset="0"/>
                          <a:cs typeface="Arial" charset="0"/>
                        </a:rPr>
                        <a:t>)</a:t>
                      </a:r>
                      <a:endParaRPr kumimoji="0" lang="en-US"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ts val="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بَرَكة الرَّبّ عليكُمْ، بَارَكْنَاكُمْ بِاسْمِ الرَّبِّ. مِراراً كثيرةً حَارَبُونِي مُنذُ صِبايَ. وإنَّهُمْ لمْ يَقدِروا عليَّ.     هللويا</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3600" b="0" i="0" u="sng" strike="noStrike" cap="none" normalizeH="0" baseline="0" dirty="0">
                          <a:ln>
                            <a:noFill/>
                          </a:ln>
                          <a:solidFill>
                            <a:srgbClr val="FF9933"/>
                          </a:solidFill>
                          <a:effectLst/>
                          <a:latin typeface="Arial" charset="0"/>
                          <a:cs typeface="Times New Roman" pitchFamily="18" charset="0"/>
                        </a:rPr>
                        <a:t>Psaume </a:t>
                      </a:r>
                      <a:r>
                        <a:rPr kumimoji="0" lang="en-US" sz="3600" b="0" i="0" u="sng" strike="noStrike" cap="none" normalizeH="0" baseline="0" dirty="0">
                          <a:ln>
                            <a:noFill/>
                          </a:ln>
                          <a:solidFill>
                            <a:srgbClr val="FF9933"/>
                          </a:solidFill>
                          <a:effectLst/>
                          <a:latin typeface="Arial" charset="0"/>
                          <a:cs typeface="Times New Roman" pitchFamily="18" charset="0"/>
                        </a:rPr>
                        <a:t>129:8, 2</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8 Le Seigneur vous a bénis; nous vous</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bénissons au nom du Seigneur. </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2 Que de fois, dès ma jeunesse, on m'a combattu, sans rien pouvoir contre moi, </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fr-FR" sz="2800" b="0" i="0" u="none" strike="noStrike" cap="none" normalizeH="0" baseline="0" dirty="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600" b="0" i="0" u="sng" strike="noStrike" cap="none" normalizeH="0" baseline="0" dirty="0">
                          <a:ln>
                            <a:noFill/>
                          </a:ln>
                          <a:solidFill>
                            <a:srgbClr val="FF9933"/>
                          </a:solidFill>
                          <a:effectLst/>
                          <a:latin typeface="Arial" charset="0"/>
                          <a:cs typeface="Times New Roman" pitchFamily="18" charset="0"/>
                        </a:rPr>
                        <a:t>Psalms 129:8, 2</a:t>
                      </a:r>
                    </a:p>
                    <a:p>
                      <a:pPr marL="0" marR="0" lvl="0" indent="0" algn="l"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8 The blessing of the Lord be upon you; We bless you in the name of the Lord.</a:t>
                      </a:r>
                    </a:p>
                    <a:p>
                      <a:pPr marL="0" marR="0" lvl="0" indent="0" algn="l"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2 Many a time they have afflicted me from my youth; Yet they have not prevailed against me.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48pg</a:t>
            </a:r>
          </a:p>
        </p:txBody>
      </p:sp>
    </p:spTree>
  </p:cSld>
  <p:clrMapOvr>
    <a:masterClrMapping/>
  </p:clrMapOvr>
</p:sld>
</file>

<file path=ppt/slides/slide3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0265" name="Group 41"/>
          <p:cNvGraphicFramePr>
            <a:graphicFrameLocks noGrp="1"/>
          </p:cNvGraphicFramePr>
          <p:nvPr/>
        </p:nvGraphicFramePr>
        <p:xfrm>
          <a:off x="34925" y="44450"/>
          <a:ext cx="9109075" cy="6888480"/>
        </p:xfrm>
        <a:graphic>
          <a:graphicData uri="http://schemas.openxmlformats.org/drawingml/2006/table">
            <a:tbl>
              <a:tblPr rtl="1"/>
              <a:tblGrid>
                <a:gridCol w="4851172">
                  <a:extLst>
                    <a:ext uri="{9D8B030D-6E8A-4147-A177-3AD203B41FA5}">
                      <a16:colId xmlns:a16="http://schemas.microsoft.com/office/drawing/2014/main" val="20000"/>
                    </a:ext>
                  </a:extLst>
                </a:gridCol>
                <a:gridCol w="425790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sng" strike="noStrike" cap="none" normalizeH="0" baseline="0" dirty="0">
                          <a:ln>
                            <a:noFill/>
                          </a:ln>
                          <a:solidFill>
                            <a:srgbClr val="FF9933"/>
                          </a:solidFill>
                          <a:effectLst/>
                          <a:latin typeface="Arial" charset="0"/>
                          <a:cs typeface="Arial" charset="0"/>
                        </a:rPr>
                        <a:t>يوحنا (</a:t>
                      </a:r>
                      <a:r>
                        <a:rPr kumimoji="0" lang="en-US" sz="3200" b="0" i="0" u="sng" strike="noStrike" cap="none" normalizeH="0" baseline="0" dirty="0">
                          <a:ln>
                            <a:noFill/>
                          </a:ln>
                          <a:solidFill>
                            <a:srgbClr val="FF9933"/>
                          </a:solidFill>
                          <a:effectLst/>
                          <a:latin typeface="Arial" charset="0"/>
                          <a:cs typeface="Arial" charset="0"/>
                        </a:rPr>
                        <a:t>11:1-45</a:t>
                      </a:r>
                      <a:r>
                        <a:rPr kumimoji="0" lang="ar-SA" sz="3200" b="0" i="0" u="sng" strike="noStrike" cap="none" normalizeH="0" baseline="0" dirty="0">
                          <a:ln>
                            <a:noFill/>
                          </a:ln>
                          <a:solidFill>
                            <a:srgbClr val="FF9933"/>
                          </a:solidFill>
                          <a:effectLst/>
                          <a:latin typeface="Arial" charset="0"/>
                          <a:cs typeface="Arial" charset="0"/>
                        </a:rPr>
                        <a:t>)</a:t>
                      </a:r>
                    </a:p>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وكانَ واحد مريضاً وهو لعازرُ، مِن بيتِ عَنيا مِن قرية مريم ومرثا أُختها. وكانت هذه هيَ مريم التي دهنت الربَّ بالطيب، ومسحت قدميه بشعرها. وهيَ التي كان لعازر المريض أخاها،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Arial" charset="0"/>
                        </a:rPr>
                        <a:t>Jean 11:1-45</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kern="1200" cap="none" normalizeH="0" baseline="0" dirty="0">
                          <a:ln>
                            <a:noFill/>
                          </a:ln>
                          <a:solidFill>
                            <a:schemeClr val="bg1"/>
                          </a:solidFill>
                          <a:effectLst/>
                          <a:latin typeface="Arial" charset="0"/>
                          <a:ea typeface="+mn-ea"/>
                          <a:cs typeface="Arial" charset="0"/>
                        </a:rPr>
                        <a:t>1 Il y avait un homme malade; c'était Lazare de Béthanie, le village de Marie et de sa </a:t>
                      </a:r>
                      <a:r>
                        <a:rPr kumimoji="0" lang="fr-FR" sz="2700" b="0" i="0" u="none" strike="noStrike" kern="1200" cap="none" normalizeH="0" baseline="0" dirty="0" err="1">
                          <a:ln>
                            <a:noFill/>
                          </a:ln>
                          <a:solidFill>
                            <a:schemeClr val="bg1"/>
                          </a:solidFill>
                          <a:effectLst/>
                          <a:latin typeface="Arial" charset="0"/>
                          <a:ea typeface="+mn-ea"/>
                          <a:cs typeface="Arial" charset="0"/>
                        </a:rPr>
                        <a:t>soeur</a:t>
                      </a:r>
                      <a:r>
                        <a:rPr kumimoji="0" lang="fr-FR" sz="2700" b="0" i="0" u="none" strike="noStrike" kern="1200" cap="none" normalizeH="0" baseline="0" dirty="0">
                          <a:ln>
                            <a:noFill/>
                          </a:ln>
                          <a:solidFill>
                            <a:schemeClr val="bg1"/>
                          </a:solidFill>
                          <a:effectLst/>
                          <a:latin typeface="Arial" charset="0"/>
                          <a:ea typeface="+mn-ea"/>
                          <a:cs typeface="Arial" charset="0"/>
                        </a:rPr>
                        <a:t> Marthe. Il s'agit de cette même Marie qui avait oint le Seigneur d'une huile parfumée et lui avait essuyé les pieds avec ses cheveux; c'était son frère Lazare qui était malade. </a:t>
                      </a:r>
                      <a:endParaRPr kumimoji="0" lang="en-US" sz="27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3200" b="0" i="0" u="sng" strike="noStrike" cap="none" normalizeH="0" baseline="0" dirty="0">
                          <a:ln>
                            <a:noFill/>
                          </a:ln>
                          <a:solidFill>
                            <a:srgbClr val="FF9933"/>
                          </a:solidFill>
                          <a:effectLst/>
                          <a:latin typeface="Arial" charset="0"/>
                          <a:cs typeface="Arial" charset="0"/>
                        </a:rPr>
                        <a:t>John 11:1-45</a:t>
                      </a:r>
                    </a:p>
                    <a:p>
                      <a:pPr marL="0" marR="0" lvl="0" indent="0" algn="l"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bg1"/>
                          </a:solidFill>
                          <a:effectLst/>
                          <a:latin typeface="Arial" charset="0"/>
                          <a:cs typeface="Arial" charset="0"/>
                        </a:rPr>
                        <a:t>11:1 Now a certain man was sick, Lazarus of Bethany, the town of Mary and her sister Martha. 2 It was that Mary who anointed the Lord with fragrant oil and wiped His feet with her hair, whose brother Lazarus was sick.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48g</a:t>
            </a:r>
          </a:p>
        </p:txBody>
      </p:sp>
    </p:spTree>
  </p:cSld>
  <p:clrMapOvr>
    <a:masterClrMapping/>
  </p:clrMapOvr>
</p:sld>
</file>

<file path=ppt/slides/slide3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827520"/>
        </p:xfrm>
        <a:graphic>
          <a:graphicData uri="http://schemas.openxmlformats.org/drawingml/2006/table">
            <a:tbl>
              <a:tblPr rtl="1"/>
              <a:tblGrid>
                <a:gridCol w="4490131">
                  <a:extLst>
                    <a:ext uri="{9D8B030D-6E8A-4147-A177-3AD203B41FA5}">
                      <a16:colId xmlns:a16="http://schemas.microsoft.com/office/drawing/2014/main" val="20000"/>
                    </a:ext>
                  </a:extLst>
                </a:gridCol>
                <a:gridCol w="4655457">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فأرسلت أُختاه إليهِ قائلتين له: " يا سيِّدُ، ها أن الذي تَحبُّه مريض ”.فلمَّا سَمِعَ يسوعُ قال: " هذا المرض ليس هو مرض الموتِ، بل لأجلِ مجدِ اللَّـهِ، ليتمجَّد ابن اللَّهِ به ". وكانَ يسوعُ يُحبُّ مرثا ومريم أختها ولعازر.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Les sœurs envoyèrent dire à Jésus: "Seigneur, celui que tu aimes est malade. Dès qu'il l'apprit, Jésus dit: "Cette maladie n'aboutira pas à la mort, elle servira à la gloire de Dieu: c'est par elle que le Fils de Dieu doit être glorifié." Or Jésus aimait Marthe et sa </a:t>
                      </a:r>
                      <a:r>
                        <a:rPr kumimoji="0" lang="fr-FR" sz="2800" b="0" i="0" u="none" strike="noStrike" kern="1200" cap="none" normalizeH="0" baseline="0" dirty="0" err="1">
                          <a:ln>
                            <a:noFill/>
                          </a:ln>
                          <a:solidFill>
                            <a:schemeClr val="bg1"/>
                          </a:solidFill>
                          <a:effectLst/>
                          <a:latin typeface="Arial" charset="0"/>
                          <a:ea typeface="+mn-ea"/>
                          <a:cs typeface="Arial" charset="0"/>
                        </a:rPr>
                        <a:t>soeur</a:t>
                      </a:r>
                      <a:r>
                        <a:rPr kumimoji="0" lang="fr-FR" sz="2800" b="0" i="0" u="none" strike="noStrike" kern="1200" cap="none" normalizeH="0" baseline="0" dirty="0">
                          <a:ln>
                            <a:noFill/>
                          </a:ln>
                          <a:solidFill>
                            <a:schemeClr val="bg1"/>
                          </a:solidFill>
                          <a:effectLst/>
                          <a:latin typeface="Arial" charset="0"/>
                          <a:ea typeface="+mn-ea"/>
                          <a:cs typeface="Arial" charset="0"/>
                        </a:rPr>
                        <a:t> et Lazare. </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 Therefore the sisters sent to Him, saying, Lord, behold, he whom You love is sick. 4 When Jesus heard that, He said, This sickness is not unto death, but for the glory of God, that the Son of God may be glorified through it. 5 Now Jesus loved Martha and her sister and Lazarus.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3398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سَمِعَ أنَّه مريضٌ أقام في الموضع الذي كان فيهِ يومينِ. وبعد ذلك قال لتلاميذه: " لنذهب إلى اليهوديَّة أيضاً ". فقال له تلاميذه: " يا مُعلِّم، الآنَ كانَ اليهودُ يطلبونَ أن يرجموكَ، وتمضي أيضاً إلى هناك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6 </a:t>
                      </a:r>
                      <a:r>
                        <a:rPr kumimoji="0" lang="fr-FR" sz="2800" b="0" i="0" u="none" strike="noStrike" kern="1200" cap="none" normalizeH="0" baseline="0" dirty="0">
                          <a:ln>
                            <a:noFill/>
                          </a:ln>
                          <a:solidFill>
                            <a:schemeClr val="bg1"/>
                          </a:solidFill>
                          <a:effectLst/>
                          <a:latin typeface="Arial" charset="0"/>
                          <a:ea typeface="+mn-ea"/>
                          <a:cs typeface="Arial" charset="0"/>
                        </a:rPr>
                        <a:t>Cependant, alors qu'il savait Lazare malade, il demeura deux jours encore à l'endroit où il se trouvait. Après quoi seulement, il dit aux disciples: "Retournons en Judée." Les disciples lui dirent: "Rabbi, tout récemment encore les Juifs cherchaient à te lapider; et tu veux retourner là-bas?"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6 So, when He heard that he was sick, He stayed two more days in the place where He was. 7 Then after this He said to the disciples, Let us go to Judea again. 8 The disciples said to Him, Rabbi, lately the Jews sought to stone You, and are You going there again?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339840"/>
        </p:xfrm>
        <a:graphic>
          <a:graphicData uri="http://schemas.openxmlformats.org/drawingml/2006/table">
            <a:tbl>
              <a:tblPr rtl="1"/>
              <a:tblGrid>
                <a:gridCol w="4490131">
                  <a:extLst>
                    <a:ext uri="{9D8B030D-6E8A-4147-A177-3AD203B41FA5}">
                      <a16:colId xmlns:a16="http://schemas.microsoft.com/office/drawing/2014/main" val="20000"/>
                    </a:ext>
                  </a:extLst>
                </a:gridCol>
                <a:gridCol w="4655457">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أجاب يسوعُ: " أليس النَّهار اثنتي عشرةَ ساعة؟ فمَنْ يمشي في النَّهار لا يعثُر لأنَّه ينظُر نورَ هذا العالم، ومَن يمشي في اللَّيلِ يعثُرُ، لأنَّ النُّورَ ليس فيهِ ". قال هذا ثم قال لهم:</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9  </a:t>
                      </a:r>
                      <a:r>
                        <a:rPr kumimoji="0" lang="fr-FR" sz="2800" b="0" i="0" u="none" strike="noStrike" kern="1200" cap="none" normalizeH="0" baseline="0" dirty="0">
                          <a:ln>
                            <a:noFill/>
                          </a:ln>
                          <a:solidFill>
                            <a:schemeClr val="bg1"/>
                          </a:solidFill>
                          <a:effectLst/>
                          <a:latin typeface="Arial" charset="0"/>
                          <a:ea typeface="+mn-ea"/>
                          <a:cs typeface="Arial" charset="0"/>
                        </a:rPr>
                        <a:t>Jésus répondit: "N'y a-t-il pas douze heures de jour? Si quelqu'un marche de jour, il ne trébuche pas parce qu'il voit la lumière de ce monde; mais si quelqu'un marche de nuit, il trébuche parce que la lumière n'est pas en lui. Après avoir prononcé ces paroles, il ajouta: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9 Jesus answered, Are there not twelve hours in the day? If anyone walks in the day, he does not stumble, because he sees the light of this world. 10 But if one walks in the night, he stumbles, because the light is not in him. 11 These things He said, and after that He said to them,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66560"/>
        </p:xfrm>
        <a:graphic>
          <a:graphicData uri="http://schemas.openxmlformats.org/drawingml/2006/table">
            <a:tbl>
              <a:tblPr rtl="1"/>
              <a:tblGrid>
                <a:gridCol w="4858657">
                  <a:extLst>
                    <a:ext uri="{9D8B030D-6E8A-4147-A177-3AD203B41FA5}">
                      <a16:colId xmlns:a16="http://schemas.microsoft.com/office/drawing/2014/main" val="20000"/>
                    </a:ext>
                  </a:extLst>
                </a:gridCol>
                <a:gridCol w="428693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 لعازر حبيبنا قد نام. لكنِّي أذهبُ لأقيمه ".</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قال له التلاميذ: " يا سيـد، إن كان قـد نامَ فهـو يقـومُ ". أمَّا يسـوعُ فقال عن</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نوم موته، وهُم ظنوا أنَه قال عن رقاد النوم. حينئذٍ قال لهم يسـوع علانيةً:" لعازرُ قد ماتَ.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"Notre ami Lazare s'est endormi, mais je vais aller le réveiller." Les disciples lui dirent donc: "Seigneur, s'il s'est endormi, il sera sauvé." En fait, Jésus avait voulu parler de la mort de Lazare, alors qu'ils se figuraient, eux, qu'il parlait de </a:t>
                      </a:r>
                      <a:r>
                        <a:rPr kumimoji="0" lang="fr-FR" sz="2600" b="0" i="0" u="none" strike="noStrike" kern="1200" cap="none" normalizeH="0" baseline="0" dirty="0">
                          <a:ln>
                            <a:noFill/>
                          </a:ln>
                          <a:solidFill>
                            <a:schemeClr val="bg1"/>
                          </a:solidFill>
                          <a:effectLst/>
                          <a:latin typeface="Arial" charset="0"/>
                          <a:ea typeface="+mn-ea"/>
                          <a:cs typeface="Arial" charset="0"/>
                        </a:rPr>
                        <a:t>l'assoupissement du sommeil. Jésus leur dit alors ouvertement: "Lazare est mort,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Our friend Lazarus sleeps, but I go that I may wake him up. 12 Then His disciples said, Lord, if he sleeps he will get well. 13 However, Jesus spoke of his death, but they thought that He was speaking about taking rest in sleep. 14 Then Jesus said to them plainly, Lazarus is dead.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66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وأنا أفرحُ من أجلكُم إنِّي لم أكُن هُناكَ، لتؤمنوا. لكن لنذهب إليه ". فقال توما الذي يدعى التَّوأم لرُفقائِه التَّلاميذ: " لنمض نحنُ أيضاً لكي نموتَ معهُ ". فلمَّا أتى يسوعُ وجدَ أنَّهُ اليوم الرابع وهو في القبر.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15 </a:t>
                      </a:r>
                      <a:r>
                        <a:rPr kumimoji="0" lang="fr-FR" sz="2800" b="0" i="0" u="none" strike="noStrike" kern="1200" cap="none" normalizeH="0" baseline="0" dirty="0">
                          <a:ln>
                            <a:noFill/>
                          </a:ln>
                          <a:solidFill>
                            <a:schemeClr val="bg1"/>
                          </a:solidFill>
                          <a:effectLst/>
                          <a:latin typeface="Arial" charset="0"/>
                          <a:ea typeface="+mn-ea"/>
                          <a:cs typeface="Arial" charset="0"/>
                        </a:rPr>
                        <a:t>et je suis heureux pour vous de n'avoir pas été là, afin que vous croyiez. Mais allons à lui! Alors Thomas, celui que l'on appelle Didyme, dit aux autres disciples: "Allons, nous aussi, et nous mourrons avec lui. A son arrivée, Jésus trouva Lazare au tombeau; il y était depuis quatre jours déjà.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15 And I am glad for your sakes that I was not there, that you may believe. Nevertheless let us go to him. 16 Then Thomas, who is called the Twin, said to his fellow disciples, Let us also go, that we may die with Him. 17 So when Jesus came, He found that he had already been in the tomb four days.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39242"/>
        </p:xfrm>
        <a:graphic>
          <a:graphicData uri="http://schemas.openxmlformats.org/drawingml/2006/table">
            <a:tbl>
              <a:tblPr rtl="1"/>
              <a:tblGrid>
                <a:gridCol w="4445455">
                  <a:extLst>
                    <a:ext uri="{9D8B030D-6E8A-4147-A177-3AD203B41FA5}">
                      <a16:colId xmlns:a16="http://schemas.microsoft.com/office/drawing/2014/main" val="20000"/>
                    </a:ext>
                  </a:extLst>
                </a:gridCol>
                <a:gridCol w="470013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وكانت بيتُ عنيا قريبةً مِن أُورشليم نحوَ خمسَ عشرةَ غلوة. وكانَ كثيرون مِن اليهودِ قد جاءوا إلى مريم ومرثا ليعزُّوهُما عن أخيهِما. فلمَّا سَمِعَت مرثا أنَّ يسوعَ آتٍ قامت وخرجت للقائه، أمَّا مريمُ فكانت جالسةً في البيتِ.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bg1"/>
                          </a:solidFill>
                          <a:effectLst/>
                          <a:latin typeface="Arial" charset="0"/>
                          <a:cs typeface="Arial" charset="0"/>
                        </a:rPr>
                        <a:t>18 </a:t>
                      </a:r>
                      <a:r>
                        <a:rPr kumimoji="0" lang="fr-FR" sz="2800" b="0" i="0" u="none" strike="noStrike" kern="1200" cap="none" normalizeH="0" baseline="0" dirty="0">
                          <a:ln>
                            <a:noFill/>
                          </a:ln>
                          <a:solidFill>
                            <a:schemeClr val="bg1"/>
                          </a:solidFill>
                          <a:effectLst/>
                          <a:latin typeface="Arial" charset="0"/>
                          <a:ea typeface="+mn-ea"/>
                          <a:cs typeface="Arial" charset="0"/>
                        </a:rPr>
                        <a:t>Comme Béthanie est distante de Jérusalem d'environ quinze stades, beaucoup de Juifs étaient venus chez Marthe et Marie pour les consoler au sujet de leur frère. Lorsque Marthe apprit que Jésus arrivait, elle alla au-devant de lui, tandis que Marie était assise dans la maison.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18 Now Bethany was near Jerusalem, about two miles away. 19 And many of the Jews had joined the women around Martha and Mary, to comfort them concerning their brother. 20 Then Martha, as soon as she heard that Jesus was coming, went and met Him, but Mary was sitting in the house.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348404"/>
        </p:xfrm>
        <a:graphic>
          <a:graphicData uri="http://schemas.openxmlformats.org/drawingml/2006/table">
            <a:tbl>
              <a:tblPr rtl="1"/>
              <a:tblGrid>
                <a:gridCol w="4858657">
                  <a:extLst>
                    <a:ext uri="{9D8B030D-6E8A-4147-A177-3AD203B41FA5}">
                      <a16:colId xmlns:a16="http://schemas.microsoft.com/office/drawing/2014/main" val="20000"/>
                    </a:ext>
                  </a:extLst>
                </a:gridCol>
                <a:gridCol w="4286931">
                  <a:extLst>
                    <a:ext uri="{9D8B030D-6E8A-4147-A177-3AD203B41FA5}">
                      <a16:colId xmlns:a16="http://schemas.microsoft.com/office/drawing/2014/main" val="20001"/>
                    </a:ext>
                  </a:extLst>
                </a:gridCol>
              </a:tblGrid>
              <a:tr h="2098666">
                <a:tc gridSpan="2">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فقالت مرثا ليسوعَ: " يا سيِّدُ، لو كنتَ ههُنا ما كان أخي ليموت. لكنِّى الآنَ أيضاً أعَلَمُ أنَّ كلَّ ما تطلب مِن اللَّهِ  يُعطيك اللَّهِ إياه ". قال لها يسوعُ: " سيقومُ أخوكِ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a:t>
                      </a:r>
                      <a:r>
                        <a:rPr kumimoji="0" lang="fr-FR" sz="2800" b="0" i="0" u="none" strike="noStrike" kern="1200" cap="none" normalizeH="0" baseline="0" dirty="0">
                          <a:ln>
                            <a:noFill/>
                          </a:ln>
                          <a:solidFill>
                            <a:schemeClr val="bg1"/>
                          </a:solidFill>
                          <a:effectLst/>
                          <a:latin typeface="Arial" charset="0"/>
                          <a:ea typeface="+mn-ea"/>
                          <a:cs typeface="Arial" charset="0"/>
                        </a:rPr>
                        <a:t>Marthe dit à Jésus: "Seigneur, si tu avais été ici, mon frère ne serait pas mort! Mais maintenant encore, je sais que tout ce que tu demanderas à Dieu, Dieu te le donnera."Jésus lui répondit: "Ton frère ressuscitera."</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a:ln>
                            <a:noFill/>
                          </a:ln>
                          <a:solidFill>
                            <a:schemeClr val="bg1"/>
                          </a:solidFill>
                          <a:effectLst/>
                          <a:latin typeface="Arial" charset="0"/>
                          <a:cs typeface="Arial" charset="0"/>
                        </a:rPr>
                        <a:t>21 Then Martha said to Jesus, Lord, if You had been here, my brother would not have died. 22 But even now I know that whatever You ask of God, God will give You. 23 Jesus said to her, Your brother will rise again. </a:t>
                      </a:r>
                      <a:endParaRPr kumimoji="0" lang="en-US" sz="27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339840"/>
        </p:xfrm>
        <a:graphic>
          <a:graphicData uri="http://schemas.openxmlformats.org/drawingml/2006/table">
            <a:tbl>
              <a:tblPr rtl="1"/>
              <a:tblGrid>
                <a:gridCol w="4150637">
                  <a:extLst>
                    <a:ext uri="{9D8B030D-6E8A-4147-A177-3AD203B41FA5}">
                      <a16:colId xmlns:a16="http://schemas.microsoft.com/office/drawing/2014/main" val="20000"/>
                    </a:ext>
                  </a:extLst>
                </a:gridCol>
                <a:gridCol w="4994951">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قالت لهُ مرثا: " أنا أعلَمُ أنَّه سيقومُ في القيامة، في اليوم الأخير ". قال لها يسوعُ: " أنا هو القيامةُ والحياةُ. مَن يؤمن بي ولو ماتَ فهو يحيا، وكلُّ مَن هو حي ويؤمن بي فلن يموتَ إلى الأبدِ. أتؤمنينَ بهذا؟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"Je sais, répondit-elle, qu'il ressuscitera lors de la résurrection, au dernier jour." </a:t>
                      </a:r>
                      <a:r>
                        <a:rPr kumimoji="0" lang="en-US" sz="2800" b="0" i="0" u="none" strike="noStrike" cap="none" normalizeH="0" baseline="0" dirty="0">
                          <a:ln>
                            <a:noFill/>
                          </a:ln>
                          <a:solidFill>
                            <a:schemeClr val="bg1"/>
                          </a:solidFill>
                          <a:effectLst/>
                          <a:latin typeface="Arial" charset="0"/>
                          <a:cs typeface="Arial" charset="0"/>
                        </a:rPr>
                        <a:t>25 </a:t>
                      </a:r>
                      <a:r>
                        <a:rPr kumimoji="0" lang="fr-FR" sz="2800" b="0" i="0" u="none" strike="noStrike" kern="1200" cap="none" normalizeH="0" baseline="0" dirty="0">
                          <a:ln>
                            <a:noFill/>
                          </a:ln>
                          <a:solidFill>
                            <a:schemeClr val="bg1"/>
                          </a:solidFill>
                          <a:effectLst/>
                          <a:latin typeface="Arial" charset="0"/>
                          <a:ea typeface="+mn-ea"/>
                          <a:cs typeface="Arial" charset="0"/>
                        </a:rPr>
                        <a:t>Jésus lui dit: "Je suis la Résurrection et la Vie: celui qui croit en moi, même s'il meurt, vivra; et quiconque vit et croit en moi ne mourra jamais. Crois-tu cela?"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24 Martha said to Him, I know that he will rise again in the resurrection at the last day. </a:t>
                      </a:r>
                      <a:endParaRPr kumimoji="0" lang="en-US" sz="28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25 Jesus said to her, I am the resurrection and the life. He who believes in Me, though he may die, he shall live. 26 And whoever lives and believes in Me shall never die. Do you believe this?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66560"/>
        </p:xfrm>
        <a:graphic>
          <a:graphicData uri="http://schemas.openxmlformats.org/drawingml/2006/table">
            <a:tbl>
              <a:tblPr rtl="1"/>
              <a:tblGrid>
                <a:gridCol w="4342723">
                  <a:extLst>
                    <a:ext uri="{9D8B030D-6E8A-4147-A177-3AD203B41FA5}">
                      <a16:colId xmlns:a16="http://schemas.microsoft.com/office/drawing/2014/main" val="20000"/>
                    </a:ext>
                  </a:extLst>
                </a:gridCol>
                <a:gridCol w="4802865">
                  <a:extLst>
                    <a:ext uri="{9D8B030D-6E8A-4147-A177-3AD203B41FA5}">
                      <a16:colId xmlns:a16="http://schemas.microsoft.com/office/drawing/2014/main" val="20001"/>
                    </a:ext>
                  </a:extLst>
                </a:gridCol>
              </a:tblGrid>
              <a:tr h="131284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قالت له: " نعم يا سيِّد. أنا أؤمن أنَّك أنتَ المسيحُ ابنُ اللَّهِ، الآتي إلى العالم ".ولمَّا قالت هذا مَضت ودَعت مريمَ أُختَها سراً وقالت لها المعلم ههنا وهو يدعوكِ فلما سمعت نهضت مسرعة وجاءت إليه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27 "Oui, Seigneur, répondit-elle, je crois que tu es le Christ, le Fils de Dieu, Celui qui vient dans le monde. 28 Là-dessus, elle partit appeler sa </a:t>
                      </a:r>
                      <a:r>
                        <a:rPr kumimoji="0" lang="fr-FR" sz="2800" b="0" i="0" u="none" strike="noStrike" kern="1200" cap="none" normalizeH="0" baseline="0" dirty="0" err="1">
                          <a:ln>
                            <a:noFill/>
                          </a:ln>
                          <a:solidFill>
                            <a:schemeClr val="bg1"/>
                          </a:solidFill>
                          <a:effectLst/>
                          <a:latin typeface="Arial" charset="0"/>
                          <a:ea typeface="+mn-ea"/>
                          <a:cs typeface="Arial" charset="0"/>
                        </a:rPr>
                        <a:t>soeur</a:t>
                      </a:r>
                      <a:r>
                        <a:rPr kumimoji="0" lang="fr-FR" sz="2800" b="0" i="0" u="none" strike="noStrike" kern="1200" cap="none" normalizeH="0" baseline="0" dirty="0">
                          <a:ln>
                            <a:noFill/>
                          </a:ln>
                          <a:solidFill>
                            <a:schemeClr val="bg1"/>
                          </a:solidFill>
                          <a:effectLst/>
                          <a:latin typeface="Arial" charset="0"/>
                          <a:ea typeface="+mn-ea"/>
                          <a:cs typeface="Arial" charset="0"/>
                        </a:rPr>
                        <a:t> Marie et lui dit tout bas: "Le Maître est là et il t'appelle." A ces mots, Marie se leva immédiatement et alla vers lui.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27 She said to Him, Yes, Lord, I believe that You are the Christ, the Son of God, who is to come into the world. 28 And when she had said these things, she went her way and secretly called Mary her sister, saying, The Teacher has come and is calling for you. 29 As soon as she heard that, she arose quickly and came to Him.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39242"/>
        </p:xfrm>
        <a:graphic>
          <a:graphicData uri="http://schemas.openxmlformats.org/drawingml/2006/table">
            <a:tbl>
              <a:tblPr rtl="1"/>
              <a:tblGrid>
                <a:gridCol w="4726895">
                  <a:extLst>
                    <a:ext uri="{9D8B030D-6E8A-4147-A177-3AD203B41FA5}">
                      <a16:colId xmlns:a16="http://schemas.microsoft.com/office/drawing/2014/main" val="20000"/>
                    </a:ext>
                  </a:extLst>
                </a:gridCol>
                <a:gridCol w="4418693">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bg1"/>
                          </a:solidFill>
                          <a:effectLst/>
                          <a:latin typeface="Arial" charset="0"/>
                          <a:cs typeface="Arial" charset="0"/>
                        </a:rPr>
                        <a:t>لأن يسوع لم يكن قد جاءَ إلى القرية، بل كان أيضاً في المكان الذي لاقتهُ فيهِ مرثا. فاليهودَ الذينَ كانوا معها في البيتِ يُعزُّونها، لمَّا رأوا مريم قامت مسرعة وخرجت، تبعوها ظانين: " إنَّها ذاهبة إلى القبر لتبكي هناك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Jésus, en effet, n'était pas encore entré dans le village; il se trouvait toujours à l'endroit où Marthe l'avait rencontré. Les Juifs étaient avec Marie dans la maison et ils cherchaient à la consoler. Ils la virent se lever soudain pour sortir, ils la suivirent: ils se figuraient qu'elle se rendait au tombeau pour s'y lamenter.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30 Now Jesus had not yet come into the town, but was in the place where Martha met Him. 31 Then the Jews who were with her in the house, and comforting her, when they saw that Mary rose up quickly and went out, followed her, saying, She is going to the tomb to weep there.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766560"/>
        </p:xfrm>
        <a:graphic>
          <a:graphicData uri="http://schemas.openxmlformats.org/drawingml/2006/table">
            <a:tbl>
              <a:tblPr rtl="1"/>
              <a:tblGrid>
                <a:gridCol w="4534809">
                  <a:extLst>
                    <a:ext uri="{9D8B030D-6E8A-4147-A177-3AD203B41FA5}">
                      <a16:colId xmlns:a16="http://schemas.microsoft.com/office/drawing/2014/main" val="20000"/>
                    </a:ext>
                  </a:extLst>
                </a:gridCol>
                <a:gridCol w="4610779">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فلمَّا جاءت مريمُ إلى حيثُ كانَ يسوعُ ورأتهُ، خرَّت عندَ قدميه قائلةً: " يا سيِّد، لو كُنتَ ههُنا ما كان أخي ليموت ". فلمَّا رآها يسوعُ تبكي، ورأى اليهودُ أيضاً الذينَ جاءوا معها يبكونَ، تألم بالرُّوح واضطربَ،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32 </a:t>
                      </a:r>
                      <a:r>
                        <a:rPr kumimoji="0" lang="fr-FR" sz="2800" b="0" i="0" u="none" strike="noStrike" kern="1200" cap="none" normalizeH="0" baseline="0" dirty="0">
                          <a:ln>
                            <a:noFill/>
                          </a:ln>
                          <a:solidFill>
                            <a:schemeClr val="bg1"/>
                          </a:solidFill>
                          <a:effectLst/>
                          <a:latin typeface="Arial" charset="0"/>
                          <a:ea typeface="+mn-ea"/>
                          <a:cs typeface="Arial" charset="0"/>
                        </a:rPr>
                        <a:t>Lorsque Marie parvint à l'endroit où se trouvait Jésus, dès qu'elle le vit, elle tomba à ses pieds et lui dit: "Seigneur, si tu avais été ici, mon frère ne serait pas mort." Lorsqu'il la vit se lamenter, elle et les Juifs qui l'accompagnaient, Jésus frémit intérieurement et il se troubla.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32 Then, when Mary came where Jesus was, and saw Him, she fell down at His feet, saying to Him, Lord, if You had been here, my brother would not have died. 33 Therefore, when Jesus saw her weeping, and the Jews who came with her weeping, He groaned in the spirit and was troubled.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82752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bg1"/>
                          </a:solidFill>
                          <a:effectLst/>
                          <a:latin typeface="Arial" charset="0"/>
                          <a:cs typeface="Arial" charset="0"/>
                        </a:rPr>
                        <a:t>وقال لهم:" أين وضعتُموهُ؟ " فقالوا له: " يا سيِّـدُ، تعالَ وانظُر ". فدمعت عينا يسوعُ.</a:t>
                      </a:r>
                      <a:r>
                        <a:rPr kumimoji="0" lang="en-CA"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فقال اليهودُ: " انظُروا كيف يحبُّهُ ". وقال بعضٌ منهُم: " أما كان يقدِر هذا الذي فتحَ عيني المولود أعمى أن لا يدع هذا أيضاً يموتُ؟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34 Il dit: "Où l'avez-vous déposé?" Ils répondirent: "Seigneur, viens voir." Alors Jésus pleura; et les Juifs disaient: "Voyez comme il l'aimait!" Mais quelques-uns d'entre eux dirent: "Celui qui a ouvert les yeux de l'aveugle, n'a pas été capable d'empêcher Lazare de mourir."</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34 And He said, Where have you laid him? They said to Him, Lord, come and see. 35 Jesus wept. 36 Then the Jews said, See how He loved him! 37 And some of them said, Could not this Man, who opened the eyes of the blind, also have kept this man from dying?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33984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فتحننَ يسوعُ في نفسِهِ وجاءَ إلى القبر، وكانَ مغارة وكان على بابه حجرٌ عظيمٌ. قال لهم يسوعُ: " ارفعوا هذا الحجر ". قالت له مرثا، أُختُ الميت يا سيِّدُ، قد أنْتَنَ لأنَّ لهُ أربعةَ أيَّام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38 Alors, à nouveau, Jésus frémit intérieurement et il s'en fut au tombeau; c'était une grotte dont une pierre recouvrait l'entrée. Jésus dit alors: "Enlevez cette pierre." Marthe, la sœur du défunt, lui dit: "Seigneur, il doit déjà sentir.  Il y a en effet quatre jours."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38 Then Jesus, again groaning in Himself, came to the tomb. It was a cave, and a stone lay against it. 39 Jesus said, Take away the stone. Martha, the sister of him who was dead, said to Him, Lord, by this time there is a stench, for he has been dead four days.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6528744"/>
        </p:xfrm>
        <a:graphic>
          <a:graphicData uri="http://schemas.openxmlformats.org/drawingml/2006/table">
            <a:tbl>
              <a:tblPr rtl="1"/>
              <a:tblGrid>
                <a:gridCol w="4105959">
                  <a:extLst>
                    <a:ext uri="{9D8B030D-6E8A-4147-A177-3AD203B41FA5}">
                      <a16:colId xmlns:a16="http://schemas.microsoft.com/office/drawing/2014/main" val="20000"/>
                    </a:ext>
                  </a:extLst>
                </a:gridCol>
                <a:gridCol w="5039629">
                  <a:extLst>
                    <a:ext uri="{9D8B030D-6E8A-4147-A177-3AD203B41FA5}">
                      <a16:colId xmlns:a16="http://schemas.microsoft.com/office/drawing/2014/main" val="20001"/>
                    </a:ext>
                  </a:extLst>
                </a:gridCol>
              </a:tblGrid>
              <a:tr h="21701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قال لها يسوع: " ألم أقُلْ لكِ: إنكِ إن آمَنتِ تَرينَ مجدَ اللَّهِ؟ ". فرفعوا الحجر عن بابِ القبر، ورفعَ يسوعُ عينيهِ إلى فوقُ، وقال: " يا أبت، أشكُرُكَ لأنَّكَ سَمعتَ لي،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40 Mais Jésus lui répondit: "Ne t'ai-je pas dit que, si tu crois, tu verras la gloire de Dieu?" On ôta donc la pierre. Alors, Jésus leva les yeux et dit: "Père, je te rends grâce de ce que tu m'as exaucé.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40 Jesus said to her, Did I not say to you that if you would believe you would see the glory of God? 41 Then they took away the stone from the place where the dead man was lying. And Jesus lifted up His eyes and said, Father, I thank You that You have heard Me.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78303" name="Group 31"/>
          <p:cNvGraphicFramePr>
            <a:graphicFrameLocks noGrp="1"/>
          </p:cNvGraphicFramePr>
          <p:nvPr/>
        </p:nvGraphicFramePr>
        <p:xfrm>
          <a:off x="34925" y="44450"/>
          <a:ext cx="9145588" cy="5804218"/>
        </p:xfrm>
        <a:graphic>
          <a:graphicData uri="http://schemas.openxmlformats.org/drawingml/2006/table">
            <a:tbl>
              <a:tblPr rtl="1"/>
              <a:tblGrid>
                <a:gridCol w="4461103">
                  <a:extLst>
                    <a:ext uri="{9D8B030D-6E8A-4147-A177-3AD203B41FA5}">
                      <a16:colId xmlns:a16="http://schemas.microsoft.com/office/drawing/2014/main" val="20000"/>
                    </a:ext>
                  </a:extLst>
                </a:gridCol>
                <a:gridCol w="4684485">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وأنا قد عَلِمتُ أنَّك تسمعُ لي في كلِّ حينٍ. لكن من أجلِ هذا الجمع المُحيط بي قُلتُ، ليؤمنوا أنَّك أنت الذي أرسلتني ". ولمَّا قال هذا صرخَ بصوتٍ عظيم:" لعازر هَلُمَّ خارجاً ".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normalizeH="0" baseline="0" dirty="0">
                          <a:ln>
                            <a:noFill/>
                          </a:ln>
                          <a:solidFill>
                            <a:schemeClr val="bg1"/>
                          </a:solidFill>
                          <a:effectLst/>
                          <a:latin typeface="Arial" charset="0"/>
                          <a:ea typeface="+mn-ea"/>
                          <a:cs typeface="Arial" charset="0"/>
                        </a:rPr>
                        <a:t>42 Certes, je savais bien que tu m'exauces toujours, mais j'ai parlé à cause de cette foule qui m'entoure, afin qu'ils croient que tu m'as envoyé." Ayant ainsi parlé, il cria d'une voix forte: "Lazare, sors!"</a:t>
                      </a:r>
                      <a:endParaRPr kumimoji="0" lang="en-US" sz="2800" b="0" i="0" u="none" strike="noStrike" kern="1200" cap="none" normalizeH="0" baseline="0" dirty="0">
                        <a:ln>
                          <a:noFill/>
                        </a:ln>
                        <a:solidFill>
                          <a:schemeClr val="bg1"/>
                        </a:solidFill>
                        <a:effectLst/>
                        <a:latin typeface="Arial" charset="0"/>
                        <a:ea typeface="+mn-ea"/>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42 And I know that You always hear Me, but because of the people who are standing by I said this, that they may believe that You sent Me. 43 Now when He had said these things, He cried with a loud voice, Lazarus, come forth! </a:t>
                      </a:r>
                      <a:endParaRPr kumimoji="0" lang="en-US" sz="2800" b="0" i="0" u="none" strike="noStrike" cap="none" normalizeH="0" baseline="0" dirty="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21266" name="Group 18"/>
          <p:cNvGraphicFramePr>
            <a:graphicFrameLocks noGrp="1"/>
          </p:cNvGraphicFramePr>
          <p:nvPr/>
        </p:nvGraphicFramePr>
        <p:xfrm>
          <a:off x="34925" y="44450"/>
          <a:ext cx="9001125" cy="6705600"/>
        </p:xfrm>
        <a:graphic>
          <a:graphicData uri="http://schemas.openxmlformats.org/drawingml/2006/table">
            <a:tbl>
              <a:tblPr rtl="1"/>
              <a:tblGrid>
                <a:gridCol w="4475740">
                  <a:extLst>
                    <a:ext uri="{9D8B030D-6E8A-4147-A177-3AD203B41FA5}">
                      <a16:colId xmlns:a16="http://schemas.microsoft.com/office/drawing/2014/main" val="20000"/>
                    </a:ext>
                  </a:extLst>
                </a:gridCol>
                <a:gridCol w="4525385">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فخرجَ الميتُ مربوطة رجلاهُ ويداهُ بلفائف، ووجهُهُ ملفوفٌ بمنديلٍ. فقال لهُم يسوعُ: " حُلُّوهُ ودَعوهُ يَذهب ". فكثيرونَ مِن اليهودِ الذينَ جاءوا إلى مريم، لمَّا رأوا ما صَنعَ يسوعُ، آمَنوا بهِ.</a:t>
                      </a:r>
                      <a:r>
                        <a:rPr kumimoji="0" lang="ar-EG" sz="3000" b="0" i="0" u="none" strike="noStrike" cap="none" normalizeH="0" baseline="0" dirty="0">
                          <a:ln>
                            <a:noFill/>
                          </a:ln>
                          <a:solidFill>
                            <a:srgbClr val="FF9933"/>
                          </a:solidFill>
                          <a:effectLst/>
                          <a:latin typeface="Arial" charset="0"/>
                          <a:cs typeface="Arial" charset="0"/>
                        </a:rPr>
                        <a:t>(والمجد للـه دائماً)</a:t>
                      </a:r>
                      <a:endParaRPr kumimoji="0" lang="en-CA" sz="30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700" b="0" i="0" u="none" strike="noStrike" cap="none" normalizeH="0" baseline="0" dirty="0">
                          <a:ln>
                            <a:noFill/>
                          </a:ln>
                          <a:solidFill>
                            <a:schemeClr val="bg1"/>
                          </a:solidFill>
                          <a:effectLst/>
                          <a:latin typeface="Arial" charset="0"/>
                          <a:cs typeface="Arial" charset="0"/>
                        </a:rPr>
                        <a:t>44 Et celui qui avait été mort sortit, les pieds et les mains attachés par des bandes, et le visage enveloppé d'un linge. Jésus dit aux gens: "Déliez-le et laissez-le aller!".  Beaucoup de ces Juifs qui étaient venus auprès de Marie et qui avaient vu ce que Jésus avait fait, crurent en lui.</a:t>
                      </a:r>
                      <a:endParaRPr kumimoji="0" lang="en-US" sz="27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dirty="0">
                          <a:ln>
                            <a:noFill/>
                          </a:ln>
                          <a:solidFill>
                            <a:srgbClr val="FF9900"/>
                          </a:solidFill>
                          <a:effectLst/>
                          <a:latin typeface="Arial" charset="0"/>
                          <a:cs typeface="Arial" charset="0"/>
                        </a:rPr>
                        <a:t>(Gloire à Dieu éternellement.</a:t>
                      </a:r>
                      <a:endParaRPr kumimoji="0" lang="fr-FR" sz="24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CA" sz="2800" b="0" i="0" u="none" strike="noStrike" cap="none" normalizeH="0" baseline="0" dirty="0">
                          <a:ln>
                            <a:noFill/>
                          </a:ln>
                          <a:solidFill>
                            <a:schemeClr val="bg1"/>
                          </a:solidFill>
                          <a:effectLst/>
                          <a:latin typeface="Arial" charset="0"/>
                          <a:cs typeface="Arial" charset="0"/>
                        </a:rPr>
                        <a:t>44 And he who had died came out bound hand and foot with </a:t>
                      </a:r>
                      <a:r>
                        <a:rPr kumimoji="0" lang="en-CA" sz="2800" b="0" i="0" u="none" strike="noStrike" cap="none" normalizeH="0" baseline="0" dirty="0" err="1">
                          <a:ln>
                            <a:noFill/>
                          </a:ln>
                          <a:solidFill>
                            <a:schemeClr val="bg1"/>
                          </a:solidFill>
                          <a:effectLst/>
                          <a:latin typeface="Arial" charset="0"/>
                          <a:cs typeface="Arial" charset="0"/>
                        </a:rPr>
                        <a:t>graveclothes</a:t>
                      </a:r>
                      <a:r>
                        <a:rPr kumimoji="0" lang="en-CA" sz="2800" b="0" i="0" u="none" strike="noStrike" cap="none" normalizeH="0" baseline="0" dirty="0">
                          <a:ln>
                            <a:noFill/>
                          </a:ln>
                          <a:solidFill>
                            <a:schemeClr val="bg1"/>
                          </a:solidFill>
                          <a:effectLst/>
                          <a:latin typeface="Arial" charset="0"/>
                          <a:cs typeface="Arial" charset="0"/>
                        </a:rPr>
                        <a:t>, and his face was wrapped with a cloth. Jesus said to them, Loose him, and let him go. 45 Then many of the Jews who had come to Mary, and had seen the things Jesus did, believed in Him. </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22275" name="Picture 3" descr="pointing"/>
          <p:cNvPicPr>
            <a:picLocks noChangeAspect="1" noChangeArrowheads="1"/>
          </p:cNvPicPr>
          <p:nvPr/>
        </p:nvPicPr>
        <p:blipFill>
          <a:blip r:embed="rId2" cstate="print"/>
          <a:srcRect/>
          <a:stretch>
            <a:fillRect/>
          </a:stretch>
        </p:blipFill>
        <p:spPr bwMode="auto">
          <a:xfrm>
            <a:off x="2928926" y="5929330"/>
            <a:ext cx="1238250" cy="628650"/>
          </a:xfrm>
          <a:prstGeom prst="rect">
            <a:avLst/>
          </a:prstGeom>
          <a:noFill/>
        </p:spPr>
      </p:pic>
      <p:sp>
        <p:nvSpPr>
          <p:cNvPr id="7222276" name="Text Box 4"/>
          <p:cNvSpPr txBox="1">
            <a:spLocks noChangeArrowheads="1"/>
          </p:cNvSpPr>
          <p:nvPr/>
        </p:nvSpPr>
        <p:spPr bwMode="auto">
          <a:xfrm>
            <a:off x="900113" y="347663"/>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4217988" y="5713071"/>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22275"/>
                                        </p:tgtEl>
                                        <p:attrNameLst>
                                          <p:attrName>style.visibility</p:attrName>
                                        </p:attrNameLst>
                                      </p:cBhvr>
                                      <p:to>
                                        <p:strVal val="visible"/>
                                      </p:to>
                                    </p:set>
                                    <p:anim calcmode="lin" valueType="num">
                                      <p:cBhvr additive="base">
                                        <p:cTn id="7" dur="500" fill="hold"/>
                                        <p:tgtEl>
                                          <p:spTgt spid="7222275"/>
                                        </p:tgtEl>
                                        <p:attrNameLst>
                                          <p:attrName>ppt_x</p:attrName>
                                        </p:attrNameLst>
                                      </p:cBhvr>
                                      <p:tavLst>
                                        <p:tav tm="0">
                                          <p:val>
                                            <p:strVal val="0-#ppt_w/2"/>
                                          </p:val>
                                        </p:tav>
                                        <p:tav tm="100000">
                                          <p:val>
                                            <p:strVal val="#ppt_x"/>
                                          </p:val>
                                        </p:tav>
                                      </p:tavLst>
                                    </p:anim>
                                    <p:anim calcmode="lin" valueType="num">
                                      <p:cBhvr additive="base">
                                        <p:cTn id="8" dur="500" fill="hold"/>
                                        <p:tgtEl>
                                          <p:spTgt spid="72222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6842" name="Group 26"/>
          <p:cNvGraphicFramePr>
            <a:graphicFrameLocks noGrp="1"/>
          </p:cNvGraphicFramePr>
          <p:nvPr/>
        </p:nvGraphicFramePr>
        <p:xfrm>
          <a:off x="468314" y="404813"/>
          <a:ext cx="8137525" cy="5992368"/>
        </p:xfrm>
        <a:graphic>
          <a:graphicData uri="http://schemas.openxmlformats.org/drawingml/2006/table">
            <a:tbl>
              <a:tblPr rtl="1"/>
              <a:tblGrid>
                <a:gridCol w="8137525">
                  <a:extLst>
                    <a:ext uri="{9D8B030D-6E8A-4147-A177-3AD203B41FA5}">
                      <a16:colId xmlns:a16="http://schemas.microsoft.com/office/drawing/2014/main" val="20000"/>
                    </a:ext>
                  </a:extLst>
                </a:gridCol>
              </a:tblGrid>
              <a:tr h="2087563">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a:ln>
                          <a:noFill/>
                        </a:ln>
                        <a:solidFill>
                          <a:srgbClr val="FF9900"/>
                        </a:solidFill>
                        <a:effectLst/>
                        <a:latin typeface="Arial" charset="0"/>
                        <a:cs typeface="Arial" charset="0"/>
                      </a:endParaRPr>
                    </a:p>
                    <a:p>
                      <a:pPr marL="0" marR="0" lvl="0" indent="0" algn="r" defTabSz="914400" rtl="0" eaLnBrk="1" fontAlgn="base" latinLnBrk="0" hangingPunct="1">
                        <a:lnSpc>
                          <a:spcPct val="100000"/>
                        </a:lnSpc>
                        <a:spcBef>
                          <a:spcPct val="20000"/>
                        </a:spcBef>
                        <a:spcAft>
                          <a:spcPct val="0"/>
                        </a:spcAft>
                        <a:buClrTx/>
                        <a:buSzTx/>
                        <a:buFontTx/>
                        <a:buNone/>
                        <a:tabLst/>
                      </a:pPr>
                      <a:r>
                        <a:rPr kumimoji="0" lang="arn-CL" sz="4000" b="1" i="0" u="none" strike="noStrike" cap="none" normalizeH="0" baseline="0">
                          <a:ln>
                            <a:noFill/>
                          </a:ln>
                          <a:solidFill>
                            <a:srgbClr val="FF9900"/>
                          </a:solidFill>
                          <a:effectLst/>
                          <a:latin typeface="Arial" charset="0"/>
                          <a:cs typeface="Arial" charset="0"/>
                        </a:rPr>
                        <a:t>Seventh Sunday of the Holy Lent</a:t>
                      </a:r>
                      <a:endParaRPr kumimoji="0" lang="ar-EG" sz="4000" b="1"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4800" b="1" i="0" u="none" strike="noStrike" cap="none" normalizeH="0" baseline="0">
                          <a:ln>
                            <a:noFill/>
                          </a:ln>
                          <a:solidFill>
                            <a:srgbClr val="FF9900"/>
                          </a:solidFill>
                          <a:effectLst/>
                          <a:latin typeface="Arial" charset="0"/>
                          <a:cs typeface="Arial" charset="0"/>
                        </a:rPr>
                        <a:t>Palm Sunday</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800" b="1" i="0" u="none" strike="noStrike" cap="none" normalizeH="0" baseline="0">
                          <a:ln>
                            <a:noFill/>
                          </a:ln>
                          <a:solidFill>
                            <a:srgbClr val="FF9900"/>
                          </a:solidFill>
                          <a:effectLst/>
                          <a:latin typeface="Arial" charset="0"/>
                          <a:cs typeface="Arial" charset="0"/>
                        </a:rPr>
                        <a:t>الأحد االسابع من الصوم المقدس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a:ln>
                            <a:noFill/>
                          </a:ln>
                          <a:solidFill>
                            <a:srgbClr val="FF9900"/>
                          </a:solidFill>
                          <a:effectLst/>
                          <a:latin typeface="Arial" charset="0"/>
                          <a:cs typeface="Arial" charset="0"/>
                        </a:rPr>
                        <a:t>أحد الزعف</a:t>
                      </a:r>
                      <a:r>
                        <a:rPr kumimoji="0" lang="ar-KW" sz="4000" b="1" i="0" u="none" strike="noStrike" cap="none" normalizeH="0" baseline="0">
                          <a:ln>
                            <a:noFill/>
                          </a:ln>
                          <a:solidFill>
                            <a:srgbClr val="FF9900"/>
                          </a:solidFill>
                          <a:effectLst/>
                          <a:latin typeface="Arial" charset="0"/>
                          <a:cs typeface="Arial" charset="0"/>
                        </a:rPr>
                        <a:t> </a:t>
                      </a:r>
                      <a:endParaRPr kumimoji="0" lang="fr-CA" sz="4000" b="0" i="0" u="none" strike="noStrike" cap="none" normalizeH="0" baseline="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Septième Dimanche Du Jeune Sacre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4000" b="1" i="0" u="none" strike="noStrike" cap="none" normalizeH="0" baseline="0">
                          <a:ln>
                            <a:noFill/>
                          </a:ln>
                          <a:solidFill>
                            <a:srgbClr val="FF9900"/>
                          </a:solidFill>
                          <a:effectLst/>
                          <a:latin typeface="Arial" charset="0"/>
                          <a:cs typeface="Arial" charset="0"/>
                        </a:rPr>
                        <a:t>RAMEAUX</a:t>
                      </a:r>
                      <a:endParaRPr kumimoji="0" lang="fr-CA" sz="4000" b="0" i="0" u="none" strike="noStrike" cap="none" normalizeH="0" baseline="0">
                        <a:ln>
                          <a:noFill/>
                        </a:ln>
                        <a:solidFill>
                          <a:srgbClr val="FF9900"/>
                        </a:solidFill>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3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7842"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Vespers Psalm and Gospel</a:t>
            </a:r>
          </a:p>
          <a:p>
            <a:pPr algn="ctr"/>
            <a:r>
              <a:rPr lang="ar-EG" sz="4400" u="sng">
                <a:solidFill>
                  <a:srgbClr val="FF9933"/>
                </a:solidFill>
              </a:rPr>
              <a:t>مزمور و أنجيل  عشية</a:t>
            </a:r>
          </a:p>
          <a:p>
            <a:pPr algn="ctr"/>
            <a:r>
              <a:rPr lang="fr-CA" sz="4400" u="sng">
                <a:solidFill>
                  <a:srgbClr val="FF9933"/>
                </a:solidFill>
              </a:rPr>
              <a:t>Psaume et Évangile du soir</a:t>
            </a:r>
          </a:p>
        </p:txBody>
      </p:sp>
      <p:pic>
        <p:nvPicPr>
          <p:cNvPr id="4387843" name="Picture 3" descr="sunset cross"/>
          <p:cNvPicPr>
            <a:picLocks noChangeAspect="1" noChangeArrowheads="1"/>
          </p:cNvPicPr>
          <p:nvPr/>
        </p:nvPicPr>
        <p:blipFill>
          <a:blip r:embed="rId2" cstate="print"/>
          <a:srcRect/>
          <a:stretch>
            <a:fillRect/>
          </a:stretch>
        </p:blipFill>
        <p:spPr bwMode="auto">
          <a:xfrm>
            <a:off x="3108325" y="765175"/>
            <a:ext cx="3624263" cy="2324100"/>
          </a:xfrm>
          <a:prstGeom prst="rect">
            <a:avLst/>
          </a:prstGeom>
          <a:noFill/>
        </p:spPr>
      </p:pic>
    </p:spTree>
  </p:cSld>
  <p:clrMapOvr>
    <a:masterClrMapping/>
  </p:clrMapOvr>
</p:sld>
</file>

<file path=ppt/slides/slide3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8886" name="Group 22"/>
          <p:cNvGraphicFramePr>
            <a:graphicFrameLocks noGrp="1"/>
          </p:cNvGraphicFramePr>
          <p:nvPr/>
        </p:nvGraphicFramePr>
        <p:xfrm>
          <a:off x="69851" y="0"/>
          <a:ext cx="9074150" cy="6666930"/>
        </p:xfrm>
        <a:graphic>
          <a:graphicData uri="http://schemas.openxmlformats.org/drawingml/2006/table">
            <a:tbl>
              <a:tblPr rtl="1"/>
              <a:tblGrid>
                <a:gridCol w="4427537">
                  <a:extLst>
                    <a:ext uri="{9D8B030D-6E8A-4147-A177-3AD203B41FA5}">
                      <a16:colId xmlns:a16="http://schemas.microsoft.com/office/drawing/2014/main" val="20000"/>
                    </a:ext>
                  </a:extLst>
                </a:gridCol>
                <a:gridCol w="4646613">
                  <a:extLst>
                    <a:ext uri="{9D8B030D-6E8A-4147-A177-3AD203B41FA5}">
                      <a16:colId xmlns:a16="http://schemas.microsoft.com/office/drawing/2014/main" val="20001"/>
                    </a:ext>
                  </a:extLst>
                </a:gridCol>
              </a:tblGrid>
              <a:tr h="198913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dirty="0">
                          <a:ln>
                            <a:noFill/>
                          </a:ln>
                          <a:solidFill>
                            <a:srgbClr val="FF9933"/>
                          </a:solidFill>
                          <a:effectLst/>
                          <a:latin typeface="Arial" charset="0"/>
                          <a:cs typeface="Arial" charset="0"/>
                        </a:rPr>
                        <a:t>مزمور عشية (</a:t>
                      </a:r>
                      <a:r>
                        <a:rPr kumimoji="0" lang="en-US" sz="3600" b="0" i="0" u="sng" strike="noStrike" cap="none" normalizeH="0" baseline="0" dirty="0">
                          <a:ln>
                            <a:noFill/>
                          </a:ln>
                          <a:solidFill>
                            <a:srgbClr val="FF9933"/>
                          </a:solidFill>
                          <a:effectLst/>
                          <a:latin typeface="Arial" charset="0"/>
                          <a:cs typeface="Arial" charset="0"/>
                        </a:rPr>
                        <a:t>118 : 26 – 27 </a:t>
                      </a:r>
                      <a:r>
                        <a:rPr kumimoji="0" lang="ar-SA" sz="3600" b="0" i="0" u="sng" strike="noStrike" cap="none" normalizeH="0" baseline="0" dirty="0">
                          <a:ln>
                            <a:noFill/>
                          </a:ln>
                          <a:solidFill>
                            <a:srgbClr val="FF9933"/>
                          </a:solidFill>
                          <a:effectLst/>
                          <a:latin typeface="Arial" charset="0"/>
                          <a:cs typeface="Arial" charset="0"/>
                        </a:rPr>
                        <a:t>)</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مُبارَكٌ الآتِي بِاسْمِ الرَّبِّ، بَارَكْناكُمْ مِنْ بَيتِ الربِّ. رتِّبوا عِيداً في الواصَلِين إلى قُرُونِ المَذبَحِ.     هللويا</a:t>
                      </a:r>
                      <a:endParaRPr kumimoji="0" lang="ar-EG" sz="3600" b="0" i="0" u="none" strike="noStrike" cap="none" normalizeH="0" baseline="0" dirty="0">
                        <a:ln>
                          <a:noFill/>
                        </a:ln>
                        <a:solidFill>
                          <a:schemeClr val="bg1"/>
                        </a:solidFill>
                        <a:effectLst/>
                        <a:latin typeface="Arial" charset="0"/>
                        <a:cs typeface="Arial" charset="0"/>
                      </a:endParaRPr>
                    </a:p>
                  </a:txBody>
                  <a:tcPr marL="0" marR="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sng" strike="noStrike" cap="none" normalizeH="0" baseline="0" dirty="0">
                          <a:ln>
                            <a:noFill/>
                          </a:ln>
                          <a:solidFill>
                            <a:srgbClr val="FF9933"/>
                          </a:solidFill>
                          <a:effectLst/>
                          <a:latin typeface="Arial" charset="0"/>
                          <a:cs typeface="Times New Roman" pitchFamily="18" charset="0"/>
                        </a:rPr>
                        <a:t>Psaumes 118:26-27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26 Béni soit celui qui vient, au nom du Seigneur. Nous vous bénissons depuis la maison du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bg1"/>
                          </a:solidFill>
                          <a:effectLst/>
                          <a:latin typeface="Arial" charset="0"/>
                          <a:ea typeface="+mn-ea"/>
                          <a:cs typeface="Arial" charset="0"/>
                        </a:rPr>
                        <a:t>27 Formez le cortège, rameaux en main,  jusqu'aux cornes de l'autel,  Alléluia.</a:t>
                      </a: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a:ln>
                            <a:noFill/>
                          </a:ln>
                          <a:solidFill>
                            <a:srgbClr val="FF9933"/>
                          </a:solidFill>
                          <a:effectLst/>
                          <a:latin typeface="Arial" charset="0"/>
                          <a:cs typeface="Times New Roman" pitchFamily="18" charset="0"/>
                        </a:rPr>
                        <a:t>Psalms 118:26-27</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26 Blessed is he who comes in the name of the Lord! We have blessed you from the house of the Lord.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27 God is the Lord, And He has given us light; Bind the sacrifice with cords to the horns of the altar.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Alleluia</a:t>
                      </a: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49pv</a:t>
            </a:r>
          </a:p>
        </p:txBody>
      </p:sp>
    </p:spTree>
  </p:cSld>
  <p:clrMapOvr>
    <a:masterClrMapping/>
  </p:clrMapOvr>
</p:sld>
</file>

<file path=ppt/slides/slide3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89930" name="Group 42"/>
          <p:cNvGraphicFramePr>
            <a:graphicFrameLocks noGrp="1"/>
          </p:cNvGraphicFramePr>
          <p:nvPr/>
        </p:nvGraphicFramePr>
        <p:xfrm>
          <a:off x="34925" y="-26988"/>
          <a:ext cx="9145588" cy="6553200"/>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3100">
                <a:tc gridSpan="2">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( 12 : 1 ـ 11 )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يسوع قَبْل الفصْح بستَّةِ أيَّامٍ جاء إلى بَيْتِ عَنْيا، حَيثُ كانَ لعازَرُ المَيتُ الذي أقامَهُ يسوع مِن الأمواتِ. فصَنعُوا لهُ وليمةً في ذلك الموضع. وكانت مَرثا تَخدِمُ، وأمَّا لعازَرُ فكان أحَدَ المُتَّكئِينَ مَعهُ.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12: 1-11</a:t>
                      </a: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1Six jours avant la Pâque, Jésus arriva à Béthanie où se trouvait Lazare qu'il avait relevé d'entre les morts. 2 On y offrit un dîner en son honneur: Marthe servait tandis que Lazare se trouvait parmi les convives.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12:1-11</a:t>
                      </a: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Then, six days before the Passover, Jesus came to Bethany, where Lazarus was who had been dead, whom He had raised from the dead. 2 There they made Him a supper; and Martha served, but Lazarus was one of those who sat at the table with Him.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49v</a:t>
            </a:r>
          </a:p>
        </p:txBody>
      </p:sp>
    </p:spTree>
  </p:cSld>
  <p:clrMapOvr>
    <a:masterClrMapping/>
  </p:clrMapOvr>
</p:sld>
</file>

<file path=ppt/slides/slide3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0936" name="Group 24"/>
          <p:cNvGraphicFramePr>
            <a:graphicFrameLocks noGrp="1"/>
          </p:cNvGraphicFramePr>
          <p:nvPr/>
        </p:nvGraphicFramePr>
        <p:xfrm>
          <a:off x="34925" y="44450"/>
          <a:ext cx="9145588" cy="682752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فأخَذَتْ مَريمُ رطل طِيب ناردينٍ فائقٍ كثير الثَّمَنِ، ودَهنتْ به قَدَمَي يسوعَ، ومَسحتهُما بشَعر رأسها، فامتَلأ البَيتُ مِن رائحةِ الطِّيبِ. فقالَ واحدٌ مِن تَلامِيذهِ، الذي هو يهوذا سِمعانُ الإسخَريوطيُّ، الذي كان مُزمِعاً أن يُسلِّمَهُ: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t>
                      </a:r>
                      <a:r>
                        <a:rPr kumimoji="0" lang="fr-FR" sz="2800" b="0" i="0" u="none" strike="noStrike" cap="none" normalizeH="0" baseline="0">
                          <a:ln>
                            <a:noFill/>
                          </a:ln>
                          <a:solidFill>
                            <a:schemeClr val="bg1"/>
                          </a:solidFill>
                          <a:effectLst/>
                          <a:latin typeface="Arial" charset="0"/>
                          <a:cs typeface="Arial" charset="0"/>
                        </a:rPr>
                        <a:t>Marie prit alors une livre d'un parfum de nard pur de grand prix; elle oignit les pieds de Jésus, les essuya avec ses cheveux et la maison fut remplie de ce parfum.4 Alors Judas Iscariote, l'un de ses disciples, celui-là même qui allait le livrer, dit: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Then Mary took a pound of very costly oil of spikenard, anointed the feet of Jesus, and wiped His feet with her hair. And the house was filled with the fragrance of the oil. 4 Then one of His disciples, Judas Iscariot, Simon's son, who would betray Him, said,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1963" name="Group 27"/>
          <p:cNvGraphicFramePr>
            <a:graphicFrameLocks noGrp="1"/>
          </p:cNvGraphicFramePr>
          <p:nvPr/>
        </p:nvGraphicFramePr>
        <p:xfrm>
          <a:off x="34925" y="44452"/>
          <a:ext cx="9145588" cy="676656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لماذا لم يُبعْ هذا الطِّيبُ بثلثمـائةِ دينارٍ ويُعطى للمسـاكين؟ ". وهـذا قاله ليـس عنايـة مِنه بالمساكين، بل لأنَّهُ كانَ سارقاً، وكانَ الصُّندوقُ عِندَهُ، وكانَ يَحْمِلُ ما يُلقَى فيهِ. فقالَ يسوعُ: " دعُوها! إنمَّا حَفِظَتهُ ليوم دفنِي،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"Pourquoi n'a-t-on pas vendu ce parfum trois cents deniers, pour les donner aux pauvres?6 Il parla ainsi, non qu'il eût souci des pauvres, mais parce qu'il était voleur et que, chargé de la bourse, il dérobait ce qu'on y déposait. 7 Jésus dit alors: "Laisse-la! Elle observe cet usage en vue de mon ensevelissement.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Why was this fragrant oil not sold for three hundred denarii and given to the poor? 6 This he said, not that he cared for the poor, but because he was a thief, and had the money box; and he used to take what was put in it. 7 But Jesus said, Let her alone; she has kept this for the day of My burial.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2988" name="Group 28"/>
          <p:cNvGraphicFramePr>
            <a:graphicFrameLocks noGrp="1"/>
          </p:cNvGraphicFramePr>
          <p:nvPr/>
        </p:nvGraphicFramePr>
        <p:xfrm>
          <a:off x="34925" y="44452"/>
          <a:ext cx="9145588" cy="658558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المساكينَ مَعكُمْ كُلّ حينٍ، وأمَّا أنا فَلستُ مَعكُمْ كُل حينٍ.وعلم جمع كثير من اليهود أنه هناك، فجاءوا ليس من أجل يسوع وحده بل لينظروا أيضاً لعازر الذي أقامه يسوع من بين الأموات.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Des pauvres, vous en avez toujours avec vous, mais moi, vous ne m'avez pas pour toujours. 9 Cependant, une grande foule de Juifs avaient appris que Jésus était là, et ils arrivèrent non seulement à cause de Jésus lui-même, mais aussi pour voir ce Lazare qu'il avait relevé d'entre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For the poor you have with you always, but Me you do not have always. 9 Now a great many of the Jews knew that He was there; and they came, not for Jesus' sake only, but that they might also see Lazarus, whom He had raised from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3999" name="Group 15"/>
          <p:cNvGraphicFramePr>
            <a:graphicFrameLocks noGrp="1"/>
          </p:cNvGraphicFramePr>
          <p:nvPr/>
        </p:nvGraphicFramePr>
        <p:xfrm>
          <a:off x="34925" y="44450"/>
          <a:ext cx="9145588" cy="6121401"/>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فتشاور رؤساء الكهنة أن يقتلوا لعازر أيضاً، لأن كثيرين من اليهود كانوا من أجله يمضون ويؤمنون بيسوع.</a:t>
                      </a:r>
                      <a:r>
                        <a:rPr kumimoji="0" lang="en-US" sz="3200" b="0" i="0" u="none" strike="noStrike" cap="none" normalizeH="0" baseline="0">
                          <a:ln>
                            <a:noFill/>
                          </a:ln>
                          <a:solidFill>
                            <a:schemeClr val="bg1"/>
                          </a:solidFill>
                          <a:effectLst/>
                          <a:latin typeface="Arial" charset="0"/>
                          <a:cs typeface="Arial" charset="0"/>
                        </a:rPr>
                        <a:t> </a:t>
                      </a:r>
                      <a:r>
                        <a:rPr kumimoji="0" lang="ar-SA" sz="2800" b="1" i="0" u="none" strike="noStrike" cap="none" normalizeH="0" baseline="0">
                          <a:ln>
                            <a:noFill/>
                          </a:ln>
                          <a:solidFill>
                            <a:srgbClr val="FF9900"/>
                          </a:solidFill>
                          <a:effectLst/>
                          <a:latin typeface="Arial" charset="0"/>
                          <a:cs typeface="Arial" charset="0"/>
                        </a:rPr>
                        <a:t>( والمجد للـه دائماً ).</a:t>
                      </a:r>
                      <a:endParaRPr kumimoji="0" lang="en-CA" sz="2800" b="1" i="0" u="none" strike="noStrike" cap="none" normalizeH="0" baseline="0">
                        <a:ln>
                          <a:noFill/>
                        </a:ln>
                        <a:solidFill>
                          <a:srgbClr val="FF9900"/>
                        </a:solidFill>
                        <a:effectLst/>
                        <a:latin typeface="Arial" charset="0"/>
                        <a:cs typeface="Arial" charset="0"/>
                      </a:endParaRPr>
                    </a:p>
                  </a:txBody>
                  <a:tcPr marL="18000" marR="1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Times New Roman" pitchFamily="18" charset="0"/>
                        </a:rPr>
                        <a:t>10 </a:t>
                      </a:r>
                      <a:r>
                        <a:rPr kumimoji="0" lang="fr-FR" sz="2800" b="0" i="0" u="none" strike="noStrike" cap="none" normalizeH="0" baseline="0">
                          <a:ln>
                            <a:noFill/>
                          </a:ln>
                          <a:solidFill>
                            <a:schemeClr val="bg1"/>
                          </a:solidFill>
                          <a:effectLst/>
                          <a:latin typeface="Arial" charset="0"/>
                          <a:cs typeface="Arial" charset="0"/>
                        </a:rPr>
                        <a:t>Les grands prêtres dès lors décidèrent de faire mourir aussi Lazare, puisque c'était à cause de lui qu'un grand nombre de Juifs les quittaient et croyaient en Jésus.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10 But the chief priests plotted to put Lazarus to death also, 11 because on account of him many of the Jews went away and believed in Jesus.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5010" name="Rectangle 2"/>
          <p:cNvSpPr>
            <a:spLocks noChangeArrowheads="1"/>
          </p:cNvSpPr>
          <p:nvPr/>
        </p:nvSpPr>
        <p:spPr bwMode="auto">
          <a:xfrm>
            <a:off x="755651" y="3429000"/>
            <a:ext cx="7920038" cy="2123658"/>
          </a:xfrm>
          <a:prstGeom prst="rect">
            <a:avLst/>
          </a:prstGeom>
          <a:noFill/>
          <a:ln w="9525">
            <a:noFill/>
            <a:miter lim="800000"/>
            <a:headEnd/>
            <a:tailEnd/>
          </a:ln>
          <a:effectLst/>
        </p:spPr>
        <p:txBody>
          <a:bodyPr>
            <a:spAutoFit/>
          </a:bodyPr>
          <a:lstStyle/>
          <a:p>
            <a:pPr algn="ctr" rtl="0"/>
            <a:r>
              <a:rPr lang="en-US" sz="4400" u="sng">
                <a:solidFill>
                  <a:srgbClr val="FF9933"/>
                </a:solidFill>
              </a:rPr>
              <a:t>Matins Psalm and Gospel</a:t>
            </a:r>
          </a:p>
          <a:p>
            <a:pPr algn="ctr"/>
            <a:r>
              <a:rPr lang="ar-EG" sz="4400" u="sng">
                <a:solidFill>
                  <a:srgbClr val="FF9933"/>
                </a:solidFill>
              </a:rPr>
              <a:t>مزمور</a:t>
            </a:r>
            <a:r>
              <a:rPr lang="en-US" sz="4400" u="sng">
                <a:solidFill>
                  <a:srgbClr val="FF9933"/>
                </a:solidFill>
              </a:rPr>
              <a:t> </a:t>
            </a:r>
            <a:r>
              <a:rPr lang="ar-EG" sz="4400" u="sng">
                <a:solidFill>
                  <a:srgbClr val="FF9933"/>
                </a:solidFill>
              </a:rPr>
              <a:t>و أنجيل  باكر</a:t>
            </a:r>
          </a:p>
          <a:p>
            <a:pPr algn="ctr"/>
            <a:r>
              <a:rPr lang="fr-CA" sz="4400" u="sng">
                <a:solidFill>
                  <a:srgbClr val="FF9933"/>
                </a:solidFill>
              </a:rPr>
              <a:t>Psaume et Évangile du Matin</a:t>
            </a:r>
          </a:p>
        </p:txBody>
      </p:sp>
      <p:pic>
        <p:nvPicPr>
          <p:cNvPr id="4395011" name="Picture 3" descr="sun_cross"/>
          <p:cNvPicPr>
            <a:picLocks noChangeAspect="1" noChangeArrowheads="1"/>
          </p:cNvPicPr>
          <p:nvPr/>
        </p:nvPicPr>
        <p:blipFill>
          <a:blip r:embed="rId2" cstate="print"/>
          <a:srcRect/>
          <a:stretch>
            <a:fillRect/>
          </a:stretch>
        </p:blipFill>
        <p:spPr bwMode="auto">
          <a:xfrm>
            <a:off x="3352801" y="854075"/>
            <a:ext cx="2803525" cy="2430463"/>
          </a:xfrm>
          <a:prstGeom prst="rect">
            <a:avLst/>
          </a:prstGeom>
          <a:noFill/>
        </p:spPr>
      </p:pic>
    </p:spTree>
  </p:cSld>
  <p:clrMapOvr>
    <a:masterClrMapping/>
  </p:clrMapOvr>
</p:sld>
</file>

<file path=ppt/slides/slide3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6054" name="Group 22"/>
          <p:cNvGraphicFramePr>
            <a:graphicFrameLocks noGrp="1"/>
          </p:cNvGraphicFramePr>
          <p:nvPr/>
        </p:nvGraphicFramePr>
        <p:xfrm>
          <a:off x="107951" y="44452"/>
          <a:ext cx="8928100" cy="6194426"/>
        </p:xfrm>
        <a:graphic>
          <a:graphicData uri="http://schemas.openxmlformats.org/drawingml/2006/table">
            <a:tbl>
              <a:tblPr rtl="1"/>
              <a:tblGrid>
                <a:gridCol w="4176712">
                  <a:extLst>
                    <a:ext uri="{9D8B030D-6E8A-4147-A177-3AD203B41FA5}">
                      <a16:colId xmlns:a16="http://schemas.microsoft.com/office/drawing/2014/main" val="20000"/>
                    </a:ext>
                  </a:extLst>
                </a:gridCol>
                <a:gridCol w="4751388">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33"/>
                          </a:solidFill>
                          <a:effectLst/>
                          <a:latin typeface="Arial" charset="0"/>
                          <a:cs typeface="Arial" charset="0"/>
                        </a:rPr>
                        <a:t>مز</a:t>
                      </a:r>
                      <a:r>
                        <a:rPr kumimoji="0" lang="ar-EG" sz="3600" b="0" i="0" u="sng" strike="noStrike" cap="none" normalizeH="0" baseline="0">
                          <a:ln>
                            <a:noFill/>
                          </a:ln>
                          <a:solidFill>
                            <a:srgbClr val="FF9933"/>
                          </a:solidFill>
                          <a:effectLst/>
                          <a:latin typeface="Arial" charset="0"/>
                          <a:cs typeface="Arial" charset="0"/>
                        </a:rPr>
                        <a:t>مور باكر </a:t>
                      </a:r>
                      <a:r>
                        <a:rPr kumimoji="0" lang="en-US" sz="3600" b="0" i="0" u="sng" strike="noStrike" cap="none" normalizeH="0" baseline="0">
                          <a:ln>
                            <a:noFill/>
                          </a:ln>
                          <a:solidFill>
                            <a:srgbClr val="FF9933"/>
                          </a:solidFill>
                          <a:effectLst/>
                          <a:latin typeface="Arial" charset="0"/>
                          <a:cs typeface="Arial" charset="0"/>
                        </a:rPr>
                        <a:t>68 : 19 - 35</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مُباركٌ الربُّ الإلهُ، مُباركٌ الربُّ يوماً فيوماً. إلهُ إسرائيلَ هو يُعطي قوَّةً وعِزَّاً لشعبِهِ، مُباركٌ هُو اللَّهِ.   </a:t>
                      </a:r>
                      <a:r>
                        <a:rPr kumimoji="0" lang="ar-SA" sz="3200" b="1" i="0" u="none" strike="noStrike" cap="none" normalizeH="0" baseline="0">
                          <a:ln>
                            <a:noFill/>
                          </a:ln>
                          <a:solidFill>
                            <a:schemeClr val="bg1"/>
                          </a:solidFill>
                          <a:effectLst/>
                          <a:latin typeface="Arial" charset="0"/>
                          <a:cs typeface="Arial" charset="0"/>
                        </a:rPr>
                        <a:t>هللويا.</a:t>
                      </a:r>
                      <a:endParaRPr kumimoji="0" lang="en-CA" sz="3200" b="1" i="0" u="none" strike="noStrike" cap="none" normalizeH="0" baseline="0">
                        <a:ln>
                          <a:noFill/>
                        </a:ln>
                        <a:solidFill>
                          <a:schemeClr val="bg1"/>
                        </a:solidFill>
                        <a:effectLst/>
                        <a:latin typeface="Arial" charset="0"/>
                        <a:cs typeface="Arial" charset="0"/>
                      </a:endParaRPr>
                    </a:p>
                  </a:txBody>
                  <a:tcPr marL="109728" marR="109728"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68:19, 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19 Beni soit le Seigneur Dieu, Béni soit le Seigneur chaque jour.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35 C'est le Dieu d'Israël, qui donne au peuple force et puissance, Béni soit Dieu,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fr-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Psalms 68:19, 35</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19 Blessed be the Lord, Who daily loads us with benefits.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35 The God of Israel is He who gives strength and power to His people. Blessed be God.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399"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
        <p:nvSpPr>
          <p:cNvPr id="4" name="Title 3"/>
          <p:cNvSpPr>
            <a:spLocks noGrp="1"/>
          </p:cNvSpPr>
          <p:nvPr>
            <p:ph type="ctrTitle"/>
          </p:nvPr>
        </p:nvSpPr>
        <p:spPr/>
        <p:txBody>
          <a:bodyPr/>
          <a:lstStyle/>
          <a:p>
            <a:r>
              <a:rPr lang="en-CA" dirty="0"/>
              <a:t>49pm</a:t>
            </a:r>
          </a:p>
        </p:txBody>
      </p:sp>
    </p:spTree>
  </p:cSld>
  <p:clrMapOvr>
    <a:masterClrMapping/>
  </p:clrMapOvr>
</p:sld>
</file>

<file path=ppt/slides/slide3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7106" name="Group 50"/>
          <p:cNvGraphicFramePr>
            <a:graphicFrameLocks noGrp="1"/>
          </p:cNvGraphicFramePr>
          <p:nvPr/>
        </p:nvGraphicFramePr>
        <p:xfrm>
          <a:off x="34926" y="44450"/>
          <a:ext cx="9074150" cy="6665976"/>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600" b="0" i="0" u="sng" strike="noStrike" cap="none" normalizeH="0" baseline="0" dirty="0">
                          <a:ln>
                            <a:noFill/>
                          </a:ln>
                          <a:solidFill>
                            <a:srgbClr val="FF9933"/>
                          </a:solidFill>
                          <a:effectLst/>
                          <a:latin typeface="Arial" charset="0"/>
                          <a:cs typeface="Arial" charset="0"/>
                        </a:rPr>
                        <a:t>لوقا ( 19 : 1 ـ 10 ) </a:t>
                      </a:r>
                      <a:endParaRPr kumimoji="0" lang="ar-EG" sz="36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ولمَّا دَخلَ يسوع مُجتازاً في أريحا. وإذا برَجُلٌ اسمُهُ زكَّا، وهذا كان رئيساً للعَشَّارينَ وكان غَنِيّاً، وكان يطلبُ راغباً في أن يَرى مَنْ هو يَسوعَ، ولم يَقدِر مِنَ أجل الجمع، لأنَّهُ كان قَصير القامةِ. </a:t>
                      </a:r>
                      <a:endParaRPr kumimoji="0" lang="ar-EG" sz="3600" b="0" i="0" u="sng"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570413">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Luc 19 : 1-10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Entré dans Jéricho, Jésus traversait la ville. Survint un homme appelé Zachée; c'était un chef des collecteurs d'impôts et il était riche.3 Il cherchait à voir qui était Jésus, et il ne pouvait y parvenir à cause de la foule, parce qu'il était de petite taille.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Luke 19:1-10</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Then Jesus entered and passed through Jericho. 2 Now behold, there was a man named Zacchaeus who was a chief tax collector, and he was rich. 3 And he sought to see who Jesus was, but could not because of the crowd, for he was of short stature.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49m</a:t>
            </a:r>
          </a:p>
        </p:txBody>
      </p:sp>
    </p:spTree>
  </p:cSld>
  <p:clrMapOvr>
    <a:masterClrMapping/>
  </p:clrMapOvr>
</p:sld>
</file>

<file path=ppt/slides/slide3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8105" name="Group 25"/>
          <p:cNvGraphicFramePr>
            <a:graphicFrameLocks noGrp="1"/>
          </p:cNvGraphicFramePr>
          <p:nvPr/>
        </p:nvGraphicFramePr>
        <p:xfrm>
          <a:off x="34926" y="142851"/>
          <a:ext cx="9074150" cy="5916003"/>
        </p:xfrm>
        <a:graphic>
          <a:graphicData uri="http://schemas.openxmlformats.org/drawingml/2006/table">
            <a:tbl>
              <a:tblPr rtl="1"/>
              <a:tblGrid>
                <a:gridCol w="4392612">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5573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فتقدَّم مُسرعاً وصَعِدَ إلى جُمَّيزةٍ لِكي يَراهُ، لأنَّهُ كان مُزمِعاً أن يَجتاز بها. فلمَّا جاءَ يسوعُ إلى الموضِعِ، نَظرَ إليهِ وقال لهُ: " يا زكَّا، أسرع وانزِل، لأنَّهُ ينبغي لي أن أكونَ اليَومَ في بَيِتكَ ". </a:t>
                      </a:r>
                      <a:endParaRPr kumimoji="0" lang="ar-EG" sz="4000" b="0" i="0" u="sng"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Il courut en avant et monta sur un sycomore afin de voir Jésus qui allait passer par là. 5 Quand Jésus arriva à cet endroit, levant les yeux, il lui dit: "Zachée, descends vite: il me faut aujourd'hui demeurer dans ta maison."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4 So he ran ahead and climbed up into a sycamore tree to see Him, for He was going to pass that way. 5 And when Jesus came to the place, He looked up and saw him, and said to him, </a:t>
                      </a:r>
                      <a:r>
                        <a:rPr kumimoji="0" lang="en-US" sz="2800" b="0" i="0" u="none" strike="noStrike" cap="none" normalizeH="0" baseline="0" dirty="0" err="1">
                          <a:ln>
                            <a:noFill/>
                          </a:ln>
                          <a:solidFill>
                            <a:schemeClr val="bg1"/>
                          </a:solidFill>
                          <a:effectLst/>
                          <a:latin typeface="Arial" charset="0"/>
                          <a:cs typeface="Arial" charset="0"/>
                        </a:rPr>
                        <a:t>Zacchaeus</a:t>
                      </a:r>
                      <a:r>
                        <a:rPr kumimoji="0" lang="en-US" sz="2800" b="0" i="0" u="none" strike="noStrike" cap="none" normalizeH="0" baseline="0" dirty="0">
                          <a:ln>
                            <a:noFill/>
                          </a:ln>
                          <a:solidFill>
                            <a:schemeClr val="bg1"/>
                          </a:solidFill>
                          <a:effectLst/>
                          <a:latin typeface="Arial" charset="0"/>
                          <a:cs typeface="Arial" charset="0"/>
                        </a:rPr>
                        <a:t>, make haste and come down, for today I must stay at your house.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99127" name="Group 23"/>
          <p:cNvGraphicFramePr>
            <a:graphicFrameLocks noGrp="1"/>
          </p:cNvGraphicFramePr>
          <p:nvPr/>
        </p:nvGraphicFramePr>
        <p:xfrm>
          <a:off x="34926" y="2"/>
          <a:ext cx="9074150" cy="6414135"/>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62877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فأسرع ونَزَلَ وقَبِلَهُ فَرحَاً. فلما رأى الجميع ذلك تَذَمَّرُوا قائلينَ: " إنَّه دَخَلَ بيتِ رجُلٍ خاطئٍ لِيستريحَ ". فوقَفَ زكَّا وقال للربِّ: " هاأنا ياربُّ أُعطِي نِصفَ أموالي للمساكين، </a:t>
                      </a:r>
                      <a:endParaRPr kumimoji="0" lang="en-CA" sz="3200" b="0" i="0" u="none" strike="noStrike" cap="none" normalizeH="0" baseline="0">
                        <a:ln>
                          <a:noFill/>
                        </a:ln>
                        <a:solidFill>
                          <a:schemeClr val="bg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Vite Zachée descendit et l'accueillit tout joyeux. 7 Voyant cela, tous murmuraient; ils disaient: "C'est chez un pécheur qu'il est allé loger. 8 Mais Zachée, s'avançant, dit au Seigneur: "Eh bien! Seigneur, je fais don aux pauvres de la moitié de mes biens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he made haste and came down, and received Him joyfully. 7 But when they saw it, they all complained, saying, He has gone to be a guest with a man who is a sinner. 8 Then Zacchaeus stood and said to the Lord, Look, Lord, I give half of my goods to the poor;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0159" name="Group 31"/>
          <p:cNvGraphicFramePr>
            <a:graphicFrameLocks noGrp="1"/>
          </p:cNvGraphicFramePr>
          <p:nvPr/>
        </p:nvGraphicFramePr>
        <p:xfrm>
          <a:off x="34925" y="115890"/>
          <a:ext cx="9145588" cy="639831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9859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ومَنْ اغتصبته شيئاً فإني أُعَوِّضُهُ أربعَةَ أضعَافٍ ". فقال لهُ يسوعُ: " اليومَ وجب خلاص لأهل هذا البيتِ، إذ هو أيضاً ابنَ إبراهيمَ، لأنَّ ابنُ الإنسان إنما جاءَ لكي يطلُبَ ويُخَلِّصَ مَن كان هَالكاً .</a:t>
                      </a:r>
                      <a:r>
                        <a:rPr kumimoji="0" lang="ar-SA" sz="2800" b="1" i="0" u="none" strike="noStrike" cap="none" normalizeH="0" baseline="0" dirty="0">
                          <a:ln>
                            <a:noFill/>
                          </a:ln>
                          <a:solidFill>
                            <a:srgbClr val="FF9900"/>
                          </a:solidFill>
                          <a:effectLst/>
                          <a:latin typeface="Arial" charset="0"/>
                          <a:cs typeface="Arial" charset="0"/>
                        </a:rPr>
                        <a:t>(والمجد للـه دائماً).</a:t>
                      </a:r>
                      <a:endParaRPr kumimoji="0" lang="en-CA" sz="2800" b="1" i="0" u="none" strike="noStrike" cap="none" normalizeH="0" baseline="0" dirty="0">
                        <a:ln>
                          <a:noFill/>
                        </a:ln>
                        <a:solidFill>
                          <a:srgbClr val="FF9900"/>
                        </a:solidFill>
                        <a:effectLst/>
                        <a:latin typeface="Arial" charset="0"/>
                        <a:cs typeface="Arial" charset="0"/>
                      </a:endParaRPr>
                    </a:p>
                  </a:txBody>
                  <a:tcPr marL="108000" marR="108000" marT="46800" marB="4680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si j'ai fait tort à quelqu'un, je lui rends le quadruple.9 Alors Jésus dit à son propos: "Aujourd'hui, le salut est venu pour cette maison, car lui aussi est un fils d'Abraham. 10 En effet, le Fils de l'homme est venu chercher et sauver ce qui était perdu.</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en-US"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if I have taken anything from anyone by false accusation, I restore fourfold. 9 And Jesus said to him, Today salvation has come to this house, because he also is a son of Abraham; 10 for the Son of Man has come to seek and to save that which was lost.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endParaRPr kumimoji="0" lang="en-CA" sz="2400" b="1" i="0" u="none" strike="noStrike" cap="none" normalizeH="0" baseline="0">
                        <a:ln>
                          <a:noFill/>
                        </a:ln>
                        <a:solidFill>
                          <a:srgbClr val="FF9900"/>
                        </a:solidFill>
                        <a:effectLst/>
                        <a:latin typeface="Arial" charset="0"/>
                        <a:cs typeface="Arial" charset="0"/>
                      </a:endParaRPr>
                    </a:p>
                  </a:txBody>
                  <a:tcPr marL="108000" marR="10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 action="ppaction://macro?name=backToIncense"/>
          </p:cNvPr>
          <p:cNvSpPr txBox="1">
            <a:spLocks noChangeArrowheads="1"/>
          </p:cNvSpPr>
          <p:nvPr/>
        </p:nvSpPr>
        <p:spPr bwMode="auto">
          <a:xfrm>
            <a:off x="6400800" y="6273800"/>
            <a:ext cx="2743200" cy="584200"/>
          </a:xfrm>
          <a:prstGeom prst="rect">
            <a:avLst/>
          </a:prstGeom>
          <a:solidFill>
            <a:srgbClr val="990033"/>
          </a:solidFill>
          <a:ln w="57150" cmpd="thinThick">
            <a:solidFill>
              <a:schemeClr val="bg1"/>
            </a:solidFill>
            <a:miter lim="800000"/>
            <a:headEnd/>
            <a:tailEnd/>
          </a:ln>
        </p:spPr>
        <p:txBody>
          <a:bodyPr>
            <a:spAutoFit/>
          </a:bodyPr>
          <a:lstStyle/>
          <a:p>
            <a:pPr algn="ctr"/>
            <a:r>
              <a:rPr lang="en-CA" sz="1400">
                <a:solidFill>
                  <a:schemeClr val="bg1"/>
                </a:solidFill>
              </a:rPr>
              <a:t>Continue to Raising of Incense</a:t>
            </a:r>
          </a:p>
          <a:p>
            <a:pPr algn="ctr"/>
            <a:r>
              <a:rPr lang="ar-EG">
                <a:solidFill>
                  <a:schemeClr val="bg1"/>
                </a:solidFill>
              </a:rPr>
              <a:t>تكملة رفع بخور</a:t>
            </a:r>
            <a:endParaRPr lang="en-CA">
              <a:solidFill>
                <a:schemeClr val="bg1"/>
              </a:solidFill>
            </a:endParaRPr>
          </a:p>
        </p:txBody>
      </p:sp>
    </p:spTree>
  </p:cSld>
  <p:clrMapOvr>
    <a:masterClrMapping/>
  </p:clrMapOvr>
</p:sld>
</file>

<file path=ppt/slides/slide3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1154" name="Rectangle 2"/>
          <p:cNvSpPr>
            <a:spLocks noGrp="1" noChangeArrowheads="1"/>
          </p:cNvSpPr>
          <p:nvPr>
            <p:ph type="title" idx="4294967295"/>
          </p:nvPr>
        </p:nvSpPr>
        <p:spPr>
          <a:xfrm>
            <a:off x="419101" y="3927477"/>
            <a:ext cx="8545513" cy="2886075"/>
          </a:xfrm>
          <a:noFill/>
          <a:ln>
            <a:solidFill>
              <a:srgbClr val="000000"/>
            </a:solidFill>
          </a:ln>
        </p:spPr>
        <p:txBody>
          <a:bodyPr/>
          <a:lstStyle/>
          <a:p>
            <a:pPr>
              <a:spcAft>
                <a:spcPts val="1500"/>
              </a:spcAft>
            </a:pPr>
            <a:r>
              <a:rPr lang="en-AU" sz="4000" i="1" dirty="0">
                <a:solidFill>
                  <a:schemeClr val="bg1"/>
                </a:solidFill>
              </a:rPr>
              <a:t>Paul, the servant of our Lord, Jesus Christ, called to be an apostle, appointed to the Gospel of God. </a:t>
            </a:r>
          </a:p>
        </p:txBody>
      </p:sp>
      <p:sp>
        <p:nvSpPr>
          <p:cNvPr id="4401155" name="Rectangle 3"/>
          <p:cNvSpPr>
            <a:spLocks noChangeArrowheads="1"/>
          </p:cNvSpPr>
          <p:nvPr/>
        </p:nvSpPr>
        <p:spPr bwMode="auto">
          <a:xfrm>
            <a:off x="0" y="4724401"/>
            <a:ext cx="188428" cy="523220"/>
          </a:xfrm>
          <a:prstGeom prst="rect">
            <a:avLst/>
          </a:prstGeom>
          <a:noFill/>
          <a:ln w="9525">
            <a:noFill/>
            <a:miter lim="800000"/>
            <a:headEnd/>
            <a:tailEnd/>
          </a:ln>
          <a:effectLst/>
        </p:spPr>
        <p:txBody>
          <a:bodyPr wrap="none">
            <a:spAutoFit/>
          </a:bodyPr>
          <a:lstStyle/>
          <a:p>
            <a:pPr algn="l" rtl="0"/>
            <a:endParaRPr lang="en-US" sz="2800">
              <a:solidFill>
                <a:schemeClr val="bg1"/>
              </a:solidFill>
              <a:latin typeface="Avva_Shenouda" pitchFamily="34" charset="0"/>
            </a:endParaRPr>
          </a:p>
        </p:txBody>
      </p:sp>
      <p:sp>
        <p:nvSpPr>
          <p:cNvPr id="4401156" name="Text Box 4"/>
          <p:cNvSpPr txBox="1">
            <a:spLocks noChangeArrowheads="1"/>
          </p:cNvSpPr>
          <p:nvPr/>
        </p:nvSpPr>
        <p:spPr bwMode="auto">
          <a:xfrm>
            <a:off x="838200" y="457200"/>
            <a:ext cx="77724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b="1">
                <a:solidFill>
                  <a:schemeClr val="bg1"/>
                </a:solidFill>
              </a:rPr>
              <a:t>THE PAULINE EPISTLE</a:t>
            </a:r>
          </a:p>
        </p:txBody>
      </p:sp>
      <p:pic>
        <p:nvPicPr>
          <p:cNvPr id="4401157" name="Picture 5" descr="St Paul the Apostle"/>
          <p:cNvPicPr>
            <a:picLocks noChangeAspect="1" noChangeArrowheads="1"/>
          </p:cNvPicPr>
          <p:nvPr/>
        </p:nvPicPr>
        <p:blipFill>
          <a:blip r:embed="rId3" cstate="print"/>
          <a:srcRect/>
          <a:stretch>
            <a:fillRect/>
          </a:stretch>
        </p:blipFill>
        <p:spPr bwMode="auto">
          <a:xfrm>
            <a:off x="3492501" y="1268415"/>
            <a:ext cx="2879725" cy="2879725"/>
          </a:xfrm>
          <a:prstGeom prst="rect">
            <a:avLst/>
          </a:prstGeom>
          <a:noFill/>
        </p:spPr>
      </p:pic>
    </p:spTree>
  </p:cSld>
  <p:clrMapOvr>
    <a:masterClrMapping/>
  </p:clrMapOvr>
  <p:transition/>
</p:sld>
</file>

<file path=ppt/slides/slide3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3243" name="Group 43"/>
          <p:cNvGraphicFramePr>
            <a:graphicFrameLocks noGrp="1"/>
          </p:cNvGraphicFramePr>
          <p:nvPr/>
        </p:nvGraphicFramePr>
        <p:xfrm>
          <a:off x="34926" y="44450"/>
          <a:ext cx="9074150" cy="6629400"/>
        </p:xfrm>
        <a:graphic>
          <a:graphicData uri="http://schemas.openxmlformats.org/drawingml/2006/table">
            <a:tbl>
              <a:tblPr rtl="1"/>
              <a:tblGrid>
                <a:gridCol w="4968875">
                  <a:extLst>
                    <a:ext uri="{9D8B030D-6E8A-4147-A177-3AD203B41FA5}">
                      <a16:colId xmlns:a16="http://schemas.microsoft.com/office/drawing/2014/main" val="20000"/>
                    </a:ext>
                  </a:extLst>
                </a:gridCol>
                <a:gridCol w="4105275">
                  <a:extLst>
                    <a:ext uri="{9D8B030D-6E8A-4147-A177-3AD203B41FA5}">
                      <a16:colId xmlns:a16="http://schemas.microsoft.com/office/drawing/2014/main" val="20001"/>
                    </a:ext>
                  </a:extLst>
                </a:gridCol>
              </a:tblGrid>
              <a:tr h="16557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rgbClr val="FF9933"/>
                          </a:solidFill>
                          <a:effectLst/>
                          <a:latin typeface="Arial" charset="0"/>
                          <a:cs typeface="Arial" charset="0"/>
                        </a:rPr>
                        <a:t>رسالة </a:t>
                      </a:r>
                      <a:r>
                        <a:rPr kumimoji="0" lang="ar-SA" sz="3200" b="0" i="0" u="sng" strike="noStrike" cap="none" normalizeH="0" baseline="0" dirty="0">
                          <a:ln>
                            <a:noFill/>
                          </a:ln>
                          <a:solidFill>
                            <a:srgbClr val="FF9933"/>
                          </a:solidFill>
                          <a:effectLst/>
                          <a:latin typeface="Arial" charset="0"/>
                          <a:cs typeface="Arial" charset="0"/>
                        </a:rPr>
                        <a:t>بولس الرسول إلى العبرانيين</a:t>
                      </a:r>
                      <a:r>
                        <a:rPr kumimoji="0" lang="ar-EG" sz="3200" b="0" i="0" u="sng" strike="noStrike" cap="none" normalizeH="0" baseline="0" dirty="0">
                          <a:ln>
                            <a:noFill/>
                          </a:ln>
                          <a:solidFill>
                            <a:srgbClr val="FF9933"/>
                          </a:solidFill>
                          <a:effectLst/>
                          <a:latin typeface="Arial" charset="0"/>
                          <a:cs typeface="Arial" charset="0"/>
                        </a:rPr>
                        <a:t>( </a:t>
                      </a:r>
                      <a:r>
                        <a:rPr kumimoji="0" lang="ar-SA" sz="3200" b="0" i="0" u="sng" strike="noStrike" cap="none" normalizeH="0" baseline="0" dirty="0">
                          <a:ln>
                            <a:noFill/>
                          </a:ln>
                          <a:solidFill>
                            <a:srgbClr val="FF9933"/>
                          </a:solidFill>
                          <a:effectLst/>
                          <a:latin typeface="Arial" charset="0"/>
                          <a:cs typeface="Arial" charset="0"/>
                        </a:rPr>
                        <a:t>9 : 11 ـ 28 ) </a:t>
                      </a:r>
                      <a:endParaRPr kumimoji="0" lang="en-CA" sz="3200" b="0" i="0" u="sng" strike="noStrike" cap="none" normalizeH="0" baseline="0" dirty="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فلمَّا جاءَ المسيح رئيسَ كهنةٍ للخيراتِ الكائنة، بالخباءِ الأعظمِ والأكمَلِ، الغير المصنوع بيدٍ، أي الذي ليسَ هو مِنْ هذه الخَلِيقَةِ، وليس بِدَمِ تُيوسٍ وعجولٍ،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479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100" b="0" i="0" u="sng" strike="noStrike" cap="none" normalizeH="0" baseline="0" noProof="0" dirty="0">
                          <a:ln>
                            <a:noFill/>
                          </a:ln>
                          <a:solidFill>
                            <a:srgbClr val="FF9933"/>
                          </a:solidFill>
                          <a:effectLst/>
                          <a:latin typeface="+mj-lt"/>
                          <a:cs typeface="Times New Roman" pitchFamily="18" charset="0"/>
                        </a:rPr>
                        <a:t>Hébreux</a:t>
                      </a:r>
                      <a:r>
                        <a:rPr kumimoji="0" lang="en-US" sz="3100" b="0" i="0" u="sng" strike="noStrike" cap="none" normalizeH="0" baseline="0" dirty="0">
                          <a:ln>
                            <a:noFill/>
                          </a:ln>
                          <a:solidFill>
                            <a:srgbClr val="FF9933"/>
                          </a:solidFill>
                          <a:effectLst/>
                          <a:latin typeface="Arial" charset="0"/>
                          <a:cs typeface="Times New Roman" pitchFamily="18" charset="0"/>
                        </a:rPr>
                        <a:t> 9: 11-28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11 Mais Christ est survenu, grand prêtre des biens à venir. C'est par une tente plus grande et plus parfaite, qui n'est pas </a:t>
                      </a:r>
                      <a:r>
                        <a:rPr kumimoji="0" lang="fr-FR" sz="2800" b="0" i="0" u="none" strike="noStrike" cap="none" normalizeH="0" baseline="0" dirty="0" err="1">
                          <a:ln>
                            <a:noFill/>
                          </a:ln>
                          <a:solidFill>
                            <a:schemeClr val="bg1"/>
                          </a:solidFill>
                          <a:effectLst/>
                          <a:latin typeface="Arial" charset="0"/>
                          <a:cs typeface="Arial" charset="0"/>
                        </a:rPr>
                        <a:t>oeuvre</a:t>
                      </a:r>
                      <a:r>
                        <a:rPr kumimoji="0" lang="fr-FR" sz="2800" b="0" i="0" u="none" strike="noStrike" cap="none" normalizeH="0" baseline="0" dirty="0">
                          <a:ln>
                            <a:noFill/>
                          </a:ln>
                          <a:solidFill>
                            <a:schemeClr val="bg1"/>
                          </a:solidFill>
                          <a:effectLst/>
                          <a:latin typeface="Arial" charset="0"/>
                          <a:cs typeface="Arial" charset="0"/>
                        </a:rPr>
                        <a:t> des mains - c'est-à-dire qui n'appartient pas à cette création-ci -, 12 et par la sang, non pas des boucs et des veaux,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GB" sz="2800" b="0" i="0" u="sng" strike="noStrike" cap="none" normalizeH="0" baseline="0" dirty="0">
                          <a:ln>
                            <a:noFill/>
                          </a:ln>
                          <a:solidFill>
                            <a:srgbClr val="FF9933"/>
                          </a:solidFill>
                          <a:effectLst/>
                          <a:latin typeface="Arial" charset="0"/>
                          <a:cs typeface="Times New Roman" pitchFamily="18" charset="0"/>
                        </a:rPr>
                        <a:t>Hebrews 9:11-28</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11 But Christ came as High Priest of the good things to come, with the greater and more perfect tabernacle not made with hands, that is, not of this creation. 12 Not with the blood of goats and calves,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49p</a:t>
            </a:r>
          </a:p>
        </p:txBody>
      </p:sp>
    </p:spTree>
  </p:cSld>
  <p:clrMapOvr>
    <a:masterClrMapping/>
  </p:clrMapOvr>
</p:sld>
</file>

<file path=ppt/slides/slide3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4250" name="Group 26"/>
          <p:cNvGraphicFramePr>
            <a:graphicFrameLocks noGrp="1"/>
          </p:cNvGraphicFramePr>
          <p:nvPr/>
        </p:nvGraphicFramePr>
        <p:xfrm>
          <a:off x="34925" y="44452"/>
          <a:ext cx="9145588" cy="6230303"/>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بَلْ بِدَمِهِ الخصيص، دَخَلَ دُفعَةً واحدةً إلى المقادس، فَوَجَدَ فِدَاءً أبدِيَّاً. لأنَّهُ إنْ كانَ دَمُ التيُّوس والعجول ورمَادُ العِجلَةِ إذا ما نَضحَ على المُتنجّسِينَ، يُقَدِّسُهُمْ لتطَهِير الجَسَدِ. </a:t>
                      </a:r>
                      <a:endParaRPr kumimoji="0" lang="ar-EG"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par son propre sang, qu'il est entré une fois pour toutes dans le sanctuaire et qu'il a obtenu une libération définitive. 13 Car si le sang de boucs et de taureaux et si la cendre de génisse répandue sur les êtres souillés les sanctifient en purifiant leurs corps,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but with His own blood He entered the Most Holy Place once for all, having obtained eternal redemption. 13 For if the blood of bulls and goats and the ashes of a heifer, sprinkling the unclean, sanctifies for the purifying of the flesh,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5275" name="Group 27"/>
          <p:cNvGraphicFramePr>
            <a:graphicFrameLocks noGrp="1"/>
          </p:cNvGraphicFramePr>
          <p:nvPr/>
        </p:nvGraphicFramePr>
        <p:xfrm>
          <a:off x="34925" y="44452"/>
          <a:ext cx="9145588" cy="663257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فَكَمْ أحرى أنْ يكون دَم المسيح، هذا الذي مِنْ جهة الرُّوح القُدُس قَدَّم ذاتَهُ للَّه نَقيّاً، ليُطهِّر نيَّتكُمْ مِنَ الأعمال الميِّتةِ لكي تعبدوا اللَّه الحيّ الحقيقيّ.</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ولأجل هذا فهو واسطة عهد جديد،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combien plus le sang du Christ, qui, par l'esprit éternel, s'est offert lui-même à Dieu comme une victime sans tache, purifiera-t-il notre conscience des oeuvres mortes pour servir le Dieu vivant. 15 Voilà pourquoi il est médiateur d'une alliance nouvelle, d'un testament nouveau;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how much more shall the blood of Christ, who through the eternal Spirit offered Himself without spot to God, cleanse your conscience from dead works to serve the living God? 15 And for this reason He is the Mediator of the new covenant,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5669" name="Group 21"/>
          <p:cNvGraphicFramePr>
            <a:graphicFrameLocks noGrp="1"/>
          </p:cNvGraphicFramePr>
          <p:nvPr/>
        </p:nvGraphicFramePr>
        <p:xfrm>
          <a:off x="34925" y="44452"/>
          <a:ext cx="9145588" cy="663257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حتى إذ كان موت لفداء معاصي العهد الأول، حظى المدعوون بوعد الميراث الأبديِّ. لأنَّهُ حيث يُوجد عهد بوصيَّة، فالضرورة داعية إلى حلول الموت بالموصي،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sa mort étant intervenue pour le rachat des transgressions commises sous la première alliance, ceux qui sont appelés peuvent recevoir l'héritage éternel déjà promis. 16 Car là où il y a testament, il est nécessaire que soit constatée la mort du testateur.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by means of death, for the redemption of the transgressions under the first covenant, that those who are called may receive the promise of the eternal inheritance. 16 For where there is a testament, there must also of necessity be the death of the testator.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6699" name="Group 27"/>
          <p:cNvGraphicFramePr>
            <a:graphicFrameLocks noGrp="1"/>
          </p:cNvGraphicFramePr>
          <p:nvPr/>
        </p:nvGraphicFramePr>
        <p:xfrm>
          <a:off x="34925" y="44452"/>
          <a:ext cx="9145588" cy="6632575"/>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 الوصيَّة ثابتة على الأموات، إذ لا قوَّةَ لها ما دَامَ الذي قرَّرها حيَّاً. مِنْ أجل هذا ولا الأول لم يُطهَّر بغير دَمٍ. ولمَّا خاطب موسى كل الشَّعب بجميع الوصايا بحسب النَّاموس،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17 Un testament ne devient valide qu'en cas de décès; il n'a pas d'effet tant que le testateur est en vie. Aussi la première alliance elle-même n'a-t-elle pas été inaugurée sans effusion de sang.19 Lorsque Moïse eut proclamé à tout le peuple chaque commandement conformément à la loi,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17 For a testament is in force after men are dead, since it has no power at all while the testator lives. 18 Therefore not even the first covenant was dedicated without blood. 19 For when Moses had spoken every precept to all the people according to the law,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7721" name="Group 25"/>
          <p:cNvGraphicFramePr>
            <a:graphicFrameLocks noGrp="1"/>
          </p:cNvGraphicFramePr>
          <p:nvPr/>
        </p:nvGraphicFramePr>
        <p:xfrm>
          <a:off x="34925" y="44450"/>
          <a:ext cx="9145588" cy="5881688"/>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أخذ دَمَ العُجولِ والتُّيوسِ، مَعَ مَاءٍ، وصوفاً قِرْمِزِيّاً وزوفاً، فنضحه على المُصحف نَفْسَهُ وعلى كافة الشعبِ، قائلاً: " هذا هو دَمُ العهد الذي أوصاكم اللَّه بِه ". </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973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prit le sang des veaux et des boucs, puis de l'eau, de la laine écarlate et de l'hysope, et il en aspergea le livre lui-même et tout le peuple, 20 en disant: Ceci est le sang de l'alliance que Dieu a ordonnée pour vous;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he took the blood of calves and goats, with water, scarlet wool, and hyssop, and sprinkled both the book itself and all the people, 20 saying, This is the blood of the covenant which God has commanded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8748" name="Group 28"/>
          <p:cNvGraphicFramePr>
            <a:graphicFrameLocks noGrp="1"/>
          </p:cNvGraphicFramePr>
          <p:nvPr/>
        </p:nvGraphicFramePr>
        <p:xfrm>
          <a:off x="34925" y="44452"/>
          <a:ext cx="9145588" cy="670026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كذلك أيضاً القُبَّة وجميع آنِيَةِ الخِدمَةِ نضحها هكذا بِالدَّمِ.</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وبالاقتراب تَتَطهَّر جميعها بِالدَّمِ كالنَّاموس، وبغير سفك دَمٍ لم تكن مغفرة!.</a:t>
                      </a:r>
                      <a:endParaRPr kumimoji="0" lang="ar-EG"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21 Puis il aspergea aussi avec le sang la tente et tous les ustensiles du culte, et c'est avec du sang que, 22  d'après la loi, on purifie presque tout, et sans effusion  de sang, il n'y a pas de pardon.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21 Then likewise he sprinkled with blood both the tabernacle and all the vessels of the ministry. 22 And according to the law almost all things are purified with blood, and without shedding of blood there is no remission.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39780" name="Group 36"/>
          <p:cNvGraphicFramePr>
            <a:graphicFrameLocks noGrp="1"/>
          </p:cNvGraphicFramePr>
          <p:nvPr/>
        </p:nvGraphicFramePr>
        <p:xfrm>
          <a:off x="34925" y="44450"/>
          <a:ext cx="9145588" cy="6931152"/>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741476">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فالضرورة داعية إلى أن تَتَطهَّر أمثلة الأشياء التي في السَّمَوات بهذه الأمور، فأمَّا السَّماويَّات، فبضحايا أجل من هذه قـدراً. لأنَّ المسيح لمْ يَدخُلْ إلى المقادس المصنوعة بالأيادي التي هيَ أشباه المقادس الحقيقية، بل إلى السَّماء نفسها</a:t>
                      </a:r>
                      <a:endParaRPr kumimoji="0" lang="en-CA" sz="3200" b="0" i="0" u="none" strike="noStrike" cap="none" normalizeH="0" baseline="0" dirty="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23 Si donc les images de ce qui est dans les cieux sont purifiées par ces rites, il est nécessaire que les réalités célestes elles-mêmes le soient par des sacrifices bien meilleurs.24 Ce n'est pas, en effet, dans un sanctuaire fait de main d'homme, simple copie du véritable, que Christ est entré, mais dans le ciel même,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23 Therefore it was necessary that the copies of the things in the heavens should be purified with these, but the heavenly things themselves with better sacrifices than these.24 For Christ has not entered the holy places made with hands, which are copies of the true, but into heaven itself,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0789" name="Group 21"/>
          <p:cNvGraphicFramePr>
            <a:graphicFrameLocks noGrp="1"/>
          </p:cNvGraphicFramePr>
          <p:nvPr/>
        </p:nvGraphicFramePr>
        <p:xfrm>
          <a:off x="34925" y="44452"/>
          <a:ext cx="9145588" cy="6632575"/>
        </p:xfrm>
        <a:graphic>
          <a:graphicData uri="http://schemas.openxmlformats.org/drawingml/2006/table">
            <a:tbl>
              <a:tblPr rtl="1"/>
              <a:tblGrid>
                <a:gridCol w="4977037">
                  <a:extLst>
                    <a:ext uri="{9D8B030D-6E8A-4147-A177-3AD203B41FA5}">
                      <a16:colId xmlns:a16="http://schemas.microsoft.com/office/drawing/2014/main" val="20000"/>
                    </a:ext>
                  </a:extLst>
                </a:gridCol>
                <a:gridCol w="4168551">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ليظهر الآن أمام اللَّه عنَّا، ليس ليُقرِّب ذاتَهُ مرات كثيرة كما يدخل رئيس الكهنة إلى المقادس في كُلِّ سنةِ بدم ليس هو له، وإلاَّ فقد كان ينبغي له أنْ يتألم مراراً كثيرة منذ إنشاء العالم،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afin de paraître maintenant pour nous devant la face de Dieu. 25 Et ce n'est pas afin de s'offrir lui-même à plusieurs reprises, comme le grand prêtre qui entre chaque année dans le sanctuaire avec du sang étranger. 26 Car il aurait dû souffrir à plusieurs reprises depuis la fondation du monde.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now to appear in the presence of God for us; 25 not that He should offer Himself often, as the high priest enters the Most Holy Place every year with blood of another-- 26 He then would have had to suffer often since the foundation of the world;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1820" name="Group 28"/>
          <p:cNvGraphicFramePr>
            <a:graphicFrameLocks noGrp="1"/>
          </p:cNvGraphicFramePr>
          <p:nvPr/>
        </p:nvGraphicFramePr>
        <p:xfrm>
          <a:off x="34925" y="44452"/>
          <a:ext cx="9145588" cy="6602730"/>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ولكنه الآن قد ظهر مَرَّةً واحدة عِندَ انقضاءِ الدُّهورِ لِيُبطل الخطيَّة بتضحيَّتهُ نفسه، وكما أنه موضوع للنَّاس أنْ يَموتوا مَرَّةً ثُمَّ بعد ذلِكَ الدَّينونَةُ،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fait, c'est une seule fois, à la fin des temps, qu'il a été manifesté pour abolir le péché par son propre sacrifice. 27 Et comme le sort des hommes est de mourir une seule fois, après quoi vient le jugement,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now, once at the end of the ages, He has appeared to put away sin by the sacrifice of Himself. 27 And as it is appointed for men to die once, but after this the judgment,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1502" name="Group 14"/>
          <p:cNvGraphicFramePr>
            <a:graphicFrameLocks noGrp="1"/>
          </p:cNvGraphicFramePr>
          <p:nvPr/>
        </p:nvGraphicFramePr>
        <p:xfrm>
          <a:off x="34925" y="44452"/>
          <a:ext cx="9145588" cy="641667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هكذا المسيح هو أيضاً، قرَّب ذاتَهُ مَرَّةً لكي يَرفع خطايا كثيرين، وأمَّا المَرَّة الثانية فسيظهر بغير خطيَّة خلاصاً للذين ينتظرونَهُ</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5048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28 ainsi le Christ fut offert une seule fois pour enlever les péchés de la multitude et il apparaîtra une seconde fois, sans plus de rapport avec le péché, à ceux qui l'attendent pour le salut.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28 so Christ was offered once to bear the sins of many. To those who eagerly wait for Him He will appear a second time, apart from sin, for salvation.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6274" name="Rectangle 2"/>
          <p:cNvSpPr>
            <a:spLocks noChangeArrowheads="1"/>
          </p:cNvSpPr>
          <p:nvPr/>
        </p:nvSpPr>
        <p:spPr bwMode="auto">
          <a:xfrm>
            <a:off x="395289" y="1196976"/>
            <a:ext cx="8569325" cy="3539430"/>
          </a:xfrm>
          <a:prstGeom prst="rect">
            <a:avLst/>
          </a:prstGeom>
          <a:noFill/>
          <a:ln w="9525">
            <a:noFill/>
            <a:miter lim="800000"/>
            <a:headEnd/>
            <a:tailEnd/>
          </a:ln>
          <a:effectLst/>
        </p:spPr>
        <p:txBody>
          <a:bodyPr>
            <a:spAutoFit/>
          </a:bodyPr>
          <a:lstStyle/>
          <a:p>
            <a:pPr algn="ctr"/>
            <a:r>
              <a:rPr lang="en-US" sz="3200">
                <a:solidFill>
                  <a:srgbClr val="FF9900"/>
                </a:solidFill>
              </a:rPr>
              <a:t>The Grace of God the Father be with you all. Amen</a:t>
            </a:r>
          </a:p>
          <a:p>
            <a:pPr algn="ctr"/>
            <a:endParaRPr lang="ar-EG" sz="3200">
              <a:solidFill>
                <a:srgbClr val="FF9900"/>
              </a:solidFill>
            </a:endParaRPr>
          </a:p>
          <a:p>
            <a:pPr algn="ctr"/>
            <a:r>
              <a:rPr lang="ar-SA" sz="3200">
                <a:solidFill>
                  <a:srgbClr val="FF9900"/>
                </a:solidFill>
              </a:rPr>
              <a:t>نعمة اللـه الآب فلتحل على أرواحنا يا آبائي وإخوتي. آمين. </a:t>
            </a:r>
          </a:p>
          <a:p>
            <a:pPr algn="ctr"/>
            <a:endParaRPr lang="en-US" sz="3200">
              <a:solidFill>
                <a:srgbClr val="FF9900"/>
              </a:solidFill>
            </a:endParaRPr>
          </a:p>
          <a:p>
            <a:pPr algn="ctr"/>
            <a:r>
              <a:rPr lang="fr-CA" sz="3200">
                <a:solidFill>
                  <a:srgbClr val="FF9900"/>
                </a:solidFill>
              </a:rPr>
              <a:t>La grâce de Dieu le Père soit avec vous tous. Amen</a:t>
            </a:r>
          </a:p>
        </p:txBody>
      </p:sp>
      <p:sp>
        <p:nvSpPr>
          <p:cNvPr id="3" name="Action Button: Custom 2">
            <a:hlinkClick r:id="" action="ppaction://macro?name=ApetJeekEvol" highlightClick="1"/>
          </p:cNvPr>
          <p:cNvSpPr/>
          <p:nvPr/>
        </p:nvSpPr>
        <p:spPr>
          <a:xfrm>
            <a:off x="2895600" y="6324600"/>
            <a:ext cx="3200400" cy="533400"/>
          </a:xfrm>
          <a:prstGeom prst="actionButtonBlank">
            <a:avLst/>
          </a:prstGeom>
          <a:gradFill flip="none" rotWithShape="1">
            <a:gsLst>
              <a:gs pos="0">
                <a:schemeClr val="accent4"/>
              </a:gs>
              <a:gs pos="30000">
                <a:srgbClr val="66008F"/>
              </a:gs>
              <a:gs pos="64999">
                <a:srgbClr val="BA0066"/>
              </a:gs>
              <a:gs pos="89999">
                <a:srgbClr val="FF0000"/>
              </a:gs>
              <a:gs pos="100000">
                <a:srgbClr val="FF8200"/>
              </a:gs>
            </a:gsLst>
            <a:lin ang="540000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CA" sz="1100" b="1" dirty="0">
                <a:solidFill>
                  <a:schemeClr val="bg1"/>
                </a:solidFill>
              </a:rPr>
              <a:t>The Catholic Response  - </a:t>
            </a:r>
            <a:r>
              <a:rPr lang="ar-EG" sz="1200" b="1" dirty="0">
                <a:solidFill>
                  <a:schemeClr val="bg1"/>
                </a:solidFill>
              </a:rPr>
              <a:t>مرد الكاثوليكون </a:t>
            </a:r>
            <a:r>
              <a:rPr lang="en-CA" sz="1100" b="1" dirty="0">
                <a:solidFill>
                  <a:schemeClr val="bg1"/>
                </a:solidFill>
              </a:rPr>
              <a:t>   </a:t>
            </a:r>
          </a:p>
          <a:p>
            <a:pPr algn="ctr" rtl="0"/>
            <a:r>
              <a:rPr lang="en-CA" sz="1000" b="1" dirty="0">
                <a:solidFill>
                  <a:schemeClr val="bg1"/>
                </a:solidFill>
              </a:rPr>
              <a:t> (</a:t>
            </a:r>
            <a:r>
              <a:rPr lang="en-CA" sz="900" b="1" dirty="0" err="1">
                <a:solidFill>
                  <a:schemeClr val="bg1"/>
                </a:solidFill>
              </a:rPr>
              <a:t>Apetjeek</a:t>
            </a:r>
            <a:r>
              <a:rPr lang="en-CA" sz="900" b="1" dirty="0">
                <a:solidFill>
                  <a:schemeClr val="bg1"/>
                </a:solidFill>
              </a:rPr>
              <a:t> </a:t>
            </a:r>
            <a:r>
              <a:rPr lang="en-CA" sz="900" b="1" dirty="0" err="1">
                <a:solidFill>
                  <a:schemeClr val="bg1"/>
                </a:solidFill>
              </a:rPr>
              <a:t>Evol</a:t>
            </a:r>
            <a:r>
              <a:rPr lang="en-CA" sz="900" b="1" dirty="0">
                <a:solidFill>
                  <a:schemeClr val="bg1"/>
                </a:solidFill>
              </a:rPr>
              <a:t> -</a:t>
            </a:r>
            <a:r>
              <a:rPr lang="en-CA" sz="1200" b="1" dirty="0">
                <a:solidFill>
                  <a:schemeClr val="bg1"/>
                </a:solidFill>
              </a:rPr>
              <a:t> </a:t>
            </a:r>
            <a:r>
              <a:rPr lang="en-CA" sz="1200" b="1" dirty="0" err="1">
                <a:solidFill>
                  <a:schemeClr val="bg1"/>
                </a:solidFill>
                <a:latin typeface="Coptic" pitchFamily="2" charset="0"/>
              </a:rPr>
              <a:t>Apetj</a:t>
            </a:r>
            <a:r>
              <a:rPr lang="en-CA" sz="1200" b="1" dirty="0">
                <a:solidFill>
                  <a:schemeClr val="bg1"/>
                </a:solidFill>
                <a:latin typeface="Coptic" pitchFamily="2" charset="0"/>
              </a:rPr>
              <a:t>/k </a:t>
            </a:r>
            <a:r>
              <a:rPr lang="en-CA" sz="1200" b="1" dirty="0" err="1">
                <a:solidFill>
                  <a:schemeClr val="bg1"/>
                </a:solidFill>
                <a:latin typeface="Coptic" pitchFamily="2" charset="0"/>
              </a:rPr>
              <a:t>e~bol</a:t>
            </a:r>
            <a:r>
              <a:rPr lang="en-CA" sz="900" b="1" dirty="0">
                <a:solidFill>
                  <a:schemeClr val="bg1"/>
                </a:solidFill>
                <a:latin typeface="Coptic" pitchFamily="2" charset="0"/>
              </a:rPr>
              <a:t> - </a:t>
            </a:r>
            <a:r>
              <a:rPr lang="ar-EG" sz="900" b="1" dirty="0">
                <a:solidFill>
                  <a:schemeClr val="bg1"/>
                </a:solidFill>
              </a:rPr>
              <a:t>آ بيت جيك إيفول</a:t>
            </a:r>
            <a:r>
              <a:rPr lang="en-CA" sz="900" b="1" dirty="0">
                <a:solidFill>
                  <a:schemeClr val="bg1"/>
                </a:solidFill>
              </a:rPr>
              <a:t>)</a:t>
            </a:r>
            <a:endParaRPr lang="en-CA" sz="1000" b="1" dirty="0">
              <a:solidFill>
                <a:schemeClr val="bg1"/>
              </a:solidFill>
            </a:endParaRPr>
          </a:p>
        </p:txBody>
      </p:sp>
    </p:spTree>
  </p:cSld>
  <p:clrMapOvr>
    <a:masterClrMapping/>
  </p:clrMapOvr>
</p:sld>
</file>

<file path=ppt/slides/slide3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7298" name="Rectangle 2"/>
          <p:cNvSpPr>
            <a:spLocks noChangeArrowheads="1"/>
          </p:cNvSpPr>
          <p:nvPr/>
        </p:nvSpPr>
        <p:spPr bwMode="auto">
          <a:xfrm>
            <a:off x="4461809" y="1"/>
            <a:ext cx="185460" cy="586957"/>
          </a:xfrm>
          <a:prstGeom prst="rect">
            <a:avLst/>
          </a:prstGeom>
          <a:noFill/>
          <a:ln w="9525">
            <a:noFill/>
            <a:miter lim="800000"/>
            <a:headEnd/>
            <a:tailEnd/>
          </a:ln>
          <a:effectLst/>
        </p:spPr>
        <p:txBody>
          <a:bodyPr wrap="none" lIns="90000" tIns="46800" rIns="90000" bIns="46800">
            <a:spAutoFit/>
          </a:bodyPr>
          <a:lstStyle/>
          <a:p>
            <a:pPr algn="ctr" rtl="0" eaLnBrk="0" hangingPunct="0"/>
            <a:endParaRPr lang="en-US" sz="3200" b="1">
              <a:solidFill>
                <a:srgbClr val="CC0000"/>
              </a:solidFill>
              <a:latin typeface="Times New Roman" pitchFamily="18" charset="0"/>
            </a:endParaRPr>
          </a:p>
        </p:txBody>
      </p:sp>
      <p:sp>
        <p:nvSpPr>
          <p:cNvPr id="4407299"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CATHOLIC EPISTLE</a:t>
            </a:r>
          </a:p>
        </p:txBody>
      </p:sp>
      <p:pic>
        <p:nvPicPr>
          <p:cNvPr id="4407300" name="Picture 4" descr="earth"/>
          <p:cNvPicPr>
            <a:picLocks noChangeAspect="1" noChangeArrowheads="1"/>
          </p:cNvPicPr>
          <p:nvPr/>
        </p:nvPicPr>
        <p:blipFill>
          <a:blip r:embed="rId3" cstate="print"/>
          <a:srcRect/>
          <a:stretch>
            <a:fillRect/>
          </a:stretch>
        </p:blipFill>
        <p:spPr bwMode="auto">
          <a:xfrm>
            <a:off x="2771775" y="1917700"/>
            <a:ext cx="3752850" cy="3816350"/>
          </a:xfrm>
          <a:prstGeom prst="rect">
            <a:avLst/>
          </a:prstGeom>
          <a:noFill/>
        </p:spPr>
      </p:pic>
    </p:spTree>
  </p:cSld>
  <p:clrMapOvr>
    <a:masterClrMapping/>
  </p:clrMapOvr>
  <p:transition/>
</p:sld>
</file>

<file path=ppt/slides/slide3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09381" name="Group 37"/>
          <p:cNvGraphicFramePr>
            <a:graphicFrameLocks noGrp="1"/>
          </p:cNvGraphicFramePr>
          <p:nvPr/>
        </p:nvGraphicFramePr>
        <p:xfrm>
          <a:off x="-36513" y="-26988"/>
          <a:ext cx="9145588" cy="6801485"/>
        </p:xfrm>
        <a:graphic>
          <a:graphicData uri="http://schemas.openxmlformats.org/drawingml/2006/table">
            <a:tbl>
              <a:tblPr rtl="1"/>
              <a:tblGrid>
                <a:gridCol w="4824412">
                  <a:extLst>
                    <a:ext uri="{9D8B030D-6E8A-4147-A177-3AD203B41FA5}">
                      <a16:colId xmlns:a16="http://schemas.microsoft.com/office/drawing/2014/main" val="20000"/>
                    </a:ext>
                  </a:extLst>
                </a:gridCol>
                <a:gridCol w="4321176">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الكاثوليكون من رسالة بطرس الرسول الأولى </a:t>
                      </a:r>
                      <a:r>
                        <a:rPr kumimoji="0" lang="ar-EG" sz="3200" b="0" i="0" u="sng" strike="noStrike" cap="none" normalizeH="0" baseline="0">
                          <a:ln>
                            <a:noFill/>
                          </a:ln>
                          <a:solidFill>
                            <a:srgbClr val="FF9933"/>
                          </a:solidFill>
                          <a:effectLst/>
                          <a:latin typeface="Arial" charset="0"/>
                          <a:cs typeface="Arial" charset="0"/>
                        </a:rPr>
                        <a:t>( </a:t>
                      </a:r>
                      <a:r>
                        <a:rPr kumimoji="0" lang="ar-SA" sz="3200" b="0" i="0" u="sng" strike="noStrike" cap="none" normalizeH="0" baseline="0">
                          <a:ln>
                            <a:noFill/>
                          </a:ln>
                          <a:solidFill>
                            <a:srgbClr val="FF9933"/>
                          </a:solidFill>
                          <a:effectLst/>
                          <a:latin typeface="Arial" charset="0"/>
                          <a:cs typeface="Arial" charset="0"/>
                        </a:rPr>
                        <a:t>4 : 1 ـ 11 )</a:t>
                      </a:r>
                      <a:endParaRPr kumimoji="0" lang="ar-EG"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فإذ قَدْ تألَّم المسيح لأجلنا بالجسدِ، فتسلَّحوا أنتُم أيضاً بهذا المثال. لأنَّ الذي قد تألَّم بِالجَسَدِ، فقد شفى نفسه من الخَطِيَّة، لكي لا يكون بعد في شهوات البشر بل يقضي بَاقِي حياته بالجَسَدِ بهوى اللَّه.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3926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Pierre 4 : 1-11</a:t>
                      </a:r>
                      <a:r>
                        <a:rPr kumimoji="0" lang="en-US" sz="2800" b="0" i="0" u="none" strike="noStrike" cap="none" normalizeH="0" baseline="0">
                          <a:ln>
                            <a:noFill/>
                          </a:ln>
                          <a:solidFill>
                            <a:schemeClr val="bg1"/>
                          </a:solidFill>
                          <a:effectLst/>
                          <a:latin typeface="Arial" charset="0"/>
                          <a:cs typeface="Arial" charset="0"/>
                        </a:rPr>
                        <a:t> </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Ainsi, puisque le Christ a souffert dans la chair, vous aussi armez-vous de la même conviction: celui qui a souffert dans la chair a rompu avec le péché,2 pour vivre le temps qui lui reste à passer dans la chair non plus selon les convoitises des hommes, mais selon la volonté de Dieu.</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1 Peter 4:1-11</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Therefore, since Christ suffered for us in the flesh, arm yourselves also with the same mind, for he who has suffered in the flesh has ceased from sin, 2 that he no longer should live the rest of his time in the flesh for the lusts of men, but for the will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49c</a:t>
            </a:r>
          </a:p>
        </p:txBody>
      </p:sp>
    </p:spTree>
  </p:cSld>
  <p:clrMapOvr>
    <a:masterClrMapping/>
  </p:clrMapOvr>
</p:sld>
</file>

<file path=ppt/slides/slide3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0392" name="Group 24"/>
          <p:cNvGraphicFramePr>
            <a:graphicFrameLocks noGrp="1"/>
          </p:cNvGraphicFramePr>
          <p:nvPr/>
        </p:nvGraphicFramePr>
        <p:xfrm>
          <a:off x="34925" y="44452"/>
          <a:ext cx="9145588" cy="6410326"/>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21605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لأنَّه يكفيكم ذاك الزَّمان الذي عبر إذ كنتم تعملون بهوى الأُمم، متسكعين في الدعارة والشَّهواتِ، وإدمانِ الخمر بأنواع كثيرة، والبطر والمنادمات واللهو، والدَّنس، وعِبادة الأوثان ( المُحرَّمة )،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C'est bien assez, en effet, d'avoir accompli dans le passé la volonté des païens, en vivant dans la débauche, les convoitises, l'ivrognerie, les orgies, les beuveries et les idolâtries infâmes.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For we have spent enough of our past lifetime in doing the will of the Gentiles--when we walked in lewdness, lusts, drunkenness, revelries, drinking parties, and abominable idolatries.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1415" name="Group 23"/>
          <p:cNvGraphicFramePr>
            <a:graphicFrameLocks noGrp="1"/>
          </p:cNvGraphicFramePr>
          <p:nvPr/>
        </p:nvGraphicFramePr>
        <p:xfrm>
          <a:off x="34925" y="44450"/>
          <a:ext cx="9145588" cy="6121401"/>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الأمر الذي فيه يَستغرِبونَ أنَّكُم لستُم تركضون معهم إلى إنهراق عدم الصَّحة عينها، لأنهم يُجدِّفونَ. أولئك الذين سيعطون الجواب للمستعد أنْ يدين الأحياء والأموات. </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 A ce propos, ils trouvent étrange que vous ne couriez plus avec eux vers la même débauche effrénée, et ils vous outragent. 5 Mais ils en rendront compte à celui qui est prêt à juger les vivants et les morts.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 In regard to these, they think it strange that you do not run with them in the same flood of dissipation, speaking evil of you. 5 They will give an account to Him who is ready to judge the living and the dead.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2452" name="Group 36"/>
          <p:cNvGraphicFramePr>
            <a:graphicFrameLocks noGrp="1"/>
          </p:cNvGraphicFramePr>
          <p:nvPr/>
        </p:nvGraphicFramePr>
        <p:xfrm>
          <a:off x="34925" y="44452"/>
          <a:ext cx="9145588"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فإنَّه من أجْل هذا قد بُشِّرَ الأموات أيضاً، كي يُدانوا مثل النَّاس بِالجَسَدِ، ويحيوا مثل اللَّه بالرُّوح.وإنَّما نِهايةُ كُلِّ شيءٍ قد اقتربتْ، فَتَعقَّلوا واصحوا للصَّلوات.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C'est pour cela, en effet, que même aux morts la bonne nouvelle a été annoncée, afin que, jugés selon les hommes dans la chair, ils vivent selon Dieu par l'Esprit. 7 La fin de toutes choses est proche. Montrez donc de la sagesse et soyez sobres afin de pouvoir prier.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For this reason the gospel was preached also to those who are dead, that they might be judged according to men in the flesh, but live according to God in the spirit. 7 But the end of all things is at hand; therefore be serious and watchful in your prayers.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3465" name="Group 25"/>
          <p:cNvGraphicFramePr>
            <a:graphicFrameLocks noGrp="1"/>
          </p:cNvGraphicFramePr>
          <p:nvPr/>
        </p:nvGraphicFramePr>
        <p:xfrm>
          <a:off x="34925" y="44452"/>
          <a:ext cx="9145588" cy="576262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ولكن قبل كُلِّ شيءٍ، لتكن المحبَّة دائمةً فيكُم بَعضكُم لبعضٍ، لأنَّ المَحبَّة تغطي كثرة الخطايا. وكونوا مُحبِّين الضيافة بعضكم لبعضٍ وتكونوا بغير تذمر</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8 Ayez avant tout un amour constant les uns pour les autres, car l'amour couvre une multitude de péchés. Pratiquez l'hospitalité les uns envers les autres, sans  murmurer.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8 And above all things have fervent love for one another, for love will cover a multitude of sins. 9 Be hospitable to one another without grumbling.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3465" name="Group 25"/>
          <p:cNvGraphicFramePr>
            <a:graphicFrameLocks noGrp="1"/>
          </p:cNvGraphicFramePr>
          <p:nvPr/>
        </p:nvGraphicFramePr>
        <p:xfrm>
          <a:off x="34925" y="44452"/>
          <a:ext cx="9145588" cy="5762626"/>
        </p:xfrm>
        <a:graphic>
          <a:graphicData uri="http://schemas.openxmlformats.org/drawingml/2006/table">
            <a:tbl>
              <a:tblPr rtl="1"/>
              <a:tblGrid>
                <a:gridCol w="5198151">
                  <a:extLst>
                    <a:ext uri="{9D8B030D-6E8A-4147-A177-3AD203B41FA5}">
                      <a16:colId xmlns:a16="http://schemas.microsoft.com/office/drawing/2014/main" val="20000"/>
                    </a:ext>
                  </a:extLst>
                </a:gridCol>
                <a:gridCol w="3947437">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كلُّ واحد وواحد فحسب النعمة التي أخذها تخدمون بها من تلقاء نفوسكم. كوكلاء صالحين بنعمة اللَّه ذات الأنواع الكثيرة. </a:t>
                      </a:r>
                      <a:endParaRPr kumimoji="0" lang="en-CA"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Mettez-vous, chacun selon le don qu'il a reçu, au service les uns des autres, comme de bons administrateurs de la grâce de Dieu, variée en ses effets.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As each one has received a gift, minister it to one another, as good stewards of the manifold grace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2838" name="Group 22"/>
          <p:cNvGraphicFramePr>
            <a:graphicFrameLocks noGrp="1"/>
          </p:cNvGraphicFramePr>
          <p:nvPr/>
        </p:nvGraphicFramePr>
        <p:xfrm>
          <a:off x="34925" y="44452"/>
          <a:ext cx="9145588" cy="633984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يتكلَّم فعلى حسب أقوال اللَّه. ومَن يخدم فعلى حسب القوَّة المهيأة من اللَّه، لكي ما يَتمَجَّدَ اللَّهُ في كُلِّ شيءٍ بيسوع المسيح، ذلك الذي لهُ المَجْدُ والعز إلى أبد الآبِدينَ. آمين.</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Si quelqu'un parle, que ce soit pour transmettre les paroles de Dieu; si quelqu'un assure le service, que ce soit avec la force que Dieu accorde, afin que par Jésus Christ Dieu soit totalement glorifié, lui à qui appartiennent gloire et domination pour les siècles des siècles, Amen!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If anyone speaks, let him speak as the oracles of God. If anyone ministers, let him do it as with the ability which God supplies, that in all things God may be glorified through Jesus Christ, to whom belong the glory and the dominion forever and ever. Amen.</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4466" name="Rectangle 2"/>
          <p:cNvSpPr>
            <a:spLocks noChangeArrowheads="1"/>
          </p:cNvSpPr>
          <p:nvPr/>
        </p:nvSpPr>
        <p:spPr bwMode="auto">
          <a:xfrm>
            <a:off x="323850" y="260350"/>
            <a:ext cx="8569325" cy="5327650"/>
          </a:xfrm>
          <a:prstGeom prst="rect">
            <a:avLst/>
          </a:prstGeom>
          <a:noFill/>
          <a:ln w="9525">
            <a:noFill/>
            <a:miter lim="800000"/>
            <a:headEnd/>
            <a:tailEnd/>
          </a:ln>
          <a:effectLst/>
        </p:spPr>
        <p:txBody>
          <a:bodyPr>
            <a:spAutoFit/>
          </a:bodyPr>
          <a:lstStyle/>
          <a:p>
            <a:pPr algn="ctr"/>
            <a:r>
              <a:rPr lang="en-US" sz="2800">
                <a:solidFill>
                  <a:srgbClr val="FF9900"/>
                </a:solidFill>
              </a:rPr>
              <a:t>Do not love the world, nor the things which are in the world. The world shall pass away and all its desires; but he who does the will of God shall abide forever. Amen.</a:t>
            </a:r>
          </a:p>
          <a:p>
            <a:pPr algn="ctr"/>
            <a:endParaRPr lang="en-US" sz="2800">
              <a:solidFill>
                <a:srgbClr val="FF9900"/>
              </a:solidFill>
            </a:endParaRPr>
          </a:p>
          <a:p>
            <a:pPr algn="ctr"/>
            <a:r>
              <a:rPr lang="ar-SA" sz="2800">
                <a:solidFill>
                  <a:srgbClr val="FF9900"/>
                </a:solidFill>
              </a:rPr>
              <a:t>لا تحبوا العالم، ولا الأشياء التي في العالم، لأن العالم يزول وشهوته معه،وأمَّا من يعمل بمشيئة اللـه فإنه يبقى إلى الأبد. </a:t>
            </a:r>
            <a:endParaRPr lang="en-CA" sz="2800">
              <a:solidFill>
                <a:srgbClr val="FF9900"/>
              </a:solidFill>
            </a:endParaRPr>
          </a:p>
          <a:p>
            <a:pPr algn="ctr" rtl="0">
              <a:lnSpc>
                <a:spcPct val="85000"/>
              </a:lnSpc>
              <a:spcBef>
                <a:spcPct val="50000"/>
              </a:spcBef>
            </a:pPr>
            <a:endParaRPr lang="fr-CA" sz="2800">
              <a:solidFill>
                <a:srgbClr val="FF9900"/>
              </a:solidFill>
            </a:endParaRPr>
          </a:p>
          <a:p>
            <a:pPr algn="ctr" rtl="0">
              <a:lnSpc>
                <a:spcPct val="85000"/>
              </a:lnSpc>
              <a:spcBef>
                <a:spcPct val="50000"/>
              </a:spcBef>
            </a:pPr>
            <a:r>
              <a:rPr lang="fr-CA" sz="2800">
                <a:solidFill>
                  <a:srgbClr val="FF9900"/>
                </a:solidFill>
              </a:rPr>
              <a:t>N’aimez pas le monde, ni ce qui est dans le monde. Le monde et ses convoitises passeront mais celui qui fait la volonté de Dieu demeure pour toujours. Amen.</a:t>
            </a:r>
          </a:p>
        </p:txBody>
      </p:sp>
      <p:pic>
        <p:nvPicPr>
          <p:cNvPr id="4414468" name="Picture 4" descr="pointing"/>
          <p:cNvPicPr>
            <a:picLocks noChangeAspect="1" noChangeArrowheads="1"/>
          </p:cNvPicPr>
          <p:nvPr/>
        </p:nvPicPr>
        <p:blipFill>
          <a:blip r:embed="rId2" cstate="print"/>
          <a:srcRect/>
          <a:stretch>
            <a:fillRect/>
          </a:stretch>
        </p:blipFill>
        <p:spPr bwMode="auto">
          <a:xfrm>
            <a:off x="4000496" y="6000768"/>
            <a:ext cx="1238250" cy="628650"/>
          </a:xfrm>
          <a:prstGeom prst="rect">
            <a:avLst/>
          </a:prstGeom>
          <a:noFill/>
        </p:spPr>
      </p:pic>
      <p:sp>
        <p:nvSpPr>
          <p:cNvPr id="5" name="Text Box 4">
            <a:hlinkClick r:id="" action="ppaction://macro?name=backToPraxis"/>
          </p:cNvPr>
          <p:cNvSpPr txBox="1">
            <a:spLocks noChangeArrowheads="1"/>
          </p:cNvSpPr>
          <p:nvPr/>
        </p:nvSpPr>
        <p:spPr bwMode="auto">
          <a:xfrm>
            <a:off x="5360988" y="6080125"/>
            <a:ext cx="37068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hlinkClick r:id="" action="ppaction://macro?name=backToPraxis"/>
              </a:rPr>
              <a:t>Continue</a:t>
            </a:r>
            <a:r>
              <a:rPr lang="en-CA" sz="2000" b="1" dirty="0"/>
              <a:t> to </a:t>
            </a:r>
            <a:r>
              <a:rPr lang="en-CA" b="1" dirty="0"/>
              <a:t>Praxis Response</a:t>
            </a:r>
          </a:p>
          <a:p>
            <a:pPr algn="ctr">
              <a:lnSpc>
                <a:spcPct val="90000"/>
              </a:lnSpc>
            </a:pPr>
            <a:r>
              <a:rPr lang="ar-EG" sz="2400" b="1" dirty="0"/>
              <a:t>التكملة الى مرد الأبركسيس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414468"/>
                                        </p:tgtEl>
                                        <p:attrNameLst>
                                          <p:attrName>style.visibility</p:attrName>
                                        </p:attrNameLst>
                                      </p:cBhvr>
                                      <p:to>
                                        <p:strVal val="visible"/>
                                      </p:to>
                                    </p:set>
                                    <p:anim calcmode="lin" valueType="num">
                                      <p:cBhvr additive="base">
                                        <p:cTn id="7" dur="500" fill="hold"/>
                                        <p:tgtEl>
                                          <p:spTgt spid="4414468"/>
                                        </p:tgtEl>
                                        <p:attrNameLst>
                                          <p:attrName>ppt_x</p:attrName>
                                        </p:attrNameLst>
                                      </p:cBhvr>
                                      <p:tavLst>
                                        <p:tav tm="0">
                                          <p:val>
                                            <p:strVal val="0-#ppt_w/2"/>
                                          </p:val>
                                        </p:tav>
                                        <p:tav tm="100000">
                                          <p:val>
                                            <p:strVal val="#ppt_x"/>
                                          </p:val>
                                        </p:tav>
                                      </p:tavLst>
                                    </p:anim>
                                    <p:anim calcmode="lin" valueType="num">
                                      <p:cBhvr additive="base">
                                        <p:cTn id="8" dur="500" fill="hold"/>
                                        <p:tgtEl>
                                          <p:spTgt spid="44144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5490" name="Rectangle 2"/>
          <p:cNvSpPr>
            <a:spLocks noGrp="1" noChangeArrowheads="1"/>
          </p:cNvSpPr>
          <p:nvPr>
            <p:ph type="title" idx="4294967295"/>
          </p:nvPr>
        </p:nvSpPr>
        <p:spPr>
          <a:xfrm>
            <a:off x="762000" y="1773238"/>
            <a:ext cx="7772400" cy="3048000"/>
          </a:xfrm>
          <a:noFill/>
          <a:ln/>
        </p:spPr>
        <p:txBody>
          <a:bodyPr/>
          <a:lstStyle/>
          <a:p>
            <a:r>
              <a:rPr lang="en-AU" sz="4000" i="1" dirty="0">
                <a:solidFill>
                  <a:schemeClr val="bg1"/>
                </a:solidFill>
              </a:rPr>
              <a:t>The Acts of our fathers, the apostles, may their blessings be with us.  Amen.</a:t>
            </a:r>
          </a:p>
        </p:txBody>
      </p:sp>
      <p:sp>
        <p:nvSpPr>
          <p:cNvPr id="4415491" name="Text Box 3"/>
          <p:cNvSpPr txBox="1">
            <a:spLocks noChangeArrowheads="1"/>
          </p:cNvSpPr>
          <p:nvPr/>
        </p:nvSpPr>
        <p:spPr bwMode="auto">
          <a:xfrm>
            <a:off x="838200" y="990600"/>
            <a:ext cx="7543800" cy="711200"/>
          </a:xfrm>
          <a:prstGeom prst="rect">
            <a:avLst/>
          </a:prstGeom>
          <a:solidFill>
            <a:srgbClr val="4D4D4D"/>
          </a:solidFill>
          <a:ln w="9525">
            <a:solidFill>
              <a:schemeClr val="tx1"/>
            </a:solidFill>
            <a:miter lim="800000"/>
            <a:headEnd/>
            <a:tailEnd/>
          </a:ln>
          <a:effectLst/>
        </p:spPr>
        <p:txBody>
          <a:bodyPr>
            <a:spAutoFit/>
          </a:bodyPr>
          <a:lstStyle/>
          <a:p>
            <a:pPr algn="ctr" rtl="0">
              <a:spcBef>
                <a:spcPct val="50000"/>
              </a:spcBef>
            </a:pPr>
            <a:r>
              <a:rPr lang="en-US" sz="4000">
                <a:solidFill>
                  <a:schemeClr val="bg1"/>
                </a:solidFill>
              </a:rPr>
              <a:t>THE PRAXIS</a:t>
            </a:r>
          </a:p>
        </p:txBody>
      </p:sp>
      <p:pic>
        <p:nvPicPr>
          <p:cNvPr id="4415492" name="Picture 4" descr="St John the Apostle"/>
          <p:cNvPicPr>
            <a:picLocks noChangeAspect="1" noChangeArrowheads="1"/>
          </p:cNvPicPr>
          <p:nvPr/>
        </p:nvPicPr>
        <p:blipFill>
          <a:blip r:embed="rId3" cstate="print"/>
          <a:srcRect/>
          <a:stretch>
            <a:fillRect/>
          </a:stretch>
        </p:blipFill>
        <p:spPr bwMode="auto">
          <a:xfrm>
            <a:off x="6096000" y="4572000"/>
            <a:ext cx="1395413" cy="1828800"/>
          </a:xfrm>
          <a:prstGeom prst="rect">
            <a:avLst/>
          </a:prstGeom>
          <a:noFill/>
        </p:spPr>
      </p:pic>
      <p:pic>
        <p:nvPicPr>
          <p:cNvPr id="4415493" name="Picture 5" descr="St Peter the Apostle"/>
          <p:cNvPicPr>
            <a:picLocks noChangeAspect="1" noChangeArrowheads="1"/>
          </p:cNvPicPr>
          <p:nvPr/>
        </p:nvPicPr>
        <p:blipFill>
          <a:blip r:embed="rId4" cstate="print"/>
          <a:srcRect/>
          <a:stretch>
            <a:fillRect/>
          </a:stretch>
        </p:blipFill>
        <p:spPr bwMode="auto">
          <a:xfrm>
            <a:off x="1371601" y="4572000"/>
            <a:ext cx="1401763" cy="1828800"/>
          </a:xfrm>
          <a:prstGeom prst="rect">
            <a:avLst/>
          </a:prstGeom>
          <a:noFill/>
        </p:spPr>
      </p:pic>
    </p:spTree>
  </p:cSld>
  <p:clrMapOvr>
    <a:masterClrMapping/>
  </p:clrMapOvr>
  <p:transition/>
</p:sld>
</file>

<file path=ppt/slides/slide3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7567" name="Group 31"/>
          <p:cNvGraphicFramePr>
            <a:graphicFrameLocks noGrp="1"/>
          </p:cNvGraphicFramePr>
          <p:nvPr/>
        </p:nvGraphicFramePr>
        <p:xfrm>
          <a:off x="34925" y="44450"/>
          <a:ext cx="9145588" cy="6801485"/>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الإبركسيس فصل من أعمال آبائنا الرسل الأطهار</a:t>
                      </a:r>
                      <a:r>
                        <a:rPr kumimoji="0" lang="ar-EG" sz="2800" b="0" i="0" u="sng" strike="noStrike" cap="none" normalizeH="0" baseline="0">
                          <a:ln>
                            <a:noFill/>
                          </a:ln>
                          <a:solidFill>
                            <a:srgbClr val="FF9933"/>
                          </a:solidFill>
                          <a:effectLst/>
                          <a:latin typeface="Arial" charset="0"/>
                          <a:cs typeface="Arial" charset="0"/>
                        </a:rPr>
                        <a:t> </a:t>
                      </a:r>
                      <a:r>
                        <a:rPr kumimoji="0" lang="ar-SA" sz="2800" b="0" i="0" u="sng" strike="noStrike" cap="none" normalizeH="0" baseline="0">
                          <a:ln>
                            <a:noFill/>
                          </a:ln>
                          <a:solidFill>
                            <a:srgbClr val="FF9933"/>
                          </a:solidFill>
                          <a:effectLst/>
                          <a:latin typeface="Arial" charset="0"/>
                          <a:cs typeface="Arial" charset="0"/>
                        </a:rPr>
                        <a:t>(</a:t>
                      </a:r>
                      <a:r>
                        <a:rPr kumimoji="0" lang="en-US" sz="2800" b="0" i="0" u="sng" strike="noStrike" cap="none" normalizeH="0" baseline="0">
                          <a:ln>
                            <a:noFill/>
                          </a:ln>
                          <a:solidFill>
                            <a:srgbClr val="FF9933"/>
                          </a:solidFill>
                          <a:effectLst/>
                          <a:latin typeface="Arial" charset="0"/>
                          <a:cs typeface="Times New Roman" pitchFamily="18" charset="0"/>
                        </a:rPr>
                        <a:t>28:11-31</a:t>
                      </a:r>
                      <a:r>
                        <a:rPr kumimoji="0" lang="ar-SA" sz="2800" b="0" i="0" u="sng" strike="noStrike" cap="none" normalizeH="0" baseline="0">
                          <a:ln>
                            <a:noFill/>
                          </a:ln>
                          <a:solidFill>
                            <a:srgbClr val="FF9933"/>
                          </a:solidFill>
                          <a:effectLst/>
                          <a:latin typeface="Arial" charset="0"/>
                          <a:cs typeface="Arial" charset="0"/>
                        </a:rPr>
                        <a:t>)</a:t>
                      </a:r>
                      <a:endParaRPr kumimoji="0" lang="en-US"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وبَعدَ ثلثة أشهُرٍ أقْلَعْنا في سفينةٍ إسكندريَّةٍ وكان عليها علامة الجوزاء</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التوأمين )، وكانت قد شَتَتْ في الجزيرة، ورسونا على سِيراكُوسا فمكثنا هناك ثلثة أيَّامٍ. ولمَّا خرجنا مِنْ هناك دُرْنَا إلى رِيغيُون</a:t>
                      </a:r>
                      <a:r>
                        <a:rPr kumimoji="0" lang="ar-EG" sz="3200" b="0" i="0" u="none" strike="noStrike" cap="none" normalizeH="0" baseline="0">
                          <a:ln>
                            <a:noFill/>
                          </a:ln>
                          <a:solidFill>
                            <a:schemeClr val="bg1"/>
                          </a:solidFill>
                          <a:effectLst/>
                          <a:latin typeface="Arial" charset="0"/>
                          <a:cs typeface="Arial" charset="0"/>
                        </a:rPr>
                        <a:t>. </a:t>
                      </a: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6091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a:t>
                      </a:r>
                      <a:r>
                        <a:rPr kumimoji="0" lang="fr-CA" sz="2800" b="0" i="0" u="sng" strike="noStrike" cap="none" normalizeH="0" baseline="0">
                          <a:ln>
                            <a:noFill/>
                          </a:ln>
                          <a:solidFill>
                            <a:srgbClr val="FF9933"/>
                          </a:solidFill>
                          <a:effectLst/>
                          <a:latin typeface="Arial" charset="0"/>
                          <a:cs typeface="Times New Roman" pitchFamily="18" charset="0"/>
                        </a:rPr>
                        <a:t>e</a:t>
                      </a:r>
                      <a:r>
                        <a:rPr kumimoji="0" lang="en-US" sz="2800" b="0" i="0" u="sng" strike="noStrike" cap="none" normalizeH="0" baseline="0">
                          <a:ln>
                            <a:noFill/>
                          </a:ln>
                          <a:solidFill>
                            <a:srgbClr val="FF9933"/>
                          </a:solidFill>
                          <a:effectLst/>
                          <a:latin typeface="Arial" charset="0"/>
                          <a:cs typeface="Times New Roman" pitchFamily="18" charset="0"/>
                        </a:rPr>
                        <a:t>s 28:11-31</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C'est trois mois plus tard que nous avons pris la mer sur un bateau qui avait hiverné dans l'île; il était d'Alexandrie et portait des Dioscures comme enseigne.12 Nous avons débarqué à Syracuse pour une escale de trois jours. De là, bordant la côte, nous avons gagné Reggio.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a:ln>
                            <a:noFill/>
                          </a:ln>
                          <a:solidFill>
                            <a:srgbClr val="FF9933"/>
                          </a:solidFill>
                          <a:effectLst/>
                          <a:latin typeface="Arial" charset="0"/>
                          <a:cs typeface="Times New Roman" pitchFamily="18" charset="0"/>
                        </a:rPr>
                        <a:t>Acts 28:11-31</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After three months we sailed in an Alexandrian ship whose figurehead was the Twin Brothers, which had wintered at the island. 12 And landing at Syracuse, we stayed three days. 13 From there we circled round and reached Rhegium.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49a</a:t>
            </a:r>
          </a:p>
        </p:txBody>
      </p:sp>
    </p:spTree>
  </p:cSld>
  <p:clrMapOvr>
    <a:masterClrMapping/>
  </p:clrMapOvr>
</p:sld>
</file>

<file path=ppt/slides/slide3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8590" name="Group 30"/>
          <p:cNvGraphicFramePr>
            <a:graphicFrameLocks noGrp="1"/>
          </p:cNvGraphicFramePr>
          <p:nvPr/>
        </p:nvGraphicFramePr>
        <p:xfrm>
          <a:off x="34925" y="44452"/>
          <a:ext cx="9145588" cy="5834063"/>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بَعْدِ يومٍ واحدٍ هبت علينا ريح الجنوب، وفي اليوم الثَّاني جئنا إلى بونطيلوس. وأصبنا هناك الإخوة فطيَّبوا قلبنا لكي نقيم عِنْدَهُمْ سبعةَ أيَّامٍ، وهكذا جئنا إلى رومية.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Le lendemain, le vent du sud s'était levé et nous sommes arrivés, en deux jours, à Pouzzoles. 14 Nous avons trouvé là des frères qui nous ont invités à passer une semaine chez eux. Voilà comment nous sommes allés à Rome.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after one day the south wind blew; and the next day we came to Puteoli, 14 where we found brethren, and were invited to stay with them seven days. And so we went toward Rome.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2527" name="Group 15"/>
          <p:cNvGraphicFramePr>
            <a:graphicFrameLocks noGrp="1"/>
          </p:cNvGraphicFramePr>
          <p:nvPr/>
        </p:nvGraphicFramePr>
        <p:xfrm>
          <a:off x="34925" y="44450"/>
          <a:ext cx="9145588" cy="5901754"/>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5843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سَمِعَ الإخوةُ الذين هناك بِخَبَرِنا، خرجوا لاِستقبَالِنا إلى ابيوفوروا وإلى الثلثة الحوانيت. فلمَّا رآهم بولس شكر اللَّه وتَشَجَّعَ.</a:t>
                      </a:r>
                      <a:endParaRPr kumimoji="0" lang="ar-EG"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Depuis cette ville les frères, qui avaient appris notre arrivée, sont venus à notre rencontre, jusqu'au Forum d'Appius et aux 'Trois Tavernes'; quand il les a vus, Paul a rendu grâce à Dieu: il avait repris confiance.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And from there, when the brethren heard about us, they came to meet us as far as Appii Forum and Three Inns. When Paul saw them, he thanked God and took courage.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19617" name="Group 33"/>
          <p:cNvGraphicFramePr>
            <a:graphicFrameLocks noGrp="1"/>
          </p:cNvGraphicFramePr>
          <p:nvPr/>
        </p:nvGraphicFramePr>
        <p:xfrm>
          <a:off x="34925" y="115888"/>
          <a:ext cx="9145588" cy="6015990"/>
        </p:xfrm>
        <a:graphic>
          <a:graphicData uri="http://schemas.openxmlformats.org/drawingml/2006/table">
            <a:tbl>
              <a:tblPr rtl="1"/>
              <a:tblGrid>
                <a:gridCol w="3960813">
                  <a:extLst>
                    <a:ext uri="{9D8B030D-6E8A-4147-A177-3AD203B41FA5}">
                      <a16:colId xmlns:a16="http://schemas.microsoft.com/office/drawing/2014/main" val="20000"/>
                    </a:ext>
                  </a:extLst>
                </a:gridCol>
                <a:gridCol w="51847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دخلنا إلى رومية، أمر بولس أن يكون وحْدَهُ مع الجُندي الذي كان يَحْرُسُهُ. ولمَّا كان بعد ثلثة أيَّامٍ اسْتَدْعَى بولس وجهاء اليهود الساكنين هناك.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Lors de notre arrivée à Rome, Paul avait obtenu l'autorisation d'avoir un domicile personnel, avec un soldat pour le garder. 17 Trois jours plus tard, il invita les notables Juifs à s'y retrouver.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16 Now when we came to Rome, the centurion delivered the prisoners to the captain of the guard; but Paul was permitted to dwell by himself with the soldier who guarded him. 17 And it came to pass after three days that Paul called the leaders of the Jews together.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0636" name="Group 28"/>
          <p:cNvGraphicFramePr>
            <a:graphicFrameLocks noGrp="1"/>
          </p:cNvGraphicFramePr>
          <p:nvPr/>
        </p:nvGraphicFramePr>
        <p:xfrm>
          <a:off x="34925" y="115890"/>
          <a:ext cx="9145588" cy="5589270"/>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جاءوا جعل يَقولُ لهُمْ: " أيُّها الرِّجالُ إخوتنا، أنا لم أصنع شيئاً أُناصب به الشَّعْبِ. أو عوائِدِ الأباء، قيدت مِنْ أُورُشَلِيمَ وأُسلمت إلى أيدي الروم،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Quand ils furent réunis, il leur déclara: "Frères, moi qui n'ai rien fait contre notre peuple ou contre les règles reçues de nos pères, je suis prisonnier depuis qu'à Jérusalem j'ai été livré aux mains des Romains.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So when they had come together, he said to them: Men and brethren, though I have done nothing against our people or the customs of our fathers, yet I was delivered as a prisoner from Jerusalem into the hands of the Romans,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3866" name="Group 26"/>
          <p:cNvGraphicFramePr>
            <a:graphicFrameLocks noGrp="1"/>
          </p:cNvGraphicFramePr>
          <p:nvPr/>
        </p:nvGraphicFramePr>
        <p:xfrm>
          <a:off x="34925" y="115888"/>
          <a:ext cx="9145588" cy="6015990"/>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6573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وهؤلاء لمَّا فَحَصوا أرادوا أن يُطْلِقونِي، لأنَّهُمْ لمْ يَجدوا فيَّ شيئاً يكون موجباً للمَوتِ. وفيما كان اليهود يقاومون الخطاب، اضطرني الأمر أن استغيث بالملك، ليس كأنني أصنع شيئاً يوجب القذف على هذه الأمة.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Au terme de leur enquête, ces derniers voulaient me relâcher, car il n'y avait rien dans mon cas qui mérite la mort. 19 Mais l'opposition des Juifs m'a contraint de faire appel à l'empereur, sans avoir pour autant l'intention de mettre en cause ma nation.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who, when they had examined me, wanted to let me go, because there was no cause for putting me to death. 19 But when the Jews spoke against it, I was compelled to appeal to Caesar, not that I had anything of which to accuse my nation.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4898" name="Group 34"/>
          <p:cNvGraphicFramePr>
            <a:graphicFrameLocks noGrp="1"/>
          </p:cNvGraphicFramePr>
          <p:nvPr/>
        </p:nvGraphicFramePr>
        <p:xfrm>
          <a:off x="34925" y="44450"/>
          <a:ext cx="9145588" cy="6931152"/>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527162">
                <a:tc gridSpan="2">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فمِنْ أجل هذه العلة كنت أطلب أن أراكم وأن أتكلَّم معكم، لأني من أجل رجاء إسرائيل أنا موثوق بهذه السلسلة. أما هم فقالوا له: " نحن لم يأتنا مِنَ اليهود كتابات لأجلك، ولم يقدّم أحد من الإخوة فعرفنا أو قال عنك شيئاً رديئاً،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20 C'est la raison pour laquelle j'ai demandé à vous voir et à m'entretenir avec vous. En réalité, c'est à cause de l'espérance d'Israël que je porte ces chaînes. 21 Ils lui répondirent: "Nous n'avons reçu, quant à nous, aucune lettre de Judée à ton sujet et aucun frère, à son arrivée, ne nous a fait part d'un rapport ou d'un bruit fâcheux sur ton compte.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20 For this reason therefore I have called for you, to see you and speak with you, because for the hope of Israel I am bound with this chain. 21 Then they said to him, We neither received letters from Judea concerning you, nor have any of the brethren who came reported or spoken any evil of you.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5924" name="Group 36"/>
          <p:cNvGraphicFramePr>
            <a:graphicFrameLocks noGrp="1"/>
          </p:cNvGraphicFramePr>
          <p:nvPr/>
        </p:nvGraphicFramePr>
        <p:xfrm>
          <a:off x="34925" y="115890"/>
          <a:ext cx="9145588" cy="6726936"/>
        </p:xfrm>
        <a:graphic>
          <a:graphicData uri="http://schemas.openxmlformats.org/drawingml/2006/table">
            <a:tbl>
              <a:tblPr rtl="1"/>
              <a:tblGrid>
                <a:gridCol w="4968875">
                  <a:extLst>
                    <a:ext uri="{9D8B030D-6E8A-4147-A177-3AD203B41FA5}">
                      <a16:colId xmlns:a16="http://schemas.microsoft.com/office/drawing/2014/main" val="20000"/>
                    </a:ext>
                  </a:extLst>
                </a:gridCol>
                <a:gridCol w="4176713">
                  <a:extLst>
                    <a:ext uri="{9D8B030D-6E8A-4147-A177-3AD203B41FA5}">
                      <a16:colId xmlns:a16="http://schemas.microsoft.com/office/drawing/2014/main" val="20001"/>
                    </a:ext>
                  </a:extLst>
                </a:gridCol>
              </a:tblGrid>
              <a:tr h="1741474">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ونحن نرغب أن نسمع منك تلك</a:t>
                      </a:r>
                      <a:r>
                        <a:rPr kumimoji="0" lang="en-US"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التي نحن فيها مفكرون، لأنَّ مِنْ أجل هذا الخلاف الأمر ظاهر لنا في كل مكان يناصبون لأجله ".فوقَّتوا له يوماً، فجاء إليه كثيرون إلى المنزل، فجعل يَقص عليهم ويشهد لهم لأجل ملكوت اللَّه، </a:t>
                      </a:r>
                      <a:endParaRPr kumimoji="0" lang="ar-EG" sz="3200" b="0" i="0" u="none" strike="noStrike" cap="none" normalizeH="0" baseline="0" dirty="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700" b="0" i="0" u="none" strike="noStrike" cap="none" normalizeH="0" baseline="0" dirty="0">
                          <a:ln>
                            <a:noFill/>
                          </a:ln>
                          <a:solidFill>
                            <a:schemeClr val="bg1"/>
                          </a:solidFill>
                          <a:effectLst/>
                          <a:latin typeface="Arial" charset="0"/>
                          <a:cs typeface="Arial" charset="0"/>
                        </a:rPr>
                        <a:t>22 Mais nous demandons à t'entendre exposer toi-même ce que tu penses: car, pour ta secte, nous savons bien qu'elle rencontre partout de l'opposition.23 Ayant convenu d'un jour avec lui, ils vinrent le trouver en plus grand nombre à son domicile. Dans sa présentation, Paul rendait témoignage au Règne de Dieu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700" b="0" i="0" u="none" strike="noStrike" cap="none" normalizeH="0" baseline="0" dirty="0">
                          <a:ln>
                            <a:noFill/>
                          </a:ln>
                          <a:solidFill>
                            <a:schemeClr val="bg1"/>
                          </a:solidFill>
                          <a:effectLst/>
                          <a:latin typeface="Arial" charset="0"/>
                          <a:cs typeface="Arial" charset="0"/>
                        </a:rPr>
                        <a:t>22 But we desire to hear from you what you think; for concerning this sect, we know that it is spoken against everywhere. 23 So when they had appointed him a day, many came to him at his lodging, to whom he explained and solemnly testified of the kingdom of God,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6936" name="Group 24"/>
          <p:cNvGraphicFramePr>
            <a:graphicFrameLocks noGrp="1"/>
          </p:cNvGraphicFramePr>
          <p:nvPr/>
        </p:nvGraphicFramePr>
        <p:xfrm>
          <a:off x="34925" y="115888"/>
          <a:ext cx="9145588" cy="6766560"/>
        </p:xfrm>
        <a:graphic>
          <a:graphicData uri="http://schemas.openxmlformats.org/drawingml/2006/table">
            <a:tbl>
              <a:tblPr rtl="1"/>
              <a:tblGrid>
                <a:gridCol w="4608513">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ويقنع قلبهم لأجل يسوع من ناموس موسى والأنبياء، مِنَ الصَّباحِ إلى المَساءِ. فكان قوم منهم مقتنعين بما قيل، وآخرون لم يؤمنوا. فانْصَرَفوا وهُمْ غَيْرُ مُتَّفِقِينَ بَعضُهُمْ مع بَعْضٍ، لمَّا قال لهم بولس كلمة: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et, du matin au soir, il s'efforça de les convaincre, en parlant de Jésus à partir de la loi de Moïse et des prophètes. 24 Les uns se laissaient convaincre par ce qu'il disait, les autres refusaient de croire. 25 Au moment de s'en aller, ils n'étaient toujours pas d'accord entre eux; Paul n'ajouta qu'un mot:</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persuading them concerning Jesus from both the Law of Moses and the Prophets, from morning till evening. 24 And some were persuaded by the things which were spoken, and some disbelieved. 25 So when they did not agree among themselves, they departed after Paul had said one word: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7957" name="Group 21"/>
          <p:cNvGraphicFramePr>
            <a:graphicFrameLocks noGrp="1"/>
          </p:cNvGraphicFramePr>
          <p:nvPr/>
        </p:nvGraphicFramePr>
        <p:xfrm>
          <a:off x="34925" y="71414"/>
          <a:ext cx="9145588" cy="6900672"/>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85950">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إنَّهُ حسناً تَكلَّم الرُّوح القُدُس مِنْ قِبَل إشعياء النَّبِيِّ مع آبائكم قائلاً: انطلق إلى هذا الشَّعبِ وقُلْ لهم: سماعاً تسمعون ولا تفهمون، ونظراً تنظرون ولا تبصرون. لأنَّ قَلْبَ هذا الشَّعبِ قَدْ غَلُظَ، وثقلت آذانِهِم عن السماع،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"Comme elle est juste, cette parole de l'Esprit Saint qui a déclaré à vos pères par le prophète Esaïe: 26 Va trouver ce peuple et dis-lui: Vous aurez beau entendre, vous ne comprendrez pas; vous aurez beau regarder, vous ne verrez pas. 27 Car le coeur de ce peuple s'est épaissi, ils sont devenus durs d'oreille,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 Holy Spirit spoke rightly through Isaiah the prophet to our fathers, 26 saying, `Go to this people and say: Hearing you will hear, and shall not understand; And seeing you will see, and not perceive; 27 For the hearts of this people have grown dull. Their ears are hard of hearing,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48986" name="Group 26"/>
          <p:cNvGraphicFramePr>
            <a:graphicFrameLocks noGrp="1"/>
          </p:cNvGraphicFramePr>
          <p:nvPr/>
        </p:nvGraphicFramePr>
        <p:xfrm>
          <a:off x="34925" y="115888"/>
          <a:ext cx="9145588" cy="6766560"/>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وطمسوا عيونهم. لِئَلاَّ يُبْصِروا بعيونهم ويسمعوا بِآذانِهِمْ ويفهموا بِقُلُوبِهِمْ ويعودوا، فأشفيهم. فليكن معلوماً عندكم أنَّ اللَّه أرسل خلاصه إلى الأمم، وهم أيضاً يطيعونه! ".</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il se sont bouché les yeux, pour ne pas voir de leurs yeux, ne pas entendre de leurs oreilles, ne pas comprendre avec leur coeur et pour ne pas se tourner vers Dieu. Et je les guérirais? 28 Sachez-le donc: c'est aux païens qu'a été envoyé ce salut de Dieu; eux, ils écouteront.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And their eyes they have closed, Lest they should see with their eyes and hear with their ears, Lest they should understand with their hearts and turn, So that I should heal them. ' 28 Therefore let it be known to you that the salvation of God has been sent to the Gentiles, and they will hear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0004" name="Group 20"/>
          <p:cNvGraphicFramePr>
            <a:graphicFrameLocks noGrp="1"/>
          </p:cNvGraphicFramePr>
          <p:nvPr/>
        </p:nvGraphicFramePr>
        <p:xfrm>
          <a:off x="34925" y="115888"/>
          <a:ext cx="9145588" cy="6766560"/>
        </p:xfrm>
        <a:graphic>
          <a:graphicData uri="http://schemas.openxmlformats.org/drawingml/2006/table">
            <a:tbl>
              <a:tblPr rtl="1"/>
              <a:tblGrid>
                <a:gridCol w="4032250">
                  <a:extLst>
                    <a:ext uri="{9D8B030D-6E8A-4147-A177-3AD203B41FA5}">
                      <a16:colId xmlns:a16="http://schemas.microsoft.com/office/drawing/2014/main" val="20000"/>
                    </a:ext>
                  </a:extLst>
                </a:gridCol>
                <a:gridCol w="5113338">
                  <a:extLst>
                    <a:ext uri="{9D8B030D-6E8A-4147-A177-3AD203B41FA5}">
                      <a16:colId xmlns:a16="http://schemas.microsoft.com/office/drawing/2014/main" val="20001"/>
                    </a:ext>
                  </a:extLst>
                </a:gridCol>
              </a:tblGrid>
              <a:tr h="14414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وأقام بولس سنتين كاملتين في محل استأجَرَهُ لِنَفْسِهِ. وكان يَقْبَل كل مَن يدخل إليه، كارِزاً بملكوت اللَّه، ويُعلِّم بكُلِّ مُجاهرةٍ مِنْ أجل الرَّبّ يسوع المسيح ولم يكن أحد يمنعه.</a:t>
                      </a:r>
                      <a:endParaRPr kumimoji="0" lang="ar-EG"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8163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29 Paul vécut ainsi deux années entières à ses frais et il recevait tous ceux qui venaient le trouver,31 proclamant le Règne de Dieu et enseignant ce qui concerne le Seigneur Jésus Christ avec une entière assurance et sans entraves.</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when he had said these words, the Jews departed and had a great dispute among themselves. 30 Then Paul dwelt two whole years in his own rented house, and received all who came to him, 31 preaching the kingdom of God and teaching the things which concern the Lord Jesus Christ with all confidence, no one forbidding him.</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1634" name="Rectangle 2"/>
          <p:cNvSpPr>
            <a:spLocks noChangeArrowheads="1"/>
          </p:cNvSpPr>
          <p:nvPr/>
        </p:nvSpPr>
        <p:spPr bwMode="auto">
          <a:xfrm>
            <a:off x="250826" y="508002"/>
            <a:ext cx="8642350" cy="5584825"/>
          </a:xfrm>
          <a:prstGeom prst="rect">
            <a:avLst/>
          </a:prstGeom>
          <a:noFill/>
          <a:ln w="9525">
            <a:noFill/>
            <a:miter lim="800000"/>
            <a:headEnd/>
            <a:tailEnd/>
          </a:ln>
          <a:effectLst/>
        </p:spPr>
        <p:txBody>
          <a:bodyPr>
            <a:spAutoFit/>
          </a:bodyPr>
          <a:lstStyle/>
          <a:p>
            <a:pPr algn="ctr"/>
            <a:r>
              <a:rPr lang="en-US" sz="3600">
                <a:solidFill>
                  <a:srgbClr val="FF9900"/>
                </a:solidFill>
              </a:rPr>
              <a:t>The word of the Lord shall grow, multiply, be mighty and be confirmed in the holy church of God. Amen</a:t>
            </a:r>
          </a:p>
          <a:p>
            <a:pPr algn="ctr"/>
            <a:endParaRPr lang="en-US" sz="3600">
              <a:solidFill>
                <a:srgbClr val="FF9900"/>
              </a:solidFill>
            </a:endParaRPr>
          </a:p>
          <a:p>
            <a:pPr algn="ctr"/>
            <a:r>
              <a:rPr lang="ar-SA" sz="3600">
                <a:solidFill>
                  <a:srgbClr val="FF9900"/>
                </a:solidFill>
              </a:rPr>
              <a:t>لم تَزَلْ كَلِمَةُ الربِّ تَنمُو وتكثر وتَعتَزوتَثبت، في بيعة اللـه المُقدَّسة. آمين.</a:t>
            </a:r>
            <a:endParaRPr lang="en-CA" sz="3600">
              <a:solidFill>
                <a:srgbClr val="FF9900"/>
              </a:solidFill>
            </a:endParaRPr>
          </a:p>
          <a:p>
            <a:pPr algn="ctr"/>
            <a:endParaRPr lang="en-CA" sz="3600">
              <a:solidFill>
                <a:srgbClr val="FF9900"/>
              </a:solidFill>
            </a:endParaRPr>
          </a:p>
          <a:p>
            <a:pPr algn="ctr" rtl="0"/>
            <a:r>
              <a:rPr lang="fr-CA" sz="3600">
                <a:solidFill>
                  <a:srgbClr val="FF9900"/>
                </a:solidFill>
              </a:rPr>
              <a:t>Que la parole de Dieu croisse, multiplie et soit affermis dans la sainte église de Dieu. Amen</a:t>
            </a:r>
          </a:p>
        </p:txBody>
      </p:sp>
    </p:spTree>
  </p:cSld>
  <p:clrMapOvr>
    <a:masterClrMapping/>
  </p:clrMapOvr>
</p:sld>
</file>

<file path=ppt/slides/slide3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2658" name="Rectangle 2"/>
          <p:cNvSpPr>
            <a:spLocks noGrp="1" noChangeArrowheads="1"/>
          </p:cNvSpPr>
          <p:nvPr>
            <p:ph type="title"/>
          </p:nvPr>
        </p:nvSpPr>
        <p:spPr>
          <a:xfrm>
            <a:off x="468313" y="981077"/>
            <a:ext cx="8229600" cy="2016125"/>
          </a:xfrm>
        </p:spPr>
        <p:txBody>
          <a:bodyPr>
            <a:normAutofit fontScale="90000"/>
          </a:bodyPr>
          <a:lstStyle/>
          <a:p>
            <a:pPr rtl="0"/>
            <a:r>
              <a:rPr lang="en-CA" sz="6000" dirty="0">
                <a:solidFill>
                  <a:schemeClr val="bg1"/>
                </a:solidFill>
              </a:rPr>
              <a:t>THE SYNEXARIUM</a:t>
            </a:r>
            <a:br>
              <a:rPr lang="en-CA" sz="4000" dirty="0">
                <a:solidFill>
                  <a:schemeClr val="bg1"/>
                </a:solidFill>
              </a:rPr>
            </a:br>
            <a:r>
              <a:rPr lang="ar-EG" sz="7200" dirty="0">
                <a:solidFill>
                  <a:schemeClr val="bg1"/>
                </a:solidFill>
              </a:rPr>
              <a:t>السنكسار</a:t>
            </a:r>
            <a:br>
              <a:rPr lang="ar-EG" sz="7200" dirty="0">
                <a:solidFill>
                  <a:schemeClr val="bg1"/>
                </a:solidFill>
              </a:rPr>
            </a:br>
            <a:r>
              <a:rPr lang="fr-CA" sz="6600" dirty="0">
                <a:solidFill>
                  <a:schemeClr val="bg1"/>
                </a:solidFill>
              </a:rPr>
              <a:t>LE SYNEXAIRE</a:t>
            </a:r>
            <a:endParaRPr lang="en-CA" sz="6600" dirty="0">
              <a:solidFill>
                <a:schemeClr val="bg1"/>
              </a:solidFill>
            </a:endParaRPr>
          </a:p>
        </p:txBody>
      </p:sp>
      <p:pic>
        <p:nvPicPr>
          <p:cNvPr id="4422660" name="Picture 4" descr="pointing"/>
          <p:cNvPicPr>
            <a:picLocks noChangeAspect="1" noChangeArrowheads="1"/>
          </p:cNvPicPr>
          <p:nvPr/>
        </p:nvPicPr>
        <p:blipFill>
          <a:blip r:embed="rId2" cstate="print"/>
          <a:srcRect/>
          <a:stretch>
            <a:fillRect/>
          </a:stretch>
        </p:blipFill>
        <p:spPr bwMode="auto">
          <a:xfrm>
            <a:off x="2857488" y="6072206"/>
            <a:ext cx="1238250" cy="628650"/>
          </a:xfrm>
          <a:prstGeom prst="rect">
            <a:avLst/>
          </a:prstGeom>
          <a:noFill/>
        </p:spPr>
      </p:pic>
      <p:sp>
        <p:nvSpPr>
          <p:cNvPr id="5" name="Text Box 4">
            <a:hlinkClick r:id="" action="ppaction://macro?name=backToAgios"/>
          </p:cNvPr>
          <p:cNvSpPr txBox="1">
            <a:spLocks noChangeArrowheads="1"/>
          </p:cNvSpPr>
          <p:nvPr/>
        </p:nvSpPr>
        <p:spPr bwMode="auto">
          <a:xfrm>
            <a:off x="4217988" y="6019800"/>
            <a:ext cx="4926012" cy="701675"/>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000" b="1" dirty="0"/>
              <a:t>Back to Liturgy</a:t>
            </a:r>
            <a:r>
              <a:rPr lang="ar-EG" sz="2000" b="1" dirty="0"/>
              <a:t>  </a:t>
            </a:r>
            <a:r>
              <a:rPr lang="en-CA" sz="2000" b="1" dirty="0"/>
              <a:t>(AGIOS O THEOS)</a:t>
            </a:r>
          </a:p>
          <a:p>
            <a:pPr algn="ctr" rtl="1">
              <a:lnSpc>
                <a:spcPct val="90000"/>
              </a:lnSpc>
            </a:pPr>
            <a:r>
              <a:rPr lang="ar-EG" sz="2400" b="1" dirty="0"/>
              <a:t> التكملة الى القداس (آجيوس أو ثيؤس)</a:t>
            </a:r>
            <a:endParaRPr lang="en-CA" sz="24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422660"/>
                                        </p:tgtEl>
                                        <p:attrNameLst>
                                          <p:attrName>style.visibility</p:attrName>
                                        </p:attrNameLst>
                                      </p:cBhvr>
                                      <p:to>
                                        <p:strVal val="visible"/>
                                      </p:to>
                                    </p:set>
                                    <p:anim calcmode="lin" valueType="num">
                                      <p:cBhvr additive="base">
                                        <p:cTn id="7" dur="500" fill="hold"/>
                                        <p:tgtEl>
                                          <p:spTgt spid="4422660"/>
                                        </p:tgtEl>
                                        <p:attrNameLst>
                                          <p:attrName>ppt_x</p:attrName>
                                        </p:attrNameLst>
                                      </p:cBhvr>
                                      <p:tavLst>
                                        <p:tav tm="0">
                                          <p:val>
                                            <p:strVal val="0-#ppt_w/2"/>
                                          </p:val>
                                        </p:tav>
                                        <p:tav tm="100000">
                                          <p:val>
                                            <p:strVal val="#ppt_x"/>
                                          </p:val>
                                        </p:tav>
                                      </p:tavLst>
                                    </p:anim>
                                    <p:anim calcmode="lin" valueType="num">
                                      <p:cBhvr additive="base">
                                        <p:cTn id="8" dur="500" fill="hold"/>
                                        <p:tgtEl>
                                          <p:spTgt spid="44226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682" name="Rectangle 2"/>
          <p:cNvSpPr>
            <a:spLocks noChangeArrowheads="1"/>
          </p:cNvSpPr>
          <p:nvPr/>
        </p:nvSpPr>
        <p:spPr bwMode="auto">
          <a:xfrm>
            <a:off x="755651" y="1557339"/>
            <a:ext cx="7920038" cy="4154984"/>
          </a:xfrm>
          <a:prstGeom prst="rect">
            <a:avLst/>
          </a:prstGeom>
          <a:noFill/>
          <a:ln w="9525">
            <a:noFill/>
            <a:miter lim="800000"/>
            <a:headEnd/>
            <a:tailEnd/>
          </a:ln>
          <a:effectLst/>
        </p:spPr>
        <p:txBody>
          <a:bodyPr>
            <a:spAutoFit/>
          </a:bodyPr>
          <a:lstStyle/>
          <a:p>
            <a:pPr algn="ctr" rtl="0"/>
            <a:r>
              <a:rPr lang="en-US" sz="4400">
                <a:solidFill>
                  <a:srgbClr val="FF9933"/>
                </a:solidFill>
              </a:rPr>
              <a:t>Liturgy Psalm and Gospel</a:t>
            </a:r>
            <a:endParaRPr lang="en-CA" sz="4400">
              <a:solidFill>
                <a:srgbClr val="FF9933"/>
              </a:solidFill>
            </a:endParaRPr>
          </a:p>
          <a:p>
            <a:pPr algn="ctr" rtl="0"/>
            <a:endParaRPr lang="en-US" sz="4400">
              <a:solidFill>
                <a:srgbClr val="FF9933"/>
              </a:solidFill>
            </a:endParaRPr>
          </a:p>
          <a:p>
            <a:pPr algn="ctr"/>
            <a:r>
              <a:rPr lang="ar-EG" sz="4400">
                <a:solidFill>
                  <a:srgbClr val="FF9933"/>
                </a:solidFill>
              </a:rPr>
              <a:t>مزمور و أنجيل  القداس</a:t>
            </a:r>
          </a:p>
          <a:p>
            <a:pPr algn="ctr"/>
            <a:endParaRPr lang="en-CA" sz="4400">
              <a:solidFill>
                <a:srgbClr val="FF9933"/>
              </a:solidFill>
            </a:endParaRPr>
          </a:p>
          <a:p>
            <a:pPr algn="ctr"/>
            <a:r>
              <a:rPr lang="fr-CA" sz="4400">
                <a:solidFill>
                  <a:srgbClr val="FF9933"/>
                </a:solidFill>
              </a:rPr>
              <a:t>Psaume et Évangile</a:t>
            </a:r>
          </a:p>
          <a:p>
            <a:pPr algn="ctr"/>
            <a:r>
              <a:rPr lang="fr-CA" sz="4400">
                <a:solidFill>
                  <a:srgbClr val="FF9933"/>
                </a:solidFill>
              </a:rPr>
              <a:t> de la messe</a:t>
            </a:r>
          </a:p>
        </p:txBody>
      </p:sp>
    </p:spTree>
  </p:cSld>
  <p:clrMapOvr>
    <a:masterClrMapping/>
  </p:clrMapOvr>
</p:sld>
</file>

<file path=ppt/slides/slide3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4746" name="Group 42"/>
          <p:cNvGraphicFramePr>
            <a:graphicFrameLocks noGrp="1"/>
          </p:cNvGraphicFramePr>
          <p:nvPr/>
        </p:nvGraphicFramePr>
        <p:xfrm>
          <a:off x="34926" y="-26988"/>
          <a:ext cx="9074150" cy="6840347"/>
        </p:xfrm>
        <a:graphic>
          <a:graphicData uri="http://schemas.openxmlformats.org/drawingml/2006/table">
            <a:tbl>
              <a:tblPr rtl="1"/>
              <a:tblGrid>
                <a:gridCol w="4465637">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20161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81 : 3 – 1 - 2</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بوِّقوا في رأسِ الشَّهر بالبوقِ، في يوم عِيدكُمْ المَشهور. ابتهجوا بِاللَّهِ مُعيننا، هلِّلوا لإله يَعقوب. خُذوا مِزماراً وأضربوا دفاً، مِزماراً مُطرِباً مع قيثار. هللويا</a:t>
                      </a:r>
                      <a:endParaRPr kumimoji="0" lang="en-CA" sz="3200" b="0" i="0" u="none" strike="noStrike" cap="none" normalizeH="0" baseline="0">
                        <a:ln>
                          <a:noFill/>
                        </a:ln>
                        <a:solidFill>
                          <a:schemeClr val="bg1"/>
                        </a:solidFill>
                        <a:effectLst/>
                        <a:latin typeface="Arial" charset="0"/>
                        <a:cs typeface="Arial" charset="0"/>
                      </a:endParaRPr>
                    </a:p>
                  </a:txBody>
                  <a:tcPr marL="137160" marR="13716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74027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3200" b="0" i="0" u="sng" strike="noStrike" cap="none" normalizeH="0" baseline="0">
                          <a:ln>
                            <a:noFill/>
                          </a:ln>
                          <a:solidFill>
                            <a:srgbClr val="FF9933"/>
                          </a:solidFill>
                          <a:effectLst/>
                          <a:latin typeface="Arial" charset="0"/>
                          <a:cs typeface="Times New Roman" pitchFamily="18" charset="0"/>
                        </a:rPr>
                        <a:t>Psaume </a:t>
                      </a:r>
                      <a:r>
                        <a:rPr kumimoji="0" lang="en-US" sz="3200" b="0" i="0" u="sng" strike="noStrike" cap="none" normalizeH="0" baseline="0">
                          <a:ln>
                            <a:noFill/>
                          </a:ln>
                          <a:solidFill>
                            <a:srgbClr val="FF9933"/>
                          </a:solidFill>
                          <a:effectLst/>
                          <a:latin typeface="Arial" charset="0"/>
                          <a:cs typeface="Times New Roman" pitchFamily="18" charset="0"/>
                        </a:rPr>
                        <a:t>81:3, 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Sonnez du cor au mois nouveau, pour notre jour de fête, 1Criez de joie pour Dieu, notre force, acclamez le Dieu de Jacob. 2 Mettez-vous  à jouer, faites donner le tambour, avec la cithare mélodieuse, avec la harpe, 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Psalms 81:3, 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Blow the trumpet at the time of the New Moon, At the full moon, on our solemn feast day.1 Sing aloud to God our strength; Make a joyful shout to the God of Jacob. 2 Raise a song and strike the timbrel, The pleasant harp with the lute.  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49pg</a:t>
            </a:r>
          </a:p>
        </p:txBody>
      </p:sp>
      <p:sp>
        <p:nvSpPr>
          <p:cNvPr id="4"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3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5767" name="Group 39"/>
          <p:cNvGraphicFramePr>
            <a:graphicFrameLocks noGrp="1"/>
          </p:cNvGraphicFramePr>
          <p:nvPr/>
        </p:nvGraphicFramePr>
        <p:xfrm>
          <a:off x="-36514" y="44452"/>
          <a:ext cx="9217026" cy="6784912"/>
        </p:xfrm>
        <a:graphic>
          <a:graphicData uri="http://schemas.openxmlformats.org/drawingml/2006/table">
            <a:tbl>
              <a:tblPr rtl="1"/>
              <a:tblGrid>
                <a:gridCol w="4679950">
                  <a:extLst>
                    <a:ext uri="{9D8B030D-6E8A-4147-A177-3AD203B41FA5}">
                      <a16:colId xmlns:a16="http://schemas.microsoft.com/office/drawing/2014/main" val="20000"/>
                    </a:ext>
                  </a:extLst>
                </a:gridCol>
                <a:gridCol w="4537076">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sng" strike="noStrike" cap="none" normalizeH="0" baseline="0">
                          <a:ln>
                            <a:noFill/>
                          </a:ln>
                          <a:solidFill>
                            <a:srgbClr val="FF9933"/>
                          </a:solidFill>
                          <a:effectLst/>
                          <a:latin typeface="Arial" charset="0"/>
                          <a:cs typeface="Arial" charset="0"/>
                        </a:rPr>
                        <a:t>متى ( 21 : 1 ـ 17 )</a:t>
                      </a:r>
                      <a:endParaRPr kumimoji="0" lang="en-CA" sz="28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قَرُبُوا مِنْ أُورُشَلِيمَ وجاءوا إلى بيت فَاجِي عِنْدَ جَبَلِ الزَّيْتونِ، حينئذٍ بعث يَسوعُ اثنين مِن تلاميذه قائلاً لهما: " اِذْهَبَا إلى هذه القَرْيَةِ التِي أمَامَكُمَا، فستَجِدَانِ أتَاناً مَربوطَةً وجَحْشاً مَعها، فَحُلاَّهُمَا وأْتِيَاني بِهِمَا.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Mathieu 21 : 1-17</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Lorsqu'ils approchèrent de Jérusalem et arrivèrent près de Betphagé, au mont des Oliviers, alors Jésus envoya deux disciples 2 en leur disant: "Allez au village qui est devant vous; vous trouverez aussitôt une ânesse attachée et un ânon avec elle; détachez-la et amenez-les moi.</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Times New Roman" pitchFamily="18" charset="0"/>
                        </a:rPr>
                        <a:t>Matthew 21:1-17</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Now when they drew near Jerusalem, and came to Bethphage, at the Mount of Olives, then Jesus sent two disciples, 2 saying to them, Go into the village opposite you, and immediately you will find a donkey tied, and a colt with her. Loose them and bring them to Me.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itle 2"/>
          <p:cNvSpPr>
            <a:spLocks noGrp="1"/>
          </p:cNvSpPr>
          <p:nvPr>
            <p:ph type="ctrTitle"/>
          </p:nvPr>
        </p:nvSpPr>
        <p:spPr/>
        <p:txBody>
          <a:bodyPr/>
          <a:lstStyle/>
          <a:p>
            <a:r>
              <a:rPr lang="en-CA" dirty="0"/>
              <a:t>49g</a:t>
            </a:r>
          </a:p>
        </p:txBody>
      </p:sp>
    </p:spTree>
  </p:cSld>
  <p:clrMapOvr>
    <a:masterClrMapping/>
  </p:clrMapOvr>
</p:sld>
</file>

<file path=ppt/slides/slide3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6783" name="Group 31"/>
          <p:cNvGraphicFramePr>
            <a:graphicFrameLocks noGrp="1"/>
          </p:cNvGraphicFramePr>
          <p:nvPr/>
        </p:nvGraphicFramePr>
        <p:xfrm>
          <a:off x="34926" y="44451"/>
          <a:ext cx="9074150" cy="6842760"/>
        </p:xfrm>
        <a:graphic>
          <a:graphicData uri="http://schemas.openxmlformats.org/drawingml/2006/table">
            <a:tbl>
              <a:tblPr rtl="1"/>
              <a:tblGrid>
                <a:gridCol w="4176712">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قال لَكُمَا أحدٌ شيئاً، فقولا: أن الرَّبُّ مُحتاجٌ إليْهِما. فللوقت يُرْسِلُهُمَا ". فكان هذا كُلُّهُ لِكَي يَتِمَّ ما قِيلَ بهذا النَّبِيِّ القائِل: " قُولوا لاِبْنَةِ صِهْيَونَ: هُوذا مَلِكُكِ يَأْتِيكِ وديعاً، رَاكِباً على أتانٍ وجحشٍ ابنِ أتانٍ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 Et si quelqu'un vous dit quelque chose, vous répondrez: "Le Seigneur en a besoin", et il les laissera aller tout de suite. 4 Cela est arrivé pour que s'accomplisse ce qu'a dit le prophète: Dites 5 à la fille de Sion: Voici que ton roi vient à toi, humble et monté sur une ânesse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 And if anyone says anything to you, you shall say, `The Lord has need of them,' and immediately he will send them. 4 All this was done that it might be fulfilled which was spoken by the prophet, saying: 5 Tell the daughter of Zion, `Behold, your King is coming to you, Lowly, and sitting on a donkey, A colt, the foal of a donkey.'</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7808" name="Group 32"/>
          <p:cNvGraphicFramePr>
            <a:graphicFrameLocks noGrp="1"/>
          </p:cNvGraphicFramePr>
          <p:nvPr/>
        </p:nvGraphicFramePr>
        <p:xfrm>
          <a:off x="34926" y="44452"/>
          <a:ext cx="9074150"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ذهبا التِّلْمِيذانِ وصنعا كما أمَرَهُمَا يسوع، وأتَيَا بالأتانِ والجَحشِ، ووضَعَا عليهِما ثِيابَهُما وَجَلَسَ فوقهما. والجَمعُ الأكثَرُ فَرَشوا ثِيَابَهُمْ في الطريق. وآخَرونَ قَطَعوا أغصَاناً مِنَ الشَّجَرِ وفَرَشوها على الطَّرِيقِ.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6 et sur un ânon, le petit d'une bête de somme. 7 Les disciples s'en allèrent et, comme Jésus le leur avait prescrit, ils amenèrent l'ânesse et l'ânon; puis ils disposèrent sur eux leurs vêtements, et Jésus s'assit dessus. Le peuple, en foule, étendit ses vêtements sur la route; </a:t>
                      </a:r>
                      <a:endParaRPr kumimoji="0" lang="ar-EG" sz="2000" b="1"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6 So the disciples went and did as Jesus commanded them. 7 They brought the donkey and the colt, laid their clothes on them, and set Him on them. 8 And a very great multitude spread their clothes on the road; others cut down branches from the trees and spread them on the road.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8831" name="Group 31"/>
          <p:cNvGraphicFramePr>
            <a:graphicFrameLocks noGrp="1"/>
          </p:cNvGraphicFramePr>
          <p:nvPr/>
        </p:nvGraphicFramePr>
        <p:xfrm>
          <a:off x="34926" y="44451"/>
          <a:ext cx="9074150" cy="6842760"/>
        </p:xfrm>
        <a:graphic>
          <a:graphicData uri="http://schemas.openxmlformats.org/drawingml/2006/table">
            <a:tbl>
              <a:tblPr rtl="1"/>
              <a:tblGrid>
                <a:gridCol w="4824412">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والجموع الذين تَقدَّموا</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والذين تَبِعوا كانوا يَصرَخُون قَائِلينَ: " أُوصَنَّا لاِبْنِ دَاوُدَ! مُبَارَكٌ الآتِي بِاسْمِ الرَّبِّ! أُوصَنَّا في الأعالِي! ". ولمَّا دَخَلَ أُورُشلِيمَ ارْتَجَّتِ المَدينةُ كُلُّها قائِلةً: " مَنْ هو هذا؟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9 certains coupaient des branches aux arbres et en jonchaient la route. Les foules qui marchaient devant lui et celles qui le suivaient criaient: "Hosanna au Fils de David! Béni soit au nom du Seigneur Celui qui vient! Hosanna au plus haut des cieux! 10 Quand Jésus entra dans Jérusalem, toute la ville fut en émoi: "Qui est-ce?"</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9 Then the multitudes who went before and those who followed cried out, saying: Hosanna to the Son of David! `Blessed is He who comes in the name of the Lord!' Hosanna in the highest! 10 And when He had come into Jerusalem, all the city was moved, saying, Who is this?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1032" name="Group 24"/>
          <p:cNvGraphicFramePr>
            <a:graphicFrameLocks noGrp="1"/>
          </p:cNvGraphicFramePr>
          <p:nvPr/>
        </p:nvGraphicFramePr>
        <p:xfrm>
          <a:off x="34926" y="44452"/>
          <a:ext cx="9074150" cy="6339840"/>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فقالتِ الجُموعُ: " هذا هو يَسوعُ النَّبِي الذي مِنْ نَاصِرَةِ الجَليل ".ودَخَلَ يَسوعُ إلى الهيكل وأخَرَج جَميعَ الذين كانوا يَبِيعُونَ ويَشترونَ في الهيكل، وقَلَبَ مَوائِدَ الصَّيَارِفَةَ وكَرَاسِيَّ باعَةَ الحَمَامِ</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11 disait-on; et les foules répondaient: "C'est le prophète Jésus, de Nazareth en Galilée. 12 Puis Jésus entra dans le temple et chassa tous ceux qui vendaient et achetaient dans le Temple; il renversa les tables des changeurs et les sièges des marchands de colombes. </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11 So the multitudes said, This is Jesus, the prophet from Nazareth of Galilee. 12 Then Jesus went into the temple of God and drove out all those who bought and sold in the temple, and overturned the tables of the money changers and the seats of those who sold doves.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2054" name="Group 22"/>
          <p:cNvGraphicFramePr>
            <a:graphicFrameLocks noGrp="1"/>
          </p:cNvGraphicFramePr>
          <p:nvPr/>
        </p:nvGraphicFramePr>
        <p:xfrm>
          <a:off x="34926" y="44450"/>
          <a:ext cx="9074150" cy="590175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وقال لهُمْ: " مَكتُوبٌ: بَيْتِي بَيْتَ الصَّلاةِ يُدعى. وأنتُمْ جَعلْتُموهُ مَغارَةَ لُصُوصٍ !" وتَقدَّمَ إليهِ عُمْيٌ وعُرْجٌ في الهَيْكَلِ فَشَفاهُمْ.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13 Et il leur dit: "Il est écrit: Ma maison sera appelée maison de prière; mais vous, vous en faites une caverne de bandits! 14 Des aveugles et des boiteux s'avancèrent vers lui dans le temple, et il les guérit.</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13 And He said to them, It is written, `My house shall be called a house of prayer,' but you have made it a `den of thieves.' 14 Then the blind and the lame came to Him in the temple, and He healed them.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3078" name="Group 22"/>
          <p:cNvGraphicFramePr>
            <a:graphicFrameLocks noGrp="1"/>
          </p:cNvGraphicFramePr>
          <p:nvPr/>
        </p:nvGraphicFramePr>
        <p:xfrm>
          <a:off x="34926" y="44452"/>
          <a:ext cx="9074150" cy="5804218"/>
        </p:xfrm>
        <a:graphic>
          <a:graphicData uri="http://schemas.openxmlformats.org/drawingml/2006/table">
            <a:tbl>
              <a:tblPr rtl="1"/>
              <a:tblGrid>
                <a:gridCol w="4608512">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رأى رُؤَساءُ الكَهَنَةِ والكَتَبَةِ العَجائِبَ التِي صَنَعَها، والأولاد يَصيحون في الهيكلِ قائلين: " أُوصَنَّا لاِبْنِ دَاوُدَ! " تذمروا وقالوا له: " أمَا تَسمع ما يَقولونه هؤلاءِ؟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15 Voyant les choses étonnantes qu'il venait de faire et ces enfants qui criaient dans le temple: "Hosanna au Fils de David!", les grands prêtres et les scribes furent indignés</a:t>
                      </a:r>
                      <a:endParaRPr kumimoji="0" lang="ar-EG"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15 But when the chief priests and scribes saw the wonderful things that He did, and the children crying out in the temple and saying, Hosanna to the Son of David! they were indignant</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9849" name="Group 25"/>
          <p:cNvGraphicFramePr>
            <a:graphicFrameLocks noGrp="1"/>
          </p:cNvGraphicFramePr>
          <p:nvPr/>
        </p:nvGraphicFramePr>
        <p:xfrm>
          <a:off x="34926" y="44450"/>
          <a:ext cx="9074150" cy="6851904"/>
        </p:xfrm>
        <a:graphic>
          <a:graphicData uri="http://schemas.openxmlformats.org/drawingml/2006/table">
            <a:tbl>
              <a:tblPr rtl="1"/>
              <a:tblGrid>
                <a:gridCol w="4537075">
                  <a:extLst>
                    <a:ext uri="{9D8B030D-6E8A-4147-A177-3AD203B41FA5}">
                      <a16:colId xmlns:a16="http://schemas.microsoft.com/office/drawing/2014/main" val="20000"/>
                    </a:ext>
                  </a:extLst>
                </a:gridCol>
                <a:gridCol w="4537075">
                  <a:extLst>
                    <a:ext uri="{9D8B030D-6E8A-4147-A177-3AD203B41FA5}">
                      <a16:colId xmlns:a16="http://schemas.microsoft.com/office/drawing/2014/main" val="20001"/>
                    </a:ext>
                  </a:extLst>
                </a:gridCol>
              </a:tblGrid>
              <a:tr h="14557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 يَسوعُ: " نعم! أمَا قَرَأْتُمْ قَطُّ في الكتب أنه: مِنْ أفواه الأطفالِ والرُّضعانِ هَيَّأتَ سبحاً؟ ". ثُمَّ تَرَكهُمْ وخَرَجَ ظاهر المَدينَةِ إلى بَيْتِ عَنْيَا وبَاتَ هُناكَ.</a:t>
                      </a:r>
                      <a:r>
                        <a:rPr kumimoji="0" lang="ar-EG" sz="3200" b="0" i="0" u="none" strike="noStrike" cap="none" normalizeH="0" baseline="0">
                          <a:ln>
                            <a:noFill/>
                          </a:ln>
                          <a:solidFill>
                            <a:srgbClr val="FF9933"/>
                          </a:solidFill>
                          <a:effectLst/>
                          <a:latin typeface="Arial" charset="0"/>
                          <a:cs typeface="Arial" charset="0"/>
                        </a:rPr>
                        <a:t>( والمجد للـه دائماً )</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16 et ils lui dirent: "Tu entends ce qu'ils disent?" Mais Jésus leur dit: "Oui; n'avez-vous jamais lu ce texte: Par la bouche des tout-petits et des nourrissons, tu t'es préparé une louange?17 Puis il les planta là et sortit de la ville pour se rendre à Béthanie, où il passa la nuit.</a:t>
                      </a:r>
                      <a:endParaRPr kumimoji="0" lang="ar-EG" sz="2800" b="0" i="0" u="none" strike="noStrike" cap="none" normalizeH="0" baseline="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a:ln>
                            <a:noFill/>
                          </a:ln>
                          <a:solidFill>
                            <a:srgbClr val="FF9900"/>
                          </a:solidFill>
                          <a:effectLst/>
                          <a:latin typeface="Arial" charset="0"/>
                          <a:cs typeface="Arial" charset="0"/>
                        </a:rPr>
                        <a:t>(</a:t>
                      </a: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16 and said to Him, Do You hear what these are saying? And Jesus said to them, Yes. Have you never read, `Out of the mouth of babes and nursing infants You have perfected praise'? 17 Then He left them and went out of the city to Bethany, and He lodged there.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16"/>
          <p:cNvGraphicFramePr>
            <a:graphicFrameLocks noGrp="1"/>
          </p:cNvGraphicFramePr>
          <p:nvPr/>
        </p:nvGraphicFramePr>
        <p:xfrm>
          <a:off x="1" y="928670"/>
          <a:ext cx="9144000" cy="5278438"/>
        </p:xfrm>
        <a:graphic>
          <a:graphicData uri="http://schemas.openxmlformats.org/drawingml/2006/table">
            <a:tbl>
              <a:tblPr/>
              <a:tblGrid>
                <a:gridCol w="2165684">
                  <a:extLst>
                    <a:ext uri="{9D8B030D-6E8A-4147-A177-3AD203B41FA5}">
                      <a16:colId xmlns:a16="http://schemas.microsoft.com/office/drawing/2014/main" val="20000"/>
                    </a:ext>
                  </a:extLst>
                </a:gridCol>
                <a:gridCol w="2286000">
                  <a:extLst>
                    <a:ext uri="{9D8B030D-6E8A-4147-A177-3AD203B41FA5}">
                      <a16:colId xmlns:a16="http://schemas.microsoft.com/office/drawing/2014/main" val="20001"/>
                    </a:ext>
                  </a:extLst>
                </a:gridCol>
                <a:gridCol w="2346158">
                  <a:extLst>
                    <a:ext uri="{9D8B030D-6E8A-4147-A177-3AD203B41FA5}">
                      <a16:colId xmlns:a16="http://schemas.microsoft.com/office/drawing/2014/main" val="20002"/>
                    </a:ext>
                  </a:extLst>
                </a:gridCol>
                <a:gridCol w="2346158">
                  <a:extLst>
                    <a:ext uri="{9D8B030D-6E8A-4147-A177-3AD203B41FA5}">
                      <a16:colId xmlns:a16="http://schemas.microsoft.com/office/drawing/2014/main" val="20003"/>
                    </a:ext>
                  </a:extLst>
                </a:gridCol>
              </a:tblGrid>
              <a:tr h="5278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Hosanna in the highest: This is the King of Israel: Blessed is He, Who comes in the name: of the Lord of Hosts.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bg1"/>
                          </a:solidFill>
                          <a:effectLst/>
                          <a:latin typeface="Coptic" pitchFamily="2" charset="0"/>
                          <a:cs typeface="Arial" charset="0"/>
                        </a:rPr>
                        <a:t>Wcanna</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n/et[</a:t>
                      </a:r>
                      <a:r>
                        <a:rPr kumimoji="0" lang="en-US" sz="2800" b="0" i="0" u="none" strike="noStrike" cap="none" normalizeH="0" baseline="0" dirty="0" err="1">
                          <a:ln>
                            <a:noFill/>
                          </a:ln>
                          <a:solidFill>
                            <a:schemeClr val="bg1"/>
                          </a:solidFill>
                          <a:effectLst/>
                          <a:latin typeface="Coptic" pitchFamily="2" charset="0"/>
                          <a:cs typeface="Arial" charset="0"/>
                        </a:rPr>
                        <a:t>oci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vai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p~ouro</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m~pIcra</a:t>
                      </a:r>
                      <a:r>
                        <a:rPr kumimoji="0" lang="en-US" sz="2800" b="0" i="0" u="none" strike="noStrike" cap="none" normalizeH="0" baseline="0" dirty="0">
                          <a:ln>
                            <a:noFill/>
                          </a:ln>
                          <a:solidFill>
                            <a:schemeClr val="bg1"/>
                          </a:solidFill>
                          <a:effectLst/>
                          <a:latin typeface="Coptic" pitchFamily="2" charset="0"/>
                          <a:cs typeface="Arial" charset="0"/>
                        </a:rPr>
                        <a:t>/l: </a:t>
                      </a:r>
                      <a:r>
                        <a:rPr kumimoji="0" lang="en-US" sz="2800" b="0" i="0" u="none" strike="noStrike" cap="none" normalizeH="0" baseline="0" dirty="0" err="1">
                          <a:ln>
                            <a:noFill/>
                          </a:ln>
                          <a:solidFill>
                            <a:schemeClr val="bg1"/>
                          </a:solidFill>
                          <a:effectLst/>
                          <a:latin typeface="Coptic" pitchFamily="2" charset="0"/>
                          <a:cs typeface="Arial" charset="0"/>
                        </a:rPr>
                        <a:t>f~c~marwout</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n~je</a:t>
                      </a:r>
                      <a:r>
                        <a:rPr kumimoji="0" lang="en-US" sz="2800" b="0" i="0" u="none" strike="noStrike" cap="none" normalizeH="0" baseline="0" dirty="0">
                          <a:ln>
                            <a:noFill/>
                          </a:ln>
                          <a:solidFill>
                            <a:schemeClr val="bg1"/>
                          </a:solidFill>
                          <a:effectLst/>
                          <a:latin typeface="Coptic" pitchFamily="2" charset="0"/>
                          <a:cs typeface="Arial" charset="0"/>
                        </a:rPr>
                        <a:t> v/</a:t>
                      </a:r>
                      <a:r>
                        <a:rPr kumimoji="0" lang="en-US" sz="2800" b="0" i="0" u="none" strike="noStrike" cap="none" normalizeH="0" baseline="0" dirty="0" err="1">
                          <a:ln>
                            <a:noFill/>
                          </a:ln>
                          <a:solidFill>
                            <a:schemeClr val="bg1"/>
                          </a:solidFill>
                          <a:effectLst/>
                          <a:latin typeface="Coptic" pitchFamily="2" charset="0"/>
                          <a:cs typeface="Arial" charset="0"/>
                        </a:rPr>
                        <a:t>eyn</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ou</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v~ran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oic</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n~te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nijom</a:t>
                      </a:r>
                      <a:r>
                        <a:rPr kumimoji="0" lang="en-US" sz="2800" b="0" i="0" u="none" strike="noStrike" cap="none" normalizeH="0" baseline="0" dirty="0">
                          <a:ln>
                            <a:noFill/>
                          </a:ln>
                          <a:solidFill>
                            <a:schemeClr val="bg1"/>
                          </a:solidFill>
                          <a:effectLst/>
                          <a:latin typeface="Coptic"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noProof="0" dirty="0" err="1">
                          <a:ln>
                            <a:noFill/>
                          </a:ln>
                          <a:solidFill>
                            <a:schemeClr val="bg1"/>
                          </a:solidFill>
                          <a:effectLst/>
                          <a:latin typeface="+mn-lt"/>
                          <a:cs typeface="Arial" charset="0"/>
                        </a:rPr>
                        <a:t>Osanna</a:t>
                      </a:r>
                      <a:r>
                        <a:rPr kumimoji="0" lang="fr-CA" sz="3200" b="0" i="0" u="none" strike="noStrike" cap="none" normalizeH="0" baseline="0" noProof="0" dirty="0">
                          <a:ln>
                            <a:noFill/>
                          </a:ln>
                          <a:solidFill>
                            <a:schemeClr val="bg1"/>
                          </a:solidFill>
                          <a:effectLst/>
                          <a:latin typeface="+mn-lt"/>
                          <a:cs typeface="Arial" charset="0"/>
                        </a:rPr>
                        <a:t> au plus hauts, voici le roi d’ Israël: Béni soit celui qui vient au Nom du Seigneur des armées</a:t>
                      </a:r>
                    </a:p>
                  </a:txBody>
                  <a:tcPr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400" b="0" i="0" u="none" strike="noStrike" cap="none" normalizeH="0" baseline="0" dirty="0">
                          <a:ln>
                            <a:noFill/>
                          </a:ln>
                          <a:solidFill>
                            <a:schemeClr val="bg1"/>
                          </a:solidFill>
                          <a:effectLst/>
                          <a:latin typeface="Coptic" pitchFamily="2" charset="0"/>
                          <a:cs typeface="Arial" charset="0"/>
                        </a:rPr>
                        <a:t>أوصنا في الاعالي.</a:t>
                      </a:r>
                      <a:r>
                        <a:rPr kumimoji="0" lang="en-CA" sz="3400" b="0" i="0" u="none" strike="noStrike" cap="none" normalizeH="0" baseline="0" dirty="0">
                          <a:ln>
                            <a:noFill/>
                          </a:ln>
                          <a:solidFill>
                            <a:schemeClr val="bg1"/>
                          </a:solidFill>
                          <a:effectLst/>
                          <a:latin typeface="Coptic" pitchFamily="2" charset="0"/>
                          <a:cs typeface="Arial" charset="0"/>
                        </a:rPr>
                        <a:t>   </a:t>
                      </a:r>
                      <a:r>
                        <a:rPr kumimoji="0" lang="ar-EG" sz="3400" b="0" i="0" u="none" strike="noStrike" cap="none" normalizeH="0" baseline="0" dirty="0">
                          <a:ln>
                            <a:noFill/>
                          </a:ln>
                          <a:solidFill>
                            <a:schemeClr val="bg1"/>
                          </a:solidFill>
                          <a:effectLst/>
                          <a:latin typeface="Coptic" pitchFamily="2" charset="0"/>
                          <a:cs typeface="Arial" charset="0"/>
                        </a:rPr>
                        <a:t> هذا هو ملك إسرائيل. مبارك الآتي بإسم رب القوات.</a:t>
                      </a:r>
                      <a:endParaRPr kumimoji="0" lang="en-US" sz="3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Text Box 14"/>
          <p:cNvSpPr txBox="1">
            <a:spLocks noChangeArrowheads="1"/>
          </p:cNvSpPr>
          <p:nvPr/>
        </p:nvSpPr>
        <p:spPr bwMode="auto">
          <a:xfrm>
            <a:off x="609600" y="152400"/>
            <a:ext cx="7848600" cy="677108"/>
          </a:xfrm>
          <a:prstGeom prst="rect">
            <a:avLst/>
          </a:prstGeom>
          <a:solidFill>
            <a:srgbClr val="339966"/>
          </a:solidFill>
          <a:ln w="9525">
            <a:solidFill>
              <a:schemeClr val="tx1"/>
            </a:solidFill>
            <a:miter lim="800000"/>
            <a:headEnd/>
            <a:tailEnd/>
          </a:ln>
          <a:effectLst/>
        </p:spPr>
        <p:txBody>
          <a:bodyPr>
            <a:spAutoFit/>
          </a:bodyPr>
          <a:lstStyle/>
          <a:p>
            <a:pPr algn="ctr" rtl="0">
              <a:spcBef>
                <a:spcPct val="0"/>
              </a:spcBef>
            </a:pPr>
            <a:r>
              <a:rPr lang="en-US" sz="2800" b="1" dirty="0">
                <a:solidFill>
                  <a:schemeClr val="bg1"/>
                </a:solidFill>
              </a:rPr>
              <a:t>FIRST GOSPEL RESPONSE</a:t>
            </a:r>
            <a:r>
              <a:rPr lang="en-US" sz="3800" b="1" dirty="0">
                <a:solidFill>
                  <a:schemeClr val="bg1"/>
                </a:solidFill>
              </a:rPr>
              <a:t> – </a:t>
            </a:r>
            <a:r>
              <a:rPr lang="ar-EG" sz="3200" b="1" dirty="0">
                <a:solidFill>
                  <a:schemeClr val="bg1"/>
                </a:solidFill>
              </a:rPr>
              <a:t>مرد الأنجيل الأول</a:t>
            </a:r>
            <a:endParaRPr lang="en-US" sz="2400" b="1" dirty="0">
              <a:solidFill>
                <a:schemeClr val="bg1"/>
              </a:solidFill>
              <a:latin typeface="Times New Roman" pitchFamily="18" charset="0"/>
            </a:endParaRPr>
          </a:p>
        </p:txBody>
      </p:sp>
      <p:sp>
        <p:nvSpPr>
          <p:cNvPr id="10" name="Rectangle 9"/>
          <p:cNvSpPr/>
          <p:nvPr/>
        </p:nvSpPr>
        <p:spPr>
          <a:xfrm>
            <a:off x="500034" y="6072206"/>
            <a:ext cx="8286776" cy="701731"/>
          </a:xfrm>
          <a:prstGeom prst="rect">
            <a:avLst/>
          </a:prstGeom>
        </p:spPr>
        <p:txBody>
          <a:bodyPr wrap="square">
            <a:spAutoFit/>
          </a:bodyPr>
          <a:lstStyle/>
          <a:p>
            <a:pPr lvl="0" algn="l" rtl="0">
              <a:spcBef>
                <a:spcPct val="20000"/>
              </a:spcBef>
            </a:pPr>
            <a:r>
              <a:rPr lang="en-US" i="1" dirty="0" err="1">
                <a:solidFill>
                  <a:schemeClr val="bg1"/>
                </a:solidFill>
              </a:rPr>
              <a:t>Oasanna</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ni</a:t>
            </a:r>
            <a:r>
              <a:rPr lang="en-US" i="1" dirty="0">
                <a:solidFill>
                  <a:schemeClr val="bg1"/>
                </a:solidFill>
              </a:rPr>
              <a:t> et </a:t>
            </a:r>
            <a:r>
              <a:rPr lang="en-US" i="1" dirty="0" err="1">
                <a:solidFill>
                  <a:schemeClr val="bg1"/>
                </a:solidFill>
              </a:rPr>
              <a:t>chosi</a:t>
            </a:r>
            <a:r>
              <a:rPr lang="en-US" i="1" dirty="0">
                <a:solidFill>
                  <a:schemeClr val="bg1"/>
                </a:solidFill>
              </a:rPr>
              <a:t>: </a:t>
            </a:r>
            <a:r>
              <a:rPr lang="en-US" i="1" dirty="0" err="1">
                <a:solidFill>
                  <a:schemeClr val="bg1"/>
                </a:solidFill>
              </a:rPr>
              <a:t>fai</a:t>
            </a:r>
            <a:r>
              <a:rPr lang="en-US" i="1" dirty="0">
                <a:solidFill>
                  <a:schemeClr val="bg1"/>
                </a:solidFill>
              </a:rPr>
              <a:t> </a:t>
            </a:r>
            <a:r>
              <a:rPr lang="en-US" i="1" dirty="0" err="1">
                <a:solidFill>
                  <a:schemeClr val="bg1"/>
                </a:solidFill>
              </a:rPr>
              <a:t>pe</a:t>
            </a:r>
            <a:r>
              <a:rPr lang="en-US" i="1" dirty="0">
                <a:solidFill>
                  <a:schemeClr val="bg1"/>
                </a:solidFill>
              </a:rPr>
              <a:t> </a:t>
            </a:r>
            <a:r>
              <a:rPr lang="en-US" i="1" dirty="0" err="1">
                <a:solidFill>
                  <a:schemeClr val="bg1"/>
                </a:solidFill>
              </a:rPr>
              <a:t>ep</a:t>
            </a:r>
            <a:r>
              <a:rPr lang="en-US" i="1" dirty="0">
                <a:solidFill>
                  <a:schemeClr val="bg1"/>
                </a:solidFill>
              </a:rPr>
              <a:t> </a:t>
            </a:r>
            <a:r>
              <a:rPr lang="en-US" i="1" dirty="0" err="1">
                <a:solidFill>
                  <a:schemeClr val="bg1"/>
                </a:solidFill>
              </a:rPr>
              <a:t>ooro</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pIsraeel</a:t>
            </a:r>
            <a:r>
              <a:rPr lang="en-US" i="1" dirty="0">
                <a:solidFill>
                  <a:schemeClr val="bg1"/>
                </a:solidFill>
              </a:rPr>
              <a:t>: </a:t>
            </a:r>
          </a:p>
          <a:p>
            <a:pPr lvl="0" algn="l" rtl="0">
              <a:spcBef>
                <a:spcPct val="20000"/>
              </a:spcBef>
            </a:pPr>
            <a:r>
              <a:rPr lang="en-US" i="1" dirty="0" err="1">
                <a:solidFill>
                  <a:schemeClr val="bg1"/>
                </a:solidFill>
              </a:rPr>
              <a:t>ef</a:t>
            </a:r>
            <a:r>
              <a:rPr lang="en-US" i="1" dirty="0">
                <a:solidFill>
                  <a:schemeClr val="bg1"/>
                </a:solidFill>
              </a:rPr>
              <a:t> </a:t>
            </a:r>
            <a:r>
              <a:rPr lang="en-US" i="1" dirty="0" err="1">
                <a:solidFill>
                  <a:schemeClr val="bg1"/>
                </a:solidFill>
              </a:rPr>
              <a:t>esmaroa</a:t>
            </a:r>
            <a:r>
              <a:rPr lang="en-US" i="1" dirty="0">
                <a:solidFill>
                  <a:schemeClr val="bg1"/>
                </a:solidFill>
              </a:rPr>
              <a:t> </a:t>
            </a:r>
            <a:r>
              <a:rPr lang="en-US" i="1" dirty="0" err="1">
                <a:solidFill>
                  <a:schemeClr val="bg1"/>
                </a:solidFill>
              </a:rPr>
              <a:t>oot</a:t>
            </a:r>
            <a:r>
              <a:rPr lang="en-US" i="1" dirty="0">
                <a:solidFill>
                  <a:schemeClr val="bg1"/>
                </a:solidFill>
              </a:rPr>
              <a:t> </a:t>
            </a:r>
            <a:r>
              <a:rPr lang="en-US" i="1" dirty="0" err="1">
                <a:solidFill>
                  <a:schemeClr val="bg1"/>
                </a:solidFill>
              </a:rPr>
              <a:t>enje</a:t>
            </a:r>
            <a:r>
              <a:rPr lang="en-US" i="1" dirty="0">
                <a:solidFill>
                  <a:schemeClr val="bg1"/>
                </a:solidFill>
              </a:rPr>
              <a:t> fee eth nee </a:t>
            </a:r>
            <a:r>
              <a:rPr lang="en-US" i="1" dirty="0" err="1">
                <a:solidFill>
                  <a:schemeClr val="bg1"/>
                </a:solidFill>
              </a:rPr>
              <a:t>oo</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efran</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Epchois</a:t>
            </a:r>
            <a:r>
              <a:rPr lang="en-US" i="1" dirty="0">
                <a:solidFill>
                  <a:schemeClr val="bg1"/>
                </a:solidFill>
              </a:rPr>
              <a:t> </a:t>
            </a:r>
            <a:r>
              <a:rPr lang="en-US" i="1" dirty="0" err="1">
                <a:solidFill>
                  <a:schemeClr val="bg1"/>
                </a:solidFill>
              </a:rPr>
              <a:t>ente</a:t>
            </a:r>
            <a:r>
              <a:rPr lang="en-US" i="1" dirty="0">
                <a:solidFill>
                  <a:schemeClr val="bg1"/>
                </a:solidFill>
              </a:rPr>
              <a:t> </a:t>
            </a:r>
            <a:r>
              <a:rPr lang="en-US" i="1" dirty="0" err="1">
                <a:solidFill>
                  <a:schemeClr val="bg1"/>
                </a:solidFill>
              </a:rPr>
              <a:t>ni</a:t>
            </a:r>
            <a:r>
              <a:rPr lang="en-US" i="1" dirty="0">
                <a:solidFill>
                  <a:schemeClr val="bg1"/>
                </a:solidFill>
              </a:rPr>
              <a:t> </a:t>
            </a:r>
            <a:r>
              <a:rPr lang="en-US" i="1" dirty="0" err="1">
                <a:solidFill>
                  <a:schemeClr val="bg1"/>
                </a:solidFill>
              </a:rPr>
              <a:t>gom</a:t>
            </a:r>
            <a:r>
              <a:rPr lang="en-US" i="1" dirty="0">
                <a:solidFill>
                  <a:schemeClr val="bg1"/>
                </a:solidFill>
              </a:rPr>
              <a:t>.</a:t>
            </a:r>
          </a:p>
        </p:txBody>
      </p:sp>
      <p:pic>
        <p:nvPicPr>
          <p:cNvPr id="1026" name="Picture 2"/>
          <p:cNvPicPr>
            <a:picLocks noChangeAspect="1" noChangeArrowheads="1"/>
          </p:cNvPicPr>
          <p:nvPr/>
        </p:nvPicPr>
        <p:blipFill>
          <a:blip r:embed="rId2"/>
          <a:srcRect/>
          <a:stretch>
            <a:fillRect/>
          </a:stretch>
        </p:blipFill>
        <p:spPr bwMode="auto">
          <a:xfrm>
            <a:off x="7072330" y="4120977"/>
            <a:ext cx="1701257" cy="2308419"/>
          </a:xfrm>
          <a:prstGeom prst="rect">
            <a:avLst/>
          </a:prstGeom>
          <a:noFill/>
          <a:ln w="9525">
            <a:noFill/>
            <a:miter lim="800000"/>
            <a:headEnd/>
            <a:tailEnd/>
          </a:ln>
          <a:effectLst/>
        </p:spPr>
      </p:pic>
    </p:spTree>
  </p:cSld>
  <p:clrMapOvr>
    <a:masterClrMapping/>
  </p:clrMapOvr>
</p:sld>
</file>

<file path=ppt/slides/slide3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1"/>
          </p:nvPr>
        </p:nvSpPr>
        <p:spPr/>
        <p:txBody>
          <a:bodyPr/>
          <a:lstStyle/>
          <a:p>
            <a:r>
              <a:rPr lang="en-US" sz="1400" dirty="0"/>
              <a:t>			</a:t>
            </a:r>
            <a:endParaRPr lang="en-US" sz="1400" b="0" dirty="0">
              <a:solidFill>
                <a:schemeClr val="tx1"/>
              </a:solidFill>
            </a:endParaRPr>
          </a:p>
        </p:txBody>
      </p:sp>
      <p:graphicFrame>
        <p:nvGraphicFramePr>
          <p:cNvPr id="11449392" name="Group 48"/>
          <p:cNvGraphicFramePr>
            <a:graphicFrameLocks noGrp="1"/>
          </p:cNvGraphicFramePr>
          <p:nvPr>
            <p:ph idx="4294967295"/>
          </p:nvPr>
        </p:nvGraphicFramePr>
        <p:xfrm>
          <a:off x="32" y="706438"/>
          <a:ext cx="9144000" cy="5935663"/>
        </p:xfrm>
        <a:graphic>
          <a:graphicData uri="http://schemas.openxmlformats.org/drawingml/2006/table">
            <a:tbl>
              <a:tblPr/>
              <a:tblGrid>
                <a:gridCol w="5840413">
                  <a:extLst>
                    <a:ext uri="{9D8B030D-6E8A-4147-A177-3AD203B41FA5}">
                      <a16:colId xmlns:a16="http://schemas.microsoft.com/office/drawing/2014/main" val="20000"/>
                    </a:ext>
                  </a:extLst>
                </a:gridCol>
                <a:gridCol w="3303587">
                  <a:extLst>
                    <a:ext uri="{9D8B030D-6E8A-4147-A177-3AD203B41FA5}">
                      <a16:colId xmlns:a16="http://schemas.microsoft.com/office/drawing/2014/main" val="20001"/>
                    </a:ext>
                  </a:extLst>
                </a:gridCol>
              </a:tblGrid>
              <a:tr h="1733550">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For blessed is the Father and the Son:</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and the Holy Spirit:</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the Perfect Trinity:</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We worship Him and glorify Him.</a:t>
                      </a:r>
                    </a:p>
                  </a:txBody>
                  <a:tcP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لأنه مبارك الآب والآبن</a:t>
                      </a:r>
                      <a:r>
                        <a:rPr kumimoji="0" lang="fr-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والروح القدس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الثالوث الكامل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نسجد له و نمجد ه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00238">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Je </a:t>
                      </a:r>
                      <a:r>
                        <a:rPr kumimoji="0" lang="en-US" sz="3400" b="0" i="0" u="none" strike="noStrike" cap="none" normalizeH="0" baseline="0" dirty="0" err="1">
                          <a:ln>
                            <a:noFill/>
                          </a:ln>
                          <a:solidFill>
                            <a:srgbClr val="FFFF00"/>
                          </a:solidFill>
                          <a:effectLst/>
                          <a:latin typeface="Coptic" pitchFamily="2" charset="0"/>
                          <a:cs typeface="Arial" charset="0"/>
                        </a:rPr>
                        <a:t>f~c~marwout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n~je</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V~iwt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P~s/</a:t>
                      </a:r>
                      <a:r>
                        <a:rPr kumimoji="0" lang="en-US" sz="3400" b="0" i="0" u="none" strike="noStrike" cap="none" normalizeH="0" baseline="0" dirty="0" err="1">
                          <a:ln>
                            <a:noFill/>
                          </a:ln>
                          <a:solidFill>
                            <a:srgbClr val="FFFF00"/>
                          </a:solidFill>
                          <a:effectLst/>
                          <a:latin typeface="Coptic" pitchFamily="2" charset="0"/>
                          <a:cs typeface="Arial" charset="0"/>
                        </a:rPr>
                        <a:t>ri</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Pip~neuma</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eyouab</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a:t>
                      </a:r>
                      <a:r>
                        <a:rPr kumimoji="0" lang="en-US" sz="3400" b="0" i="0" u="none" strike="noStrike" cap="none" normalizeH="0" baseline="0" dirty="0" err="1">
                          <a:ln>
                            <a:noFill/>
                          </a:ln>
                          <a:solidFill>
                            <a:srgbClr val="FFFF00"/>
                          </a:solidFill>
                          <a:effectLst/>
                          <a:latin typeface="Coptic" pitchFamily="2" charset="0"/>
                          <a:cs typeface="Arial" charset="0"/>
                        </a:rPr>
                        <a:t>t~riac</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etj</a:t>
                      </a:r>
                      <a:r>
                        <a:rPr kumimoji="0" lang="en-US" sz="3400" b="0" i="0" u="none" strike="noStrike" cap="none" normalizeH="0" baseline="0" dirty="0">
                          <a:ln>
                            <a:noFill/>
                          </a:ln>
                          <a:solidFill>
                            <a:srgbClr val="FFFF00"/>
                          </a:solidFill>
                          <a:effectLst/>
                          <a:latin typeface="Coptic" pitchFamily="2" charset="0"/>
                          <a:cs typeface="Arial" charset="0"/>
                        </a:rPr>
                        <a:t>/k </a:t>
                      </a:r>
                      <a:r>
                        <a:rPr kumimoji="0" lang="en-US" sz="3400" b="0" i="0" u="none" strike="noStrike" cap="none" normalizeH="0" baseline="0" dirty="0" err="1">
                          <a:ln>
                            <a:noFill/>
                          </a:ln>
                          <a:solidFill>
                            <a:srgbClr val="FFFF00"/>
                          </a:solidFill>
                          <a:effectLst/>
                          <a:latin typeface="Coptic" pitchFamily="2" charset="0"/>
                          <a:cs typeface="Arial" charset="0"/>
                        </a:rPr>
                        <a:t>e~bol</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tenouwst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m~moc</a:t>
                      </a:r>
                      <a:r>
                        <a:rPr kumimoji="0" lang="en-US" sz="3400" b="0" i="0" u="none" strike="noStrike" cap="none" normalizeH="0" baseline="0" dirty="0">
                          <a:ln>
                            <a:noFill/>
                          </a:ln>
                          <a:solidFill>
                            <a:srgbClr val="FFFF00"/>
                          </a:solidFill>
                          <a:effectLst/>
                          <a:latin typeface="Coptic" pitchFamily="2" charset="0"/>
                          <a:cs typeface="Arial" charset="0"/>
                        </a:rPr>
                        <a:t> ten]</a:t>
                      </a:r>
                      <a:r>
                        <a:rPr kumimoji="0" lang="en-US" sz="3400" b="0" i="0" u="none" strike="noStrike" cap="none" normalizeH="0" baseline="0" dirty="0" err="1">
                          <a:ln>
                            <a:noFill/>
                          </a:ln>
                          <a:solidFill>
                            <a:srgbClr val="FFFF00"/>
                          </a:solidFill>
                          <a:effectLst/>
                          <a:latin typeface="Coptic" pitchFamily="2" charset="0"/>
                          <a:cs typeface="Arial" charset="0"/>
                        </a:rPr>
                        <a:t>w~ou</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nac</a:t>
                      </a:r>
                      <a:r>
                        <a:rPr kumimoji="0" lang="en-US" sz="3400" b="0" i="0" u="none" strike="noStrike" cap="none" normalizeH="0" baseline="0" dirty="0">
                          <a:ln>
                            <a:noFill/>
                          </a:ln>
                          <a:solidFill>
                            <a:srgbClr val="FFFF00"/>
                          </a:solidFill>
                          <a:effectLst/>
                          <a:latin typeface="Coptic" pitchFamily="2" charset="0"/>
                          <a:cs typeface="Arial" charset="0"/>
                        </a:rPr>
                        <a:t>.</a:t>
                      </a:r>
                    </a:p>
                  </a:txBody>
                  <a:tcP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852613">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1" i="0" u="none" strike="noStrike" cap="none" normalizeH="0" baseline="0" dirty="0">
                          <a:ln>
                            <a:noFill/>
                          </a:ln>
                          <a:solidFill>
                            <a:schemeClr val="bg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Nous l’adorons et la glorifions. </a:t>
                      </a:r>
                      <a:endParaRPr kumimoji="0" lang="en-US" sz="26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11449390" name="Text Box 46"/>
          <p:cNvSpPr txBox="1">
            <a:spLocks noChangeArrowheads="1"/>
          </p:cNvSpPr>
          <p:nvPr/>
        </p:nvSpPr>
        <p:spPr bwMode="auto">
          <a:xfrm>
            <a:off x="2438400" y="0"/>
            <a:ext cx="5257800" cy="436563"/>
          </a:xfrm>
          <a:prstGeom prst="rect">
            <a:avLst/>
          </a:prstGeom>
          <a:solidFill>
            <a:srgbClr val="5F5F5F"/>
          </a:solidFill>
          <a:ln w="9525">
            <a:solidFill>
              <a:schemeClr val="tx1"/>
            </a:solidFill>
            <a:miter lim="800000"/>
            <a:headEnd/>
            <a:tailEnd/>
          </a:ln>
          <a:effectLst/>
        </p:spPr>
        <p:txBody>
          <a:bodyPr>
            <a:spAutoFit/>
          </a:bodyPr>
          <a:lstStyle/>
          <a:p>
            <a:pPr algn="ctr" rtl="0">
              <a:spcBef>
                <a:spcPct val="0"/>
              </a:spcBef>
            </a:pPr>
            <a:r>
              <a:rPr lang="en-US" sz="2200" b="1" dirty="0">
                <a:solidFill>
                  <a:schemeClr val="bg1"/>
                </a:solidFill>
                <a:latin typeface="Arial" charset="0"/>
              </a:rPr>
              <a:t>The Ending - </a:t>
            </a:r>
            <a:r>
              <a:rPr lang="ar-EG" sz="2200" b="1" dirty="0">
                <a:solidFill>
                  <a:schemeClr val="bg1"/>
                </a:solidFill>
                <a:latin typeface="Arial" charset="0"/>
              </a:rPr>
              <a:t>الختام</a:t>
            </a:r>
            <a:endParaRPr lang="en-US" sz="1800" b="1" dirty="0">
              <a:solidFill>
                <a:schemeClr val="bg1"/>
              </a:solidFill>
              <a:latin typeface="Times New Roman" pitchFamily="18" charset="0"/>
            </a:endParaRPr>
          </a:p>
        </p:txBody>
      </p:sp>
    </p:spTree>
  </p:cSld>
  <p:clrMapOvr>
    <a:masterClrMapping/>
  </p:clrMapOvr>
  <p:transition/>
</p:sld>
</file>

<file path=ppt/slides/slide3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0850" name="Rectangle 2"/>
          <p:cNvSpPr>
            <a:spLocks noChangeArrowheads="1"/>
          </p:cNvSpPr>
          <p:nvPr/>
        </p:nvSpPr>
        <p:spPr bwMode="auto">
          <a:xfrm>
            <a:off x="611188" y="1052514"/>
            <a:ext cx="7920037" cy="5509200"/>
          </a:xfrm>
          <a:prstGeom prst="rect">
            <a:avLst/>
          </a:prstGeom>
          <a:noFill/>
          <a:ln w="9525">
            <a:noFill/>
            <a:miter lim="800000"/>
            <a:headEnd/>
            <a:tailEnd/>
          </a:ln>
          <a:effectLst/>
        </p:spPr>
        <p:txBody>
          <a:bodyPr>
            <a:spAutoFit/>
          </a:bodyPr>
          <a:lstStyle/>
          <a:p>
            <a:pPr algn="ctr" rtl="0"/>
            <a:r>
              <a:rPr lang="en-US" sz="4400" dirty="0">
                <a:solidFill>
                  <a:srgbClr val="FF9933"/>
                </a:solidFill>
              </a:rPr>
              <a:t>Second Gospel </a:t>
            </a:r>
          </a:p>
          <a:p>
            <a:pPr algn="ctr" rtl="0"/>
            <a:endParaRPr lang="en-US" sz="4400" dirty="0">
              <a:solidFill>
                <a:srgbClr val="FF9933"/>
              </a:solidFill>
            </a:endParaRPr>
          </a:p>
          <a:p>
            <a:pPr algn="ctr"/>
            <a:endParaRPr lang="ar-SA" sz="4400" dirty="0">
              <a:solidFill>
                <a:srgbClr val="FF9933"/>
              </a:solidFill>
            </a:endParaRPr>
          </a:p>
          <a:p>
            <a:pPr algn="ctr"/>
            <a:r>
              <a:rPr lang="ar-SA" sz="4400" dirty="0">
                <a:solidFill>
                  <a:srgbClr val="FF9933"/>
                </a:solidFill>
              </a:rPr>
              <a:t>الإنجيــل الثانــي</a:t>
            </a:r>
          </a:p>
          <a:p>
            <a:pPr algn="ctr"/>
            <a:endParaRPr lang="fr-FR" sz="4400" dirty="0">
              <a:solidFill>
                <a:srgbClr val="FF9933"/>
              </a:solidFill>
            </a:endParaRPr>
          </a:p>
          <a:p>
            <a:pPr algn="ctr"/>
            <a:endParaRPr lang="fr-FR" sz="4400" dirty="0">
              <a:solidFill>
                <a:srgbClr val="FF9933"/>
              </a:solidFill>
            </a:endParaRPr>
          </a:p>
          <a:p>
            <a:pPr algn="ctr"/>
            <a:r>
              <a:rPr lang="fr-FR" sz="4400" dirty="0">
                <a:solidFill>
                  <a:srgbClr val="FF9933"/>
                </a:solidFill>
              </a:rPr>
              <a:t>Deuxième</a:t>
            </a:r>
            <a:r>
              <a:rPr lang="fr-CA" sz="4400" dirty="0">
                <a:solidFill>
                  <a:srgbClr val="FF9933"/>
                </a:solidFill>
              </a:rPr>
              <a:t> Évangile</a:t>
            </a:r>
          </a:p>
          <a:p>
            <a:pPr algn="ctr" rtl="0"/>
            <a:r>
              <a:rPr lang="fr-CA" sz="4400" dirty="0">
                <a:solidFill>
                  <a:srgbClr val="FF9933"/>
                </a:solidFill>
              </a:rPr>
              <a:t> </a:t>
            </a:r>
          </a:p>
        </p:txBody>
      </p:sp>
    </p:spTree>
  </p:cSld>
  <p:clrMapOvr>
    <a:masterClrMapping/>
  </p:clrMapOvr>
</p:sld>
</file>

<file path=ppt/slides/slide3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2927" name="Group 31"/>
          <p:cNvGraphicFramePr>
            <a:graphicFrameLocks noGrp="1"/>
          </p:cNvGraphicFramePr>
          <p:nvPr/>
        </p:nvGraphicFramePr>
        <p:xfrm>
          <a:off x="34925" y="44450"/>
          <a:ext cx="9145588" cy="6736080"/>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مرقس ( 11 : 1 ـ 11 )</a:t>
                      </a:r>
                      <a:endParaRPr kumimoji="0" lang="en-US"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ولمَّا قَرُبوا مِنْ أُورُشَلِيمَ وأتى إلى بيت فَاجِي وبيتِ عَنْيا، عِندَ جَبَلِ الزَّيْتونِ، أَرْسَل اثنين مِنْ تَلامِيذهِ، وقال لهُمَا: " اذهَبا إلى القَرْيَةِ التي أمَامَكُمَا، فَلِلوَقتِ وأنتُمَا دَاخِلانِ إليها تَجِدانِ جَحْشاً مَرْبوطاً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Marc 11:1-11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Lorsqu'ils approchent de Jérusalem, près de Bethphagé et de Béthanie, vers le mont des Oliviers, Jésus envoie deux de ses disciples 2 et leur dit: "Allez au village qui est devant vous: dès que vous y entrerez, vous trouverez un ânon attaché</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Mark 11:1-11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Now when they drew near Jerusalem, to Bethphage and Bethany, at the Mount of Olives, He sent two of His disciples; 2 and He said to them, Go into the village opposite you; and as soon as you have entered it you will find a colt tied,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3948" name="Group 28"/>
          <p:cNvGraphicFramePr>
            <a:graphicFrameLocks noGrp="1"/>
          </p:cNvGraphicFramePr>
          <p:nvPr/>
        </p:nvGraphicFramePr>
        <p:xfrm>
          <a:off x="34925" y="44452"/>
          <a:ext cx="9145588" cy="6585585"/>
        </p:xfrm>
        <a:graphic>
          <a:graphicData uri="http://schemas.openxmlformats.org/drawingml/2006/table">
            <a:tbl>
              <a:tblPr rtl="1"/>
              <a:tblGrid>
                <a:gridCol w="4679950">
                  <a:extLst>
                    <a:ext uri="{9D8B030D-6E8A-4147-A177-3AD203B41FA5}">
                      <a16:colId xmlns:a16="http://schemas.microsoft.com/office/drawing/2014/main" val="20000"/>
                    </a:ext>
                  </a:extLst>
                </a:gridCol>
                <a:gridCol w="44656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وهذا لمْ يَركبهُ أحدٌ مِنَ النَّاسِ، فَحُلاَّهُ وأتِيا بهِ. وإنْ قال لَكُما أحَدٌ: لماذا تَفعلانِ هذا؟ فقولا: إنَّ الرَّبُّ مُحتَاجٌ إليهِ. وللوَقتِ يُرسِلُهُ إلى هُنا ". فَمَضَيا ووجَدا الجَحْشَ مَرْبوطاً عِنْدَ البابِ خَارِجاً على الطَّريقِ، فَحَلاَّهُ.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que personne n'a encore monté. Détachez-le et amenez-le. Et si quelqu'un vous dit: "Pourquoi faites-vous cela? répondez: "Le Seigneur en a besoin et il le renvoie ici tout de suite. 4 Ils sont partis et ont trouvé un ânon attaché dehors près d'une porte, dans la rue. Ils le détachent.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on which no one has sat. Loose it and bring it. 3 And if anyone says to you, `Why are you doing this?' say, `The Lord has need of it,' and immediately he will send it here. 4 So they went their way, and found the colt tied by the door outside on the street, and they loosed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4101" name="Group 21"/>
          <p:cNvGraphicFramePr>
            <a:graphicFrameLocks noGrp="1"/>
          </p:cNvGraphicFramePr>
          <p:nvPr/>
        </p:nvGraphicFramePr>
        <p:xfrm>
          <a:off x="34925" y="44452"/>
          <a:ext cx="9145588" cy="6599492"/>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فقالَ لهُما قَومٌ مِنَ القِيامِ هُناك: " ماذا تَفعَلانِ، تَحُلاَّنِ الجَحْشَ؟ " أمَّا هما فقالا لهم كما قال لهما يسوع فتركوهما. فأتَيا بِالجَحْشِ إلى يَسوعَ، وألقَيا عليهِ ثِيابَهُما فَركبَ عليهِ.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5 Quelques-uns de ceux qui se trouvaient là leur dirent: "Qu'avez-vous à détacher cet ânon? 6  Eux leur répondirent comme Jésus l'avait dit et on les laissa faire. 7 Ils amènent l'ânon à Jésus; ils mettent sur lui leurs vêtements et Jésus s'assit dessus.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5 But some of those who stood there said to them, What are you doing, loosing the colt? 6 And they spoke to them just as Jesus had commanded. So they let them go. 7 Then they brought the colt to Jesus and threw their clothes on it, and He sat on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5129" name="Group 25"/>
          <p:cNvGraphicFramePr>
            <a:graphicFrameLocks noGrp="1"/>
          </p:cNvGraphicFramePr>
          <p:nvPr/>
        </p:nvGraphicFramePr>
        <p:xfrm>
          <a:off x="34925" y="44450"/>
          <a:ext cx="9145588" cy="6514148"/>
        </p:xfrm>
        <a:graphic>
          <a:graphicData uri="http://schemas.openxmlformats.org/drawingml/2006/table">
            <a:tbl>
              <a:tblPr rtl="1"/>
              <a:tblGrid>
                <a:gridCol w="4392613">
                  <a:extLst>
                    <a:ext uri="{9D8B030D-6E8A-4147-A177-3AD203B41FA5}">
                      <a16:colId xmlns:a16="http://schemas.microsoft.com/office/drawing/2014/main" val="20000"/>
                    </a:ext>
                  </a:extLst>
                </a:gridCol>
                <a:gridCol w="4752975">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وكثيرون فَرَشوا ثِيابهُمْ في الطَّريقِ. وآخَرُونَ قَطَعوا أغْصَاناً مِنَ الشَّجَرِ مِنَ الحقلِ وفَرَشوهَا في الطَّريقِ. والذين تَقَدَّموا، والذين تَبِعوا كانوا يَصرُخونَ قائِلِينَ: " أُوصَنَّا! مُبارَكٌ الآتِي بِاسْمِ الرَّبِّ!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8 Beaucoup de gens étendirent leurs vêtements sur la route et d'autres des feuillages qu'ils coupaient dans la campagne. 9 Ceux qui marchaient devant et ceux qui suivaient criaient: "Hosanna! Béni soit au nom du Seigneur Celui qui vient!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8 And many spread their clothes on the road, and others cut down leafy branches from the trees and spread them on the road. 9 Then those who went before and those who followed cried out, saying: Hosanna! `Blessed is He who comes in the name of the Lord!'</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4975" name="Group 31"/>
          <p:cNvGraphicFramePr>
            <a:graphicFrameLocks noGrp="1"/>
          </p:cNvGraphicFramePr>
          <p:nvPr/>
        </p:nvGraphicFramePr>
        <p:xfrm>
          <a:off x="34925" y="44452"/>
          <a:ext cx="9145588" cy="6778752"/>
        </p:xfrm>
        <a:graphic>
          <a:graphicData uri="http://schemas.openxmlformats.org/drawingml/2006/table">
            <a:tbl>
              <a:tblPr rtl="1"/>
              <a:tblGrid>
                <a:gridCol w="4298045">
                  <a:extLst>
                    <a:ext uri="{9D8B030D-6E8A-4147-A177-3AD203B41FA5}">
                      <a16:colId xmlns:a16="http://schemas.microsoft.com/office/drawing/2014/main" val="20000"/>
                    </a:ext>
                  </a:extLst>
                </a:gridCol>
                <a:gridCol w="484754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bg1"/>
                          </a:solidFill>
                          <a:effectLst/>
                          <a:latin typeface="Arial" charset="0"/>
                          <a:cs typeface="Arial" charset="0"/>
                        </a:rPr>
                        <a:t>مُبارَكَةٌ مَملَكَةُ أبِينا دَاوُدَ الآتِيَةُ بِاسْمِ الرَّبِّ! أُوصَنَّا في الأعالِي! ".</a:t>
                      </a:r>
                      <a:r>
                        <a:rPr kumimoji="0" lang="ar-EG" sz="3200" b="0" i="0" u="none" strike="noStrike" cap="none" normalizeH="0" baseline="0" dirty="0">
                          <a:ln>
                            <a:noFill/>
                          </a:ln>
                          <a:solidFill>
                            <a:schemeClr val="bg1"/>
                          </a:solidFill>
                          <a:effectLst/>
                          <a:latin typeface="Arial" charset="0"/>
                          <a:cs typeface="Arial" charset="0"/>
                        </a:rPr>
                        <a:t>	</a:t>
                      </a:r>
                      <a:r>
                        <a:rPr kumimoji="0" lang="ar-SA" sz="3200" b="0" i="0" u="none" strike="noStrike" cap="none" normalizeH="0" baseline="0" dirty="0">
                          <a:ln>
                            <a:noFill/>
                          </a:ln>
                          <a:solidFill>
                            <a:schemeClr val="bg1"/>
                          </a:solidFill>
                          <a:effectLst/>
                          <a:latin typeface="Arial" charset="0"/>
                          <a:cs typeface="Arial" charset="0"/>
                        </a:rPr>
                        <a:t>فَدَخَلَ يَسوعُ أُورُشَليمَ إلى الهَيكَلَ، ولمَّا نَظَرَ حَولَهُ إلى كُلِّ شيءٍ إذْ كان الوقْتَ قَدْ أمْسَى، خَرَجَ إلى بَيتِ عَنْيا مَعَ الاثَني عَشَرَ.</a:t>
                      </a:r>
                      <a:r>
                        <a:rPr kumimoji="0" lang="en-US"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rgbClr val="FF9933"/>
                          </a:solidFill>
                          <a:effectLst/>
                          <a:latin typeface="Arial" charset="0"/>
                          <a:cs typeface="Arial" charset="0"/>
                        </a:rPr>
                        <a:t>(والمجد للـه دائماً)</a:t>
                      </a:r>
                      <a:endParaRPr kumimoji="0" lang="en-CA" sz="3200" b="0" i="0" u="none" strike="noStrike" cap="none" normalizeH="0" baseline="0" dirty="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10 Béni soit le règne qui vient, le règne de David notre père! Hosanna au plus haut des cieux!11 Et il entra à Jérusalem dans le temple. Après avoir tout regardé autour de lui, comme c'était déjà le soir, il sortit pour se rendre à Béthanie avec les Douze.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300" b="1" i="0" u="none" strike="noStrike" cap="none" normalizeH="0" baseline="0" dirty="0">
                          <a:ln>
                            <a:noFill/>
                          </a:ln>
                          <a:solidFill>
                            <a:srgbClr val="FF9900"/>
                          </a:solidFill>
                          <a:effectLst/>
                          <a:latin typeface="Arial" charset="0"/>
                          <a:cs typeface="Arial" charset="0"/>
                        </a:rPr>
                        <a:t>(Gloire à Dieu éternellement.)</a:t>
                      </a:r>
                      <a:endParaRPr kumimoji="0" lang="ar-EG" sz="2300" b="1" i="0" u="none" strike="noStrike" cap="none" normalizeH="0" baseline="0" dirty="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10 Blessed is the kingdom of our father David That comes in the name of the Lord! Hosanna in the highest! 11 And Jesus went into Jerusalem and into the temple. So when He had looked around at all things, as the hour was already late, He went out to Bethany with the twelve.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14"/>
          <p:cNvSpPr txBox="1">
            <a:spLocks noChangeArrowheads="1"/>
          </p:cNvSpPr>
          <p:nvPr/>
        </p:nvSpPr>
        <p:spPr bwMode="auto">
          <a:xfrm>
            <a:off x="428596" y="71414"/>
            <a:ext cx="8286808" cy="677108"/>
          </a:xfrm>
          <a:prstGeom prst="rect">
            <a:avLst/>
          </a:prstGeom>
          <a:solidFill>
            <a:srgbClr val="339966"/>
          </a:solidFill>
          <a:ln w="9525">
            <a:solidFill>
              <a:schemeClr val="bg1"/>
            </a:solidFill>
            <a:miter lim="800000"/>
            <a:headEnd/>
            <a:tailEnd/>
          </a:ln>
          <a:effectLst/>
        </p:spPr>
        <p:txBody>
          <a:bodyPr wrap="square">
            <a:spAutoFit/>
          </a:bodyPr>
          <a:lstStyle/>
          <a:p>
            <a:pPr algn="ctr" rtl="0">
              <a:spcBef>
                <a:spcPct val="0"/>
              </a:spcBef>
            </a:pPr>
            <a:r>
              <a:rPr lang="en-US" sz="2800" b="1" dirty="0">
                <a:solidFill>
                  <a:schemeClr val="bg1"/>
                </a:solidFill>
              </a:rPr>
              <a:t>SECOND GOSPEL RESPONSE</a:t>
            </a:r>
            <a:r>
              <a:rPr lang="en-US" sz="3800" b="1" dirty="0">
                <a:solidFill>
                  <a:schemeClr val="bg1"/>
                </a:solidFill>
              </a:rPr>
              <a:t> – </a:t>
            </a:r>
            <a:r>
              <a:rPr lang="ar-EG" sz="3200" b="1" dirty="0">
                <a:solidFill>
                  <a:schemeClr val="bg1"/>
                </a:solidFill>
              </a:rPr>
              <a:t>مرد الأنجيل الثانى</a:t>
            </a:r>
            <a:endParaRPr lang="en-US" sz="2400" b="1" dirty="0">
              <a:solidFill>
                <a:schemeClr val="bg1"/>
              </a:solidFill>
              <a:latin typeface="Times New Roman" pitchFamily="18" charset="0"/>
            </a:endParaRPr>
          </a:p>
        </p:txBody>
      </p:sp>
      <p:graphicFrame>
        <p:nvGraphicFramePr>
          <p:cNvPr id="6" name="Table 5"/>
          <p:cNvGraphicFramePr>
            <a:graphicFrameLocks noGrp="1"/>
          </p:cNvGraphicFramePr>
          <p:nvPr/>
        </p:nvGraphicFramePr>
        <p:xfrm>
          <a:off x="142876" y="731544"/>
          <a:ext cx="8858280" cy="6126480"/>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3708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He who sits upon the Cherubim,</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today appeared in Jerusalem,</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riding on a colt with great glory,</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surrounded by ranks of angels.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algn="ctr" rtl="1"/>
                      <a:r>
                        <a:rPr lang="ar-EG" sz="3200" b="0" kern="1200" dirty="0">
                          <a:solidFill>
                            <a:srgbClr val="FFFF99"/>
                          </a:solidFill>
                          <a:latin typeface="+mn-lt"/>
                          <a:ea typeface="+mn-ea"/>
                          <a:cs typeface="+mn-cs"/>
                        </a:rPr>
                        <a:t>الجالس فوق الشاروبيم،</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اليوم ظهر في اورشليم،</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راكباً علي جحشٍ بمجد عظيم،</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وحوله طقوس ني انجيلوس.</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algn="ctr"/>
                      <a:r>
                        <a:rPr lang="fr-FR" sz="3200" b="0" kern="1200" dirty="0">
                          <a:solidFill>
                            <a:schemeClr val="lt1"/>
                          </a:solidFill>
                          <a:latin typeface="+mn-lt"/>
                          <a:ea typeface="+mn-ea"/>
                          <a:cs typeface="+mn-cs"/>
                        </a:rPr>
                        <a:t>Celui qui siège sur les chérubins,</a:t>
                      </a:r>
                    </a:p>
                    <a:p>
                      <a:pPr algn="ctr"/>
                      <a:r>
                        <a:rPr lang="fr-FR" sz="3200" b="0" kern="1200" dirty="0">
                          <a:solidFill>
                            <a:schemeClr val="lt1"/>
                          </a:solidFill>
                          <a:latin typeface="+mn-lt"/>
                          <a:ea typeface="+mn-ea"/>
                          <a:cs typeface="+mn-cs"/>
                        </a:rPr>
                        <a:t>apparu aujourd'hui à Jérusalem,</a:t>
                      </a:r>
                    </a:p>
                    <a:p>
                      <a:pPr algn="ctr"/>
                      <a:r>
                        <a:rPr lang="fr-FR" sz="3200" b="0" kern="1200" dirty="0">
                          <a:solidFill>
                            <a:schemeClr val="lt1"/>
                          </a:solidFill>
                          <a:latin typeface="+mn-lt"/>
                          <a:ea typeface="+mn-ea"/>
                          <a:cs typeface="+mn-cs"/>
                        </a:rPr>
                        <a:t>monté sur un ânon avec grande gloire,</a:t>
                      </a:r>
                    </a:p>
                    <a:p>
                      <a:pPr algn="ctr"/>
                      <a:r>
                        <a:rPr lang="fr-FR" sz="3200" b="0" kern="1200" dirty="0">
                          <a:solidFill>
                            <a:schemeClr val="lt1"/>
                          </a:solidFill>
                          <a:latin typeface="+mn-lt"/>
                          <a:ea typeface="+mn-ea"/>
                          <a:cs typeface="+mn-cs"/>
                        </a:rPr>
                        <a:t>entouré par des ordres d’anges.</a:t>
                      </a:r>
                      <a:endParaRPr lang="en-CA" sz="3200" b="0" kern="1200" dirty="0">
                        <a:solidFill>
                          <a:schemeClr val="lt1"/>
                        </a:solidFill>
                        <a:latin typeface="+mn-lt"/>
                        <a:ea typeface="+mn-ea"/>
                        <a:cs typeface="+mn-cs"/>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pic>
        <p:nvPicPr>
          <p:cNvPr id="1026" name="Picture 2"/>
          <p:cNvPicPr>
            <a:picLocks noChangeAspect="1" noChangeArrowheads="1"/>
          </p:cNvPicPr>
          <p:nvPr/>
        </p:nvPicPr>
        <p:blipFill>
          <a:blip r:embed="rId2"/>
          <a:srcRect/>
          <a:stretch>
            <a:fillRect/>
          </a:stretch>
        </p:blipFill>
        <p:spPr bwMode="auto">
          <a:xfrm>
            <a:off x="7572396" y="2786058"/>
            <a:ext cx="1428760" cy="1938670"/>
          </a:xfrm>
          <a:prstGeom prst="rect">
            <a:avLst/>
          </a:prstGeom>
          <a:noFill/>
          <a:ln w="9525">
            <a:noFill/>
            <a:miter lim="800000"/>
            <a:headEnd/>
            <a:tailEnd/>
          </a:ln>
          <a:effectLst/>
        </p:spPr>
      </p:pic>
    </p:spTree>
  </p:cSld>
  <p:clrMapOvr>
    <a:masterClrMapping/>
  </p:clrMapOvr>
</p:sld>
</file>

<file path=ppt/slides/slide3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16"/>
          <p:cNvGraphicFramePr>
            <a:graphicFrameLocks noGrp="1"/>
          </p:cNvGraphicFramePr>
          <p:nvPr/>
        </p:nvGraphicFramePr>
        <p:xfrm>
          <a:off x="1" y="642918"/>
          <a:ext cx="9144000" cy="5278438"/>
        </p:xfrm>
        <a:graphic>
          <a:graphicData uri="http://schemas.openxmlformats.org/drawingml/2006/table">
            <a:tbl>
              <a:tblPr/>
              <a:tblGrid>
                <a:gridCol w="2165684">
                  <a:extLst>
                    <a:ext uri="{9D8B030D-6E8A-4147-A177-3AD203B41FA5}">
                      <a16:colId xmlns:a16="http://schemas.microsoft.com/office/drawing/2014/main" val="20000"/>
                    </a:ext>
                  </a:extLst>
                </a:gridCol>
                <a:gridCol w="2286000">
                  <a:extLst>
                    <a:ext uri="{9D8B030D-6E8A-4147-A177-3AD203B41FA5}">
                      <a16:colId xmlns:a16="http://schemas.microsoft.com/office/drawing/2014/main" val="20001"/>
                    </a:ext>
                  </a:extLst>
                </a:gridCol>
                <a:gridCol w="2346158">
                  <a:extLst>
                    <a:ext uri="{9D8B030D-6E8A-4147-A177-3AD203B41FA5}">
                      <a16:colId xmlns:a16="http://schemas.microsoft.com/office/drawing/2014/main" val="20002"/>
                    </a:ext>
                  </a:extLst>
                </a:gridCol>
                <a:gridCol w="2346158">
                  <a:extLst>
                    <a:ext uri="{9D8B030D-6E8A-4147-A177-3AD203B41FA5}">
                      <a16:colId xmlns:a16="http://schemas.microsoft.com/office/drawing/2014/main" val="20003"/>
                    </a:ext>
                  </a:extLst>
                </a:gridCol>
              </a:tblGrid>
              <a:tr h="5278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Hosanna in the highest: This is the King of Israel: Blessed is He, Who comes in the name: of the Lord of Hosts.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bg1"/>
                          </a:solidFill>
                          <a:effectLst/>
                          <a:latin typeface="Coptic" pitchFamily="2" charset="0"/>
                          <a:cs typeface="Arial" charset="0"/>
                        </a:rPr>
                        <a:t>Wcanna</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n/et[</a:t>
                      </a:r>
                      <a:r>
                        <a:rPr kumimoji="0" lang="en-US" sz="2800" b="0" i="0" u="none" strike="noStrike" cap="none" normalizeH="0" baseline="0" dirty="0" err="1">
                          <a:ln>
                            <a:noFill/>
                          </a:ln>
                          <a:solidFill>
                            <a:schemeClr val="bg1"/>
                          </a:solidFill>
                          <a:effectLst/>
                          <a:latin typeface="Coptic" pitchFamily="2" charset="0"/>
                          <a:cs typeface="Arial" charset="0"/>
                        </a:rPr>
                        <a:t>oci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vai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p~ouro</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m~pIcra</a:t>
                      </a:r>
                      <a:r>
                        <a:rPr kumimoji="0" lang="en-US" sz="2800" b="0" i="0" u="none" strike="noStrike" cap="none" normalizeH="0" baseline="0" dirty="0">
                          <a:ln>
                            <a:noFill/>
                          </a:ln>
                          <a:solidFill>
                            <a:schemeClr val="bg1"/>
                          </a:solidFill>
                          <a:effectLst/>
                          <a:latin typeface="Coptic" pitchFamily="2" charset="0"/>
                          <a:cs typeface="Arial" charset="0"/>
                        </a:rPr>
                        <a:t>/l: </a:t>
                      </a:r>
                      <a:r>
                        <a:rPr kumimoji="0" lang="en-US" sz="2800" b="0" i="0" u="none" strike="noStrike" cap="none" normalizeH="0" baseline="0" dirty="0" err="1">
                          <a:ln>
                            <a:noFill/>
                          </a:ln>
                          <a:solidFill>
                            <a:schemeClr val="bg1"/>
                          </a:solidFill>
                          <a:effectLst/>
                          <a:latin typeface="Coptic" pitchFamily="2" charset="0"/>
                          <a:cs typeface="Arial" charset="0"/>
                        </a:rPr>
                        <a:t>f~c~marwout</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n~je</a:t>
                      </a:r>
                      <a:r>
                        <a:rPr kumimoji="0" lang="en-US" sz="2800" b="0" i="0" u="none" strike="noStrike" cap="none" normalizeH="0" baseline="0" dirty="0">
                          <a:ln>
                            <a:noFill/>
                          </a:ln>
                          <a:solidFill>
                            <a:schemeClr val="bg1"/>
                          </a:solidFill>
                          <a:effectLst/>
                          <a:latin typeface="Coptic" pitchFamily="2" charset="0"/>
                          <a:cs typeface="Arial" charset="0"/>
                        </a:rPr>
                        <a:t> v/</a:t>
                      </a:r>
                      <a:r>
                        <a:rPr kumimoji="0" lang="en-US" sz="2800" b="0" i="0" u="none" strike="noStrike" cap="none" normalizeH="0" baseline="0" dirty="0" err="1">
                          <a:ln>
                            <a:noFill/>
                          </a:ln>
                          <a:solidFill>
                            <a:schemeClr val="bg1"/>
                          </a:solidFill>
                          <a:effectLst/>
                          <a:latin typeface="Coptic" pitchFamily="2" charset="0"/>
                          <a:cs typeface="Arial" charset="0"/>
                        </a:rPr>
                        <a:t>eyn</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ou</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v~ran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oic</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n~te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nijom</a:t>
                      </a:r>
                      <a:r>
                        <a:rPr kumimoji="0" lang="en-US" sz="2800" b="0" i="0" u="none" strike="noStrike" cap="none" normalizeH="0" baseline="0" dirty="0">
                          <a:ln>
                            <a:noFill/>
                          </a:ln>
                          <a:solidFill>
                            <a:schemeClr val="bg1"/>
                          </a:solidFill>
                          <a:effectLst/>
                          <a:latin typeface="Coptic"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noProof="0" dirty="0" err="1">
                          <a:ln>
                            <a:noFill/>
                          </a:ln>
                          <a:solidFill>
                            <a:schemeClr val="bg1"/>
                          </a:solidFill>
                          <a:effectLst/>
                          <a:latin typeface="+mn-lt"/>
                          <a:cs typeface="Arial" charset="0"/>
                        </a:rPr>
                        <a:t>Osanna</a:t>
                      </a:r>
                      <a:r>
                        <a:rPr kumimoji="0" lang="fr-CA" sz="3200" b="0" i="0" u="none" strike="noStrike" cap="none" normalizeH="0" baseline="0" noProof="0" dirty="0">
                          <a:ln>
                            <a:noFill/>
                          </a:ln>
                          <a:solidFill>
                            <a:schemeClr val="bg1"/>
                          </a:solidFill>
                          <a:effectLst/>
                          <a:latin typeface="+mn-lt"/>
                          <a:cs typeface="Arial" charset="0"/>
                        </a:rPr>
                        <a:t> au plus hauts, voici le roi d’ Israël: Béni soit celui qui vient au Nom du Seigneur des armées</a:t>
                      </a:r>
                    </a:p>
                  </a:txBody>
                  <a:tcPr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400" b="0" i="0" u="none" strike="noStrike" cap="none" normalizeH="0" baseline="0" dirty="0">
                          <a:ln>
                            <a:noFill/>
                          </a:ln>
                          <a:solidFill>
                            <a:schemeClr val="bg1"/>
                          </a:solidFill>
                          <a:effectLst/>
                          <a:latin typeface="Coptic" pitchFamily="2" charset="0"/>
                          <a:cs typeface="Arial" charset="0"/>
                        </a:rPr>
                        <a:t>أوصنا في الاعالي.</a:t>
                      </a:r>
                      <a:r>
                        <a:rPr kumimoji="0" lang="en-CA" sz="3400" b="0" i="0" u="none" strike="noStrike" cap="none" normalizeH="0" baseline="0" dirty="0">
                          <a:ln>
                            <a:noFill/>
                          </a:ln>
                          <a:solidFill>
                            <a:schemeClr val="bg1"/>
                          </a:solidFill>
                          <a:effectLst/>
                          <a:latin typeface="Coptic" pitchFamily="2" charset="0"/>
                          <a:cs typeface="Arial" charset="0"/>
                        </a:rPr>
                        <a:t>   </a:t>
                      </a:r>
                      <a:r>
                        <a:rPr kumimoji="0" lang="ar-EG" sz="3400" b="0" i="0" u="none" strike="noStrike" cap="none" normalizeH="0" baseline="0" dirty="0">
                          <a:ln>
                            <a:noFill/>
                          </a:ln>
                          <a:solidFill>
                            <a:schemeClr val="bg1"/>
                          </a:solidFill>
                          <a:effectLst/>
                          <a:latin typeface="Coptic" pitchFamily="2" charset="0"/>
                          <a:cs typeface="Arial" charset="0"/>
                        </a:rPr>
                        <a:t> هذا هو ملك إسرائيل. مبارك الآتي بإسم رب القوات.</a:t>
                      </a:r>
                      <a:endParaRPr kumimoji="0" lang="en-US" sz="3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Rectangle 9"/>
          <p:cNvSpPr/>
          <p:nvPr/>
        </p:nvSpPr>
        <p:spPr>
          <a:xfrm>
            <a:off x="500034" y="6072206"/>
            <a:ext cx="8286776" cy="701731"/>
          </a:xfrm>
          <a:prstGeom prst="rect">
            <a:avLst/>
          </a:prstGeom>
        </p:spPr>
        <p:txBody>
          <a:bodyPr wrap="square">
            <a:spAutoFit/>
          </a:bodyPr>
          <a:lstStyle/>
          <a:p>
            <a:pPr lvl="0" algn="l" rtl="0">
              <a:spcBef>
                <a:spcPct val="20000"/>
              </a:spcBef>
            </a:pPr>
            <a:r>
              <a:rPr lang="en-US" i="1" dirty="0" err="1">
                <a:solidFill>
                  <a:schemeClr val="bg1"/>
                </a:solidFill>
              </a:rPr>
              <a:t>Oasanna</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ni</a:t>
            </a:r>
            <a:r>
              <a:rPr lang="en-US" i="1" dirty="0">
                <a:solidFill>
                  <a:schemeClr val="bg1"/>
                </a:solidFill>
              </a:rPr>
              <a:t> et </a:t>
            </a:r>
            <a:r>
              <a:rPr lang="en-US" i="1" dirty="0" err="1">
                <a:solidFill>
                  <a:schemeClr val="bg1"/>
                </a:solidFill>
              </a:rPr>
              <a:t>chosi</a:t>
            </a:r>
            <a:r>
              <a:rPr lang="en-US" i="1" dirty="0">
                <a:solidFill>
                  <a:schemeClr val="bg1"/>
                </a:solidFill>
              </a:rPr>
              <a:t>: </a:t>
            </a:r>
            <a:r>
              <a:rPr lang="en-US" i="1" dirty="0" err="1">
                <a:solidFill>
                  <a:schemeClr val="bg1"/>
                </a:solidFill>
              </a:rPr>
              <a:t>fai</a:t>
            </a:r>
            <a:r>
              <a:rPr lang="en-US" i="1" dirty="0">
                <a:solidFill>
                  <a:schemeClr val="bg1"/>
                </a:solidFill>
              </a:rPr>
              <a:t> </a:t>
            </a:r>
            <a:r>
              <a:rPr lang="en-US" i="1" dirty="0" err="1">
                <a:solidFill>
                  <a:schemeClr val="bg1"/>
                </a:solidFill>
              </a:rPr>
              <a:t>pe</a:t>
            </a:r>
            <a:r>
              <a:rPr lang="en-US" i="1" dirty="0">
                <a:solidFill>
                  <a:schemeClr val="bg1"/>
                </a:solidFill>
              </a:rPr>
              <a:t> </a:t>
            </a:r>
            <a:r>
              <a:rPr lang="en-US" i="1" dirty="0" err="1">
                <a:solidFill>
                  <a:schemeClr val="bg1"/>
                </a:solidFill>
              </a:rPr>
              <a:t>ep</a:t>
            </a:r>
            <a:r>
              <a:rPr lang="en-US" i="1" dirty="0">
                <a:solidFill>
                  <a:schemeClr val="bg1"/>
                </a:solidFill>
              </a:rPr>
              <a:t> </a:t>
            </a:r>
            <a:r>
              <a:rPr lang="en-US" i="1" dirty="0" err="1">
                <a:solidFill>
                  <a:schemeClr val="bg1"/>
                </a:solidFill>
              </a:rPr>
              <a:t>ooro</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pIsraeel</a:t>
            </a:r>
            <a:r>
              <a:rPr lang="en-US" i="1" dirty="0">
                <a:solidFill>
                  <a:schemeClr val="bg1"/>
                </a:solidFill>
              </a:rPr>
              <a:t>: </a:t>
            </a:r>
          </a:p>
          <a:p>
            <a:pPr lvl="0" algn="l" rtl="0">
              <a:spcBef>
                <a:spcPct val="20000"/>
              </a:spcBef>
            </a:pPr>
            <a:r>
              <a:rPr lang="en-US" i="1" dirty="0" err="1">
                <a:solidFill>
                  <a:schemeClr val="bg1"/>
                </a:solidFill>
              </a:rPr>
              <a:t>ef</a:t>
            </a:r>
            <a:r>
              <a:rPr lang="en-US" i="1" dirty="0">
                <a:solidFill>
                  <a:schemeClr val="bg1"/>
                </a:solidFill>
              </a:rPr>
              <a:t> </a:t>
            </a:r>
            <a:r>
              <a:rPr lang="en-US" i="1" dirty="0" err="1">
                <a:solidFill>
                  <a:schemeClr val="bg1"/>
                </a:solidFill>
              </a:rPr>
              <a:t>esmaroa</a:t>
            </a:r>
            <a:r>
              <a:rPr lang="en-US" i="1" dirty="0">
                <a:solidFill>
                  <a:schemeClr val="bg1"/>
                </a:solidFill>
              </a:rPr>
              <a:t> </a:t>
            </a:r>
            <a:r>
              <a:rPr lang="en-US" i="1" dirty="0" err="1">
                <a:solidFill>
                  <a:schemeClr val="bg1"/>
                </a:solidFill>
              </a:rPr>
              <a:t>oot</a:t>
            </a:r>
            <a:r>
              <a:rPr lang="en-US" i="1" dirty="0">
                <a:solidFill>
                  <a:schemeClr val="bg1"/>
                </a:solidFill>
              </a:rPr>
              <a:t> </a:t>
            </a:r>
            <a:r>
              <a:rPr lang="en-US" i="1" dirty="0" err="1">
                <a:solidFill>
                  <a:schemeClr val="bg1"/>
                </a:solidFill>
              </a:rPr>
              <a:t>enje</a:t>
            </a:r>
            <a:r>
              <a:rPr lang="en-US" i="1" dirty="0">
                <a:solidFill>
                  <a:schemeClr val="bg1"/>
                </a:solidFill>
              </a:rPr>
              <a:t> fee eth nee </a:t>
            </a:r>
            <a:r>
              <a:rPr lang="en-US" i="1" dirty="0" err="1">
                <a:solidFill>
                  <a:schemeClr val="bg1"/>
                </a:solidFill>
              </a:rPr>
              <a:t>oo</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efran</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Epchois</a:t>
            </a:r>
            <a:r>
              <a:rPr lang="en-US" i="1" dirty="0">
                <a:solidFill>
                  <a:schemeClr val="bg1"/>
                </a:solidFill>
              </a:rPr>
              <a:t> </a:t>
            </a:r>
            <a:r>
              <a:rPr lang="en-US" i="1" dirty="0" err="1">
                <a:solidFill>
                  <a:schemeClr val="bg1"/>
                </a:solidFill>
              </a:rPr>
              <a:t>ente</a:t>
            </a:r>
            <a:r>
              <a:rPr lang="en-US" i="1" dirty="0">
                <a:solidFill>
                  <a:schemeClr val="bg1"/>
                </a:solidFill>
              </a:rPr>
              <a:t> </a:t>
            </a:r>
            <a:r>
              <a:rPr lang="en-US" i="1" dirty="0" err="1">
                <a:solidFill>
                  <a:schemeClr val="bg1"/>
                </a:solidFill>
              </a:rPr>
              <a:t>ni</a:t>
            </a:r>
            <a:r>
              <a:rPr lang="en-US" i="1" dirty="0">
                <a:solidFill>
                  <a:schemeClr val="bg1"/>
                </a:solidFill>
              </a:rPr>
              <a:t> </a:t>
            </a:r>
            <a:r>
              <a:rPr lang="en-US" i="1" dirty="0" err="1">
                <a:solidFill>
                  <a:schemeClr val="bg1"/>
                </a:solidFill>
              </a:rPr>
              <a:t>gom</a:t>
            </a:r>
            <a:r>
              <a:rPr lang="en-US" i="1" dirty="0">
                <a:solidFill>
                  <a:schemeClr val="bg1"/>
                </a:solidFill>
              </a:rPr>
              <a:t>.</a:t>
            </a:r>
          </a:p>
        </p:txBody>
      </p:sp>
      <p:pic>
        <p:nvPicPr>
          <p:cNvPr id="1026" name="Picture 2"/>
          <p:cNvPicPr>
            <a:picLocks noChangeAspect="1" noChangeArrowheads="1"/>
          </p:cNvPicPr>
          <p:nvPr/>
        </p:nvPicPr>
        <p:blipFill>
          <a:blip r:embed="rId2"/>
          <a:srcRect/>
          <a:stretch>
            <a:fillRect/>
          </a:stretch>
        </p:blipFill>
        <p:spPr bwMode="auto">
          <a:xfrm>
            <a:off x="7072330" y="4120977"/>
            <a:ext cx="1701257" cy="2308419"/>
          </a:xfrm>
          <a:prstGeom prst="rect">
            <a:avLst/>
          </a:prstGeom>
          <a:noFill/>
          <a:ln w="9525">
            <a:noFill/>
            <a:miter lim="800000"/>
            <a:headEnd/>
            <a:tailEnd/>
          </a:ln>
          <a:effectLst/>
        </p:spPr>
      </p:pic>
    </p:spTree>
  </p:cSld>
  <p:clrMapOvr>
    <a:masterClrMapping/>
  </p:clrMapOvr>
</p:sld>
</file>

<file path=ppt/slides/slide3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1"/>
          </p:nvPr>
        </p:nvSpPr>
        <p:spPr/>
        <p:txBody>
          <a:bodyPr/>
          <a:lstStyle/>
          <a:p>
            <a:r>
              <a:rPr lang="en-US" sz="1400" dirty="0"/>
              <a:t>			</a:t>
            </a:r>
            <a:endParaRPr lang="en-US" sz="1400" b="0" dirty="0">
              <a:solidFill>
                <a:schemeClr val="tx1"/>
              </a:solidFill>
            </a:endParaRPr>
          </a:p>
        </p:txBody>
      </p:sp>
      <p:graphicFrame>
        <p:nvGraphicFramePr>
          <p:cNvPr id="11449392" name="Group 48"/>
          <p:cNvGraphicFramePr>
            <a:graphicFrameLocks noGrp="1"/>
          </p:cNvGraphicFramePr>
          <p:nvPr>
            <p:ph idx="4294967295"/>
          </p:nvPr>
        </p:nvGraphicFramePr>
        <p:xfrm>
          <a:off x="32" y="706438"/>
          <a:ext cx="9144000" cy="5935663"/>
        </p:xfrm>
        <a:graphic>
          <a:graphicData uri="http://schemas.openxmlformats.org/drawingml/2006/table">
            <a:tbl>
              <a:tblPr/>
              <a:tblGrid>
                <a:gridCol w="5840413">
                  <a:extLst>
                    <a:ext uri="{9D8B030D-6E8A-4147-A177-3AD203B41FA5}">
                      <a16:colId xmlns:a16="http://schemas.microsoft.com/office/drawing/2014/main" val="20000"/>
                    </a:ext>
                  </a:extLst>
                </a:gridCol>
                <a:gridCol w="3303587">
                  <a:extLst>
                    <a:ext uri="{9D8B030D-6E8A-4147-A177-3AD203B41FA5}">
                      <a16:colId xmlns:a16="http://schemas.microsoft.com/office/drawing/2014/main" val="20001"/>
                    </a:ext>
                  </a:extLst>
                </a:gridCol>
              </a:tblGrid>
              <a:tr h="1733550">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For blessed is the Father and the Son:</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and the Holy Spirit:</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the Perfect Trinity:</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We worship Him and glorify Him.</a:t>
                      </a:r>
                    </a:p>
                  </a:txBody>
                  <a:tcP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لأنه مبارك الآب والآبن</a:t>
                      </a:r>
                      <a:r>
                        <a:rPr kumimoji="0" lang="fr-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والروح القدس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الثالوث الكامل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نسجد له و نمجد ه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00238">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Je </a:t>
                      </a:r>
                      <a:r>
                        <a:rPr kumimoji="0" lang="en-US" sz="3400" b="0" i="0" u="none" strike="noStrike" cap="none" normalizeH="0" baseline="0" dirty="0" err="1">
                          <a:ln>
                            <a:noFill/>
                          </a:ln>
                          <a:solidFill>
                            <a:srgbClr val="FFFF00"/>
                          </a:solidFill>
                          <a:effectLst/>
                          <a:latin typeface="Coptic" pitchFamily="2" charset="0"/>
                          <a:cs typeface="Arial" charset="0"/>
                        </a:rPr>
                        <a:t>f~c~marwout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n~je</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V~iwt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P~s/</a:t>
                      </a:r>
                      <a:r>
                        <a:rPr kumimoji="0" lang="en-US" sz="3400" b="0" i="0" u="none" strike="noStrike" cap="none" normalizeH="0" baseline="0" dirty="0" err="1">
                          <a:ln>
                            <a:noFill/>
                          </a:ln>
                          <a:solidFill>
                            <a:srgbClr val="FFFF00"/>
                          </a:solidFill>
                          <a:effectLst/>
                          <a:latin typeface="Coptic" pitchFamily="2" charset="0"/>
                          <a:cs typeface="Arial" charset="0"/>
                        </a:rPr>
                        <a:t>ri</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Pip~neuma</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eyouab</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a:t>
                      </a:r>
                      <a:r>
                        <a:rPr kumimoji="0" lang="en-US" sz="3400" b="0" i="0" u="none" strike="noStrike" cap="none" normalizeH="0" baseline="0" dirty="0" err="1">
                          <a:ln>
                            <a:noFill/>
                          </a:ln>
                          <a:solidFill>
                            <a:srgbClr val="FFFF00"/>
                          </a:solidFill>
                          <a:effectLst/>
                          <a:latin typeface="Coptic" pitchFamily="2" charset="0"/>
                          <a:cs typeface="Arial" charset="0"/>
                        </a:rPr>
                        <a:t>t~riac</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etj</a:t>
                      </a:r>
                      <a:r>
                        <a:rPr kumimoji="0" lang="en-US" sz="3400" b="0" i="0" u="none" strike="noStrike" cap="none" normalizeH="0" baseline="0" dirty="0">
                          <a:ln>
                            <a:noFill/>
                          </a:ln>
                          <a:solidFill>
                            <a:srgbClr val="FFFF00"/>
                          </a:solidFill>
                          <a:effectLst/>
                          <a:latin typeface="Coptic" pitchFamily="2" charset="0"/>
                          <a:cs typeface="Arial" charset="0"/>
                        </a:rPr>
                        <a:t>/k </a:t>
                      </a:r>
                      <a:r>
                        <a:rPr kumimoji="0" lang="en-US" sz="3400" b="0" i="0" u="none" strike="noStrike" cap="none" normalizeH="0" baseline="0" dirty="0" err="1">
                          <a:ln>
                            <a:noFill/>
                          </a:ln>
                          <a:solidFill>
                            <a:srgbClr val="FFFF00"/>
                          </a:solidFill>
                          <a:effectLst/>
                          <a:latin typeface="Coptic" pitchFamily="2" charset="0"/>
                          <a:cs typeface="Arial" charset="0"/>
                        </a:rPr>
                        <a:t>e~bol</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tenouwst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m~moc</a:t>
                      </a:r>
                      <a:r>
                        <a:rPr kumimoji="0" lang="en-US" sz="3400" b="0" i="0" u="none" strike="noStrike" cap="none" normalizeH="0" baseline="0" dirty="0">
                          <a:ln>
                            <a:noFill/>
                          </a:ln>
                          <a:solidFill>
                            <a:srgbClr val="FFFF00"/>
                          </a:solidFill>
                          <a:effectLst/>
                          <a:latin typeface="Coptic" pitchFamily="2" charset="0"/>
                          <a:cs typeface="Arial" charset="0"/>
                        </a:rPr>
                        <a:t> ten]</a:t>
                      </a:r>
                      <a:r>
                        <a:rPr kumimoji="0" lang="en-US" sz="3400" b="0" i="0" u="none" strike="noStrike" cap="none" normalizeH="0" baseline="0" dirty="0" err="1">
                          <a:ln>
                            <a:noFill/>
                          </a:ln>
                          <a:solidFill>
                            <a:srgbClr val="FFFF00"/>
                          </a:solidFill>
                          <a:effectLst/>
                          <a:latin typeface="Coptic" pitchFamily="2" charset="0"/>
                          <a:cs typeface="Arial" charset="0"/>
                        </a:rPr>
                        <a:t>w~ou</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nac</a:t>
                      </a:r>
                      <a:r>
                        <a:rPr kumimoji="0" lang="en-US" sz="3400" b="0" i="0" u="none" strike="noStrike" cap="none" normalizeH="0" baseline="0" dirty="0">
                          <a:ln>
                            <a:noFill/>
                          </a:ln>
                          <a:solidFill>
                            <a:srgbClr val="FFFF00"/>
                          </a:solidFill>
                          <a:effectLst/>
                          <a:latin typeface="Coptic" pitchFamily="2" charset="0"/>
                          <a:cs typeface="Arial" charset="0"/>
                        </a:rPr>
                        <a:t>.</a:t>
                      </a:r>
                    </a:p>
                  </a:txBody>
                  <a:tcP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852613">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1" i="0" u="none" strike="noStrike" cap="none" normalizeH="0" baseline="0" dirty="0">
                          <a:ln>
                            <a:noFill/>
                          </a:ln>
                          <a:solidFill>
                            <a:schemeClr val="bg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Nous l’adorons et la glorifions. </a:t>
                      </a:r>
                      <a:endParaRPr kumimoji="0" lang="en-US" sz="26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11449390" name="Text Box 46"/>
          <p:cNvSpPr txBox="1">
            <a:spLocks noChangeArrowheads="1"/>
          </p:cNvSpPr>
          <p:nvPr/>
        </p:nvSpPr>
        <p:spPr bwMode="auto">
          <a:xfrm>
            <a:off x="2438400" y="0"/>
            <a:ext cx="5257800" cy="436563"/>
          </a:xfrm>
          <a:prstGeom prst="rect">
            <a:avLst/>
          </a:prstGeom>
          <a:solidFill>
            <a:srgbClr val="5F5F5F"/>
          </a:solidFill>
          <a:ln w="9525">
            <a:solidFill>
              <a:schemeClr val="tx1"/>
            </a:solidFill>
            <a:miter lim="800000"/>
            <a:headEnd/>
            <a:tailEnd/>
          </a:ln>
          <a:effectLst/>
        </p:spPr>
        <p:txBody>
          <a:bodyPr>
            <a:spAutoFit/>
          </a:bodyPr>
          <a:lstStyle/>
          <a:p>
            <a:pPr algn="ctr" rtl="0">
              <a:spcBef>
                <a:spcPct val="0"/>
              </a:spcBef>
            </a:pPr>
            <a:r>
              <a:rPr lang="en-US" sz="2200" b="1" dirty="0">
                <a:solidFill>
                  <a:schemeClr val="bg1"/>
                </a:solidFill>
                <a:latin typeface="Arial" charset="0"/>
              </a:rPr>
              <a:t>The Ending - </a:t>
            </a:r>
            <a:r>
              <a:rPr lang="ar-EG" sz="2200" b="1" dirty="0">
                <a:solidFill>
                  <a:schemeClr val="bg1"/>
                </a:solidFill>
                <a:latin typeface="Arial" charset="0"/>
              </a:rPr>
              <a:t>الختام</a:t>
            </a:r>
            <a:endParaRPr lang="en-US" sz="1800" b="1" dirty="0">
              <a:solidFill>
                <a:schemeClr val="bg1"/>
              </a:solidFill>
              <a:latin typeface="Times New Roman" pitchFamily="18" charset="0"/>
            </a:endParaRPr>
          </a:p>
        </p:txBody>
      </p:sp>
    </p:spTree>
  </p:cSld>
  <p:clrMapOvr>
    <a:masterClrMapping/>
  </p:clrMapOvr>
  <p:transition/>
</p:sld>
</file>

<file path=ppt/slides/slide3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6130" name="Rectangle 2"/>
          <p:cNvSpPr>
            <a:spLocks noChangeArrowheads="1"/>
          </p:cNvSpPr>
          <p:nvPr/>
        </p:nvSpPr>
        <p:spPr bwMode="auto">
          <a:xfrm>
            <a:off x="684213" y="692151"/>
            <a:ext cx="7920037" cy="5509200"/>
          </a:xfrm>
          <a:prstGeom prst="rect">
            <a:avLst/>
          </a:prstGeom>
          <a:noFill/>
          <a:ln w="9525">
            <a:noFill/>
            <a:miter lim="800000"/>
            <a:headEnd/>
            <a:tailEnd/>
          </a:ln>
          <a:effectLst/>
        </p:spPr>
        <p:txBody>
          <a:bodyPr>
            <a:spAutoFit/>
          </a:bodyPr>
          <a:lstStyle/>
          <a:p>
            <a:pPr algn="ctr" rtl="0"/>
            <a:r>
              <a:rPr lang="en-US" sz="4400">
                <a:solidFill>
                  <a:srgbClr val="FF9933"/>
                </a:solidFill>
              </a:rPr>
              <a:t>Third Gospel</a:t>
            </a:r>
          </a:p>
          <a:p>
            <a:pPr algn="ctr" rtl="0"/>
            <a:endParaRPr lang="en-US" sz="4400">
              <a:solidFill>
                <a:srgbClr val="FF9933"/>
              </a:solidFill>
            </a:endParaRPr>
          </a:p>
          <a:p>
            <a:pPr algn="ctr" rtl="0"/>
            <a:endParaRPr lang="en-US" sz="4400">
              <a:solidFill>
                <a:srgbClr val="FF9933"/>
              </a:solidFill>
            </a:endParaRPr>
          </a:p>
          <a:p>
            <a:pPr algn="ctr"/>
            <a:r>
              <a:rPr lang="ar-SA" sz="4400">
                <a:solidFill>
                  <a:srgbClr val="FF9933"/>
                </a:solidFill>
              </a:rPr>
              <a:t>الإنجيــل الثالــث</a:t>
            </a:r>
            <a:endParaRPr lang="ar-EG" sz="4400">
              <a:solidFill>
                <a:srgbClr val="FF9933"/>
              </a:solidFill>
            </a:endParaRPr>
          </a:p>
          <a:p>
            <a:pPr algn="ctr"/>
            <a:endParaRPr lang="ar-EG" sz="4400">
              <a:solidFill>
                <a:srgbClr val="FF9933"/>
              </a:solidFill>
            </a:endParaRPr>
          </a:p>
          <a:p>
            <a:pPr algn="ctr"/>
            <a:endParaRPr lang="en-CA" sz="4400">
              <a:solidFill>
                <a:srgbClr val="FF9933"/>
              </a:solidFill>
            </a:endParaRPr>
          </a:p>
          <a:p>
            <a:pPr algn="ctr" rtl="0"/>
            <a:r>
              <a:rPr lang="fr-FR" sz="4400">
                <a:solidFill>
                  <a:srgbClr val="FF9933"/>
                </a:solidFill>
              </a:rPr>
              <a:t>Troisième</a:t>
            </a:r>
            <a:r>
              <a:rPr lang="fr-CA" sz="4400">
                <a:solidFill>
                  <a:srgbClr val="FF9933"/>
                </a:solidFill>
              </a:rPr>
              <a:t> Évangile</a:t>
            </a:r>
          </a:p>
          <a:p>
            <a:pPr algn="ctr" rtl="0"/>
            <a:r>
              <a:rPr lang="fr-CA" sz="4400">
                <a:solidFill>
                  <a:srgbClr val="FF9933"/>
                </a:solidFill>
              </a:rPr>
              <a:t> </a:t>
            </a:r>
          </a:p>
        </p:txBody>
      </p:sp>
    </p:spTree>
  </p:cSld>
  <p:clrMapOvr>
    <a:masterClrMapping/>
  </p:clrMapOvr>
</p:sld>
</file>

<file path=ppt/slides/slide3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7197" name="Group 45"/>
          <p:cNvGraphicFramePr>
            <a:graphicFrameLocks noGrp="1"/>
          </p:cNvGraphicFramePr>
          <p:nvPr/>
        </p:nvGraphicFramePr>
        <p:xfrm>
          <a:off x="34925" y="44452"/>
          <a:ext cx="9145588" cy="6389434"/>
        </p:xfrm>
        <a:graphic>
          <a:graphicData uri="http://schemas.openxmlformats.org/drawingml/2006/table">
            <a:tbl>
              <a:tblPr rtl="1"/>
              <a:tblGrid>
                <a:gridCol w="4248150">
                  <a:extLst>
                    <a:ext uri="{9D8B030D-6E8A-4147-A177-3AD203B41FA5}">
                      <a16:colId xmlns:a16="http://schemas.microsoft.com/office/drawing/2014/main" val="20000"/>
                    </a:ext>
                  </a:extLst>
                </a:gridCol>
                <a:gridCol w="4897438">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لوقا ( 19 : 29 ـ 48 )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وإذْ قَرُبَ مِنْ بَيتِ فاجي وبَيتِ عَنْيا، عِنْدَ الجَبَلِ الذي يُدْعَى جَبَلَ الزَّيتونِ، أرْسَلَ اثنَينِ مِنْ تَلامِيذِهِ قائلاً: " اِذهَبَا إلى هذه القَريَةِ التي أمَامَكُمَا،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Luc 19 : 29-48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t>
                      </a:r>
                      <a:r>
                        <a:rPr kumimoji="0" lang="fr-FR" sz="2800" b="0" i="0" u="none" strike="noStrike" cap="none" normalizeH="0" baseline="0">
                          <a:ln>
                            <a:noFill/>
                          </a:ln>
                          <a:solidFill>
                            <a:schemeClr val="bg1"/>
                          </a:solidFill>
                          <a:effectLst/>
                          <a:latin typeface="Arial" charset="0"/>
                          <a:cs typeface="Arial" charset="0"/>
                        </a:rPr>
                        <a:t>Or, quand il approcha de Bethphagé et de Béthanie, vers le mont dit des Oliviers, il envoya deux disciples 30 en leur disant: "Allez au village qui est en face;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Luke 19:29-48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29 And it came to pass, when He came near to Bethphage and Bethany, at the mountain called Olivet, that He sent two of His disciples, 30 saying, Go into the village opposite you, where as you enter you</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4575" name="Group 15"/>
          <p:cNvGraphicFramePr>
            <a:graphicFrameLocks noGrp="1"/>
          </p:cNvGraphicFramePr>
          <p:nvPr/>
        </p:nvGraphicFramePr>
        <p:xfrm>
          <a:off x="34925" y="44450"/>
          <a:ext cx="9145588" cy="6121401"/>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8716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وحينَ تَدخُلانِهَا تَجِدانِ جَحشاً مَرْبوطاً لمْ يَركبَه أحدٌ مِنَ النَّاس قَطُّ، فَحُلاَّهُ وأتِيا بِهِ.</a:t>
                      </a:r>
                      <a:r>
                        <a:rPr kumimoji="0" lang="ar-SA" sz="2800" b="0" i="0" u="none" strike="noStrike" cap="none" normalizeH="0" baseline="0">
                          <a:ln>
                            <a:noFill/>
                          </a:ln>
                          <a:solidFill>
                            <a:schemeClr val="bg1"/>
                          </a:solidFill>
                          <a:effectLst/>
                          <a:latin typeface="Arial" charset="0"/>
                          <a:cs typeface="Arial" charset="0"/>
                        </a:rPr>
                        <a:t> </a:t>
                      </a:r>
                      <a:endParaRPr kumimoji="0" lang="en-CA" sz="28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en y entrant, vous trouverez un ânon attaché que personne n'a jamais monté. Détachez-le et amenez-le.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will find a colt tied, on which no one has ever sat. Loose it and bring it here.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8205" name="Group 29"/>
          <p:cNvGraphicFramePr>
            <a:graphicFrameLocks noGrp="1"/>
          </p:cNvGraphicFramePr>
          <p:nvPr/>
        </p:nvGraphicFramePr>
        <p:xfrm>
          <a:off x="34925" y="44452"/>
          <a:ext cx="9145588" cy="67665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5128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سألَكُما أحَدٌ وقال: لماذا تَحلانِهِ؟ فقولا لهُ هكذا: إنَّ الرَّبَّ مُحتاجٌ إليه ". فلمَّا ذهبَ المُرسَلانِ وجدا كما قال لهُما. وفيمَا هُما يَحُلاَّنِ الجَحْشَ قال لهُما أصحابُهُ: " لماذا تَحُلاَّنِ الجَحْشَ؟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31 Et si quelqu'un vous demande: "Pourquoi le détachez-vous?" vous répondrez: "Parce que le Seigneur en a besoin. 32 Les envoyés partirent et trouvèrent les choses comme Jésus leur avait dit. 33 Comme ils détachaient l'ânon, ses maîtres leur dirent: "Pourquoi détachez-vous cet ânon?"</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31 And if anyone asks you, `Why are you loosing it?' thus you shall say to him, `Because the Lord has need of it.' 32 So those who were sent went their way and found it just as He had said to them. 33 But as they were loosing the colt, the owners of it said to them, Why are you loosing the colt?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9224" name="Group 24"/>
          <p:cNvGraphicFramePr>
            <a:graphicFrameLocks noGrp="1"/>
          </p:cNvGraphicFramePr>
          <p:nvPr/>
        </p:nvGraphicFramePr>
        <p:xfrm>
          <a:off x="34925" y="44452"/>
          <a:ext cx="9145588" cy="5978526"/>
        </p:xfrm>
        <a:graphic>
          <a:graphicData uri="http://schemas.openxmlformats.org/drawingml/2006/table">
            <a:tbl>
              <a:tblPr rtl="1"/>
              <a:tblGrid>
                <a:gridCol w="4752975">
                  <a:extLst>
                    <a:ext uri="{9D8B030D-6E8A-4147-A177-3AD203B41FA5}">
                      <a16:colId xmlns:a16="http://schemas.microsoft.com/office/drawing/2014/main" val="20000"/>
                    </a:ext>
                  </a:extLst>
                </a:gridCol>
                <a:gridCol w="43926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أمَّا هما فقالا:</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أنَّ الرَّبّ مُحتَاجٌ إليهِ ". وأتيا بِهِ إلى يسوعَ، وطَرَحا ثِيابَهُما علي الجَحْشِ، وأرْكَبا يَسوعَ. وفيما هو سَائِرٌ كانوا يَفرشون ثِيابهم في الطَّريق.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34 Ils répondirent: "Parce que le Seigneur en a besoin. 35  Ils amenèrent alors la bête à Jésus, puis jetant sur elle leurs vêtements, ils firent monter Jésus; et à mesure qu'il avançait, ils étendaient leurs vêtements sur la route.</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34 And they said, The Lord has need of him. 35 Then they brought him to Jesus. And they threw their own clothes on the colt, and they set Jesus on him. 36 And as He went, many spread their clothes on the road.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6394" name="Group 26"/>
          <p:cNvGraphicFramePr>
            <a:graphicFrameLocks noGrp="1"/>
          </p:cNvGraphicFramePr>
          <p:nvPr/>
        </p:nvGraphicFramePr>
        <p:xfrm>
          <a:off x="34925" y="44450"/>
          <a:ext cx="9145588" cy="6931152"/>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وعندما قَرُبَ مِنْ مُنحَدَرِ جبل الزَّيتونِ، ابتدأ كُلُّ جُمهورِ التَّلامِيذِ يَفرَحونَ ويُبارِكونَ اللَّه بصوتٍ عظيمٍ، لأجلِ جَميعِ القوَّاتِ التي نظروها، قائلين:</a:t>
                      </a: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مُبارَكٌ المَلِكُ الآتِي بِاسْمِ الرَّبِّ! سلامٌ في السَّماءِ ومَجدٌ في الأعالي!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37 Déjà il approchait de la descente du mont des Oliviers, quand tous les disciples en masse, remplis de joie, se mirent à louer Dieu à pleine voix pour tous les miracles qu'ils avaient vus. 38 Ils disaient: "Béni soit Celui qui vient, le roi, au nom du Seigneur! Paix dans le ciel et gloire au plus haut des cieux!"</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37 Then, as He was now drawing near the descent of the Mount of Olives, the whole multitude of the disciples began to rejoice and praise God with a loud voice for all the mighty works they had seen, 38 saying:  `Blessed is the King who comes in the name of the Lord!' Peace in heaven and glory in the highest!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7426" name="Group 34"/>
          <p:cNvGraphicFramePr>
            <a:graphicFrameLocks noGrp="1"/>
          </p:cNvGraphicFramePr>
          <p:nvPr/>
        </p:nvGraphicFramePr>
        <p:xfrm>
          <a:off x="34925" y="44450"/>
          <a:ext cx="9145588" cy="6514148"/>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وإنَّ قوماً مِنَ الفرِّيسِيِّينَ مِنَ الجَمعِ قالوا لهُ: " يا مُعلِّمُ، انتَهِرْ تَلامِيذَكَ! ". فأجابَ وقالَ لهُمْ: " أقولُ لكُمْ: إنَّهُ إنْ سَكَتَ هؤلاءِ نَطقت الحِجارَة!.</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فلمَّا قَرُبَ ورأى المدينة بَكَى عليها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39 Quelques Pharisiens, du milieu de la foule, dirent à Jésus: "Maître, reprends tes disciples! 40  Il répondit: "Je vous le dis: si eux se taisent, ce sont les pierres qui crieront.41 Quand il approcha de la ville et qu'il l'aperçut, il pleura sur elle.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39 And some of the Pharisees called to Him from the crowd, Teacher, rebuke Your disciples. 40 But He answered and said to them, I tell you that if these should keep silent, the stones would immediately cry out. 41 Now as He drew near, He saw the city and wept over it,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8440" name="Group 24"/>
          <p:cNvGraphicFramePr>
            <a:graphicFrameLocks noGrp="1"/>
          </p:cNvGraphicFramePr>
          <p:nvPr/>
        </p:nvGraphicFramePr>
        <p:xfrm>
          <a:off x="34925" y="44450"/>
          <a:ext cx="9145588" cy="6514148"/>
        </p:xfrm>
        <a:graphic>
          <a:graphicData uri="http://schemas.openxmlformats.org/drawingml/2006/table">
            <a:tbl>
              <a:tblPr rtl="1"/>
              <a:tblGrid>
                <a:gridCol w="4464050">
                  <a:extLst>
                    <a:ext uri="{9D8B030D-6E8A-4147-A177-3AD203B41FA5}">
                      <a16:colId xmlns:a16="http://schemas.microsoft.com/office/drawing/2014/main" val="20000"/>
                    </a:ext>
                  </a:extLst>
                </a:gridCol>
                <a:gridCol w="4681538">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قائِلاً:" لو كُنتِ أنتِ تَعلمين في هذا اليوم، ما هو لِسَلامِكِ! ولكِنِ الآن قَدْ أُخْفِيَ عَن عَينَيكِ. فإنَّهُ سَتأتِي أيَّامٌ ويُحِيطُ بكِ أعداؤُكِ، ويُحدِقونَ بِكِ ويُحاصِرُونَكِ مِنْ كُلِّ جِهَةٍ،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42 Il disait: "Si toi aussi tu avais su, en ce jour, comment trouver la paix!  Mais hélas! cela a été caché à tes yeux! 43 Oui, pour toi des jours vont venir où tes ennemis établiront contre toi des ouvrages de siège; ils t'encercleront et te serreront de toutes parts;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42 saying, If you had known, even you, especially in this your day, the things that make for your peace! But now they are hidden from your eyes. 43 For days will come upon you when your enemies will build an embankment around you, surround you and close you in on every side,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9470" name="Group 30"/>
          <p:cNvGraphicFramePr>
            <a:graphicFrameLocks noGrp="1"/>
          </p:cNvGraphicFramePr>
          <p:nvPr/>
        </p:nvGraphicFramePr>
        <p:xfrm>
          <a:off x="34925" y="44451"/>
          <a:ext cx="9145588" cy="6842760"/>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368425">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ويَهدِمونَكِ وبَنِيكِ فيكِ، ولا يترُكون فِيكِ حجراً على حجرٍ، لأنَّكِ لمْ تَعرِفِي زَمَانَ افْتِقَادِكِ ". ولمَّا دَخَلَ الهَيكَلَ ابتدأ يُخرِجُ الذين كانوا يَبيعونَ ويَشتَرُونَ فيهِ قائلاً لهُمْ: " مَكتوبٌ: إنَّ بَيتِي بَيتُ الصَّلاةِ.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44 ils t'écraseront, toi et tes enfants au milieu de toi; et ils ne laisseront pas en toi pierre sur pierre, parce que tu n'as pas reconnu le temps où tu as été visitée.45 Puis Jésus entra dans le temple et se mit à chasser ceux qui vendaient. 46 Il leur disait: "Il est écrit: Ma maison sera une maison de prière;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44 and level you, and your children within you, to the ground; and they will not leave in you one stone upon another, because you did not know the time of your visitation. 45 Then He went into the temple and began to drive out those who bought and sold in it, 46 saying to them, It is written, `My house is a house of prayer,'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0251" name="Group 27"/>
          <p:cNvGraphicFramePr>
            <a:graphicFrameLocks noGrp="1"/>
          </p:cNvGraphicFramePr>
          <p:nvPr/>
        </p:nvGraphicFramePr>
        <p:xfrm>
          <a:off x="34925" y="44452"/>
          <a:ext cx="9145588" cy="6778752"/>
        </p:xfrm>
        <a:graphic>
          <a:graphicData uri="http://schemas.openxmlformats.org/drawingml/2006/table">
            <a:tbl>
              <a:tblPr rtl="1"/>
              <a:tblGrid>
                <a:gridCol w="4824413">
                  <a:extLst>
                    <a:ext uri="{9D8B030D-6E8A-4147-A177-3AD203B41FA5}">
                      <a16:colId xmlns:a16="http://schemas.microsoft.com/office/drawing/2014/main" val="20000"/>
                    </a:ext>
                  </a:extLst>
                </a:gridCol>
                <a:gridCol w="4321175">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وأنتُمْ جَعَلْتُموهُ مَغَارَةَ لُصُوصٍ! ".وكان يُعَلِّمُ كُلَّ يَومٍ في الهيكَلِ، وكان رُؤساء الكهنةِ والكَتبةُ ومُقدِّموا الشَّعبِ يَطلبونَ أنْ يُهلِكُوهُ، ولمْ يَجِدوا مَا يَفعَلونَ، لأنَّ الشَّعبَ كُلَّهُ كانَ مُتَعَلِّقاً بِهِ يَسمَعُ مِنهُ.</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mais vous, vous en avez fait une caverne de bandits.47 Il était chaque jour à enseigner dans le temple. Les grands prêtres et les scribes cherchaient à le faire périr, et aussi les chefs du peuple; 48 mais ils ne trouvaient pas ce qu'ils pourraient faire, car tout le peuple, suspendu à ses lèvres, l'écoutait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but you have made it a `den of thieves.' 47 And He was teaching daily in the temple. But the chief priests, the scribes, and the leaders of the people sought to destroy Him, 48 and were unable to do anything; for all the people were very attentive to hear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14"/>
          <p:cNvSpPr txBox="1">
            <a:spLocks noChangeArrowheads="1"/>
          </p:cNvSpPr>
          <p:nvPr/>
        </p:nvSpPr>
        <p:spPr bwMode="auto">
          <a:xfrm>
            <a:off x="428596" y="71414"/>
            <a:ext cx="8286808" cy="677108"/>
          </a:xfrm>
          <a:prstGeom prst="rect">
            <a:avLst/>
          </a:prstGeom>
          <a:solidFill>
            <a:srgbClr val="339966"/>
          </a:solidFill>
          <a:ln w="9525">
            <a:solidFill>
              <a:schemeClr val="bg1"/>
            </a:solidFill>
            <a:miter lim="800000"/>
            <a:headEnd/>
            <a:tailEnd/>
          </a:ln>
          <a:effectLst/>
        </p:spPr>
        <p:txBody>
          <a:bodyPr wrap="square">
            <a:spAutoFit/>
          </a:bodyPr>
          <a:lstStyle/>
          <a:p>
            <a:pPr algn="ctr" rtl="0">
              <a:spcBef>
                <a:spcPct val="0"/>
              </a:spcBef>
            </a:pPr>
            <a:r>
              <a:rPr lang="en-US" sz="2800" b="1" dirty="0">
                <a:solidFill>
                  <a:schemeClr val="bg1"/>
                </a:solidFill>
              </a:rPr>
              <a:t>THIRD GOSPEL RESPONSE</a:t>
            </a:r>
            <a:r>
              <a:rPr lang="en-US" sz="3800" b="1" dirty="0">
                <a:solidFill>
                  <a:schemeClr val="bg1"/>
                </a:solidFill>
              </a:rPr>
              <a:t> – </a:t>
            </a:r>
            <a:r>
              <a:rPr lang="ar-EG" sz="3200" b="1" dirty="0">
                <a:solidFill>
                  <a:schemeClr val="bg1"/>
                </a:solidFill>
              </a:rPr>
              <a:t>مرد الأنجيل الثالث</a:t>
            </a:r>
            <a:endParaRPr lang="en-US" sz="2400" b="1" dirty="0">
              <a:solidFill>
                <a:schemeClr val="bg1"/>
              </a:solidFill>
              <a:latin typeface="Times New Roman" pitchFamily="18" charset="0"/>
            </a:endParaRPr>
          </a:p>
        </p:txBody>
      </p:sp>
      <p:graphicFrame>
        <p:nvGraphicFramePr>
          <p:cNvPr id="6" name="Table 5"/>
          <p:cNvGraphicFramePr>
            <a:graphicFrameLocks noGrp="1"/>
          </p:cNvGraphicFramePr>
          <p:nvPr/>
        </p:nvGraphicFramePr>
        <p:xfrm>
          <a:off x="142876" y="731544"/>
          <a:ext cx="8858280" cy="6126480"/>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3708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On the way they spread garments,</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and from the trees they cut branches,</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while proclaiming with hymns,</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hosanna to the Son of David.</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algn="ctr" rtl="1"/>
                      <a:r>
                        <a:rPr lang="ar-EG" sz="3200" b="0" kern="1200" dirty="0">
                          <a:solidFill>
                            <a:srgbClr val="FFFF99"/>
                          </a:solidFill>
                          <a:latin typeface="+mn-lt"/>
                          <a:ea typeface="+mn-ea"/>
                          <a:cs typeface="+mn-cs"/>
                        </a:rPr>
                        <a:t>في الطريق فرشوا قمصان</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ومن الشجر قطعوا أغصان</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وهم يصيحون بالألحان</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اوصنا إبشري ان داﭭيد.</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algn="ctr"/>
                      <a:r>
                        <a:rPr lang="fr-FR" sz="3200" b="0" kern="1200" dirty="0">
                          <a:solidFill>
                            <a:schemeClr val="lt1"/>
                          </a:solidFill>
                          <a:latin typeface="+mn-lt"/>
                          <a:ea typeface="+mn-ea"/>
                          <a:cs typeface="+mn-cs"/>
                        </a:rPr>
                        <a:t>Sur le chemin ils étendirent des vêtements,</a:t>
                      </a:r>
                    </a:p>
                    <a:p>
                      <a:pPr algn="ctr"/>
                      <a:r>
                        <a:rPr lang="fr-FR" sz="3200" b="0" kern="1200" dirty="0">
                          <a:solidFill>
                            <a:schemeClr val="lt1"/>
                          </a:solidFill>
                          <a:latin typeface="+mn-lt"/>
                          <a:ea typeface="+mn-ea"/>
                          <a:cs typeface="+mn-cs"/>
                        </a:rPr>
                        <a:t>et des arbres, ils coupèrent des branches,</a:t>
                      </a:r>
                    </a:p>
                    <a:p>
                      <a:pPr algn="ctr"/>
                      <a:r>
                        <a:rPr lang="fr-FR" sz="3200" b="0" kern="1200" dirty="0">
                          <a:solidFill>
                            <a:schemeClr val="lt1"/>
                          </a:solidFill>
                          <a:latin typeface="+mn-lt"/>
                          <a:ea typeface="+mn-ea"/>
                          <a:cs typeface="+mn-cs"/>
                        </a:rPr>
                        <a:t>tout en proclamant des hymnes,</a:t>
                      </a:r>
                    </a:p>
                    <a:p>
                      <a:pPr algn="ctr"/>
                      <a:r>
                        <a:rPr lang="fr-FR" sz="3200" b="0" kern="1200" dirty="0">
                          <a:solidFill>
                            <a:schemeClr val="lt1"/>
                          </a:solidFill>
                          <a:latin typeface="+mn-lt"/>
                          <a:ea typeface="+mn-ea"/>
                          <a:cs typeface="+mn-cs"/>
                        </a:rPr>
                        <a:t>Hosanna au Fils de David.</a:t>
                      </a:r>
                      <a:endParaRPr lang="en-CA" sz="3200" b="0" kern="1200" dirty="0">
                        <a:solidFill>
                          <a:schemeClr val="lt1"/>
                        </a:solidFill>
                        <a:latin typeface="+mn-lt"/>
                        <a:ea typeface="+mn-ea"/>
                        <a:cs typeface="+mn-cs"/>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pic>
        <p:nvPicPr>
          <p:cNvPr id="3076" name="Picture 4" descr="http://candidchatter.files.wordpress.com/2008/03/palm-sunday.jpg"/>
          <p:cNvPicPr>
            <a:picLocks noChangeAspect="1" noChangeArrowheads="1"/>
          </p:cNvPicPr>
          <p:nvPr/>
        </p:nvPicPr>
        <p:blipFill>
          <a:blip r:embed="rId2"/>
          <a:srcRect/>
          <a:stretch>
            <a:fillRect/>
          </a:stretch>
        </p:blipFill>
        <p:spPr bwMode="auto">
          <a:xfrm>
            <a:off x="7467291" y="2786058"/>
            <a:ext cx="1462427" cy="1973275"/>
          </a:xfrm>
          <a:prstGeom prst="rect">
            <a:avLst/>
          </a:prstGeom>
          <a:noFill/>
        </p:spPr>
      </p:pic>
    </p:spTree>
  </p:cSld>
  <p:clrMapOvr>
    <a:masterClrMapping/>
  </p:clrMapOvr>
</p:sld>
</file>

<file path=ppt/slides/slide3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16"/>
          <p:cNvGraphicFramePr>
            <a:graphicFrameLocks noGrp="1"/>
          </p:cNvGraphicFramePr>
          <p:nvPr/>
        </p:nvGraphicFramePr>
        <p:xfrm>
          <a:off x="1" y="642918"/>
          <a:ext cx="9144000" cy="5278438"/>
        </p:xfrm>
        <a:graphic>
          <a:graphicData uri="http://schemas.openxmlformats.org/drawingml/2006/table">
            <a:tbl>
              <a:tblPr/>
              <a:tblGrid>
                <a:gridCol w="2165684">
                  <a:extLst>
                    <a:ext uri="{9D8B030D-6E8A-4147-A177-3AD203B41FA5}">
                      <a16:colId xmlns:a16="http://schemas.microsoft.com/office/drawing/2014/main" val="20000"/>
                    </a:ext>
                  </a:extLst>
                </a:gridCol>
                <a:gridCol w="2286000">
                  <a:extLst>
                    <a:ext uri="{9D8B030D-6E8A-4147-A177-3AD203B41FA5}">
                      <a16:colId xmlns:a16="http://schemas.microsoft.com/office/drawing/2014/main" val="20001"/>
                    </a:ext>
                  </a:extLst>
                </a:gridCol>
                <a:gridCol w="2346158">
                  <a:extLst>
                    <a:ext uri="{9D8B030D-6E8A-4147-A177-3AD203B41FA5}">
                      <a16:colId xmlns:a16="http://schemas.microsoft.com/office/drawing/2014/main" val="20002"/>
                    </a:ext>
                  </a:extLst>
                </a:gridCol>
                <a:gridCol w="2346158">
                  <a:extLst>
                    <a:ext uri="{9D8B030D-6E8A-4147-A177-3AD203B41FA5}">
                      <a16:colId xmlns:a16="http://schemas.microsoft.com/office/drawing/2014/main" val="20003"/>
                    </a:ext>
                  </a:extLst>
                </a:gridCol>
              </a:tblGrid>
              <a:tr h="5278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Hosanna in the highest: This is the King of Israel: Blessed is He, Who comes in the name: of the Lord of Hosts.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bg1"/>
                          </a:solidFill>
                          <a:effectLst/>
                          <a:latin typeface="Coptic" pitchFamily="2" charset="0"/>
                          <a:cs typeface="Arial" charset="0"/>
                        </a:rPr>
                        <a:t>Wcanna</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n/et[</a:t>
                      </a:r>
                      <a:r>
                        <a:rPr kumimoji="0" lang="en-US" sz="2800" b="0" i="0" u="none" strike="noStrike" cap="none" normalizeH="0" baseline="0" dirty="0" err="1">
                          <a:ln>
                            <a:noFill/>
                          </a:ln>
                          <a:solidFill>
                            <a:schemeClr val="bg1"/>
                          </a:solidFill>
                          <a:effectLst/>
                          <a:latin typeface="Coptic" pitchFamily="2" charset="0"/>
                          <a:cs typeface="Arial" charset="0"/>
                        </a:rPr>
                        <a:t>oci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vai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p~ouro</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m~pIcra</a:t>
                      </a:r>
                      <a:r>
                        <a:rPr kumimoji="0" lang="en-US" sz="2800" b="0" i="0" u="none" strike="noStrike" cap="none" normalizeH="0" baseline="0" dirty="0">
                          <a:ln>
                            <a:noFill/>
                          </a:ln>
                          <a:solidFill>
                            <a:schemeClr val="bg1"/>
                          </a:solidFill>
                          <a:effectLst/>
                          <a:latin typeface="Coptic" pitchFamily="2" charset="0"/>
                          <a:cs typeface="Arial" charset="0"/>
                        </a:rPr>
                        <a:t>/l: </a:t>
                      </a:r>
                      <a:r>
                        <a:rPr kumimoji="0" lang="en-US" sz="2800" b="0" i="0" u="none" strike="noStrike" cap="none" normalizeH="0" baseline="0" dirty="0" err="1">
                          <a:ln>
                            <a:noFill/>
                          </a:ln>
                          <a:solidFill>
                            <a:schemeClr val="bg1"/>
                          </a:solidFill>
                          <a:effectLst/>
                          <a:latin typeface="Coptic" pitchFamily="2" charset="0"/>
                          <a:cs typeface="Arial" charset="0"/>
                        </a:rPr>
                        <a:t>f~c~marwout</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n~je</a:t>
                      </a:r>
                      <a:r>
                        <a:rPr kumimoji="0" lang="en-US" sz="2800" b="0" i="0" u="none" strike="noStrike" cap="none" normalizeH="0" baseline="0" dirty="0">
                          <a:ln>
                            <a:noFill/>
                          </a:ln>
                          <a:solidFill>
                            <a:schemeClr val="bg1"/>
                          </a:solidFill>
                          <a:effectLst/>
                          <a:latin typeface="Coptic" pitchFamily="2" charset="0"/>
                          <a:cs typeface="Arial" charset="0"/>
                        </a:rPr>
                        <a:t> v/</a:t>
                      </a:r>
                      <a:r>
                        <a:rPr kumimoji="0" lang="en-US" sz="2800" b="0" i="0" u="none" strike="noStrike" cap="none" normalizeH="0" baseline="0" dirty="0" err="1">
                          <a:ln>
                            <a:noFill/>
                          </a:ln>
                          <a:solidFill>
                            <a:schemeClr val="bg1"/>
                          </a:solidFill>
                          <a:effectLst/>
                          <a:latin typeface="Coptic" pitchFamily="2" charset="0"/>
                          <a:cs typeface="Arial" charset="0"/>
                        </a:rPr>
                        <a:t>eyn</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ou</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v~ran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oic</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n~te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nijom</a:t>
                      </a:r>
                      <a:r>
                        <a:rPr kumimoji="0" lang="en-US" sz="2800" b="0" i="0" u="none" strike="noStrike" cap="none" normalizeH="0" baseline="0" dirty="0">
                          <a:ln>
                            <a:noFill/>
                          </a:ln>
                          <a:solidFill>
                            <a:schemeClr val="bg1"/>
                          </a:solidFill>
                          <a:effectLst/>
                          <a:latin typeface="Coptic"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noProof="0" dirty="0" err="1">
                          <a:ln>
                            <a:noFill/>
                          </a:ln>
                          <a:solidFill>
                            <a:schemeClr val="bg1"/>
                          </a:solidFill>
                          <a:effectLst/>
                          <a:latin typeface="+mn-lt"/>
                          <a:cs typeface="Arial" charset="0"/>
                        </a:rPr>
                        <a:t>Osanna</a:t>
                      </a:r>
                      <a:r>
                        <a:rPr kumimoji="0" lang="fr-CA" sz="3200" b="0" i="0" u="none" strike="noStrike" cap="none" normalizeH="0" baseline="0" noProof="0" dirty="0">
                          <a:ln>
                            <a:noFill/>
                          </a:ln>
                          <a:solidFill>
                            <a:schemeClr val="bg1"/>
                          </a:solidFill>
                          <a:effectLst/>
                          <a:latin typeface="+mn-lt"/>
                          <a:cs typeface="Arial" charset="0"/>
                        </a:rPr>
                        <a:t> au plus hauts, voici le roi d’ Israël: Béni soit celui qui vient au Nom du Seigneur des armées</a:t>
                      </a:r>
                    </a:p>
                  </a:txBody>
                  <a:tcPr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400" b="0" i="0" u="none" strike="noStrike" cap="none" normalizeH="0" baseline="0" dirty="0">
                          <a:ln>
                            <a:noFill/>
                          </a:ln>
                          <a:solidFill>
                            <a:schemeClr val="bg1"/>
                          </a:solidFill>
                          <a:effectLst/>
                          <a:latin typeface="Coptic" pitchFamily="2" charset="0"/>
                          <a:cs typeface="Arial" charset="0"/>
                        </a:rPr>
                        <a:t>أوصنا في الاعالي.</a:t>
                      </a:r>
                      <a:r>
                        <a:rPr kumimoji="0" lang="en-CA" sz="3400" b="0" i="0" u="none" strike="noStrike" cap="none" normalizeH="0" baseline="0" dirty="0">
                          <a:ln>
                            <a:noFill/>
                          </a:ln>
                          <a:solidFill>
                            <a:schemeClr val="bg1"/>
                          </a:solidFill>
                          <a:effectLst/>
                          <a:latin typeface="Coptic" pitchFamily="2" charset="0"/>
                          <a:cs typeface="Arial" charset="0"/>
                        </a:rPr>
                        <a:t>   </a:t>
                      </a:r>
                      <a:r>
                        <a:rPr kumimoji="0" lang="ar-EG" sz="3400" b="0" i="0" u="none" strike="noStrike" cap="none" normalizeH="0" baseline="0" dirty="0">
                          <a:ln>
                            <a:noFill/>
                          </a:ln>
                          <a:solidFill>
                            <a:schemeClr val="bg1"/>
                          </a:solidFill>
                          <a:effectLst/>
                          <a:latin typeface="Coptic" pitchFamily="2" charset="0"/>
                          <a:cs typeface="Arial" charset="0"/>
                        </a:rPr>
                        <a:t> هذا هو ملك إسرائيل. مبارك الآتي بإسم رب القوات.</a:t>
                      </a:r>
                      <a:endParaRPr kumimoji="0" lang="en-US" sz="3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Rectangle 9"/>
          <p:cNvSpPr/>
          <p:nvPr/>
        </p:nvSpPr>
        <p:spPr>
          <a:xfrm>
            <a:off x="500034" y="6072206"/>
            <a:ext cx="8286776" cy="701731"/>
          </a:xfrm>
          <a:prstGeom prst="rect">
            <a:avLst/>
          </a:prstGeom>
        </p:spPr>
        <p:txBody>
          <a:bodyPr wrap="square">
            <a:spAutoFit/>
          </a:bodyPr>
          <a:lstStyle/>
          <a:p>
            <a:pPr lvl="0" algn="l" rtl="0">
              <a:spcBef>
                <a:spcPct val="20000"/>
              </a:spcBef>
            </a:pPr>
            <a:r>
              <a:rPr lang="en-US" i="1" dirty="0" err="1">
                <a:solidFill>
                  <a:schemeClr val="bg1"/>
                </a:solidFill>
              </a:rPr>
              <a:t>Oasanna</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ni</a:t>
            </a:r>
            <a:r>
              <a:rPr lang="en-US" i="1" dirty="0">
                <a:solidFill>
                  <a:schemeClr val="bg1"/>
                </a:solidFill>
              </a:rPr>
              <a:t> et </a:t>
            </a:r>
            <a:r>
              <a:rPr lang="en-US" i="1" dirty="0" err="1">
                <a:solidFill>
                  <a:schemeClr val="bg1"/>
                </a:solidFill>
              </a:rPr>
              <a:t>chosi</a:t>
            </a:r>
            <a:r>
              <a:rPr lang="en-US" i="1" dirty="0">
                <a:solidFill>
                  <a:schemeClr val="bg1"/>
                </a:solidFill>
              </a:rPr>
              <a:t>: </a:t>
            </a:r>
            <a:r>
              <a:rPr lang="en-US" i="1" dirty="0" err="1">
                <a:solidFill>
                  <a:schemeClr val="bg1"/>
                </a:solidFill>
              </a:rPr>
              <a:t>fai</a:t>
            </a:r>
            <a:r>
              <a:rPr lang="en-US" i="1" dirty="0">
                <a:solidFill>
                  <a:schemeClr val="bg1"/>
                </a:solidFill>
              </a:rPr>
              <a:t> </a:t>
            </a:r>
            <a:r>
              <a:rPr lang="en-US" i="1" dirty="0" err="1">
                <a:solidFill>
                  <a:schemeClr val="bg1"/>
                </a:solidFill>
              </a:rPr>
              <a:t>pe</a:t>
            </a:r>
            <a:r>
              <a:rPr lang="en-US" i="1" dirty="0">
                <a:solidFill>
                  <a:schemeClr val="bg1"/>
                </a:solidFill>
              </a:rPr>
              <a:t> </a:t>
            </a:r>
            <a:r>
              <a:rPr lang="en-US" i="1" dirty="0" err="1">
                <a:solidFill>
                  <a:schemeClr val="bg1"/>
                </a:solidFill>
              </a:rPr>
              <a:t>ep</a:t>
            </a:r>
            <a:r>
              <a:rPr lang="en-US" i="1" dirty="0">
                <a:solidFill>
                  <a:schemeClr val="bg1"/>
                </a:solidFill>
              </a:rPr>
              <a:t> </a:t>
            </a:r>
            <a:r>
              <a:rPr lang="en-US" i="1" dirty="0" err="1">
                <a:solidFill>
                  <a:schemeClr val="bg1"/>
                </a:solidFill>
              </a:rPr>
              <a:t>ooro</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pIsraeel</a:t>
            </a:r>
            <a:r>
              <a:rPr lang="en-US" i="1" dirty="0">
                <a:solidFill>
                  <a:schemeClr val="bg1"/>
                </a:solidFill>
              </a:rPr>
              <a:t>: </a:t>
            </a:r>
          </a:p>
          <a:p>
            <a:pPr lvl="0" algn="l" rtl="0">
              <a:spcBef>
                <a:spcPct val="20000"/>
              </a:spcBef>
            </a:pPr>
            <a:r>
              <a:rPr lang="en-US" i="1" dirty="0" err="1">
                <a:solidFill>
                  <a:schemeClr val="bg1"/>
                </a:solidFill>
              </a:rPr>
              <a:t>ef</a:t>
            </a:r>
            <a:r>
              <a:rPr lang="en-US" i="1" dirty="0">
                <a:solidFill>
                  <a:schemeClr val="bg1"/>
                </a:solidFill>
              </a:rPr>
              <a:t> </a:t>
            </a:r>
            <a:r>
              <a:rPr lang="en-US" i="1" dirty="0" err="1">
                <a:solidFill>
                  <a:schemeClr val="bg1"/>
                </a:solidFill>
              </a:rPr>
              <a:t>esmaroa</a:t>
            </a:r>
            <a:r>
              <a:rPr lang="en-US" i="1" dirty="0">
                <a:solidFill>
                  <a:schemeClr val="bg1"/>
                </a:solidFill>
              </a:rPr>
              <a:t> </a:t>
            </a:r>
            <a:r>
              <a:rPr lang="en-US" i="1" dirty="0" err="1">
                <a:solidFill>
                  <a:schemeClr val="bg1"/>
                </a:solidFill>
              </a:rPr>
              <a:t>oot</a:t>
            </a:r>
            <a:r>
              <a:rPr lang="en-US" i="1" dirty="0">
                <a:solidFill>
                  <a:schemeClr val="bg1"/>
                </a:solidFill>
              </a:rPr>
              <a:t> </a:t>
            </a:r>
            <a:r>
              <a:rPr lang="en-US" i="1" dirty="0" err="1">
                <a:solidFill>
                  <a:schemeClr val="bg1"/>
                </a:solidFill>
              </a:rPr>
              <a:t>enje</a:t>
            </a:r>
            <a:r>
              <a:rPr lang="en-US" i="1" dirty="0">
                <a:solidFill>
                  <a:schemeClr val="bg1"/>
                </a:solidFill>
              </a:rPr>
              <a:t> fee eth nee </a:t>
            </a:r>
            <a:r>
              <a:rPr lang="en-US" i="1" dirty="0" err="1">
                <a:solidFill>
                  <a:schemeClr val="bg1"/>
                </a:solidFill>
              </a:rPr>
              <a:t>oo</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efran</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Epchois</a:t>
            </a:r>
            <a:r>
              <a:rPr lang="en-US" i="1" dirty="0">
                <a:solidFill>
                  <a:schemeClr val="bg1"/>
                </a:solidFill>
              </a:rPr>
              <a:t> </a:t>
            </a:r>
            <a:r>
              <a:rPr lang="en-US" i="1" dirty="0" err="1">
                <a:solidFill>
                  <a:schemeClr val="bg1"/>
                </a:solidFill>
              </a:rPr>
              <a:t>ente</a:t>
            </a:r>
            <a:r>
              <a:rPr lang="en-US" i="1" dirty="0">
                <a:solidFill>
                  <a:schemeClr val="bg1"/>
                </a:solidFill>
              </a:rPr>
              <a:t> </a:t>
            </a:r>
            <a:r>
              <a:rPr lang="en-US" i="1" dirty="0" err="1">
                <a:solidFill>
                  <a:schemeClr val="bg1"/>
                </a:solidFill>
              </a:rPr>
              <a:t>ni</a:t>
            </a:r>
            <a:r>
              <a:rPr lang="en-US" i="1" dirty="0">
                <a:solidFill>
                  <a:schemeClr val="bg1"/>
                </a:solidFill>
              </a:rPr>
              <a:t> </a:t>
            </a:r>
            <a:r>
              <a:rPr lang="en-US" i="1" dirty="0" err="1">
                <a:solidFill>
                  <a:schemeClr val="bg1"/>
                </a:solidFill>
              </a:rPr>
              <a:t>gom</a:t>
            </a:r>
            <a:r>
              <a:rPr lang="en-US" i="1" dirty="0">
                <a:solidFill>
                  <a:schemeClr val="bg1"/>
                </a:solidFill>
              </a:rPr>
              <a:t>.</a:t>
            </a:r>
          </a:p>
        </p:txBody>
      </p:sp>
      <p:pic>
        <p:nvPicPr>
          <p:cNvPr id="1026" name="Picture 2"/>
          <p:cNvPicPr>
            <a:picLocks noChangeAspect="1" noChangeArrowheads="1"/>
          </p:cNvPicPr>
          <p:nvPr/>
        </p:nvPicPr>
        <p:blipFill>
          <a:blip r:embed="rId2"/>
          <a:srcRect/>
          <a:stretch>
            <a:fillRect/>
          </a:stretch>
        </p:blipFill>
        <p:spPr bwMode="auto">
          <a:xfrm>
            <a:off x="7072330" y="4120977"/>
            <a:ext cx="1701257" cy="2308419"/>
          </a:xfrm>
          <a:prstGeom prst="rect">
            <a:avLst/>
          </a:prstGeom>
          <a:noFill/>
          <a:ln w="9525">
            <a:noFill/>
            <a:miter lim="800000"/>
            <a:headEnd/>
            <a:tailEnd/>
          </a:ln>
          <a:effectLst/>
        </p:spPr>
      </p:pic>
    </p:spTree>
  </p:cSld>
  <p:clrMapOvr>
    <a:masterClrMapping/>
  </p:clrMapOvr>
</p:sld>
</file>

<file path=ppt/slides/slide3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1"/>
          </p:nvPr>
        </p:nvSpPr>
        <p:spPr/>
        <p:txBody>
          <a:bodyPr/>
          <a:lstStyle/>
          <a:p>
            <a:r>
              <a:rPr lang="en-US" sz="1400" dirty="0"/>
              <a:t>			</a:t>
            </a:r>
            <a:endParaRPr lang="en-US" sz="1400" b="0" dirty="0">
              <a:solidFill>
                <a:schemeClr val="tx1"/>
              </a:solidFill>
            </a:endParaRPr>
          </a:p>
        </p:txBody>
      </p:sp>
      <p:graphicFrame>
        <p:nvGraphicFramePr>
          <p:cNvPr id="11449392" name="Group 48"/>
          <p:cNvGraphicFramePr>
            <a:graphicFrameLocks noGrp="1"/>
          </p:cNvGraphicFramePr>
          <p:nvPr>
            <p:ph idx="4294967295"/>
          </p:nvPr>
        </p:nvGraphicFramePr>
        <p:xfrm>
          <a:off x="32" y="706438"/>
          <a:ext cx="9144000" cy="5935663"/>
        </p:xfrm>
        <a:graphic>
          <a:graphicData uri="http://schemas.openxmlformats.org/drawingml/2006/table">
            <a:tbl>
              <a:tblPr/>
              <a:tblGrid>
                <a:gridCol w="5840413">
                  <a:extLst>
                    <a:ext uri="{9D8B030D-6E8A-4147-A177-3AD203B41FA5}">
                      <a16:colId xmlns:a16="http://schemas.microsoft.com/office/drawing/2014/main" val="20000"/>
                    </a:ext>
                  </a:extLst>
                </a:gridCol>
                <a:gridCol w="3303587">
                  <a:extLst>
                    <a:ext uri="{9D8B030D-6E8A-4147-A177-3AD203B41FA5}">
                      <a16:colId xmlns:a16="http://schemas.microsoft.com/office/drawing/2014/main" val="20001"/>
                    </a:ext>
                  </a:extLst>
                </a:gridCol>
              </a:tblGrid>
              <a:tr h="1733550">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For blessed is the Father and the Son:</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and the Holy Spirit:</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the Perfect Trinity:</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We worship Him and glorify Him.</a:t>
                      </a:r>
                    </a:p>
                  </a:txBody>
                  <a:tcP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لأنه مبارك الآب والآبن</a:t>
                      </a:r>
                      <a:r>
                        <a:rPr kumimoji="0" lang="fr-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والروح القدس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الثالوث الكامل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نسجد له و نمجد ه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00238">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Je </a:t>
                      </a:r>
                      <a:r>
                        <a:rPr kumimoji="0" lang="en-US" sz="3400" b="0" i="0" u="none" strike="noStrike" cap="none" normalizeH="0" baseline="0" dirty="0" err="1">
                          <a:ln>
                            <a:noFill/>
                          </a:ln>
                          <a:solidFill>
                            <a:srgbClr val="FFFF00"/>
                          </a:solidFill>
                          <a:effectLst/>
                          <a:latin typeface="Coptic" pitchFamily="2" charset="0"/>
                          <a:cs typeface="Arial" charset="0"/>
                        </a:rPr>
                        <a:t>f~c~marwout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n~je</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V~iwt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P~s/</a:t>
                      </a:r>
                      <a:r>
                        <a:rPr kumimoji="0" lang="en-US" sz="3400" b="0" i="0" u="none" strike="noStrike" cap="none" normalizeH="0" baseline="0" dirty="0" err="1">
                          <a:ln>
                            <a:noFill/>
                          </a:ln>
                          <a:solidFill>
                            <a:srgbClr val="FFFF00"/>
                          </a:solidFill>
                          <a:effectLst/>
                          <a:latin typeface="Coptic" pitchFamily="2" charset="0"/>
                          <a:cs typeface="Arial" charset="0"/>
                        </a:rPr>
                        <a:t>ri</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Pip~neuma</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eyouab</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a:t>
                      </a:r>
                      <a:r>
                        <a:rPr kumimoji="0" lang="en-US" sz="3400" b="0" i="0" u="none" strike="noStrike" cap="none" normalizeH="0" baseline="0" dirty="0" err="1">
                          <a:ln>
                            <a:noFill/>
                          </a:ln>
                          <a:solidFill>
                            <a:srgbClr val="FFFF00"/>
                          </a:solidFill>
                          <a:effectLst/>
                          <a:latin typeface="Coptic" pitchFamily="2" charset="0"/>
                          <a:cs typeface="Arial" charset="0"/>
                        </a:rPr>
                        <a:t>t~riac</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etj</a:t>
                      </a:r>
                      <a:r>
                        <a:rPr kumimoji="0" lang="en-US" sz="3400" b="0" i="0" u="none" strike="noStrike" cap="none" normalizeH="0" baseline="0" dirty="0">
                          <a:ln>
                            <a:noFill/>
                          </a:ln>
                          <a:solidFill>
                            <a:srgbClr val="FFFF00"/>
                          </a:solidFill>
                          <a:effectLst/>
                          <a:latin typeface="Coptic" pitchFamily="2" charset="0"/>
                          <a:cs typeface="Arial" charset="0"/>
                        </a:rPr>
                        <a:t>/k </a:t>
                      </a:r>
                      <a:r>
                        <a:rPr kumimoji="0" lang="en-US" sz="3400" b="0" i="0" u="none" strike="noStrike" cap="none" normalizeH="0" baseline="0" dirty="0" err="1">
                          <a:ln>
                            <a:noFill/>
                          </a:ln>
                          <a:solidFill>
                            <a:srgbClr val="FFFF00"/>
                          </a:solidFill>
                          <a:effectLst/>
                          <a:latin typeface="Coptic" pitchFamily="2" charset="0"/>
                          <a:cs typeface="Arial" charset="0"/>
                        </a:rPr>
                        <a:t>e~bol</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tenouwst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m~moc</a:t>
                      </a:r>
                      <a:r>
                        <a:rPr kumimoji="0" lang="en-US" sz="3400" b="0" i="0" u="none" strike="noStrike" cap="none" normalizeH="0" baseline="0" dirty="0">
                          <a:ln>
                            <a:noFill/>
                          </a:ln>
                          <a:solidFill>
                            <a:srgbClr val="FFFF00"/>
                          </a:solidFill>
                          <a:effectLst/>
                          <a:latin typeface="Coptic" pitchFamily="2" charset="0"/>
                          <a:cs typeface="Arial" charset="0"/>
                        </a:rPr>
                        <a:t> ten]</a:t>
                      </a:r>
                      <a:r>
                        <a:rPr kumimoji="0" lang="en-US" sz="3400" b="0" i="0" u="none" strike="noStrike" cap="none" normalizeH="0" baseline="0" dirty="0" err="1">
                          <a:ln>
                            <a:noFill/>
                          </a:ln>
                          <a:solidFill>
                            <a:srgbClr val="FFFF00"/>
                          </a:solidFill>
                          <a:effectLst/>
                          <a:latin typeface="Coptic" pitchFamily="2" charset="0"/>
                          <a:cs typeface="Arial" charset="0"/>
                        </a:rPr>
                        <a:t>w~ou</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nac</a:t>
                      </a:r>
                      <a:r>
                        <a:rPr kumimoji="0" lang="en-US" sz="3400" b="0" i="0" u="none" strike="noStrike" cap="none" normalizeH="0" baseline="0" dirty="0">
                          <a:ln>
                            <a:noFill/>
                          </a:ln>
                          <a:solidFill>
                            <a:srgbClr val="FFFF00"/>
                          </a:solidFill>
                          <a:effectLst/>
                          <a:latin typeface="Coptic" pitchFamily="2" charset="0"/>
                          <a:cs typeface="Arial" charset="0"/>
                        </a:rPr>
                        <a:t>.</a:t>
                      </a:r>
                    </a:p>
                  </a:txBody>
                  <a:tcP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852613">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1" i="0" u="none" strike="noStrike" cap="none" normalizeH="0" baseline="0" dirty="0">
                          <a:ln>
                            <a:noFill/>
                          </a:ln>
                          <a:solidFill>
                            <a:schemeClr val="bg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Nous l’adorons et la glorifions. </a:t>
                      </a:r>
                      <a:endParaRPr kumimoji="0" lang="en-US" sz="26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11449390" name="Text Box 46"/>
          <p:cNvSpPr txBox="1">
            <a:spLocks noChangeArrowheads="1"/>
          </p:cNvSpPr>
          <p:nvPr/>
        </p:nvSpPr>
        <p:spPr bwMode="auto">
          <a:xfrm>
            <a:off x="2438400" y="0"/>
            <a:ext cx="5257800" cy="436563"/>
          </a:xfrm>
          <a:prstGeom prst="rect">
            <a:avLst/>
          </a:prstGeom>
          <a:solidFill>
            <a:srgbClr val="5F5F5F"/>
          </a:solidFill>
          <a:ln w="9525">
            <a:solidFill>
              <a:schemeClr val="tx1"/>
            </a:solidFill>
            <a:miter lim="800000"/>
            <a:headEnd/>
            <a:tailEnd/>
          </a:ln>
          <a:effectLst/>
        </p:spPr>
        <p:txBody>
          <a:bodyPr>
            <a:spAutoFit/>
          </a:bodyPr>
          <a:lstStyle/>
          <a:p>
            <a:pPr algn="ctr" rtl="0">
              <a:spcBef>
                <a:spcPct val="0"/>
              </a:spcBef>
            </a:pPr>
            <a:r>
              <a:rPr lang="en-US" sz="2200" b="1" dirty="0">
                <a:solidFill>
                  <a:schemeClr val="bg1"/>
                </a:solidFill>
                <a:latin typeface="Arial" charset="0"/>
              </a:rPr>
              <a:t>The Ending - </a:t>
            </a:r>
            <a:r>
              <a:rPr lang="ar-EG" sz="2200" b="1" dirty="0">
                <a:solidFill>
                  <a:schemeClr val="bg1"/>
                </a:solidFill>
                <a:latin typeface="Arial" charset="0"/>
              </a:rPr>
              <a:t>الختام</a:t>
            </a:r>
            <a:endParaRPr lang="en-US" sz="1800" b="1" dirty="0">
              <a:solidFill>
                <a:schemeClr val="bg1"/>
              </a:solidFill>
              <a:latin typeface="Times New Roman" pitchFamily="18" charset="0"/>
            </a:endParaRPr>
          </a:p>
        </p:txBody>
      </p:sp>
      <p:sp>
        <p:nvSpPr>
          <p:cNvPr id="5" name="Text Box 29">
            <a:hlinkClick r:id="rId2" action="ppaction://hlinksldjump"/>
          </p:cNvPr>
          <p:cNvSpPr txBox="1">
            <a:spLocks noChangeArrowheads="1"/>
          </p:cNvSpPr>
          <p:nvPr/>
        </p:nvSpPr>
        <p:spPr bwMode="auto">
          <a:xfrm>
            <a:off x="7391400" y="6400800"/>
            <a:ext cx="1731335" cy="438582"/>
          </a:xfrm>
          <a:prstGeom prst="rect">
            <a:avLst/>
          </a:prstGeom>
          <a:solidFill>
            <a:srgbClr val="339966"/>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Skip Litany of Gospel</a:t>
            </a:r>
            <a:endParaRPr lang="en-CA" sz="900" b="1" dirty="0">
              <a:solidFill>
                <a:schemeClr val="bg1"/>
              </a:solidFill>
            </a:endParaRPr>
          </a:p>
          <a:p>
            <a:pPr algn="ctr" rtl="1"/>
            <a:r>
              <a:rPr lang="ar-EG" sz="1050" dirty="0">
                <a:solidFill>
                  <a:schemeClr val="bg1"/>
                </a:solidFill>
              </a:rPr>
              <a:t>تخطى أوشية الأنجيل</a:t>
            </a:r>
          </a:p>
          <a:p>
            <a:pPr algn="ctr" rtl="1"/>
            <a:r>
              <a:rPr lang="fr-CA" sz="900" dirty="0">
                <a:solidFill>
                  <a:schemeClr val="bg1"/>
                </a:solidFill>
              </a:rPr>
              <a:t>Sautez l</a:t>
            </a:r>
            <a:r>
              <a:rPr lang="en-CA" sz="900" dirty="0">
                <a:solidFill>
                  <a:schemeClr val="bg1"/>
                </a:solidFill>
              </a:rPr>
              <a:t>’</a:t>
            </a:r>
            <a:r>
              <a:rPr lang="en-CA" sz="900" dirty="0" err="1">
                <a:solidFill>
                  <a:schemeClr val="bg1"/>
                </a:solidFill>
              </a:rPr>
              <a:t>oraison</a:t>
            </a:r>
            <a:r>
              <a:rPr lang="en-CA" sz="900" dirty="0">
                <a:solidFill>
                  <a:schemeClr val="bg1"/>
                </a:solidFill>
              </a:rPr>
              <a:t> de </a:t>
            </a:r>
            <a:r>
              <a:rPr lang="en-CA" sz="900" dirty="0" err="1">
                <a:solidFill>
                  <a:schemeClr val="bg1"/>
                </a:solidFill>
              </a:rPr>
              <a:t>l’evangile</a:t>
            </a:r>
            <a:endParaRPr lang="ar-EG" sz="900" dirty="0">
              <a:solidFill>
                <a:schemeClr val="bg1"/>
              </a:solidFill>
            </a:endParaRPr>
          </a:p>
        </p:txBody>
      </p:sp>
    </p:spTree>
  </p:cSld>
  <p:clrMapOvr>
    <a:masterClrMapping/>
  </p:clrMapOvr>
  <p:transition/>
</p:sld>
</file>

<file path=ppt/slides/slide3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2946" name="Group 2"/>
          <p:cNvGraphicFramePr>
            <a:graphicFrameLocks noGrp="1"/>
          </p:cNvGraphicFramePr>
          <p:nvPr/>
        </p:nvGraphicFramePr>
        <p:xfrm>
          <a:off x="152400" y="228600"/>
          <a:ext cx="8915400" cy="6312345"/>
        </p:xfrm>
        <a:graphic>
          <a:graphicData uri="http://schemas.openxmlformats.org/drawingml/2006/table">
            <a:tbl>
              <a:tblPr/>
              <a:tblGrid>
                <a:gridCol w="1905000">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gridCol w="2133600">
                  <a:extLst>
                    <a:ext uri="{9D8B030D-6E8A-4147-A177-3AD203B41FA5}">
                      <a16:colId xmlns:a16="http://schemas.microsoft.com/office/drawing/2014/main" val="20003"/>
                    </a:ext>
                  </a:extLst>
                </a:gridCol>
              </a:tblGrid>
              <a:tr h="10668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sng" strike="noStrike" cap="none" normalizeH="0" baseline="0" dirty="0">
                          <a:ln>
                            <a:noFill/>
                          </a:ln>
                          <a:solidFill>
                            <a:srgbClr val="FF9933"/>
                          </a:solidFill>
                          <a:effectLst/>
                          <a:latin typeface="Arial" charset="0"/>
                          <a:cs typeface="Times New Roman" pitchFamily="18" charset="0"/>
                        </a:rPr>
                        <a:t>Priest: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Pray</a:t>
                      </a:r>
                    </a:p>
                  </a:txBody>
                  <a:tcPr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sz="3600" b="0" i="1" u="none" strike="noStrike" cap="none" normalizeH="0" baseline="0" dirty="0">
                        <a:ln>
                          <a:noFill/>
                        </a:ln>
                        <a:solidFill>
                          <a:schemeClr val="bg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bg1"/>
                          </a:solidFill>
                          <a:effectLst/>
                          <a:latin typeface="Coptic" pitchFamily="2" charset="0"/>
                          <a:cs typeface="Arial" charset="0"/>
                        </a:rPr>
                        <a:t>s~l</a:t>
                      </a:r>
                      <a:r>
                        <a:rPr kumimoji="0" lang="en-US" sz="2400" b="0" i="0" u="none" strike="noStrike" cap="none" normalizeH="0" baseline="0" dirty="0">
                          <a:ln>
                            <a:noFill/>
                          </a:ln>
                          <a:solidFill>
                            <a:schemeClr val="bg1"/>
                          </a:solidFill>
                          <a:effectLst/>
                          <a:latin typeface="Coptic" pitchFamily="2" charset="0"/>
                          <a:cs typeface="Arial" charset="0"/>
                        </a:rPr>
                        <a:t>/l</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Priez</a:t>
                      </a:r>
                      <a:r>
                        <a:rPr kumimoji="0" lang="fr-C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00"/>
                          </a:solidFill>
                          <a:effectLst/>
                          <a:latin typeface="Arial" charset="0"/>
                          <a:cs typeface="Arial" charset="0"/>
                        </a:rPr>
                        <a:t>الكاهن:</a:t>
                      </a:r>
                    </a:p>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bg1"/>
                          </a:solidFill>
                          <a:effectLst/>
                          <a:latin typeface="Arial" charset="0"/>
                          <a:cs typeface="Arial" charset="0"/>
                        </a:rPr>
                        <a:t>صلِّ</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50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Deacon:</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3600" b="0" i="1" u="none" strike="noStrike" cap="none" normalizeH="0" baseline="0" dirty="0">
                        <a:ln>
                          <a:noFill/>
                        </a:ln>
                        <a:solidFill>
                          <a:schemeClr val="bg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Arial" charset="0"/>
                        </a:rPr>
                        <a:t>Diacre:</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الشماس:</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858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Stand up for prayer</a:t>
                      </a:r>
                      <a:endParaRPr kumimoji="0" lang="en-US" sz="2400" b="1" i="0" u="none" strike="noStrike" cap="none" normalizeH="0" baseline="0" dirty="0">
                        <a:ln>
                          <a:noFill/>
                        </a:ln>
                        <a:solidFill>
                          <a:schemeClr val="bg1"/>
                        </a:solidFill>
                        <a:effectLst/>
                        <a:latin typeface="Arial" charset="0"/>
                        <a:cs typeface="Arial" charset="0"/>
                      </a:endParaRP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bg1"/>
                          </a:solidFill>
                          <a:effectLst/>
                          <a:latin typeface="Coptic" pitchFamily="2" charset="0"/>
                          <a:cs typeface="Arial" charset="0"/>
                        </a:rPr>
                        <a:t>e~pi</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p~roceu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c~tay</a:t>
                      </a:r>
                      <a:r>
                        <a:rPr kumimoji="0" lang="en-US" sz="2400" b="0" i="0" u="none" strike="noStrike" cap="none" normalizeH="0" baseline="0" dirty="0">
                          <a:ln>
                            <a:noFill/>
                          </a:ln>
                          <a:solidFill>
                            <a:schemeClr val="bg1"/>
                          </a:solidFill>
                          <a:effectLst/>
                          <a:latin typeface="Coptic" pitchFamily="2" charset="0"/>
                          <a:cs typeface="Arial" charset="0"/>
                        </a:rPr>
                        <a:t>/</a:t>
                      </a:r>
                      <a:r>
                        <a:rPr kumimoji="0" lang="en-US" sz="2400" b="0" i="0" u="none" strike="noStrike" cap="none" normalizeH="0" baseline="0" dirty="0" err="1">
                          <a:ln>
                            <a:noFill/>
                          </a:ln>
                          <a:solidFill>
                            <a:schemeClr val="bg1"/>
                          </a:solidFill>
                          <a:effectLst/>
                          <a:latin typeface="Coptic" pitchFamily="2" charset="0"/>
                          <a:cs typeface="Arial" charset="0"/>
                        </a:rPr>
                        <a:t>te</a:t>
                      </a: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Levez-vous pour la prière.</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bg1"/>
                          </a:solidFill>
                          <a:effectLst/>
                          <a:latin typeface="Arial" charset="0"/>
                          <a:cs typeface="Arial" charset="0"/>
                        </a:rPr>
                        <a:t>للصلاة قفوا</a:t>
                      </a:r>
                      <a:r>
                        <a:rPr kumimoji="0" lang="ar-EG" sz="2400" b="0" i="0" u="none" strike="noStrike" cap="none" normalizeH="0" baseline="0" dirty="0">
                          <a:ln>
                            <a:noFill/>
                          </a:ln>
                          <a:solidFill>
                            <a:schemeClr val="bg1"/>
                          </a:solidFill>
                          <a:effectLst/>
                          <a:latin typeface="Arial" charset="0"/>
                          <a:cs typeface="Arial" charset="0"/>
                        </a:rPr>
                        <a:t>.</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61912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Priest:</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CA"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Arial" charset="0"/>
                        </a:rPr>
                        <a:t>Prêtre:</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00"/>
                          </a:solidFill>
                          <a:effectLst/>
                          <a:latin typeface="Arial" charset="0"/>
                          <a:cs typeface="Arial" charset="0"/>
                        </a:rPr>
                        <a:t>الكاهن:</a:t>
                      </a:r>
                      <a:endParaRPr kumimoji="0" lang="en-US" sz="3600" b="0" i="0" u="sng" strike="noStrike" cap="none" normalizeH="0" baseline="0" dirty="0">
                        <a:ln>
                          <a:noFill/>
                        </a:ln>
                        <a:solidFill>
                          <a:srgbClr val="FF9900"/>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106521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Peace be with all.</a:t>
                      </a:r>
                      <a:endParaRPr kumimoji="0" lang="en-US" sz="2400" b="1" i="0" u="none" strike="noStrike" cap="none" normalizeH="0" baseline="0" dirty="0">
                        <a:ln>
                          <a:noFill/>
                        </a:ln>
                        <a:solidFill>
                          <a:schemeClr val="bg1"/>
                        </a:solidFill>
                        <a:effectLst/>
                        <a:latin typeface="Arial" charset="0"/>
                        <a:cs typeface="Arial" charset="0"/>
                      </a:endParaRP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bg1"/>
                          </a:solidFill>
                          <a:effectLst/>
                          <a:latin typeface="Coptic" pitchFamily="2" charset="0"/>
                          <a:cs typeface="Arial" charset="0"/>
                        </a:rPr>
                        <a:t>Ir</a:t>
                      </a:r>
                      <a:r>
                        <a:rPr kumimoji="0" lang="en-US" sz="2400" b="0" i="0" u="none" strike="noStrike" cap="none" normalizeH="0" baseline="0" dirty="0">
                          <a:ln>
                            <a:noFill/>
                          </a:ln>
                          <a:solidFill>
                            <a:schemeClr val="bg1"/>
                          </a:solidFill>
                          <a:effectLst/>
                          <a:latin typeface="Coptic" pitchFamily="2" charset="0"/>
                          <a:cs typeface="Arial" charset="0"/>
                        </a:rPr>
                        <a:t>/n/ </a:t>
                      </a:r>
                      <a:r>
                        <a:rPr kumimoji="0" lang="en-US" sz="2400" b="0" i="0" u="none" strike="noStrike" cap="none" normalizeH="0" baseline="0" dirty="0" err="1">
                          <a:ln>
                            <a:noFill/>
                          </a:ln>
                          <a:solidFill>
                            <a:schemeClr val="bg1"/>
                          </a:solidFill>
                          <a:effectLst/>
                          <a:latin typeface="Coptic" pitchFamily="2" charset="0"/>
                          <a:cs typeface="Arial" charset="0"/>
                        </a:rPr>
                        <a:t>paci</a:t>
                      </a:r>
                      <a:endParaRPr kumimoji="0" lang="en-US" sz="2400" b="0" i="0" u="none" strike="noStrike" cap="none" normalizeH="0" baseline="0" dirty="0">
                        <a:ln>
                          <a:noFill/>
                        </a:ln>
                        <a:solidFill>
                          <a:schemeClr val="bg1"/>
                        </a:solidFill>
                        <a:effectLst/>
                        <a:latin typeface="Coptic"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La paix soit avec vous</a:t>
                      </a:r>
                      <a:r>
                        <a:rPr kumimoji="0" lang="en-US" sz="4000" b="0" i="0" u="none" strike="noStrike" cap="none" normalizeH="0" baseline="0" dirty="0">
                          <a:ln>
                            <a:noFill/>
                          </a:ln>
                          <a:solidFill>
                            <a:schemeClr val="bg1"/>
                          </a:solidFill>
                          <a:effectLst/>
                          <a:latin typeface="Arial" charset="0"/>
                          <a:cs typeface="Arial" charset="0"/>
                        </a:rPr>
                        <a:t> </a:t>
                      </a:r>
                    </a:p>
                  </a:txBody>
                  <a:tcPr horzOverflow="overflow">
                    <a:lnL>
                      <a:noFill/>
                    </a:lnL>
                    <a:lnR>
                      <a:noFill/>
                    </a:lnR>
                    <a:lnT>
                      <a:noFill/>
                    </a:lnT>
                    <a:lnB>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bg1"/>
                          </a:solidFill>
                          <a:effectLst/>
                          <a:latin typeface="Arial" charset="0"/>
                          <a:cs typeface="Arial" charset="0"/>
                        </a:rPr>
                        <a:t>السلام لجميعكم</a:t>
                      </a:r>
                      <a:r>
                        <a:rPr kumimoji="0" lang="ar-EG" sz="2400" b="0" i="0" u="none" strike="noStrike" cap="none" normalizeH="0" baseline="0" dirty="0">
                          <a:ln>
                            <a:noFill/>
                          </a:ln>
                          <a:solidFill>
                            <a:schemeClr val="bg1"/>
                          </a:solidFill>
                          <a:effectLst/>
                          <a:latin typeface="Arial" charset="0"/>
                          <a:cs typeface="Arial" charset="0"/>
                        </a:rPr>
                        <a:t>.</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666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00"/>
                          </a:solidFill>
                          <a:effectLst/>
                          <a:latin typeface="Arial" charset="0"/>
                          <a:cs typeface="Arial" charset="0"/>
                        </a:rPr>
                        <a:t>People:</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CA"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33"/>
                          </a:solidFill>
                          <a:effectLst/>
                          <a:latin typeface="Arial" charset="0"/>
                          <a:cs typeface="Times New Roman" pitchFamily="18" charset="0"/>
                        </a:rPr>
                        <a:t>l</a:t>
                      </a:r>
                      <a:r>
                        <a:rPr kumimoji="0" lang="fr-CA" sz="3600" b="0" i="0" u="sng" strike="noStrike" cap="none" normalizeH="0" baseline="0" dirty="0">
                          <a:ln>
                            <a:noFill/>
                          </a:ln>
                          <a:solidFill>
                            <a:srgbClr val="FF9933"/>
                          </a:solidFill>
                          <a:effectLst/>
                          <a:latin typeface="Times New Roman"/>
                          <a:cs typeface="Times New Roman" pitchFamily="18" charset="0"/>
                        </a:rPr>
                        <a:t>’</a:t>
                      </a:r>
                      <a:r>
                        <a:rPr kumimoji="0" lang="fr-CA" sz="3600" b="0" i="0" u="sng" strike="noStrike" cap="none" normalizeH="0" baseline="0" dirty="0">
                          <a:ln>
                            <a:noFill/>
                          </a:ln>
                          <a:solidFill>
                            <a:srgbClr val="FF9933"/>
                          </a:solidFill>
                          <a:effectLst/>
                          <a:latin typeface="Arial" charset="0"/>
                          <a:cs typeface="Times New Roman" pitchFamily="18" charset="0"/>
                        </a:rPr>
                        <a:t>Assembl</a:t>
                      </a:r>
                      <a:r>
                        <a:rPr kumimoji="0" lang="fr-CA" sz="3600" b="0" i="0" u="sng" strike="noStrike" cap="none" normalizeH="0" baseline="0" dirty="0">
                          <a:ln>
                            <a:noFill/>
                          </a:ln>
                          <a:solidFill>
                            <a:srgbClr val="FF9933"/>
                          </a:solidFill>
                          <a:effectLst/>
                          <a:latin typeface="Times New Roman"/>
                          <a:cs typeface="Times New Roman" pitchFamily="18" charset="0"/>
                        </a:rPr>
                        <a:t>é</a:t>
                      </a:r>
                      <a:r>
                        <a:rPr kumimoji="0" lang="fr-CA" sz="3600" b="0" i="0" u="sng" strike="noStrike" cap="none" normalizeH="0" baseline="0" dirty="0">
                          <a:ln>
                            <a:noFill/>
                          </a:ln>
                          <a:solidFill>
                            <a:srgbClr val="FF9933"/>
                          </a:solidFill>
                          <a:effectLst/>
                          <a:latin typeface="Arial" charset="0"/>
                          <a:cs typeface="Times New Roman" pitchFamily="18" charset="0"/>
                        </a:rPr>
                        <a:t>e</a:t>
                      </a:r>
                      <a:r>
                        <a:rPr kumimoji="0" lang="fr-CA" sz="3600" b="0" i="0" u="sng" strike="noStrike" cap="none" normalizeH="0" baseline="0" dirty="0">
                          <a:ln>
                            <a:noFill/>
                          </a:ln>
                          <a:solidFill>
                            <a:srgbClr val="FF9900"/>
                          </a:solidFill>
                          <a:effectLst/>
                          <a:latin typeface="Arial" charset="0"/>
                          <a:cs typeface="Arial" charset="0"/>
                        </a:rPr>
                        <a:t>:</a:t>
                      </a:r>
                      <a:endParaRPr kumimoji="0" lang="en-US" sz="3600" b="0" i="0" u="sng" strike="noStrike" cap="none" normalizeH="0" baseline="0" dirty="0">
                        <a:ln>
                          <a:noFill/>
                        </a:ln>
                        <a:solidFill>
                          <a:srgbClr val="FF9900"/>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00"/>
                          </a:solidFill>
                          <a:effectLst/>
                          <a:latin typeface="Arial" charset="0"/>
                          <a:cs typeface="Arial" charset="0"/>
                        </a:rPr>
                        <a:t>الشعب:</a:t>
                      </a:r>
                      <a:endParaRPr kumimoji="0" lang="en-US" sz="3600" b="0" i="0" u="sng" strike="noStrike" cap="none" normalizeH="0" baseline="0" dirty="0">
                        <a:ln>
                          <a:noFill/>
                        </a:ln>
                        <a:solidFill>
                          <a:srgbClr val="FF9900"/>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1278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And with your spirit.</a:t>
                      </a: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200" b="0" i="0" u="none" strike="noStrike" cap="none" normalizeH="0" baseline="0" dirty="0" err="1">
                          <a:ln>
                            <a:noFill/>
                          </a:ln>
                          <a:solidFill>
                            <a:schemeClr val="bg1"/>
                          </a:solidFill>
                          <a:effectLst/>
                          <a:latin typeface="Coptic" pitchFamily="2" charset="0"/>
                          <a:cs typeface="Arial" charset="0"/>
                        </a:rPr>
                        <a:t>Ke</a:t>
                      </a:r>
                      <a:r>
                        <a:rPr kumimoji="0" lang="en-US" sz="2200" b="0" i="0" u="none" strike="noStrike" cap="none" normalizeH="0" baseline="0" dirty="0">
                          <a:ln>
                            <a:noFill/>
                          </a:ln>
                          <a:solidFill>
                            <a:schemeClr val="bg1"/>
                          </a:solidFill>
                          <a:effectLst/>
                          <a:latin typeface="Coptic" pitchFamily="2" charset="0"/>
                          <a:cs typeface="Arial" charset="0"/>
                        </a:rPr>
                        <a:t> </a:t>
                      </a:r>
                      <a:r>
                        <a:rPr kumimoji="0" lang="en-US" sz="2200" b="0" i="0" u="none" strike="noStrike" cap="none" normalizeH="0" baseline="0" dirty="0" err="1">
                          <a:ln>
                            <a:noFill/>
                          </a:ln>
                          <a:solidFill>
                            <a:schemeClr val="bg1"/>
                          </a:solidFill>
                          <a:effectLst/>
                          <a:latin typeface="Coptic" pitchFamily="2" charset="0"/>
                          <a:cs typeface="Arial" charset="0"/>
                        </a:rPr>
                        <a:t>tou</a:t>
                      </a:r>
                      <a:r>
                        <a:rPr kumimoji="0" lang="en-US" sz="2200" b="0" i="0" u="none" strike="noStrike" cap="none" normalizeH="0" baseline="0" dirty="0">
                          <a:ln>
                            <a:noFill/>
                          </a:ln>
                          <a:solidFill>
                            <a:schemeClr val="bg1"/>
                          </a:solidFill>
                          <a:effectLst/>
                          <a:latin typeface="Coptic" pitchFamily="2" charset="0"/>
                          <a:cs typeface="Arial" charset="0"/>
                        </a:rPr>
                        <a:t> </a:t>
                      </a:r>
                      <a:r>
                        <a:rPr kumimoji="0" lang="en-US" sz="2200" b="0" i="0" u="none" strike="noStrike" cap="none" normalizeH="0" baseline="0" dirty="0" err="1">
                          <a:ln>
                            <a:noFill/>
                          </a:ln>
                          <a:solidFill>
                            <a:schemeClr val="bg1"/>
                          </a:solidFill>
                          <a:effectLst/>
                          <a:latin typeface="Coptic" pitchFamily="2" charset="0"/>
                          <a:cs typeface="Arial" charset="0"/>
                        </a:rPr>
                        <a:t>p~neumati</a:t>
                      </a:r>
                      <a:r>
                        <a:rPr kumimoji="0" lang="en-US" sz="2200" b="0" i="0" u="none" strike="noStrike" cap="none" normalizeH="0" baseline="0" dirty="0">
                          <a:ln>
                            <a:noFill/>
                          </a:ln>
                          <a:solidFill>
                            <a:schemeClr val="bg1"/>
                          </a:solidFill>
                          <a:effectLst/>
                          <a:latin typeface="Coptic" pitchFamily="2" charset="0"/>
                          <a:cs typeface="Times New Roman" pitchFamily="18" charset="0"/>
                        </a:rPr>
                        <a:t> </a:t>
                      </a:r>
                      <a:r>
                        <a:rPr kumimoji="0" lang="en-US" sz="2200" b="0" i="0" u="none" strike="noStrike" cap="none" normalizeH="0" baseline="0" dirty="0" err="1">
                          <a:ln>
                            <a:noFill/>
                          </a:ln>
                          <a:solidFill>
                            <a:schemeClr val="bg1"/>
                          </a:solidFill>
                          <a:effectLst/>
                          <a:latin typeface="Coptic" pitchFamily="2" charset="0"/>
                          <a:cs typeface="Arial" charset="0"/>
                        </a:rPr>
                        <a:t>cou</a:t>
                      </a:r>
                      <a:endParaRPr kumimoji="0" lang="en-US" sz="22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Et avec ton esprit.</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bg1"/>
                          </a:solidFill>
                          <a:effectLst/>
                          <a:latin typeface="Arial" charset="0"/>
                          <a:cs typeface="Arial" charset="0"/>
                        </a:rPr>
                        <a:t>ولروحِكَ أيضاً</a:t>
                      </a:r>
                      <a:r>
                        <a:rPr kumimoji="0" lang="ar-EG" sz="2400" b="0" i="0" u="none" strike="noStrike" cap="none" normalizeH="0" baseline="0" dirty="0">
                          <a:ln>
                            <a:noFill/>
                          </a:ln>
                          <a:solidFill>
                            <a:schemeClr val="bg1"/>
                          </a:solidFill>
                          <a:effectLst/>
                          <a:latin typeface="Arial" charset="0"/>
                          <a:cs typeface="Arial" charset="0"/>
                        </a:rPr>
                        <a:t>.</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cSld>
  <p:clrMapOvr>
    <a:masterClrMapping/>
  </p:clrMapOvr>
  <p:transition/>
</p:sld>
</file>

<file path=ppt/slides/slide3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23155" name="Group 115"/>
          <p:cNvGraphicFramePr>
            <a:graphicFrameLocks noGrp="1"/>
          </p:cNvGraphicFramePr>
          <p:nvPr/>
        </p:nvGraphicFramePr>
        <p:xfrm>
          <a:off x="152400" y="76200"/>
          <a:ext cx="8839200" cy="6751320"/>
        </p:xfrm>
        <a:graphic>
          <a:graphicData uri="http://schemas.openxmlformats.org/drawingml/2006/table">
            <a:tbl>
              <a:tblPr/>
              <a:tblGrid>
                <a:gridCol w="2667000">
                  <a:extLst>
                    <a:ext uri="{9D8B030D-6E8A-4147-A177-3AD203B41FA5}">
                      <a16:colId xmlns:a16="http://schemas.microsoft.com/office/drawing/2014/main" val="20000"/>
                    </a:ext>
                  </a:extLst>
                </a:gridCol>
                <a:gridCol w="19812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gridCol w="1676400">
                  <a:extLst>
                    <a:ext uri="{9D8B030D-6E8A-4147-A177-3AD203B41FA5}">
                      <a16:colId xmlns:a16="http://schemas.microsoft.com/office/drawing/2014/main" val="20003"/>
                    </a:ext>
                  </a:extLst>
                </a:gridCol>
              </a:tblGrid>
              <a:tr h="533400">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1" i="0" u="none" strike="noStrike" cap="none" normalizeH="0" baseline="0" dirty="0">
                          <a:ln>
                            <a:noFill/>
                          </a:ln>
                          <a:solidFill>
                            <a:srgbClr val="FF9900"/>
                          </a:solidFill>
                          <a:effectLst/>
                          <a:latin typeface="Arial" charset="0"/>
                          <a:cs typeface="Arial" charset="0"/>
                        </a:rPr>
                        <a:t>THE LITANY FOR THE GOSPEL</a:t>
                      </a:r>
                      <a:endParaRPr kumimoji="0" lang="en-US" sz="3600" b="0" i="0" u="sng" strike="noStrike" cap="none" normalizeH="0" baseline="0" dirty="0">
                        <a:ln>
                          <a:noFill/>
                        </a:ln>
                        <a:solidFill>
                          <a:srgbClr val="FF9900"/>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4927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sng" strike="noStrike" cap="none" normalizeH="0" baseline="0">
                          <a:ln>
                            <a:noFill/>
                          </a:ln>
                          <a:solidFill>
                            <a:srgbClr val="FF9900"/>
                          </a:solidFill>
                          <a:effectLst/>
                          <a:latin typeface="Arial" charset="0"/>
                          <a:cs typeface="Arial" charset="0"/>
                        </a:rPr>
                        <a:t>Priest:</a:t>
                      </a:r>
                    </a:p>
                  </a:txBody>
                  <a:tcPr horzOverflow="overflow">
                    <a:lnL cap="flat">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Arial" charset="0"/>
                        </a:rPr>
                        <a:t>Prêtre:</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الكاهن:</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35413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200" b="0" i="0" u="none" strike="noStrike" cap="none" normalizeH="0" baseline="0" dirty="0">
                          <a:ln>
                            <a:noFill/>
                          </a:ln>
                          <a:solidFill>
                            <a:schemeClr val="bg1"/>
                          </a:solidFill>
                          <a:effectLst/>
                          <a:latin typeface="Arial" charset="0"/>
                          <a:cs typeface="Arial" charset="0"/>
                        </a:rPr>
                        <a:t>O Master, Lord Jesus Christ our God, who said to His saintly, honored disciples and holy apostles, "Many prophets and righteous men have desired to see the things which you see, and have not seen them, and to hear the things which you hear and have not heard them.</a:t>
                      </a:r>
                      <a:r>
                        <a:rPr kumimoji="0" lang="en-US" sz="2400" b="0" i="0" u="none" strike="noStrike" cap="none" normalizeH="0" baseline="0" dirty="0">
                          <a:ln>
                            <a:noFill/>
                          </a:ln>
                          <a:solidFill>
                            <a:schemeClr val="bg1"/>
                          </a:solidFill>
                          <a:effectLst/>
                          <a:latin typeface="Arial"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bg1"/>
                          </a:solidFill>
                          <a:effectLst/>
                          <a:latin typeface="Coptic" pitchFamily="2" charset="0"/>
                          <a:cs typeface="Arial" charset="0"/>
                        </a:rPr>
                        <a:t>Vn</a:t>
                      </a:r>
                      <a:r>
                        <a:rPr kumimoji="0" lang="en-US" sz="1800" b="0" i="0" u="none" strike="noStrike" cap="none" normalizeH="0" baseline="0" dirty="0">
                          <a:ln>
                            <a:noFill/>
                          </a:ln>
                          <a:solidFill>
                            <a:schemeClr val="bg1"/>
                          </a:solidFill>
                          <a:effectLst/>
                          <a:latin typeface="Coptic" pitchFamily="2" charset="0"/>
                          <a:cs typeface="Arial" charset="0"/>
                        </a:rPr>
                        <a:t>/b p~[</a:t>
                      </a:r>
                      <a:r>
                        <a:rPr kumimoji="0" lang="en-US" sz="1800" b="0" i="0" u="none" strike="noStrike" cap="none" normalizeH="0" baseline="0" dirty="0" err="1">
                          <a:ln>
                            <a:noFill/>
                          </a:ln>
                          <a:solidFill>
                            <a:schemeClr val="bg1"/>
                          </a:solidFill>
                          <a:effectLst/>
                          <a:latin typeface="Coptic" pitchFamily="2" charset="0"/>
                          <a:cs typeface="Arial" charset="0"/>
                        </a:rPr>
                        <a:t>oic</a:t>
                      </a:r>
                      <a:r>
                        <a:rPr kumimoji="0" lang="en-US" sz="1800" b="0" i="0" u="none" strike="noStrike" cap="none" normalizeH="0" baseline="0" dirty="0">
                          <a:ln>
                            <a:noFill/>
                          </a:ln>
                          <a:solidFill>
                            <a:schemeClr val="bg1"/>
                          </a:solidFill>
                          <a:effectLst/>
                          <a:latin typeface="Coptic" pitchFamily="2" charset="0"/>
                          <a:cs typeface="Arial" charset="0"/>
                        </a:rPr>
                        <a:t> I/#c# </a:t>
                      </a:r>
                      <a:r>
                        <a:rPr kumimoji="0" lang="en-US" sz="1800" b="0" i="0" u="none" strike="noStrike" cap="none" normalizeH="0" baseline="0" dirty="0" err="1">
                          <a:ln>
                            <a:noFill/>
                          </a:ln>
                          <a:solidFill>
                            <a:schemeClr val="bg1"/>
                          </a:solidFill>
                          <a:effectLst/>
                          <a:latin typeface="Coptic" pitchFamily="2" charset="0"/>
                          <a:cs typeface="Arial" charset="0"/>
                        </a:rPr>
                        <a:t>P,#c</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Pennou</a:t>
                      </a:r>
                      <a:r>
                        <a:rPr kumimoji="0" lang="en-US" sz="1800" b="0" i="0" u="none" strike="noStrike" cap="none" normalizeH="0" baseline="0" dirty="0">
                          <a:ln>
                            <a:noFill/>
                          </a:ln>
                          <a:solidFill>
                            <a:schemeClr val="bg1"/>
                          </a:solidFill>
                          <a:effectLst/>
                          <a:latin typeface="Coptic" pitchFamily="2" charset="0"/>
                          <a:cs typeface="Arial" charset="0"/>
                        </a:rPr>
                        <a:t>] v/</a:t>
                      </a:r>
                      <a:r>
                        <a:rPr kumimoji="0" lang="en-US" sz="1800" b="0" i="0" u="none" strike="noStrike" cap="none" normalizeH="0" baseline="0" dirty="0" err="1">
                          <a:ln>
                            <a:noFill/>
                          </a:ln>
                          <a:solidFill>
                            <a:schemeClr val="bg1"/>
                          </a:solidFill>
                          <a:effectLst/>
                          <a:latin typeface="Coptic" pitchFamily="2" charset="0"/>
                          <a:cs typeface="Arial" charset="0"/>
                        </a:rPr>
                        <a:t>e~tafjoc</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n~nefa~gioc</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ettai</a:t>
                      </a:r>
                      <a:r>
                        <a:rPr kumimoji="0" lang="en-US" sz="1800" b="0" i="0" u="none" strike="noStrike" cap="none" normalizeH="0" baseline="0" dirty="0">
                          <a:ln>
                            <a:noFill/>
                          </a:ln>
                          <a:solidFill>
                            <a:schemeClr val="bg1"/>
                          </a:solidFill>
                          <a:effectLst/>
                          <a:latin typeface="Coptic" pitchFamily="2" charset="0"/>
                          <a:cs typeface="Arial" charset="0"/>
                        </a:rPr>
                        <a:t>/out </a:t>
                      </a:r>
                      <a:r>
                        <a:rPr kumimoji="0" lang="en-US" sz="1800" b="0" i="0" u="none" strike="noStrike" cap="none" normalizeH="0" baseline="0" dirty="0" err="1">
                          <a:ln>
                            <a:noFill/>
                          </a:ln>
                          <a:solidFill>
                            <a:schemeClr val="bg1"/>
                          </a:solidFill>
                          <a:effectLst/>
                          <a:latin typeface="Coptic" pitchFamily="2" charset="0"/>
                          <a:cs typeface="Arial" charset="0"/>
                        </a:rPr>
                        <a:t>m~may</a:t>
                      </a:r>
                      <a:r>
                        <a:rPr kumimoji="0" lang="en-US" sz="1800" b="0" i="0" u="none" strike="noStrike" cap="none" normalizeH="0" baseline="0" dirty="0">
                          <a:ln>
                            <a:noFill/>
                          </a:ln>
                          <a:solidFill>
                            <a:schemeClr val="bg1"/>
                          </a:solidFill>
                          <a:effectLst/>
                          <a:latin typeface="Coptic" pitchFamily="2" charset="0"/>
                          <a:cs typeface="Arial" charset="0"/>
                        </a:rPr>
                        <a:t>/t/c </a:t>
                      </a:r>
                      <a:r>
                        <a:rPr kumimoji="0" lang="en-US" sz="1800" b="0" i="0" u="none" strike="noStrike" cap="none" normalizeH="0" baseline="0" dirty="0" err="1">
                          <a:ln>
                            <a:noFill/>
                          </a:ln>
                          <a:solidFill>
                            <a:schemeClr val="bg1"/>
                          </a:solidFill>
                          <a:effectLst/>
                          <a:latin typeface="Coptic" pitchFamily="2" charset="0"/>
                          <a:cs typeface="Arial" charset="0"/>
                        </a:rPr>
                        <a:t>ouoh</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n~apoctoloc</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eyouab</a:t>
                      </a:r>
                      <a:r>
                        <a:rPr kumimoji="0" lang="en-US" sz="1800" b="0" i="0" u="none" strike="noStrike" cap="none" normalizeH="0" baseline="0" dirty="0">
                          <a:ln>
                            <a:noFill/>
                          </a:ln>
                          <a:solidFill>
                            <a:schemeClr val="bg1"/>
                          </a:solidFill>
                          <a:effectLst/>
                          <a:latin typeface="Coptic" pitchFamily="2" charset="0"/>
                          <a:cs typeface="Arial" charset="0"/>
                        </a:rPr>
                        <a:t> Je </a:t>
                      </a:r>
                      <a:r>
                        <a:rPr kumimoji="0" lang="en-US" sz="1800" b="0" i="0" u="none" strike="noStrike" cap="none" normalizeH="0" baseline="0" dirty="0" err="1">
                          <a:ln>
                            <a:noFill/>
                          </a:ln>
                          <a:solidFill>
                            <a:schemeClr val="bg1"/>
                          </a:solidFill>
                          <a:effectLst/>
                          <a:latin typeface="Coptic" pitchFamily="2" charset="0"/>
                          <a:cs typeface="Arial" charset="0"/>
                        </a:rPr>
                        <a:t>hanm</a:t>
                      </a:r>
                      <a:r>
                        <a:rPr kumimoji="0" lang="en-US" sz="1800" b="0" i="0" u="none" strike="noStrike" cap="none" normalizeH="0" baseline="0" dirty="0">
                          <a:ln>
                            <a:noFill/>
                          </a:ln>
                          <a:solidFill>
                            <a:schemeClr val="bg1"/>
                          </a:solidFill>
                          <a:effectLst/>
                          <a:latin typeface="Coptic" pitchFamily="2" charset="0"/>
                          <a:cs typeface="Arial" charset="0"/>
                        </a:rPr>
                        <a:t>/s </a:t>
                      </a:r>
                      <a:r>
                        <a:rPr kumimoji="0" lang="en-US" sz="1800" b="0" i="0" u="none" strike="noStrike" cap="none" normalizeH="0" baseline="0" dirty="0" err="1">
                          <a:ln>
                            <a:noFill/>
                          </a:ln>
                          <a:solidFill>
                            <a:schemeClr val="bg1"/>
                          </a:solidFill>
                          <a:effectLst/>
                          <a:latin typeface="Coptic" pitchFamily="2" charset="0"/>
                          <a:cs typeface="Arial" charset="0"/>
                        </a:rPr>
                        <a:t>m~p~rov</a:t>
                      </a:r>
                      <a:r>
                        <a:rPr kumimoji="0" lang="en-US" sz="1800" b="0" i="0" u="none" strike="noStrike" cap="none" normalizeH="0" baseline="0" dirty="0">
                          <a:ln>
                            <a:noFill/>
                          </a:ln>
                          <a:solidFill>
                            <a:schemeClr val="bg1"/>
                          </a:solidFill>
                          <a:effectLst/>
                          <a:latin typeface="Coptic" pitchFamily="2" charset="0"/>
                          <a:cs typeface="Arial" charset="0"/>
                        </a:rPr>
                        <a:t>/t/c </a:t>
                      </a:r>
                      <a:r>
                        <a:rPr kumimoji="0" lang="en-US" sz="1800" b="0" i="0" u="none" strike="noStrike" cap="none" normalizeH="0" baseline="0" dirty="0" err="1">
                          <a:ln>
                            <a:noFill/>
                          </a:ln>
                          <a:solidFill>
                            <a:schemeClr val="bg1"/>
                          </a:solidFill>
                          <a:effectLst/>
                          <a:latin typeface="Coptic" pitchFamily="2" charset="0"/>
                          <a:cs typeface="Arial" charset="0"/>
                        </a:rPr>
                        <a:t>nem</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hany~m</a:t>
                      </a:r>
                      <a:r>
                        <a:rPr kumimoji="0" lang="en-US" sz="1800" b="0" i="0" u="none" strike="noStrike" cap="none" normalizeH="0" baseline="0" dirty="0">
                          <a:ln>
                            <a:noFill/>
                          </a:ln>
                          <a:solidFill>
                            <a:schemeClr val="bg1"/>
                          </a:solidFill>
                          <a:effectLst/>
                          <a:latin typeface="Coptic" pitchFamily="2" charset="0"/>
                          <a:cs typeface="Arial" charset="0"/>
                        </a:rPr>
                        <a:t>/</a:t>
                      </a:r>
                      <a:r>
                        <a:rPr kumimoji="0" lang="en-US" sz="1800" b="0" i="0" u="none" strike="noStrike" cap="none" normalizeH="0" baseline="0" dirty="0" err="1">
                          <a:ln>
                            <a:noFill/>
                          </a:ln>
                          <a:solidFill>
                            <a:schemeClr val="bg1"/>
                          </a:solidFill>
                          <a:effectLst/>
                          <a:latin typeface="Coptic" pitchFamily="2" charset="0"/>
                          <a:cs typeface="Arial" charset="0"/>
                        </a:rPr>
                        <a:t>i</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auere~piyumin</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e~nau</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e~n</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e~tetennau</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e~rwou</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ouoh</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m~pounau</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ouoh</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e~cwtem</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e~n</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e~tetencwtem</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e~rwou</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ouoh</a:t>
                      </a:r>
                      <a:r>
                        <a:rPr kumimoji="0" lang="en-US" sz="1800" b="0" i="0" u="none" strike="noStrike" cap="none" normalizeH="0" baseline="0" dirty="0">
                          <a:ln>
                            <a:noFill/>
                          </a:ln>
                          <a:solidFill>
                            <a:schemeClr val="bg1"/>
                          </a:solidFill>
                          <a:effectLst/>
                          <a:latin typeface="Coptic" pitchFamily="2" charset="0"/>
                          <a:cs typeface="Arial" charset="0"/>
                        </a:rPr>
                        <a:t> </a:t>
                      </a:r>
                      <a:r>
                        <a:rPr kumimoji="0" lang="en-US" sz="1800" b="0" i="0" u="none" strike="noStrike" cap="none" normalizeH="0" baseline="0" dirty="0" err="1">
                          <a:ln>
                            <a:noFill/>
                          </a:ln>
                          <a:solidFill>
                            <a:schemeClr val="bg1"/>
                          </a:solidFill>
                          <a:effectLst/>
                          <a:latin typeface="Coptic" pitchFamily="2" charset="0"/>
                          <a:cs typeface="Arial" charset="0"/>
                        </a:rPr>
                        <a:t>m~poucwtem</a:t>
                      </a:r>
                      <a:endParaRPr kumimoji="0" lang="en-US" sz="18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none" strike="noStrike" cap="none" normalizeH="0" baseline="0" dirty="0">
                          <a:ln>
                            <a:noFill/>
                          </a:ln>
                          <a:solidFill>
                            <a:schemeClr val="bg1"/>
                          </a:solidFill>
                          <a:effectLst/>
                          <a:latin typeface="Arial" charset="0"/>
                          <a:cs typeface="Arial" charset="0"/>
                        </a:rPr>
                        <a:t>O Maître, Seigneur Jésus Christ, notre Dieu, qui a dit à Ses saints </a:t>
                      </a:r>
                      <a:br>
                        <a:rPr kumimoji="0" lang="fr-CA" sz="2100" b="0" i="0" u="none" strike="noStrike" cap="none" normalizeH="0" baseline="0" dirty="0">
                          <a:ln>
                            <a:noFill/>
                          </a:ln>
                          <a:solidFill>
                            <a:schemeClr val="bg1"/>
                          </a:solidFill>
                          <a:effectLst/>
                          <a:latin typeface="Arial" charset="0"/>
                          <a:cs typeface="Arial" charset="0"/>
                        </a:rPr>
                      </a:br>
                      <a:r>
                        <a:rPr kumimoji="0" lang="fr-CA" sz="2100" b="0" i="0" u="none" strike="noStrike" cap="none" normalizeH="0" baseline="0" dirty="0">
                          <a:ln>
                            <a:noFill/>
                          </a:ln>
                          <a:solidFill>
                            <a:schemeClr val="bg1"/>
                          </a:solidFill>
                          <a:effectLst/>
                          <a:latin typeface="Arial" charset="0"/>
                          <a:cs typeface="Arial" charset="0"/>
                        </a:rPr>
                        <a:t>et honorables disciples </a:t>
                      </a:r>
                      <a:br>
                        <a:rPr kumimoji="0" lang="fr-CA" sz="2100" b="0" i="0" u="none" strike="noStrike" cap="none" normalizeH="0" baseline="0" dirty="0">
                          <a:ln>
                            <a:noFill/>
                          </a:ln>
                          <a:solidFill>
                            <a:schemeClr val="bg1"/>
                          </a:solidFill>
                          <a:effectLst/>
                          <a:latin typeface="Arial" charset="0"/>
                          <a:cs typeface="Arial" charset="0"/>
                        </a:rPr>
                      </a:br>
                      <a:r>
                        <a:rPr kumimoji="0" lang="fr-CA" sz="2100" b="0" i="0" u="none" strike="noStrike" cap="none" normalizeH="0" baseline="0" dirty="0">
                          <a:ln>
                            <a:noFill/>
                          </a:ln>
                          <a:solidFill>
                            <a:schemeClr val="bg1"/>
                          </a:solidFill>
                          <a:effectLst/>
                          <a:latin typeface="Arial" charset="0"/>
                          <a:cs typeface="Arial" charset="0"/>
                        </a:rPr>
                        <a:t>et purs apôtres: “Beaucoup de prophètes et de justes ont souhaité voir ce que vous voyez et ne l’ont pas vu, et entendre ce que vous entendez, et ne l’ont pas entendu.</a:t>
                      </a:r>
                      <a:r>
                        <a:rPr kumimoji="0" lang="en-US" sz="2200" b="0" i="0" u="none" strike="noStrike" cap="none" normalizeH="0" baseline="0" dirty="0">
                          <a:ln>
                            <a:noFill/>
                          </a:ln>
                          <a:solidFill>
                            <a:schemeClr val="bg1"/>
                          </a:solidFill>
                          <a:effectLst/>
                          <a:latin typeface="Arial" charset="0"/>
                          <a:cs typeface="Arial" charset="0"/>
                        </a:rPr>
                        <a:t> </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bg1"/>
                          </a:solidFill>
                          <a:effectLst/>
                          <a:latin typeface="Coptic"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 </a:t>
                      </a: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3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21949" name="Group 61"/>
          <p:cNvGraphicFramePr>
            <a:graphicFrameLocks noGrp="1"/>
          </p:cNvGraphicFramePr>
          <p:nvPr/>
        </p:nvGraphicFramePr>
        <p:xfrm>
          <a:off x="152400" y="76200"/>
          <a:ext cx="8839200" cy="5486400"/>
        </p:xfrm>
        <a:graphic>
          <a:graphicData uri="http://schemas.openxmlformats.org/drawingml/2006/table">
            <a:tbl>
              <a:tblPr/>
              <a:tblGrid>
                <a:gridCol w="2667000">
                  <a:extLst>
                    <a:ext uri="{9D8B030D-6E8A-4147-A177-3AD203B41FA5}">
                      <a16:colId xmlns:a16="http://schemas.microsoft.com/office/drawing/2014/main" val="20000"/>
                    </a:ext>
                  </a:extLst>
                </a:gridCol>
                <a:gridCol w="1905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tblGrid>
              <a:tr h="54927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Priest:</a:t>
                      </a:r>
                    </a:p>
                  </a:txBody>
                  <a:tcPr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a:ln>
                            <a:noFill/>
                          </a:ln>
                          <a:solidFill>
                            <a:srgbClr val="FF9900"/>
                          </a:solidFill>
                          <a:effectLst/>
                          <a:latin typeface="Arial" charset="0"/>
                          <a:cs typeface="Arial" charset="0"/>
                        </a:rPr>
                        <a:t>Prêtre:</a:t>
                      </a:r>
                      <a:endParaRPr kumimoji="0" lang="en-US" sz="3200" b="0" i="0" u="sng" strike="noStrike" cap="none" normalizeH="0" baseline="0">
                        <a:ln>
                          <a:noFill/>
                        </a:ln>
                        <a:solidFill>
                          <a:srgbClr val="FF9900"/>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الكاهن:</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5413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But as for you, blessed are your eyes for they see and your ears for they hear.”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May we be worthy to hear and to act according to Your Holy Gospels through the prayers of Your saints.</a:t>
                      </a: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bg1"/>
                          </a:solidFill>
                          <a:effectLst/>
                          <a:latin typeface="Coptic" pitchFamily="2" charset="0"/>
                          <a:cs typeface="Arial" charset="0"/>
                        </a:rPr>
                        <a:t>n~ywten</a:t>
                      </a:r>
                      <a:r>
                        <a:rPr kumimoji="0" lang="en-US" sz="2000" b="0" i="0" u="none" strike="noStrike" cap="none" normalizeH="0" baseline="0" dirty="0">
                          <a:ln>
                            <a:noFill/>
                          </a:ln>
                          <a:solidFill>
                            <a:schemeClr val="bg1"/>
                          </a:solidFill>
                          <a:effectLst/>
                          <a:latin typeface="Coptic" pitchFamily="2" charset="0"/>
                          <a:cs typeface="Arial" charset="0"/>
                        </a:rPr>
                        <a:t> de </a:t>
                      </a:r>
                      <a:r>
                        <a:rPr kumimoji="0" lang="en-US" sz="2000" b="0" i="0" u="none" strike="noStrike" cap="none" normalizeH="0" baseline="0" dirty="0" err="1">
                          <a:ln>
                            <a:noFill/>
                          </a:ln>
                          <a:solidFill>
                            <a:schemeClr val="bg1"/>
                          </a:solidFill>
                          <a:effectLst/>
                          <a:latin typeface="Coptic" pitchFamily="2" charset="0"/>
                          <a:cs typeface="Arial" charset="0"/>
                        </a:rPr>
                        <a:t>w~ouniatou</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n~netenbal</a:t>
                      </a:r>
                      <a:r>
                        <a:rPr kumimoji="0" lang="en-US" sz="2000" b="0" i="0" u="none" strike="noStrike" cap="none" normalizeH="0" baseline="0" dirty="0">
                          <a:ln>
                            <a:noFill/>
                          </a:ln>
                          <a:solidFill>
                            <a:schemeClr val="bg1"/>
                          </a:solidFill>
                          <a:effectLst/>
                          <a:latin typeface="Coptic" pitchFamily="2" charset="0"/>
                          <a:cs typeface="Arial" charset="0"/>
                        </a:rPr>
                        <a:t> je </a:t>
                      </a:r>
                      <a:r>
                        <a:rPr kumimoji="0" lang="en-US" sz="2000" b="0" i="0" u="none" strike="noStrike" cap="none" normalizeH="0" baseline="0" dirty="0" err="1">
                          <a:ln>
                            <a:noFill/>
                          </a:ln>
                          <a:solidFill>
                            <a:schemeClr val="bg1"/>
                          </a:solidFill>
                          <a:effectLst/>
                          <a:latin typeface="Coptic" pitchFamily="2" charset="0"/>
                          <a:cs typeface="Arial" charset="0"/>
                        </a:rPr>
                        <a:t>cenau</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nem</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netenmasj</a:t>
                      </a:r>
                      <a:r>
                        <a:rPr kumimoji="0" lang="en-US" sz="2000" b="0" i="0" u="none" strike="noStrike" cap="none" normalizeH="0" baseline="0" dirty="0">
                          <a:ln>
                            <a:noFill/>
                          </a:ln>
                          <a:solidFill>
                            <a:schemeClr val="bg1"/>
                          </a:solidFill>
                          <a:effectLst/>
                          <a:latin typeface="Coptic" pitchFamily="2" charset="0"/>
                          <a:cs typeface="Arial" charset="0"/>
                        </a:rPr>
                        <a:t> je </a:t>
                      </a:r>
                      <a:r>
                        <a:rPr kumimoji="0" lang="en-US" sz="2000" b="0" i="0" u="none" strike="noStrike" cap="none" normalizeH="0" baseline="0" dirty="0" err="1">
                          <a:ln>
                            <a:noFill/>
                          </a:ln>
                          <a:solidFill>
                            <a:schemeClr val="bg1"/>
                          </a:solidFill>
                          <a:effectLst/>
                          <a:latin typeface="Coptic" pitchFamily="2" charset="0"/>
                          <a:cs typeface="Arial" charset="0"/>
                        </a:rPr>
                        <a:t>cecwtem</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marenerp~emp~sa</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n~cwtem</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ouoh</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e~i~ri</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n~nekeuaggelion</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eyouab</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qen</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nitwbh</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n~te</a:t>
                      </a:r>
                      <a:r>
                        <a:rPr kumimoji="0" lang="en-US" sz="2000" b="0" i="0" u="none" strike="noStrike" cap="none" normalizeH="0" baseline="0" dirty="0">
                          <a:ln>
                            <a:noFill/>
                          </a:ln>
                          <a:solidFill>
                            <a:schemeClr val="bg1"/>
                          </a:solidFill>
                          <a:effectLst/>
                          <a:latin typeface="Coptic" pitchFamily="2" charset="0"/>
                          <a:cs typeface="Arial" charset="0"/>
                        </a:rPr>
                        <a:t> n/</a:t>
                      </a:r>
                      <a:r>
                        <a:rPr kumimoji="0" lang="en-US" sz="2000" b="0" i="0" u="none" strike="noStrike" cap="none" normalizeH="0" baseline="0" dirty="0" err="1">
                          <a:ln>
                            <a:noFill/>
                          </a:ln>
                          <a:solidFill>
                            <a:schemeClr val="bg1"/>
                          </a:solidFill>
                          <a:effectLst/>
                          <a:latin typeface="Coptic" pitchFamily="2" charset="0"/>
                          <a:cs typeface="Arial" charset="0"/>
                        </a:rPr>
                        <a:t>eyouab</a:t>
                      </a:r>
                      <a:r>
                        <a:rPr kumimoji="0" lang="en-US" sz="2000" b="0" i="0" u="none" strike="noStrike" cap="none" normalizeH="0" baseline="0" dirty="0">
                          <a:ln>
                            <a:noFill/>
                          </a:ln>
                          <a:solidFill>
                            <a:schemeClr val="bg1"/>
                          </a:solidFill>
                          <a:effectLst/>
                          <a:latin typeface="Coptic" pitchFamily="2" charset="0"/>
                          <a:cs typeface="Arial" charset="0"/>
                        </a:rPr>
                        <a:t> </a:t>
                      </a:r>
                      <a:r>
                        <a:rPr kumimoji="0" lang="en-US" sz="2000" b="0" i="0" u="none" strike="noStrike" cap="none" normalizeH="0" baseline="0" dirty="0" err="1">
                          <a:ln>
                            <a:noFill/>
                          </a:ln>
                          <a:solidFill>
                            <a:schemeClr val="bg1"/>
                          </a:solidFill>
                          <a:effectLst/>
                          <a:latin typeface="Coptic" pitchFamily="2" charset="0"/>
                          <a:cs typeface="Arial" charset="0"/>
                        </a:rPr>
                        <a:t>n~tak</a:t>
                      </a:r>
                      <a:endParaRPr kumimoji="0" lang="en-US" sz="2000" b="0" i="0" u="none" strike="noStrike" cap="none" normalizeH="0" baseline="0" dirty="0">
                        <a:ln>
                          <a:noFill/>
                        </a:ln>
                        <a:solidFill>
                          <a:schemeClr val="bg1"/>
                        </a:solidFill>
                        <a:effectLst/>
                        <a:latin typeface="Coptic"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Quant à vous, heureux vos yeux parce qu’ils voient; </a:t>
                      </a:r>
                      <a:br>
                        <a:rPr kumimoji="0" lang="fr-CA" sz="2400" b="0" i="0" u="none" strike="noStrike" cap="none" normalizeH="0" baseline="0" dirty="0">
                          <a:ln>
                            <a:noFill/>
                          </a:ln>
                          <a:solidFill>
                            <a:schemeClr val="bg1"/>
                          </a:solidFill>
                          <a:effectLst/>
                          <a:latin typeface="Arial" charset="0"/>
                          <a:cs typeface="Arial" charset="0"/>
                        </a:rPr>
                      </a:br>
                      <a:r>
                        <a:rPr kumimoji="0" lang="fr-CA" sz="2400" b="0" i="0" u="none" strike="noStrike" cap="none" normalizeH="0" baseline="0" dirty="0">
                          <a:ln>
                            <a:noFill/>
                          </a:ln>
                          <a:solidFill>
                            <a:schemeClr val="bg1"/>
                          </a:solidFill>
                          <a:effectLst/>
                          <a:latin typeface="Arial" charset="0"/>
                          <a:cs typeface="Arial" charset="0"/>
                        </a:rPr>
                        <a:t>heureuses vos oreilles parce qu’elles entendent.” Rends nous dignes d’écouter et de vivre selon Tes saints évangiles par les prières de Tes saints.</a:t>
                      </a:r>
                      <a:r>
                        <a:rPr kumimoji="0" lang="en-US" sz="2000" b="0" i="0" u="none" strike="noStrike" cap="none" normalizeH="0" baseline="0" dirty="0">
                          <a:ln>
                            <a:noFill/>
                          </a:ln>
                          <a:solidFill>
                            <a:schemeClr val="bg1"/>
                          </a:solidFill>
                          <a:effectLst/>
                          <a:latin typeface="Arial" charset="0"/>
                          <a:cs typeface="Arial" charset="0"/>
                        </a:rPr>
                        <a:t> </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bg1"/>
                          </a:solidFill>
                          <a:effectLst/>
                          <a:latin typeface="Coptic" pitchFamily="2" charset="0"/>
                          <a:cs typeface="Arial" charset="0"/>
                        </a:rPr>
                        <a:t> </a:t>
                      </a:r>
                      <a:r>
                        <a:rPr kumimoji="0" lang="ar-EG" sz="2400" b="0" i="0" u="none" strike="noStrike" cap="none" normalizeH="0" baseline="0" dirty="0">
                          <a:ln>
                            <a:noFill/>
                          </a:ln>
                          <a:solidFill>
                            <a:schemeClr val="bg1"/>
                          </a:solidFill>
                          <a:effectLst/>
                          <a:latin typeface="Coptic" pitchFamily="2" charset="0"/>
                          <a:cs typeface="Arial" charset="0"/>
                        </a:rPr>
                        <a:t>أما أنتم فطوبى لأعينكم لأنها تبصر ولاذانكم لأنها تسمع . فلنستحق أن نسمع ونعمل بأناجيلك المقدسة بطلبات قديسيك.  </a:t>
                      </a: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3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26165" name="Group 53"/>
          <p:cNvGraphicFramePr>
            <a:graphicFrameLocks noGrp="1"/>
          </p:cNvGraphicFramePr>
          <p:nvPr/>
        </p:nvGraphicFramePr>
        <p:xfrm>
          <a:off x="152400" y="228600"/>
          <a:ext cx="8915400" cy="4754880"/>
        </p:xfrm>
        <a:graphic>
          <a:graphicData uri="http://schemas.openxmlformats.org/drawingml/2006/table">
            <a:tbl>
              <a:tblPr/>
              <a:tblGrid>
                <a:gridCol w="2133600">
                  <a:extLst>
                    <a:ext uri="{9D8B030D-6E8A-4147-A177-3AD203B41FA5}">
                      <a16:colId xmlns:a16="http://schemas.microsoft.com/office/drawing/2014/main" val="20000"/>
                    </a:ext>
                  </a:extLst>
                </a:gridCol>
                <a:gridCol w="21336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gridCol w="1828800">
                  <a:extLst>
                    <a:ext uri="{9D8B030D-6E8A-4147-A177-3AD203B41FA5}">
                      <a16:colId xmlns:a16="http://schemas.microsoft.com/office/drawing/2014/main" val="20003"/>
                    </a:ext>
                  </a:extLst>
                </a:gridCol>
              </a:tblGrid>
              <a:tr h="457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Deacon:</a:t>
                      </a:r>
                    </a:p>
                  </a:txBody>
                  <a:tcPr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Arial" charset="0"/>
                        </a:rPr>
                        <a:t>Diacre:</a:t>
                      </a:r>
                      <a:endParaRPr kumimoji="0" lang="en-US" sz="3600" b="0" i="0" u="sng" strike="noStrike" cap="none" normalizeH="0" baseline="0">
                        <a:ln>
                          <a:noFill/>
                        </a:ln>
                        <a:solidFill>
                          <a:srgbClr val="FF9900"/>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الشماس:</a:t>
                      </a:r>
                      <a:endParaRPr kumimoji="0" lang="en-US" sz="3600" b="0" i="0" u="sng" strike="noStrike" cap="none" normalizeH="0" baseline="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a:ln>
                          <a:noFill/>
                        </a:ln>
                        <a:solidFill>
                          <a:schemeClr val="tx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09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Pray for the Holy Gospel.</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bg1"/>
                          </a:solidFill>
                          <a:effectLst/>
                          <a:latin typeface="Coptic" pitchFamily="2" charset="0"/>
                          <a:cs typeface="Arial" charset="0"/>
                        </a:rPr>
                        <a:t>Proceuxacye</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uper</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tou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agiou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euaggeliou</a:t>
                      </a: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a:ln>
                            <a:noFill/>
                          </a:ln>
                          <a:solidFill>
                            <a:schemeClr val="bg1"/>
                          </a:solidFill>
                          <a:effectLst/>
                          <a:latin typeface="Arial" charset="0"/>
                          <a:cs typeface="Arial" charset="0"/>
                        </a:rPr>
                        <a:t>Priez</a:t>
                      </a:r>
                      <a:r>
                        <a:rPr kumimoji="0" lang="en-CA" sz="2400" b="0" i="0" u="none" strike="noStrike" cap="none" normalizeH="0" baseline="0">
                          <a:ln>
                            <a:noFill/>
                          </a:ln>
                          <a:solidFill>
                            <a:schemeClr val="bg1"/>
                          </a:solidFill>
                          <a:effectLst/>
                          <a:latin typeface="Arial" charset="0"/>
                          <a:cs typeface="Arial" charset="0"/>
                        </a:rPr>
                        <a:t> pour le saint </a:t>
                      </a:r>
                      <a:r>
                        <a:rPr kumimoji="0" lang="en-US" sz="2400" b="0" i="0" u="none" strike="noStrike" cap="none" normalizeH="0" baseline="0">
                          <a:ln>
                            <a:noFill/>
                          </a:ln>
                          <a:solidFill>
                            <a:schemeClr val="bg1"/>
                          </a:solidFill>
                          <a:effectLst/>
                          <a:latin typeface="Arial" charset="0"/>
                          <a:cs typeface="Arial" charset="0"/>
                        </a:rPr>
                        <a:t>é</a:t>
                      </a:r>
                      <a:r>
                        <a:rPr kumimoji="0" lang="en-CA" sz="2400" b="0" i="0" u="none" strike="noStrike" cap="none" normalizeH="0" baseline="0">
                          <a:ln>
                            <a:noFill/>
                          </a:ln>
                          <a:solidFill>
                            <a:schemeClr val="bg1"/>
                          </a:solidFill>
                          <a:effectLst/>
                          <a:latin typeface="Arial" charset="0"/>
                          <a:cs typeface="Arial" charset="0"/>
                        </a:rPr>
                        <a:t>vangile. </a:t>
                      </a:r>
                      <a:endParaRPr kumimoji="0" lang="en-US" sz="2400" b="0" i="0" u="none" strike="noStrike" cap="none" normalizeH="0" baseline="0">
                        <a:ln>
                          <a:noFill/>
                        </a:ln>
                        <a:solidFill>
                          <a:schemeClr val="bg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bg1"/>
                          </a:solidFill>
                          <a:effectLst/>
                          <a:latin typeface="Arial" charset="0"/>
                          <a:cs typeface="Arial" charset="0"/>
                        </a:rPr>
                        <a:t>صلوا من أجل الأنجيل المقدس.</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4452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sng" strike="noStrike" cap="none" normalizeH="0" baseline="0">
                          <a:ln>
                            <a:noFill/>
                          </a:ln>
                          <a:solidFill>
                            <a:srgbClr val="FF9900"/>
                          </a:solidFill>
                          <a:effectLst/>
                          <a:latin typeface="Arial" charset="0"/>
                          <a:cs typeface="Arial" charset="0"/>
                        </a:rPr>
                        <a:t>People:</a:t>
                      </a:r>
                    </a:p>
                  </a:txBody>
                  <a:tcPr horzOverflow="overflow">
                    <a:lnL cap="flat">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dirty="0">
                          <a:ln>
                            <a:noFill/>
                          </a:ln>
                          <a:solidFill>
                            <a:srgbClr val="FF9900"/>
                          </a:solidFill>
                          <a:effectLst/>
                          <a:latin typeface="Arial" charset="0"/>
                          <a:cs typeface="Arial" charset="0"/>
                        </a:rPr>
                        <a:t>l’Assemblée:</a:t>
                      </a:r>
                      <a:endParaRPr kumimoji="0" lang="en-US" sz="3600" b="0" i="0" u="sng" strike="noStrike" cap="none" normalizeH="0" baseline="0" dirty="0">
                        <a:ln>
                          <a:noFill/>
                        </a:ln>
                        <a:solidFill>
                          <a:srgbClr val="FF9900"/>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dirty="0">
                          <a:ln>
                            <a:noFill/>
                          </a:ln>
                          <a:solidFill>
                            <a:srgbClr val="FF9900"/>
                          </a:solidFill>
                          <a:effectLst/>
                          <a:latin typeface="Arial" charset="0"/>
                          <a:cs typeface="Arial" charset="0"/>
                        </a:rPr>
                        <a:t>الش</a:t>
                      </a:r>
                      <a:r>
                        <a:rPr kumimoji="0" lang="ar-EG" sz="3600" b="0" i="0" u="sng" strike="noStrike" cap="none" normalizeH="0" baseline="0" dirty="0">
                          <a:ln>
                            <a:noFill/>
                          </a:ln>
                          <a:solidFill>
                            <a:srgbClr val="FF9900"/>
                          </a:solidFill>
                          <a:effectLst/>
                          <a:latin typeface="Arial" charset="0"/>
                          <a:cs typeface="Arial" charset="0"/>
                        </a:rPr>
                        <a:t>عب</a:t>
                      </a:r>
                      <a:r>
                        <a:rPr kumimoji="0" lang="ar-SA" sz="3600" b="0" i="0" u="sng" strike="noStrike" cap="none" normalizeH="0" baseline="0" dirty="0">
                          <a:ln>
                            <a:noFill/>
                          </a:ln>
                          <a:solidFill>
                            <a:srgbClr val="FF9900"/>
                          </a:solidFill>
                          <a:effectLst/>
                          <a:latin typeface="Arial" charset="0"/>
                          <a:cs typeface="Arial" charset="0"/>
                        </a:rPr>
                        <a:t>:</a:t>
                      </a:r>
                      <a:endParaRPr kumimoji="0" lang="en-US" sz="36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9556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Lord, have mercy.</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bg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vva_Shenouda" pitchFamily="34"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Kurie</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ele</a:t>
                      </a:r>
                      <a:r>
                        <a:rPr kumimoji="0" lang="en-US" sz="2400" b="0" i="0" u="none" strike="noStrike" cap="none" normalizeH="0" baseline="0" dirty="0">
                          <a:ln>
                            <a:noFill/>
                          </a:ln>
                          <a:solidFill>
                            <a:schemeClr val="bg1"/>
                          </a:solidFill>
                          <a:effectLst/>
                          <a:latin typeface="Coptic" pitchFamily="2" charset="0"/>
                          <a:cs typeface="Arial" charset="0"/>
                        </a:rPr>
                        <a:t>/~con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Seigneur aie  pitié.</a:t>
                      </a:r>
                      <a:endParaRPr kumimoji="0" lang="en-US" sz="24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bg1"/>
                          </a:solidFill>
                          <a:effectLst/>
                          <a:latin typeface="Coptic" pitchFamily="2" charset="0"/>
                          <a:cs typeface="Arial" charset="0"/>
                        </a:rPr>
                        <a:t>يارب ارحم .</a:t>
                      </a: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cSld>
  <p:clrMapOvr>
    <a:masterClrMapping/>
  </p:clrMapOvr>
  <p:transition/>
</p:sld>
</file>

<file path=ppt/slides/slide3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27177" name="Group 41"/>
          <p:cNvGraphicFramePr>
            <a:graphicFrameLocks noGrp="1"/>
          </p:cNvGraphicFramePr>
          <p:nvPr/>
        </p:nvGraphicFramePr>
        <p:xfrm>
          <a:off x="76200" y="228600"/>
          <a:ext cx="8915400" cy="6045518"/>
        </p:xfrm>
        <a:graphic>
          <a:graphicData uri="http://schemas.openxmlformats.org/drawingml/2006/table">
            <a:tbl>
              <a:tblPr/>
              <a:tblGrid>
                <a:gridCol w="2514600">
                  <a:extLst>
                    <a:ext uri="{9D8B030D-6E8A-4147-A177-3AD203B41FA5}">
                      <a16:colId xmlns:a16="http://schemas.microsoft.com/office/drawing/2014/main" val="20000"/>
                    </a:ext>
                  </a:extLst>
                </a:gridCol>
                <a:gridCol w="2286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tblGrid>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Priest:</a:t>
                      </a:r>
                    </a:p>
                  </a:txBody>
                  <a:tcPr horzOverflow="overflow">
                    <a:lnL cap="flat">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Arial" charset="0"/>
                        </a:rPr>
                        <a:t>Prêtre:</a:t>
                      </a:r>
                      <a:endParaRPr kumimoji="0" lang="en-US"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الكاهن:</a:t>
                      </a:r>
                      <a:endParaRPr kumimoji="0" lang="en-US" sz="3200" b="0" i="0" u="none" strike="noStrike" cap="none" normalizeH="0" baseline="0">
                        <a:ln>
                          <a:noFill/>
                        </a:ln>
                        <a:solidFill>
                          <a:schemeClr val="tx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405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Remember also, O our Master, all those who have asked us to remember them in our supplications and prayers which we offer up unto You, O Lord our God.</a:t>
                      </a:r>
                    </a:p>
                  </a:txBody>
                  <a:tcPr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bg1"/>
                          </a:solidFill>
                          <a:effectLst/>
                          <a:latin typeface="Coptic" pitchFamily="2" charset="0"/>
                          <a:cs typeface="Arial" charset="0"/>
                        </a:rPr>
                        <a:t>Ariv~meui</a:t>
                      </a:r>
                      <a:r>
                        <a:rPr kumimoji="0" lang="en-US" sz="2400" b="0" i="0" u="none" strike="noStrike" cap="none" normalizeH="0" baseline="0" dirty="0">
                          <a:ln>
                            <a:noFill/>
                          </a:ln>
                          <a:solidFill>
                            <a:schemeClr val="bg1"/>
                          </a:solidFill>
                          <a:effectLst/>
                          <a:latin typeface="Coptic" pitchFamily="2" charset="0"/>
                          <a:cs typeface="Arial" charset="0"/>
                        </a:rPr>
                        <a:t> de on </a:t>
                      </a:r>
                      <a:r>
                        <a:rPr kumimoji="0" lang="en-US" sz="2400" b="0" i="0" u="none" strike="noStrike" cap="none" normalizeH="0" baseline="0" dirty="0" err="1">
                          <a:ln>
                            <a:noFill/>
                          </a:ln>
                          <a:solidFill>
                            <a:schemeClr val="bg1"/>
                          </a:solidFill>
                          <a:effectLst/>
                          <a:latin typeface="Coptic" pitchFamily="2" charset="0"/>
                          <a:cs typeface="Arial" charset="0"/>
                        </a:rPr>
                        <a:t>penn</a:t>
                      </a:r>
                      <a:r>
                        <a:rPr kumimoji="0" lang="en-US" sz="2400" b="0" i="0" u="none" strike="noStrike" cap="none" normalizeH="0" baseline="0" dirty="0">
                          <a:ln>
                            <a:noFill/>
                          </a:ln>
                          <a:solidFill>
                            <a:schemeClr val="bg1"/>
                          </a:solidFill>
                          <a:effectLst/>
                          <a:latin typeface="Coptic" pitchFamily="2" charset="0"/>
                          <a:cs typeface="Arial" charset="0"/>
                        </a:rPr>
                        <a:t>/b </a:t>
                      </a:r>
                      <a:r>
                        <a:rPr kumimoji="0" lang="en-US" sz="2400" b="0" i="0" u="none" strike="noStrike" cap="none" normalizeH="0" baseline="0" dirty="0" err="1">
                          <a:ln>
                            <a:noFill/>
                          </a:ln>
                          <a:solidFill>
                            <a:schemeClr val="bg1"/>
                          </a:solidFill>
                          <a:effectLst/>
                          <a:latin typeface="Coptic" pitchFamily="2" charset="0"/>
                          <a:cs typeface="Arial" charset="0"/>
                        </a:rPr>
                        <a:t>n~ouon</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niben</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etauhonhen</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nan</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e~erpoumeui</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qen</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nen</a:t>
                      </a:r>
                      <a:r>
                        <a:rPr kumimoji="0" lang="en-US" sz="2400" b="0" i="0" u="none" strike="noStrike" cap="none" normalizeH="0" baseline="0" dirty="0">
                          <a:ln>
                            <a:noFill/>
                          </a:ln>
                          <a:solidFill>
                            <a:schemeClr val="bg1"/>
                          </a:solidFill>
                          <a:effectLst/>
                          <a:latin typeface="Coptic" pitchFamily="2" charset="0"/>
                          <a:cs typeface="Arial" charset="0"/>
                        </a:rPr>
                        <a:t>]ho </a:t>
                      </a:r>
                      <a:r>
                        <a:rPr kumimoji="0" lang="en-US" sz="2400" b="0" i="0" u="none" strike="noStrike" cap="none" normalizeH="0" baseline="0" dirty="0" err="1">
                          <a:ln>
                            <a:noFill/>
                          </a:ln>
                          <a:solidFill>
                            <a:schemeClr val="bg1"/>
                          </a:solidFill>
                          <a:effectLst/>
                          <a:latin typeface="Coptic" pitchFamily="2" charset="0"/>
                          <a:cs typeface="Arial" charset="0"/>
                        </a:rPr>
                        <a:t>nem</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nentwbh</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e~teni~ri</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m~mwou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e~p~swi</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harok</a:t>
                      </a:r>
                      <a:r>
                        <a:rPr kumimoji="0" lang="en-US" sz="2400" b="0" i="0" u="none" strike="noStrike" cap="none" normalizeH="0" baseline="0" dirty="0">
                          <a:ln>
                            <a:noFill/>
                          </a:ln>
                          <a:solidFill>
                            <a:schemeClr val="bg1"/>
                          </a:solidFill>
                          <a:effectLst/>
                          <a:latin typeface="Coptic" pitchFamily="2" charset="0"/>
                          <a:cs typeface="Arial" charset="0"/>
                        </a:rPr>
                        <a:t> p~[</a:t>
                      </a:r>
                      <a:r>
                        <a:rPr kumimoji="0" lang="en-US" sz="2400" b="0" i="0" u="none" strike="noStrike" cap="none" normalizeH="0" baseline="0" dirty="0" err="1">
                          <a:ln>
                            <a:noFill/>
                          </a:ln>
                          <a:solidFill>
                            <a:schemeClr val="bg1"/>
                          </a:solidFill>
                          <a:effectLst/>
                          <a:latin typeface="Coptic" pitchFamily="2" charset="0"/>
                          <a:cs typeface="Arial" charset="0"/>
                        </a:rPr>
                        <a:t>oic</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pennou</a:t>
                      </a:r>
                      <a:r>
                        <a:rPr kumimoji="0" lang="en-US" sz="2400" b="0" i="0" u="none" strike="noStrike" cap="none" normalizeH="0" baseline="0" dirty="0">
                          <a:ln>
                            <a:noFill/>
                          </a:ln>
                          <a:solidFill>
                            <a:schemeClr val="bg1"/>
                          </a:solidFill>
                          <a:effectLst/>
                          <a:latin typeface="Coptic" pitchFamily="2" charset="0"/>
                          <a:cs typeface="Arial" charset="0"/>
                        </a:rPr>
                        <a:t>]</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Souviens-Toi Seigneur, de tous ceux qui nous ont demandé de se souvenir d’eux dans nos supplications et nos prières que nous T’adressons O Dieu notre Seigneur.</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bg1"/>
                          </a:solidFill>
                          <a:effectLst/>
                          <a:latin typeface="Arial" charset="0"/>
                          <a:cs typeface="Arial" charset="0"/>
                        </a:rPr>
                        <a:t>اذكر ايضا ياسيدنا كل الذين أوصونا أن نذكرهم في تضرعاتنا وطلباتنا التي نرفعها اليك ايها الرب الهنا</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3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9679" name="Group 15"/>
          <p:cNvGraphicFramePr>
            <a:graphicFrameLocks noGrp="1"/>
          </p:cNvGraphicFramePr>
          <p:nvPr/>
        </p:nvGraphicFramePr>
        <p:xfrm>
          <a:off x="76200" y="228600"/>
          <a:ext cx="8915400" cy="6045518"/>
        </p:xfrm>
        <a:graphic>
          <a:graphicData uri="http://schemas.openxmlformats.org/drawingml/2006/table">
            <a:tbl>
              <a:tblPr/>
              <a:tblGrid>
                <a:gridCol w="2590800">
                  <a:extLst>
                    <a:ext uri="{9D8B030D-6E8A-4147-A177-3AD203B41FA5}">
                      <a16:colId xmlns:a16="http://schemas.microsoft.com/office/drawing/2014/main" val="20000"/>
                    </a:ext>
                  </a:extLst>
                </a:gridCol>
                <a:gridCol w="2438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gridCol w="1524000">
                  <a:extLst>
                    <a:ext uri="{9D8B030D-6E8A-4147-A177-3AD203B41FA5}">
                      <a16:colId xmlns:a16="http://schemas.microsoft.com/office/drawing/2014/main" val="20003"/>
                    </a:ext>
                  </a:extLst>
                </a:gridCol>
              </a:tblGrid>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sng" strike="noStrike" cap="none" normalizeH="0" baseline="0" dirty="0">
                          <a:ln>
                            <a:noFill/>
                          </a:ln>
                          <a:solidFill>
                            <a:srgbClr val="FF9900"/>
                          </a:solidFill>
                          <a:effectLst/>
                          <a:latin typeface="Arial" charset="0"/>
                          <a:cs typeface="Arial" charset="0"/>
                        </a:rPr>
                        <a:t>Priest:</a:t>
                      </a: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00"/>
                          </a:solidFill>
                          <a:effectLst/>
                          <a:latin typeface="Arial" charset="0"/>
                          <a:cs typeface="Arial" charset="0"/>
                        </a:rPr>
                        <a:t>Prêtre:</a:t>
                      </a:r>
                      <a:endParaRPr kumimoji="0" lang="en-US"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sng" strike="noStrike" cap="none" normalizeH="0" baseline="0">
                          <a:ln>
                            <a:noFill/>
                          </a:ln>
                          <a:solidFill>
                            <a:srgbClr val="FF9900"/>
                          </a:solidFill>
                          <a:effectLst/>
                          <a:latin typeface="Arial" charset="0"/>
                          <a:cs typeface="Arial" charset="0"/>
                        </a:rPr>
                        <a:t>الكاهن:</a:t>
                      </a:r>
                      <a:endParaRPr kumimoji="0" lang="en-US" sz="3200" b="0" i="0" u="none" strike="noStrike" cap="none" normalizeH="0" baseline="0">
                        <a:ln>
                          <a:noFill/>
                        </a:ln>
                        <a:solidFill>
                          <a:schemeClr val="tx1"/>
                        </a:solidFill>
                        <a:effectLst/>
                        <a:latin typeface="Arial" charset="0"/>
                        <a:cs typeface="Arial" charset="0"/>
                      </a:endParaRPr>
                    </a:p>
                  </a:txBody>
                  <a:tcP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5405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Those who have already fallen asleep, repose them.  Those who are sick, heal them.  For You are the life of us all, the salvation of us all, the hope of us all, the healing of us all, and the resurrection of us all.</a:t>
                      </a: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Coptic" pitchFamily="2" charset="0"/>
                          <a:cs typeface="Arial" charset="0"/>
                        </a:rPr>
                        <a:t>N/ </a:t>
                      </a:r>
                      <a:r>
                        <a:rPr kumimoji="0" lang="en-US" sz="2400" b="0" i="0" u="none" strike="noStrike" cap="none" normalizeH="0" baseline="0" dirty="0" err="1">
                          <a:ln>
                            <a:noFill/>
                          </a:ln>
                          <a:solidFill>
                            <a:schemeClr val="bg1"/>
                          </a:solidFill>
                          <a:effectLst/>
                          <a:latin typeface="Coptic" pitchFamily="2" charset="0"/>
                          <a:cs typeface="Arial" charset="0"/>
                        </a:rPr>
                        <a:t>etauersorp</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n~enkot</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mam~ton</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nwou</a:t>
                      </a:r>
                      <a:r>
                        <a:rPr kumimoji="0" lang="en-US" sz="2400" b="0" i="0" u="none" strike="noStrike" cap="none" normalizeH="0" baseline="0" dirty="0">
                          <a:ln>
                            <a:noFill/>
                          </a:ln>
                          <a:solidFill>
                            <a:schemeClr val="bg1"/>
                          </a:solidFill>
                          <a:effectLst/>
                          <a:latin typeface="Coptic" pitchFamily="2" charset="0"/>
                          <a:cs typeface="Arial" charset="0"/>
                        </a:rPr>
                        <a:t>: n/</a:t>
                      </a:r>
                      <a:r>
                        <a:rPr kumimoji="0" lang="en-US" sz="2400" b="0" i="0" u="none" strike="noStrike" cap="none" normalizeH="0" baseline="0" dirty="0" err="1">
                          <a:ln>
                            <a:noFill/>
                          </a:ln>
                          <a:solidFill>
                            <a:schemeClr val="bg1"/>
                          </a:solidFill>
                          <a:effectLst/>
                          <a:latin typeface="Coptic" pitchFamily="2" charset="0"/>
                          <a:cs typeface="Arial" charset="0"/>
                        </a:rPr>
                        <a:t>etswni</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matal</a:t>
                      </a:r>
                      <a:r>
                        <a:rPr kumimoji="0" lang="en-US" sz="2400" b="0" i="0" u="none" strike="noStrike" cap="none" normalizeH="0" baseline="0" dirty="0">
                          <a:ln>
                            <a:noFill/>
                          </a:ln>
                          <a:solidFill>
                            <a:schemeClr val="bg1"/>
                          </a:solidFill>
                          <a:effectLst/>
                          <a:latin typeface="Coptic" pitchFamily="2" charset="0"/>
                          <a:cs typeface="Arial" charset="0"/>
                        </a:rPr>
                        <a:t>[</a:t>
                      </a:r>
                      <a:r>
                        <a:rPr kumimoji="0" lang="en-US" sz="2400" b="0" i="0" u="none" strike="noStrike" cap="none" normalizeH="0" baseline="0" dirty="0" err="1">
                          <a:ln>
                            <a:noFill/>
                          </a:ln>
                          <a:solidFill>
                            <a:schemeClr val="bg1"/>
                          </a:solidFill>
                          <a:effectLst/>
                          <a:latin typeface="Coptic" pitchFamily="2" charset="0"/>
                          <a:cs typeface="Arial" charset="0"/>
                        </a:rPr>
                        <a:t>wou</a:t>
                      </a:r>
                      <a:r>
                        <a:rPr kumimoji="0" lang="en-US" sz="2400" b="0" i="0" u="none" strike="noStrike" cap="none" normalizeH="0" baseline="0" dirty="0">
                          <a:ln>
                            <a:noFill/>
                          </a:ln>
                          <a:solidFill>
                            <a:schemeClr val="bg1"/>
                          </a:solidFill>
                          <a:effectLst/>
                          <a:latin typeface="Coptic" pitchFamily="2" charset="0"/>
                          <a:cs typeface="Arial" charset="0"/>
                        </a:rPr>
                        <a:t>.  Je </a:t>
                      </a:r>
                      <a:r>
                        <a:rPr kumimoji="0" lang="en-US" sz="2400" b="0" i="0" u="none" strike="noStrike" cap="none" normalizeH="0" baseline="0" dirty="0" err="1">
                          <a:ln>
                            <a:noFill/>
                          </a:ln>
                          <a:solidFill>
                            <a:schemeClr val="bg1"/>
                          </a:solidFill>
                          <a:effectLst/>
                          <a:latin typeface="Coptic" pitchFamily="2" charset="0"/>
                          <a:cs typeface="Arial" charset="0"/>
                        </a:rPr>
                        <a:t>n~yok</a:t>
                      </a:r>
                      <a:r>
                        <a:rPr kumimoji="0" lang="en-US" sz="2400" b="0" i="0" u="none" strike="noStrike" cap="none" normalizeH="0" baseline="0" dirty="0">
                          <a:ln>
                            <a:noFill/>
                          </a:ln>
                          <a:solidFill>
                            <a:schemeClr val="bg1"/>
                          </a:solidFill>
                          <a:effectLst/>
                          <a:latin typeface="Coptic" pitchFamily="2" charset="0"/>
                          <a:cs typeface="Arial" charset="0"/>
                        </a:rPr>
                        <a:t> gar </a:t>
                      </a:r>
                      <a:r>
                        <a:rPr kumimoji="0" lang="en-US" sz="2400" b="0" i="0" u="none" strike="noStrike" cap="none" normalizeH="0" baseline="0" dirty="0" err="1">
                          <a:ln>
                            <a:noFill/>
                          </a:ln>
                          <a:solidFill>
                            <a:schemeClr val="bg1"/>
                          </a:solidFill>
                          <a:effectLst/>
                          <a:latin typeface="Coptic" pitchFamily="2" charset="0"/>
                          <a:cs typeface="Arial" charset="0"/>
                        </a:rPr>
                        <a:t>pe</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penwnq</a:t>
                      </a:r>
                      <a:r>
                        <a:rPr kumimoji="0" lang="en-US" sz="2400" b="0" i="0" u="none" strike="noStrike" cap="none" normalizeH="0" baseline="0" dirty="0">
                          <a:ln>
                            <a:noFill/>
                          </a:ln>
                          <a:solidFill>
                            <a:schemeClr val="bg1"/>
                          </a:solidFill>
                          <a:effectLst/>
                          <a:latin typeface="Coptic" pitchFamily="2" charset="0"/>
                          <a:cs typeface="Arial" charset="0"/>
                        </a:rPr>
                        <a:t> t/</a:t>
                      </a:r>
                      <a:r>
                        <a:rPr kumimoji="0" lang="en-US" sz="2400" b="0" i="0" u="none" strike="noStrike" cap="none" normalizeH="0" baseline="0" dirty="0" err="1">
                          <a:ln>
                            <a:noFill/>
                          </a:ln>
                          <a:solidFill>
                            <a:schemeClr val="bg1"/>
                          </a:solidFill>
                          <a:effectLst/>
                          <a:latin typeface="Coptic" pitchFamily="2" charset="0"/>
                          <a:cs typeface="Arial" charset="0"/>
                        </a:rPr>
                        <a:t>rou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nem</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penoujai</a:t>
                      </a:r>
                      <a:r>
                        <a:rPr kumimoji="0" lang="en-US" sz="2400" b="0" i="0" u="none" strike="noStrike" cap="none" normalizeH="0" baseline="0" dirty="0">
                          <a:ln>
                            <a:noFill/>
                          </a:ln>
                          <a:solidFill>
                            <a:schemeClr val="bg1"/>
                          </a:solidFill>
                          <a:effectLst/>
                          <a:latin typeface="Coptic" pitchFamily="2" charset="0"/>
                          <a:cs typeface="Arial" charset="0"/>
                        </a:rPr>
                        <a:t> t/</a:t>
                      </a:r>
                      <a:r>
                        <a:rPr kumimoji="0" lang="en-US" sz="2400" b="0" i="0" u="none" strike="noStrike" cap="none" normalizeH="0" baseline="0" dirty="0" err="1">
                          <a:ln>
                            <a:noFill/>
                          </a:ln>
                          <a:solidFill>
                            <a:schemeClr val="bg1"/>
                          </a:solidFill>
                          <a:effectLst/>
                          <a:latin typeface="Coptic" pitchFamily="2" charset="0"/>
                          <a:cs typeface="Arial" charset="0"/>
                        </a:rPr>
                        <a:t>rou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nem</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tenhelpic</a:t>
                      </a:r>
                      <a:r>
                        <a:rPr kumimoji="0" lang="en-US" sz="2400" b="0" i="0" u="none" strike="noStrike" cap="none" normalizeH="0" baseline="0" dirty="0">
                          <a:ln>
                            <a:noFill/>
                          </a:ln>
                          <a:solidFill>
                            <a:schemeClr val="bg1"/>
                          </a:solidFill>
                          <a:effectLst/>
                          <a:latin typeface="Coptic" pitchFamily="2" charset="0"/>
                          <a:cs typeface="Arial" charset="0"/>
                        </a:rPr>
                        <a:t> t/</a:t>
                      </a:r>
                      <a:r>
                        <a:rPr kumimoji="0" lang="en-US" sz="2400" b="0" i="0" u="none" strike="noStrike" cap="none" normalizeH="0" baseline="0" dirty="0" err="1">
                          <a:ln>
                            <a:noFill/>
                          </a:ln>
                          <a:solidFill>
                            <a:schemeClr val="bg1"/>
                          </a:solidFill>
                          <a:effectLst/>
                          <a:latin typeface="Coptic" pitchFamily="2" charset="0"/>
                          <a:cs typeface="Arial" charset="0"/>
                        </a:rPr>
                        <a:t>rou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nem</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pental</a:t>
                      </a:r>
                      <a:r>
                        <a:rPr kumimoji="0" lang="en-US" sz="2400" b="0" i="0" u="none" strike="noStrike" cap="none" normalizeH="0" baseline="0" dirty="0">
                          <a:ln>
                            <a:noFill/>
                          </a:ln>
                          <a:solidFill>
                            <a:schemeClr val="bg1"/>
                          </a:solidFill>
                          <a:effectLst/>
                          <a:latin typeface="Coptic" pitchFamily="2" charset="0"/>
                          <a:cs typeface="Arial" charset="0"/>
                        </a:rPr>
                        <a:t>[o t/</a:t>
                      </a:r>
                      <a:r>
                        <a:rPr kumimoji="0" lang="en-US" sz="2400" b="0" i="0" u="none" strike="noStrike" cap="none" normalizeH="0" baseline="0" dirty="0" err="1">
                          <a:ln>
                            <a:noFill/>
                          </a:ln>
                          <a:solidFill>
                            <a:schemeClr val="bg1"/>
                          </a:solidFill>
                          <a:effectLst/>
                          <a:latin typeface="Coptic" pitchFamily="2" charset="0"/>
                          <a:cs typeface="Arial" charset="0"/>
                        </a:rPr>
                        <a:t>rou</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nem</a:t>
                      </a:r>
                      <a:r>
                        <a:rPr kumimoji="0" lang="en-US" sz="2400" b="0" i="0" u="none" strike="noStrike" cap="none" normalizeH="0" baseline="0" dirty="0">
                          <a:ln>
                            <a:noFill/>
                          </a:ln>
                          <a:solidFill>
                            <a:schemeClr val="bg1"/>
                          </a:solidFill>
                          <a:effectLst/>
                          <a:latin typeface="Coptic" pitchFamily="2" charset="0"/>
                          <a:cs typeface="Arial" charset="0"/>
                        </a:rPr>
                        <a:t> </a:t>
                      </a:r>
                      <a:r>
                        <a:rPr kumimoji="0" lang="en-US" sz="2400" b="0" i="0" u="none" strike="noStrike" cap="none" normalizeH="0" baseline="0" dirty="0" err="1">
                          <a:ln>
                            <a:noFill/>
                          </a:ln>
                          <a:solidFill>
                            <a:schemeClr val="bg1"/>
                          </a:solidFill>
                          <a:effectLst/>
                          <a:latin typeface="Coptic" pitchFamily="2" charset="0"/>
                          <a:cs typeface="Arial" charset="0"/>
                        </a:rPr>
                        <a:t>tena~nactacic</a:t>
                      </a:r>
                      <a:r>
                        <a:rPr kumimoji="0" lang="en-US" sz="2400" b="0" i="0" u="none" strike="noStrike" cap="none" normalizeH="0" baseline="0" dirty="0">
                          <a:ln>
                            <a:noFill/>
                          </a:ln>
                          <a:solidFill>
                            <a:schemeClr val="bg1"/>
                          </a:solidFill>
                          <a:effectLst/>
                          <a:latin typeface="Coptic" pitchFamily="2" charset="0"/>
                          <a:cs typeface="Arial" charset="0"/>
                        </a:rPr>
                        <a:t> t/</a:t>
                      </a:r>
                      <a:r>
                        <a:rPr kumimoji="0" lang="en-US" sz="2400" b="0" i="0" u="none" strike="noStrike" cap="none" normalizeH="0" baseline="0" dirty="0" err="1">
                          <a:ln>
                            <a:noFill/>
                          </a:ln>
                          <a:solidFill>
                            <a:schemeClr val="bg1"/>
                          </a:solidFill>
                          <a:effectLst/>
                          <a:latin typeface="Coptic" pitchFamily="2" charset="0"/>
                          <a:cs typeface="Arial" charset="0"/>
                        </a:rPr>
                        <a:t>ren</a:t>
                      </a:r>
                      <a:endParaRPr kumimoji="0" lang="en-US" sz="2400" b="0" i="0" u="none" strike="noStrike" cap="none" normalizeH="0" baseline="0" dirty="0">
                        <a:ln>
                          <a:noFill/>
                        </a:ln>
                        <a:solidFill>
                          <a:schemeClr val="bg1"/>
                        </a:solidFill>
                        <a:effectLst/>
                        <a:latin typeface="Coptic" pitchFamily="2"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bg1"/>
                          </a:solidFill>
                          <a:effectLst/>
                          <a:latin typeface="Arial" charset="0"/>
                          <a:cs typeface="Arial" charset="0"/>
                        </a:rPr>
                        <a:t>Donne le repos aux âmes de ceux qui nous ont précèdes dans la mort</a:t>
                      </a:r>
                      <a:r>
                        <a:rPr kumimoji="0" lang="fr-CA" sz="2400" b="0" i="0" u="none" strike="noStrike" cap="none" normalizeH="0" baseline="0" dirty="0">
                          <a:ln>
                            <a:noFill/>
                          </a:ln>
                          <a:solidFill>
                            <a:schemeClr val="bg1"/>
                          </a:solidFill>
                          <a:effectLst/>
                          <a:latin typeface="Coptic" pitchFamily="2" charset="0"/>
                          <a:cs typeface="Arial" charset="0"/>
                        </a:rPr>
                        <a:t> </a:t>
                      </a:r>
                      <a:r>
                        <a:rPr kumimoji="0" lang="fr-CA" sz="2400" b="0" i="0" u="none" strike="noStrike" cap="none" normalizeH="0" baseline="0" dirty="0">
                          <a:ln>
                            <a:noFill/>
                          </a:ln>
                          <a:solidFill>
                            <a:schemeClr val="bg1"/>
                          </a:solidFill>
                          <a:effectLst/>
                          <a:latin typeface="Arial" charset="0"/>
                          <a:cs typeface="Arial" charset="0"/>
                        </a:rPr>
                        <a:t>,et guéris les malades. Car Tu es notre vie, notre salut, notre espérance , notre guérison et notre résurrection.</a:t>
                      </a:r>
                      <a:r>
                        <a:rPr kumimoji="0" lang="en-CA" sz="2400" b="0" i="0" u="none" strike="noStrike" cap="none" normalizeH="0" baseline="0" dirty="0">
                          <a:ln>
                            <a:noFill/>
                          </a:ln>
                          <a:solidFill>
                            <a:schemeClr val="bg1"/>
                          </a:solidFill>
                          <a:effectLst/>
                          <a:latin typeface="Arial" charset="0"/>
                          <a:cs typeface="Arial" charset="0"/>
                        </a:rPr>
                        <a:t> </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bg1"/>
                          </a:solidFill>
                          <a:effectLst/>
                          <a:latin typeface="Arial" charset="0"/>
                          <a:cs typeface="Arial" charset="0"/>
                        </a:rPr>
                        <a:t>الذين سبقوا فرقدوا نيحهم المرضي اشفهم لانك انت هو حياتنا كلنا وخلاصنا كلنا ورجاؤنا كلنا وشفاؤنا كلنا وقيامتنا كلنا</a:t>
                      </a:r>
                      <a:r>
                        <a:rPr kumimoji="0" lang="en-CA" altLang="zh-CN" sz="2400" b="0" i="0" u="none" strike="noStrike" cap="none" normalizeH="0" baseline="0" dirty="0">
                          <a:ln>
                            <a:noFill/>
                          </a:ln>
                          <a:solidFill>
                            <a:schemeClr val="bg1"/>
                          </a:solidFill>
                          <a:effectLst/>
                          <a:latin typeface="Arial" charset="0"/>
                          <a:ea typeface="SimSun" pitchFamily="2" charset="-122"/>
                          <a:cs typeface="Arial" charset="0"/>
                        </a:rPr>
                        <a:t> .</a:t>
                      </a:r>
                      <a:endParaRPr kumimoji="0" lang="en-US" sz="2400" b="0" i="0" u="none" strike="noStrike" cap="none" normalizeH="0" baseline="0" dirty="0">
                        <a:ln>
                          <a:noFill/>
                        </a:ln>
                        <a:solidFill>
                          <a:schemeClr val="bg1"/>
                        </a:solidFill>
                        <a:effectLst/>
                        <a:latin typeface="Arial" charset="0"/>
                        <a:cs typeface="Arial" charset="0"/>
                      </a:endParaRPr>
                    </a:p>
                  </a:txBody>
                  <a:tcP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3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228600" y="914400"/>
          <a:ext cx="8839200" cy="5278438"/>
        </p:xfrm>
        <a:graphic>
          <a:graphicData uri="http://schemas.openxmlformats.org/drawingml/2006/table">
            <a:tbl>
              <a:tblPr/>
              <a:tblGrid>
                <a:gridCol w="2133600">
                  <a:extLst>
                    <a:ext uri="{9D8B030D-6E8A-4147-A177-3AD203B41FA5}">
                      <a16:colId xmlns:a16="http://schemas.microsoft.com/office/drawing/2014/main" val="20000"/>
                    </a:ext>
                  </a:extLst>
                </a:gridCol>
                <a:gridCol w="2362200">
                  <a:extLst>
                    <a:ext uri="{9D8B030D-6E8A-4147-A177-3AD203B41FA5}">
                      <a16:colId xmlns:a16="http://schemas.microsoft.com/office/drawing/2014/main" val="20001"/>
                    </a:ext>
                  </a:extLst>
                </a:gridCol>
                <a:gridCol w="2074863">
                  <a:extLst>
                    <a:ext uri="{9D8B030D-6E8A-4147-A177-3AD203B41FA5}">
                      <a16:colId xmlns:a16="http://schemas.microsoft.com/office/drawing/2014/main" val="20002"/>
                    </a:ext>
                  </a:extLst>
                </a:gridCol>
                <a:gridCol w="2268537">
                  <a:extLst>
                    <a:ext uri="{9D8B030D-6E8A-4147-A177-3AD203B41FA5}">
                      <a16:colId xmlns:a16="http://schemas.microsoft.com/office/drawing/2014/main" val="20003"/>
                    </a:ext>
                  </a:extLst>
                </a:gridCol>
              </a:tblGrid>
              <a:tr h="5278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bg1"/>
                          </a:solidFill>
                          <a:effectLst/>
                          <a:latin typeface="Arial" charset="0"/>
                          <a:cs typeface="Arial" charset="0"/>
                        </a:rPr>
                        <a:t>Alleluia </a:t>
                      </a:r>
                      <a:r>
                        <a:rPr kumimoji="0" lang="en-CA" sz="3200" b="0" i="0" u="none" strike="noStrike" cap="none" normalizeH="0" baseline="0" dirty="0" err="1">
                          <a:ln>
                            <a:noFill/>
                          </a:ln>
                          <a:solidFill>
                            <a:schemeClr val="bg1"/>
                          </a:solidFill>
                          <a:effectLst/>
                          <a:latin typeface="Arial" charset="0"/>
                          <a:cs typeface="Arial" charset="0"/>
                        </a:rPr>
                        <a:t>Alleluia</a:t>
                      </a:r>
                      <a:r>
                        <a:rPr kumimoji="0" lang="en-CA" sz="3200" b="0" i="0" u="none" strike="noStrike" cap="none" normalizeH="0" baseline="0" dirty="0">
                          <a:ln>
                            <a:noFill/>
                          </a:ln>
                          <a:solidFill>
                            <a:schemeClr val="bg1"/>
                          </a:solidFill>
                          <a:effectLst/>
                          <a:latin typeface="Arial" charset="0"/>
                          <a:cs typeface="Arial" charset="0"/>
                        </a:rPr>
                        <a:t>, Jesus Christ the Son of God, has entered Jerusalem Alleluia </a:t>
                      </a:r>
                      <a:r>
                        <a:rPr kumimoji="0" lang="en-CA" sz="3200" b="0" i="0" u="none" strike="noStrike" cap="none" normalizeH="0" baseline="0" dirty="0" err="1">
                          <a:ln>
                            <a:noFill/>
                          </a:ln>
                          <a:solidFill>
                            <a:schemeClr val="bg1"/>
                          </a:solidFill>
                          <a:effectLst/>
                          <a:latin typeface="Arial" charset="0"/>
                          <a:cs typeface="Arial" charset="0"/>
                        </a:rPr>
                        <a:t>Alleluia</a:t>
                      </a:r>
                      <a:r>
                        <a:rPr kumimoji="0" lang="en-CA" sz="3200" b="0" i="0" u="none" strike="noStrike" cap="none" normalizeH="0" baseline="0" dirty="0">
                          <a:ln>
                            <a:noFill/>
                          </a:ln>
                          <a:solidFill>
                            <a:schemeClr val="bg1"/>
                          </a:solidFill>
                          <a:effectLst/>
                          <a:latin typeface="Arial" charset="0"/>
                          <a:cs typeface="Arial" charset="0"/>
                        </a:rPr>
                        <a:t>.</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bg1"/>
                          </a:solidFill>
                          <a:effectLst/>
                          <a:latin typeface="Coptic" pitchFamily="2" charset="0"/>
                          <a:cs typeface="Arial" charset="0"/>
                        </a:rPr>
                        <a:t>Al# Al#: I/#c# </a:t>
                      </a:r>
                      <a:r>
                        <a:rPr kumimoji="0" lang="en-US" sz="3600" b="0" i="0" u="none" strike="noStrike" cap="none" normalizeH="0" baseline="0" dirty="0" err="1">
                          <a:ln>
                            <a:noFill/>
                          </a:ln>
                          <a:solidFill>
                            <a:schemeClr val="bg1"/>
                          </a:solidFill>
                          <a:effectLst/>
                          <a:latin typeface="Coptic" pitchFamily="2" charset="0"/>
                          <a:cs typeface="Arial" charset="0"/>
                        </a:rPr>
                        <a:t>P,#c</a:t>
                      </a:r>
                      <a:r>
                        <a:rPr kumimoji="0" lang="en-US" sz="3600" b="0" i="0" u="none" strike="noStrike" cap="none" normalizeH="0" baseline="0" dirty="0">
                          <a:ln>
                            <a:noFill/>
                          </a:ln>
                          <a:solidFill>
                            <a:schemeClr val="bg1"/>
                          </a:solidFill>
                          <a:effectLst/>
                          <a:latin typeface="Coptic" pitchFamily="2" charset="0"/>
                          <a:cs typeface="Arial" charset="0"/>
                        </a:rPr>
                        <a:t># </a:t>
                      </a:r>
                      <a:r>
                        <a:rPr kumimoji="0" lang="en-US" sz="3600" b="0" i="0" u="none" strike="noStrike" cap="none" normalizeH="0" baseline="0" dirty="0" err="1">
                          <a:ln>
                            <a:noFill/>
                          </a:ln>
                          <a:solidFill>
                            <a:schemeClr val="bg1"/>
                          </a:solidFill>
                          <a:effectLst/>
                          <a:latin typeface="Coptic" pitchFamily="2" charset="0"/>
                          <a:cs typeface="Arial" charset="0"/>
                        </a:rPr>
                        <a:t>p~s</a:t>
                      </a:r>
                      <a:r>
                        <a:rPr kumimoji="0" lang="en-US" sz="3600" b="0" i="0" u="none" strike="noStrike" cap="none" normalizeH="0" baseline="0" dirty="0">
                          <a:ln>
                            <a:noFill/>
                          </a:ln>
                          <a:solidFill>
                            <a:schemeClr val="bg1"/>
                          </a:solidFill>
                          <a:effectLst/>
                          <a:latin typeface="Coptic" pitchFamily="2" charset="0"/>
                          <a:cs typeface="Arial" charset="0"/>
                        </a:rPr>
                        <a:t>/</a:t>
                      </a:r>
                      <a:r>
                        <a:rPr kumimoji="0" lang="en-US" sz="3600" b="0" i="0" u="none" strike="noStrike" cap="none" normalizeH="0" baseline="0" dirty="0" err="1">
                          <a:ln>
                            <a:noFill/>
                          </a:ln>
                          <a:solidFill>
                            <a:schemeClr val="bg1"/>
                          </a:solidFill>
                          <a:effectLst/>
                          <a:latin typeface="Coptic" pitchFamily="2" charset="0"/>
                          <a:cs typeface="Arial" charset="0"/>
                        </a:rPr>
                        <a:t>ri</a:t>
                      </a:r>
                      <a:r>
                        <a:rPr kumimoji="0" lang="en-US" sz="3600" b="0" i="0" u="none" strike="noStrike" cap="none" normalizeH="0" baseline="0" dirty="0">
                          <a:ln>
                            <a:noFill/>
                          </a:ln>
                          <a:solidFill>
                            <a:schemeClr val="bg1"/>
                          </a:solidFill>
                          <a:effectLst/>
                          <a:latin typeface="Coptic" pitchFamily="2" charset="0"/>
                          <a:cs typeface="Arial" charset="0"/>
                        </a:rPr>
                        <a:t> </a:t>
                      </a:r>
                      <a:r>
                        <a:rPr kumimoji="0" lang="en-US" sz="3600" b="0" i="0" u="none" strike="noStrike" cap="none" normalizeH="0" baseline="0" dirty="0" err="1">
                          <a:ln>
                            <a:noFill/>
                          </a:ln>
                          <a:solidFill>
                            <a:schemeClr val="bg1"/>
                          </a:solidFill>
                          <a:effectLst/>
                          <a:latin typeface="Coptic" pitchFamily="2" charset="0"/>
                          <a:cs typeface="Arial" charset="0"/>
                        </a:rPr>
                        <a:t>m~V~nou</a:t>
                      </a:r>
                      <a:r>
                        <a:rPr kumimoji="0" lang="en-US" sz="3600" b="0" i="0" u="none" strike="noStrike" cap="none" normalizeH="0" baseline="0" dirty="0">
                          <a:ln>
                            <a:noFill/>
                          </a:ln>
                          <a:solidFill>
                            <a:schemeClr val="bg1"/>
                          </a:solidFill>
                          <a:effectLst/>
                          <a:latin typeface="Coptic" pitchFamily="2" charset="0"/>
                          <a:cs typeface="Arial" charset="0"/>
                        </a:rPr>
                        <a:t>]: </a:t>
                      </a:r>
                      <a:r>
                        <a:rPr kumimoji="0" lang="en-US" sz="3600" b="0" i="0" u="none" strike="noStrike" cap="none" normalizeH="0" baseline="0" dirty="0" err="1">
                          <a:ln>
                            <a:noFill/>
                          </a:ln>
                          <a:solidFill>
                            <a:schemeClr val="bg1"/>
                          </a:solidFill>
                          <a:effectLst/>
                          <a:latin typeface="Coptic" pitchFamily="2" charset="0"/>
                          <a:cs typeface="Arial" charset="0"/>
                        </a:rPr>
                        <a:t>afse</a:t>
                      </a:r>
                      <a:r>
                        <a:rPr kumimoji="0" lang="en-US" sz="3600" b="0" i="0" u="none" strike="noStrike" cap="none" normalizeH="0" baseline="0" dirty="0">
                          <a:ln>
                            <a:noFill/>
                          </a:ln>
                          <a:solidFill>
                            <a:schemeClr val="bg1"/>
                          </a:solidFill>
                          <a:effectLst/>
                          <a:latin typeface="Coptic" pitchFamily="2" charset="0"/>
                          <a:cs typeface="Arial" charset="0"/>
                        </a:rPr>
                        <a:t> </a:t>
                      </a:r>
                      <a:r>
                        <a:rPr kumimoji="0" lang="en-US" sz="3600" b="0" i="0" u="none" strike="noStrike" cap="none" normalizeH="0" baseline="0" dirty="0" err="1">
                          <a:ln>
                            <a:noFill/>
                          </a:ln>
                          <a:solidFill>
                            <a:schemeClr val="bg1"/>
                          </a:solidFill>
                          <a:effectLst/>
                          <a:latin typeface="Coptic" pitchFamily="2" charset="0"/>
                          <a:cs typeface="Arial" charset="0"/>
                        </a:rPr>
                        <a:t>e~qoun</a:t>
                      </a:r>
                      <a:r>
                        <a:rPr kumimoji="0" lang="en-US" sz="3600" b="0" i="0" u="none" strike="noStrike" cap="none" normalizeH="0" baseline="0" dirty="0">
                          <a:ln>
                            <a:noFill/>
                          </a:ln>
                          <a:solidFill>
                            <a:schemeClr val="bg1"/>
                          </a:solidFill>
                          <a:effectLst/>
                          <a:latin typeface="Coptic" pitchFamily="2" charset="0"/>
                          <a:cs typeface="Arial" charset="0"/>
                        </a:rPr>
                        <a:t> </a:t>
                      </a:r>
                      <a:r>
                        <a:rPr kumimoji="0" lang="en-US" sz="3600" b="0" i="0" u="none" strike="noStrike" cap="none" normalizeH="0" baseline="0" dirty="0" err="1">
                          <a:ln>
                            <a:noFill/>
                          </a:ln>
                          <a:solidFill>
                            <a:schemeClr val="bg1"/>
                          </a:solidFill>
                          <a:effectLst/>
                          <a:latin typeface="Coptic" pitchFamily="2" charset="0"/>
                          <a:cs typeface="Arial" charset="0"/>
                        </a:rPr>
                        <a:t>e~Ierou</a:t>
                      </a:r>
                      <a:r>
                        <a:rPr kumimoji="0" lang="en-US" sz="3600" b="0" i="0" u="none" strike="noStrike" cap="none" normalizeH="0" baseline="0" dirty="0">
                          <a:ln>
                            <a:noFill/>
                          </a:ln>
                          <a:solidFill>
                            <a:schemeClr val="bg1"/>
                          </a:solidFill>
                          <a:effectLst/>
                          <a:latin typeface="Coptic" pitchFamily="2" charset="0"/>
                          <a:cs typeface="Arial" charset="0"/>
                        </a:rPr>
                        <a:t>-cal/m: Al# Al#.</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bg1"/>
                          </a:solidFill>
                          <a:effectLst/>
                          <a:latin typeface="Arial" charset="0"/>
                          <a:cs typeface="Arial" charset="0"/>
                        </a:rPr>
                        <a:t>Alléluia </a:t>
                      </a:r>
                      <a:r>
                        <a:rPr kumimoji="0" lang="fr-CA" sz="2800" b="0" i="0" u="none" strike="noStrike" cap="none" normalizeH="0" baseline="0" dirty="0" err="1">
                          <a:ln>
                            <a:noFill/>
                          </a:ln>
                          <a:solidFill>
                            <a:schemeClr val="bg1"/>
                          </a:solidFill>
                          <a:effectLst/>
                          <a:latin typeface="Arial" charset="0"/>
                          <a:cs typeface="Arial" charset="0"/>
                        </a:rPr>
                        <a:t>Alléluia</a:t>
                      </a:r>
                      <a:r>
                        <a:rPr kumimoji="0" lang="fr-CA" sz="2800" b="0" i="0" u="none" strike="noStrike" cap="none" normalizeH="0" baseline="0" dirty="0">
                          <a:ln>
                            <a:noFill/>
                          </a:ln>
                          <a:solidFill>
                            <a:schemeClr val="bg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bg1"/>
                          </a:solidFill>
                          <a:effectLst/>
                          <a:latin typeface="Arial" charset="0"/>
                          <a:cs typeface="Arial" charset="0"/>
                        </a:rPr>
                        <a:t>Jésus Christ le Fils de Dieu est entré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bg1"/>
                          </a:solidFill>
                          <a:effectLst/>
                          <a:latin typeface="Arial" charset="0"/>
                          <a:cs typeface="Arial" charset="0"/>
                        </a:rPr>
                        <a:t>Alléluia, Alléluia </a:t>
                      </a: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bg1"/>
                          </a:solidFill>
                          <a:effectLst/>
                          <a:latin typeface="Arial" charset="0"/>
                          <a:cs typeface="Arial" charset="0"/>
                        </a:rPr>
                        <a:t>هلليلويا هلليلويا، يسوع المسيح ابن الله دخل اورشليم. هلليلويا. هلليلويا.</a:t>
                      </a:r>
                      <a:endParaRPr kumimoji="0" lang="en-US" sz="36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9128" name="Text Box 15"/>
          <p:cNvSpPr txBox="1">
            <a:spLocks noChangeArrowheads="1"/>
          </p:cNvSpPr>
          <p:nvPr/>
        </p:nvSpPr>
        <p:spPr bwMode="auto">
          <a:xfrm>
            <a:off x="76200" y="120650"/>
            <a:ext cx="9144000" cy="681038"/>
          </a:xfrm>
          <a:prstGeom prst="rect">
            <a:avLst/>
          </a:prstGeom>
          <a:solidFill>
            <a:srgbClr val="339966"/>
          </a:solidFill>
          <a:ln w="9525">
            <a:solidFill>
              <a:schemeClr val="tx1"/>
            </a:solidFill>
            <a:miter lim="800000"/>
            <a:headEnd/>
            <a:tailEnd/>
          </a:ln>
        </p:spPr>
        <p:txBody>
          <a:bodyPr>
            <a:spAutoFit/>
          </a:bodyPr>
          <a:lstStyle/>
          <a:p>
            <a:pPr algn="ctr">
              <a:spcBef>
                <a:spcPct val="0"/>
              </a:spcBef>
            </a:pPr>
            <a:r>
              <a:rPr lang="en-US" sz="3800" b="1" dirty="0">
                <a:solidFill>
                  <a:schemeClr val="bg1"/>
                </a:solidFill>
              </a:rPr>
              <a:t>PALM SUNDAY PSALM RESPONSE</a:t>
            </a:r>
            <a:endParaRPr lang="en-US" sz="3200" b="1" dirty="0">
              <a:solidFill>
                <a:schemeClr val="bg1"/>
              </a:solidFill>
              <a:latin typeface="Times New Roman" pitchFamily="18" charset="0"/>
            </a:endParaRPr>
          </a:p>
        </p:txBody>
      </p:sp>
    </p:spTree>
  </p:cSld>
  <p:clrMapOvr>
    <a:masterClrMapping/>
  </p:clrMapOvr>
  <p:transition/>
</p:sld>
</file>

<file path=ppt/slides/slide3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1250" name="Rectangle 2"/>
          <p:cNvSpPr>
            <a:spLocks noChangeArrowheads="1"/>
          </p:cNvSpPr>
          <p:nvPr/>
        </p:nvSpPr>
        <p:spPr bwMode="auto">
          <a:xfrm>
            <a:off x="755651" y="1557338"/>
            <a:ext cx="7920038" cy="4832092"/>
          </a:xfrm>
          <a:prstGeom prst="rect">
            <a:avLst/>
          </a:prstGeom>
          <a:noFill/>
          <a:ln w="9525">
            <a:noFill/>
            <a:miter lim="800000"/>
            <a:headEnd/>
            <a:tailEnd/>
          </a:ln>
          <a:effectLst/>
        </p:spPr>
        <p:txBody>
          <a:bodyPr>
            <a:spAutoFit/>
          </a:bodyPr>
          <a:lstStyle/>
          <a:p>
            <a:pPr algn="ctr" rtl="0"/>
            <a:r>
              <a:rPr lang="en-US" sz="4400">
                <a:solidFill>
                  <a:srgbClr val="FF9933"/>
                </a:solidFill>
              </a:rPr>
              <a:t>Fourth Gospel </a:t>
            </a:r>
          </a:p>
          <a:p>
            <a:pPr algn="ctr" rtl="0"/>
            <a:endParaRPr lang="en-US" sz="4400">
              <a:solidFill>
                <a:srgbClr val="FF9933"/>
              </a:solidFill>
            </a:endParaRPr>
          </a:p>
          <a:p>
            <a:pPr algn="ctr"/>
            <a:endParaRPr lang="ar-SA" sz="4400">
              <a:solidFill>
                <a:srgbClr val="FF9933"/>
              </a:solidFill>
            </a:endParaRPr>
          </a:p>
          <a:p>
            <a:pPr algn="ctr"/>
            <a:r>
              <a:rPr lang="ar-SA" sz="4400">
                <a:solidFill>
                  <a:srgbClr val="FF9933"/>
                </a:solidFill>
              </a:rPr>
              <a:t>الإنجيــل الرابــع</a:t>
            </a:r>
          </a:p>
          <a:p>
            <a:pPr algn="ctr"/>
            <a:endParaRPr lang="fr-FR" sz="4400">
              <a:solidFill>
                <a:srgbClr val="FF9933"/>
              </a:solidFill>
            </a:endParaRPr>
          </a:p>
          <a:p>
            <a:pPr algn="ctr"/>
            <a:r>
              <a:rPr lang="fr-FR" sz="4400">
                <a:solidFill>
                  <a:srgbClr val="FF9933"/>
                </a:solidFill>
              </a:rPr>
              <a:t>Quatrième</a:t>
            </a:r>
            <a:r>
              <a:rPr lang="fr-CA" sz="4400">
                <a:solidFill>
                  <a:srgbClr val="FF9933"/>
                </a:solidFill>
              </a:rPr>
              <a:t> Évangile</a:t>
            </a:r>
          </a:p>
          <a:p>
            <a:pPr algn="ctr" rtl="0"/>
            <a:r>
              <a:rPr lang="fr-CA" sz="4400">
                <a:solidFill>
                  <a:srgbClr val="FF9933"/>
                </a:solidFill>
              </a:rPr>
              <a:t> </a:t>
            </a:r>
          </a:p>
        </p:txBody>
      </p:sp>
    </p:spTree>
  </p:cSld>
  <p:clrMapOvr>
    <a:masterClrMapping/>
  </p:clrMapOvr>
</p:sld>
</file>

<file path=ppt/slides/slide3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1893" name="Group 21"/>
          <p:cNvGraphicFramePr>
            <a:graphicFrameLocks noGrp="1"/>
          </p:cNvGraphicFramePr>
          <p:nvPr/>
        </p:nvGraphicFramePr>
        <p:xfrm>
          <a:off x="34925" y="44452"/>
          <a:ext cx="9145588" cy="6110097"/>
        </p:xfrm>
        <a:graphic>
          <a:graphicData uri="http://schemas.openxmlformats.org/drawingml/2006/table">
            <a:tbl>
              <a:tblPr rtl="1"/>
              <a:tblGrid>
                <a:gridCol w="4895850">
                  <a:extLst>
                    <a:ext uri="{9D8B030D-6E8A-4147-A177-3AD203B41FA5}">
                      <a16:colId xmlns:a16="http://schemas.microsoft.com/office/drawing/2014/main" val="20000"/>
                    </a:ext>
                  </a:extLst>
                </a:gridCol>
                <a:gridCol w="4249738">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sng" strike="noStrike" cap="none" normalizeH="0" baseline="0">
                          <a:ln>
                            <a:noFill/>
                          </a:ln>
                          <a:solidFill>
                            <a:srgbClr val="FF9933"/>
                          </a:solidFill>
                          <a:effectLst/>
                          <a:latin typeface="Arial" charset="0"/>
                          <a:cs typeface="Arial" charset="0"/>
                        </a:rPr>
                        <a:t>مزمور </a:t>
                      </a:r>
                      <a:r>
                        <a:rPr kumimoji="0" lang="en-US" sz="3600" b="0" i="0" u="sng" strike="noStrike" cap="none" normalizeH="0" baseline="0">
                          <a:ln>
                            <a:noFill/>
                          </a:ln>
                          <a:solidFill>
                            <a:srgbClr val="FF9933"/>
                          </a:solidFill>
                          <a:effectLst/>
                          <a:latin typeface="Arial" charset="0"/>
                          <a:cs typeface="Arial" charset="0"/>
                        </a:rPr>
                        <a:t>65:1-2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لكَ ينبغي التَّسبيحُ يا اللَّهُ في صِهيون، ولكَ تُوفَى النُّذورُ في أورُشليم. استمع يا اللَّهُ صلاتي، لأنَّه إليكَ يأتي كلُّ بشرٍ</a:t>
                      </a:r>
                      <a:r>
                        <a:rPr kumimoji="0" lang="en-US"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هللويا</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sng" strike="noStrike" cap="none" normalizeH="0" baseline="0">
                          <a:ln>
                            <a:noFill/>
                          </a:ln>
                          <a:solidFill>
                            <a:srgbClr val="FF9933"/>
                          </a:solidFill>
                          <a:effectLst/>
                          <a:latin typeface="Arial" charset="0"/>
                          <a:cs typeface="Times New Roman" pitchFamily="18" charset="0"/>
                        </a:rPr>
                        <a:t>Psaume </a:t>
                      </a:r>
                      <a:r>
                        <a:rPr kumimoji="0" lang="en-US" sz="3600" b="0" i="0" u="sng" strike="noStrike" cap="none" normalizeH="0" baseline="0">
                          <a:ln>
                            <a:noFill/>
                          </a:ln>
                          <a:solidFill>
                            <a:srgbClr val="FF9933"/>
                          </a:solidFill>
                          <a:effectLst/>
                          <a:latin typeface="Arial" charset="0"/>
                          <a:cs typeface="Times New Roman" pitchFamily="18" charset="0"/>
                        </a:rPr>
                        <a:t>65:1-2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 La louange te convient, Dieu qui es en Sion, et pour toi on accomplit des voeux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2 Jusqu'à toi qui entends la prière, tout être de chair peut venir,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Alléluia.</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sng" strike="noStrike" cap="none" normalizeH="0" baseline="0">
                          <a:ln>
                            <a:noFill/>
                          </a:ln>
                          <a:solidFill>
                            <a:srgbClr val="FF9933"/>
                          </a:solidFill>
                          <a:effectLst/>
                          <a:latin typeface="Arial" charset="0"/>
                          <a:cs typeface="Times New Roman" pitchFamily="18" charset="0"/>
                        </a:rPr>
                        <a:t>Psalms 65:1-2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 Praise is awaiting You, O God, in Zion; And to You the vow shall be performed.</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2 O You who hear prayer, To You all flesh will come.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Alleluia</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Text Box 29">
            <a:hlinkClick r:id="" action="ppaction://macro?name=LetThemExaltHimForBishop"/>
          </p:cNvPr>
          <p:cNvSpPr txBox="1">
            <a:spLocks noChangeArrowheads="1"/>
          </p:cNvSpPr>
          <p:nvPr/>
        </p:nvSpPr>
        <p:spPr bwMode="auto">
          <a:xfrm>
            <a:off x="7391400" y="6400800"/>
            <a:ext cx="1731335" cy="438582"/>
          </a:xfrm>
          <a:prstGeom prst="rect">
            <a:avLst/>
          </a:prstGeom>
          <a:solidFill>
            <a:srgbClr val="0070C0"/>
          </a:solidFill>
          <a:ln w="25400" cmpd="sng">
            <a:solidFill>
              <a:schemeClr val="bg1"/>
            </a:solidFill>
            <a:miter lim="800000"/>
            <a:headEnd/>
            <a:tailEnd/>
          </a:ln>
        </p:spPr>
        <p:txBody>
          <a:bodyPr wrap="square" lIns="0" tIns="0" rIns="0" bIns="0">
            <a:spAutoFit/>
          </a:bodyPr>
          <a:lstStyle/>
          <a:p>
            <a:pPr algn="ctr"/>
            <a:r>
              <a:rPr lang="en-CA" sz="900" dirty="0">
                <a:solidFill>
                  <a:schemeClr val="bg1"/>
                </a:solidFill>
              </a:rPr>
              <a:t>Let them exalt him – </a:t>
            </a:r>
            <a:r>
              <a:rPr lang="en-CA" sz="900" b="1" dirty="0">
                <a:solidFill>
                  <a:schemeClr val="bg1"/>
                </a:solidFill>
              </a:rPr>
              <a:t>Bishop</a:t>
            </a:r>
          </a:p>
          <a:p>
            <a:pPr algn="ctr" rtl="1"/>
            <a:r>
              <a:rPr lang="ar-EG" sz="1050" dirty="0">
                <a:solidFill>
                  <a:schemeClr val="bg1"/>
                </a:solidFill>
              </a:rPr>
              <a:t> فليرفعوه – </a:t>
            </a:r>
            <a:r>
              <a:rPr lang="ar-EG" sz="1050" b="1" dirty="0">
                <a:solidFill>
                  <a:schemeClr val="bg1"/>
                </a:solidFill>
              </a:rPr>
              <a:t>للأسقف</a:t>
            </a:r>
          </a:p>
          <a:p>
            <a:pPr algn="ctr"/>
            <a:r>
              <a:rPr lang="fr-CA" sz="900" dirty="0">
                <a:solidFill>
                  <a:schemeClr val="bg1"/>
                </a:solidFill>
              </a:rPr>
              <a:t>Qu’ils l’exaltent</a:t>
            </a:r>
            <a:r>
              <a:rPr lang="en-CA" sz="900" dirty="0">
                <a:solidFill>
                  <a:schemeClr val="bg1"/>
                </a:solidFill>
              </a:rPr>
              <a:t> - </a:t>
            </a:r>
            <a:r>
              <a:rPr lang="fr-CA" sz="900" b="1" dirty="0">
                <a:solidFill>
                  <a:schemeClr val="bg1"/>
                </a:solidFill>
              </a:rPr>
              <a:t>l’évêque</a:t>
            </a:r>
          </a:p>
        </p:txBody>
      </p:sp>
    </p:spTree>
  </p:cSld>
  <p:clrMapOvr>
    <a:masterClrMapping/>
  </p:clrMapOvr>
</p:sld>
</file>

<file path=ppt/slides/slide3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2315" name="Group 43"/>
          <p:cNvGraphicFramePr>
            <a:graphicFrameLocks noGrp="1"/>
          </p:cNvGraphicFramePr>
          <p:nvPr/>
        </p:nvGraphicFramePr>
        <p:xfrm>
          <a:off x="34925" y="44452"/>
          <a:ext cx="9145588" cy="6833616"/>
        </p:xfrm>
        <a:graphic>
          <a:graphicData uri="http://schemas.openxmlformats.org/drawingml/2006/table">
            <a:tbl>
              <a:tblPr rtl="1"/>
              <a:tblGrid>
                <a:gridCol w="4321175">
                  <a:extLst>
                    <a:ext uri="{9D8B030D-6E8A-4147-A177-3AD203B41FA5}">
                      <a16:colId xmlns:a16="http://schemas.microsoft.com/office/drawing/2014/main" val="20000"/>
                    </a:ext>
                  </a:extLst>
                </a:gridCol>
                <a:gridCol w="4824413">
                  <a:extLst>
                    <a:ext uri="{9D8B030D-6E8A-4147-A177-3AD203B41FA5}">
                      <a16:colId xmlns:a16="http://schemas.microsoft.com/office/drawing/2014/main" val="20001"/>
                    </a:ext>
                  </a:extLst>
                </a:gridCol>
              </a:tblGrid>
              <a:tr h="1944688">
                <a:tc gridSpan="2">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sng" strike="noStrike" cap="none" normalizeH="0" baseline="0">
                          <a:ln>
                            <a:noFill/>
                          </a:ln>
                          <a:solidFill>
                            <a:srgbClr val="FF9933"/>
                          </a:solidFill>
                          <a:effectLst/>
                          <a:latin typeface="Arial" charset="0"/>
                          <a:cs typeface="Arial" charset="0"/>
                        </a:rPr>
                        <a:t>يوحنا ( 12 : 12 ـ 19 )</a:t>
                      </a:r>
                      <a:endParaRPr kumimoji="0" lang="en-CA" sz="3200" b="0" i="0" u="sng" strike="noStrike" cap="none" normalizeH="0" baseline="0">
                        <a:ln>
                          <a:noFill/>
                        </a:ln>
                        <a:solidFill>
                          <a:srgbClr val="FF9933"/>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وفي الغَدِ سَمِعَ الجَمعُ الكثيرُ الذي جَاءَ إلى العِيدِ أنَّ يَسوعَ آتٍ إلى أُورُشَلِيمَ، فأخذوا سعف النَّخل وخَرَجوا لِلِقائِهِ، وكانوا يَصرُخونَ قائلين: </a:t>
                      </a:r>
                      <a:endParaRPr kumimoji="0" lang="en-CA" sz="3200" b="0" i="0" u="none" strike="noStrike" cap="none" normalizeH="0" baseline="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3200" b="0" i="0" u="none" strike="noStrike" cap="none" normalizeH="0" baseline="0">
                          <a:ln>
                            <a:noFill/>
                          </a:ln>
                          <a:solidFill>
                            <a:schemeClr val="bg1"/>
                          </a:solidFill>
                          <a:effectLst/>
                          <a:latin typeface="Arial" charset="0"/>
                          <a:cs typeface="Arial" charset="0"/>
                        </a:rPr>
                        <a:t>" </a:t>
                      </a:r>
                      <a:r>
                        <a:rPr kumimoji="0" lang="ar-SA" sz="3200" b="0" i="0" u="none" strike="noStrike" cap="none" normalizeH="0" baseline="0">
                          <a:ln>
                            <a:noFill/>
                          </a:ln>
                          <a:solidFill>
                            <a:schemeClr val="bg1"/>
                          </a:solidFill>
                          <a:effectLst/>
                          <a:latin typeface="Arial" charset="0"/>
                          <a:cs typeface="Arial" charset="0"/>
                        </a:rPr>
                        <a:t>أوصَنَّا! مُبارَكٌ الآتِي بِاسمِ الرَّبِّ! مَلِكُ إسرائيل! ".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Jean 12 : 12-19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12 Le lendemain, la grande foule venue à la fête apprit que Jésus arrivait à Jérusalem;13 ils prirent des branches de palmiers et sortirent à sa rencontre. Ils criaient: "Hosanna! Béni soit au nom du Seigneur celui qui vient, le roi d'Israël."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3200" b="0" i="0" u="sng" strike="noStrike" cap="none" normalizeH="0" baseline="0">
                          <a:ln>
                            <a:noFill/>
                          </a:ln>
                          <a:solidFill>
                            <a:srgbClr val="FF9933"/>
                          </a:solidFill>
                          <a:effectLst/>
                          <a:latin typeface="Arial" charset="0"/>
                          <a:cs typeface="Arial" charset="0"/>
                        </a:rPr>
                        <a:t>John 12:12-19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12 The next day a great multitude that had come to the feast, when they heard that Jesus was coming to Jerusalem, 13 took branches of palm trees and went out to meet Him, and cried out: Hosanna! `Blessed is He who comes in the name of the Lord!' The King of Israel!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3331" name="Group 35"/>
          <p:cNvGraphicFramePr>
            <a:graphicFrameLocks noGrp="1"/>
          </p:cNvGraphicFramePr>
          <p:nvPr/>
        </p:nvGraphicFramePr>
        <p:xfrm>
          <a:off x="34925" y="44452"/>
          <a:ext cx="9145588" cy="6585585"/>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800225">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ووجَدَ يَسوعُ جَحْشاً فَركبهُ كما هو مَكتوبٌ: " لا تَخافي يا ابنه صِهيَونَ. هوذا مَلِكُكِ يأتِي رَاكِباً على جحشٍ ابن أتانٍ ". وهذه الأمور لمْ يَفهَمْها تلاميذُهُ أوَّلاً، ولكِنْ لمَّا تَمَجَّدَ يَسوعُ،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14 Trouvant un ânon, Jésus s'assit dessus selon qu'il est écrit:15 Ne crains pas, fille de Sion, voici ton roi qui vient, il est monté sur le petit d'une ânesse. 16 Au premier moment, ses disciples ne comprirent pas ce qui arrivait, mais lorsque Jésus eut été glorifié,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14 Then Jesus, when He had found a young donkey, sat on it; as it is written: 15 Fear not, daughter of Zion; Behold, your King is coming, Sitting on a donkey's colt. 16 His disciples did not understand these things at first; but when Jesus was glorified,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4343" name="Group 23"/>
          <p:cNvGraphicFramePr>
            <a:graphicFrameLocks noGrp="1"/>
          </p:cNvGraphicFramePr>
          <p:nvPr/>
        </p:nvGraphicFramePr>
        <p:xfrm>
          <a:off x="34925" y="44450"/>
          <a:ext cx="9145588" cy="6514148"/>
        </p:xfrm>
        <a:graphic>
          <a:graphicData uri="http://schemas.openxmlformats.org/drawingml/2006/table">
            <a:tbl>
              <a:tblPr rtl="1"/>
              <a:tblGrid>
                <a:gridCol w="4829627">
                  <a:extLst>
                    <a:ext uri="{9D8B030D-6E8A-4147-A177-3AD203B41FA5}">
                      <a16:colId xmlns:a16="http://schemas.microsoft.com/office/drawing/2014/main" val="20000"/>
                    </a:ext>
                  </a:extLst>
                </a:gridCol>
                <a:gridCol w="4315961">
                  <a:extLst>
                    <a:ext uri="{9D8B030D-6E8A-4147-A177-3AD203B41FA5}">
                      <a16:colId xmlns:a16="http://schemas.microsoft.com/office/drawing/2014/main" val="20001"/>
                    </a:ext>
                  </a:extLst>
                </a:gridCol>
              </a:tblGrid>
              <a:tr h="1728788">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حينئذٍ تَذكَّرُوا أنَّ هذهِ إنَّما كُتِبتْ مِنْ أجلهِ، وصُنِعَتْ لهُ. وكان الجَمعُ الذي مَعهُ يَشهدُ أنَّهُ دعا لِعازَرَ مِنَ القَبرِ وأقامهُ مِنَ الأمواتِ. </a:t>
                      </a:r>
                      <a:endParaRPr kumimoji="0" lang="en-CA" sz="3200" b="0" i="0" u="none" strike="noStrike" cap="none" normalizeH="0" baseline="0">
                        <a:ln>
                          <a:noFill/>
                        </a:ln>
                        <a:solidFill>
                          <a:schemeClr val="bg1"/>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bg1"/>
                          </a:solidFill>
                          <a:effectLst/>
                          <a:latin typeface="Arial" charset="0"/>
                          <a:cs typeface="Arial" charset="0"/>
                        </a:rPr>
                        <a:t>ils se souvinrent que cela avait été écrit à son sujet et que c'était cela même qu'on avait fait pour lui. Cependant la foule de ceux qui étaient avec lui 17 lorsqu'il avait appelé Lazare hors du tombeau et qu'il l'avait relevé d'entre les morts, lui rendait témoignage. </a:t>
                      </a: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then they remembered that these things were written about Him and that they had done these things to Him. 17 Therefore the people, who were with Him when He called Lazarus out of his tomb and raised him from the dead, bore witness. </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5367" name="Group 23"/>
          <p:cNvGraphicFramePr>
            <a:graphicFrameLocks noGrp="1"/>
          </p:cNvGraphicFramePr>
          <p:nvPr/>
        </p:nvGraphicFramePr>
        <p:xfrm>
          <a:off x="34925" y="44450"/>
          <a:ext cx="9145588" cy="6352032"/>
        </p:xfrm>
        <a:graphic>
          <a:graphicData uri="http://schemas.openxmlformats.org/drawingml/2006/table">
            <a:tbl>
              <a:tblPr rtl="1"/>
              <a:tblGrid>
                <a:gridCol w="4537075">
                  <a:extLst>
                    <a:ext uri="{9D8B030D-6E8A-4147-A177-3AD203B41FA5}">
                      <a16:colId xmlns:a16="http://schemas.microsoft.com/office/drawing/2014/main" val="20000"/>
                    </a:ext>
                  </a:extLst>
                </a:gridCol>
                <a:gridCol w="4608513">
                  <a:extLst>
                    <a:ext uri="{9D8B030D-6E8A-4147-A177-3AD203B41FA5}">
                      <a16:colId xmlns:a16="http://schemas.microsoft.com/office/drawing/2014/main" val="20001"/>
                    </a:ext>
                  </a:extLst>
                </a:gridCol>
              </a:tblGrid>
              <a:tr h="1439863">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bg1"/>
                          </a:solidFill>
                          <a:effectLst/>
                          <a:latin typeface="Arial" charset="0"/>
                          <a:cs typeface="Arial" charset="0"/>
                        </a:rPr>
                        <a:t>ومِنْ أجل هذا خَرجَ الجمع للقائِهِ، لأنَّهُمْ سَمِعوا أنَّهُ صَنعَ هذه الآيَة. فقال الفرِّيسيُّون بَعضُهُمْ لِبَعضٍ: " انظروا‍! إنَّكُمْ لا تَنفعونَ شيئاً! هوذا العَالمُ كُلّه قَدْ ذهبَ وراءَهُ! ".</a:t>
                      </a:r>
                      <a:r>
                        <a:rPr kumimoji="0" lang="en-US" sz="3200" b="0" i="0" u="none" strike="noStrike" cap="none" normalizeH="0" baseline="0">
                          <a:ln>
                            <a:noFill/>
                          </a:ln>
                          <a:solidFill>
                            <a:schemeClr val="bg1"/>
                          </a:solidFill>
                          <a:effectLst/>
                          <a:latin typeface="Arial" charset="0"/>
                          <a:cs typeface="Arial" charset="0"/>
                        </a:rPr>
                        <a:t>   </a:t>
                      </a:r>
                      <a:r>
                        <a:rPr kumimoji="0" lang="ar-EG" sz="3200" b="0" i="0" u="none" strike="noStrike" cap="none" normalizeH="0" baseline="0">
                          <a:ln>
                            <a:noFill/>
                          </a:ln>
                          <a:solidFill>
                            <a:srgbClr val="FF9933"/>
                          </a:solidFill>
                          <a:effectLst/>
                          <a:latin typeface="Arial" charset="0"/>
                          <a:cs typeface="Arial" charset="0"/>
                        </a:rPr>
                        <a:t>(والمجد للـه دائماً)</a:t>
                      </a:r>
                      <a:endParaRPr kumimoji="0" lang="en-CA" sz="3200" b="0" i="0" u="none" strike="noStrike" cap="none" normalizeH="0" baseline="0">
                        <a:ln>
                          <a:noFill/>
                        </a:ln>
                        <a:solidFill>
                          <a:srgbClr val="FF9933"/>
                        </a:solidFill>
                        <a:effectLst/>
                        <a:latin typeface="Arial" charset="0"/>
                        <a:cs typeface="Arial" charset="0"/>
                      </a:endParaRPr>
                    </a:p>
                  </a:txBody>
                  <a:tcPr marL="109728" marR="109728"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42497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bg1"/>
                          </a:solidFill>
                          <a:effectLst/>
                          <a:latin typeface="Arial" charset="0"/>
                          <a:cs typeface="Arial" charset="0"/>
                        </a:rPr>
                        <a:t>18 C'était bien, en effet, parce qu'elle avait appris qu'il avait opéré ce signe qu'elle se portait à sa rencontre. 19 Les Pharisiens se dirent alors les uns aux autres: "Vous le voyez, vous n'arriverez à rien: voilà que le monde se met à sa suite!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1" i="0" u="none" strike="noStrike" cap="none" normalizeH="0" baseline="0">
                          <a:ln>
                            <a:noFill/>
                          </a:ln>
                          <a:solidFill>
                            <a:srgbClr val="FF9900"/>
                          </a:solidFill>
                          <a:effectLst/>
                          <a:latin typeface="Arial" charset="0"/>
                          <a:cs typeface="Arial" charset="0"/>
                        </a:rPr>
                        <a:t>(Gloire à Dieu éternellement.)</a:t>
                      </a:r>
                      <a:endParaRPr kumimoji="0" lang="ar-EG" sz="2400" b="1" i="0" u="none" strike="noStrike" cap="none" normalizeH="0" baseline="0">
                        <a:ln>
                          <a:noFill/>
                        </a:ln>
                        <a:solidFill>
                          <a:srgbClr val="FF9900"/>
                        </a:solidFill>
                        <a:effectLst/>
                        <a:latin typeface="Arial" charset="0"/>
                        <a:cs typeface="Arial" charset="0"/>
                      </a:endParaRPr>
                    </a:p>
                  </a:txBody>
                  <a:tcPr marL="109728" marR="109728"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a:ln>
                            <a:noFill/>
                          </a:ln>
                          <a:solidFill>
                            <a:schemeClr val="bg1"/>
                          </a:solidFill>
                          <a:effectLst/>
                          <a:latin typeface="Arial" charset="0"/>
                          <a:cs typeface="Arial" charset="0"/>
                        </a:rPr>
                        <a:t>18 For this reason the people also met Him, because they heard that He had done this sign. 19 The Pharisees therefore said among themselves, You see that you are accomplishing nothing. Look, the world has gone after Him!.</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rgbClr val="FF9900"/>
                          </a:solidFill>
                          <a:effectLst/>
                          <a:latin typeface="Arial" charset="0"/>
                          <a:cs typeface="Arial" charset="0"/>
                        </a:rPr>
                        <a:t>(Glory be to God forever.)</a:t>
                      </a:r>
                    </a:p>
                  </a:txBody>
                  <a:tcPr marL="109728" marR="109728"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39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954114" name="Rectangle 2"/>
          <p:cNvSpPr>
            <a:spLocks noChangeArrowheads="1"/>
          </p:cNvSpPr>
          <p:nvPr/>
        </p:nvSpPr>
        <p:spPr bwMode="auto">
          <a:xfrm>
            <a:off x="4464050" y="0"/>
            <a:ext cx="180975" cy="579438"/>
          </a:xfrm>
          <a:prstGeom prst="rect">
            <a:avLst/>
          </a:prstGeom>
          <a:noFill/>
          <a:ln w="9525">
            <a:noFill/>
            <a:miter lim="800000"/>
            <a:headEnd/>
            <a:tailEnd/>
          </a:ln>
          <a:effectLst/>
        </p:spPr>
        <p:txBody>
          <a:bodyPr wrap="none" lIns="90000" tIns="46800" rIns="90000" bIns="46800">
            <a:spAutoFit/>
          </a:bodyPr>
          <a:lstStyle/>
          <a:p>
            <a:pPr algn="ctr" eaLnBrk="0" hangingPunct="0">
              <a:spcBef>
                <a:spcPct val="0"/>
              </a:spcBef>
            </a:pPr>
            <a:endParaRPr lang="en-US" sz="3200" b="1">
              <a:solidFill>
                <a:srgbClr val="CC0000"/>
              </a:solidFill>
              <a:latin typeface="Times New Roman" pitchFamily="18" charset="0"/>
            </a:endParaRPr>
          </a:p>
        </p:txBody>
      </p:sp>
      <p:sp>
        <p:nvSpPr>
          <p:cNvPr id="4954115" name="Text Box 3"/>
          <p:cNvSpPr txBox="1">
            <a:spLocks noChangeArrowheads="1"/>
          </p:cNvSpPr>
          <p:nvPr/>
        </p:nvSpPr>
        <p:spPr bwMode="auto">
          <a:xfrm>
            <a:off x="1524000" y="685800"/>
            <a:ext cx="6400800" cy="457200"/>
          </a:xfrm>
          <a:prstGeom prst="rect">
            <a:avLst/>
          </a:prstGeom>
          <a:noFill/>
          <a:ln w="9525">
            <a:noFill/>
            <a:miter lim="800000"/>
            <a:headEnd/>
            <a:tailEnd/>
          </a:ln>
          <a:effectLst/>
        </p:spPr>
        <p:txBody>
          <a:bodyPr>
            <a:spAutoFit/>
          </a:bodyPr>
          <a:lstStyle/>
          <a:p>
            <a:pPr>
              <a:spcBef>
                <a:spcPct val="50000"/>
              </a:spcBef>
            </a:pPr>
            <a:endParaRPr lang="en-US" sz="2400">
              <a:latin typeface="Times New Roman" pitchFamily="18" charset="0"/>
            </a:endParaRPr>
          </a:p>
        </p:txBody>
      </p:sp>
      <p:sp>
        <p:nvSpPr>
          <p:cNvPr id="4954116" name="Rectangle 4"/>
          <p:cNvSpPr>
            <a:spLocks noChangeArrowheads="1"/>
          </p:cNvSpPr>
          <p:nvPr/>
        </p:nvSpPr>
        <p:spPr bwMode="auto">
          <a:xfrm>
            <a:off x="609600" y="304800"/>
            <a:ext cx="8305800" cy="579438"/>
          </a:xfrm>
          <a:prstGeom prst="rect">
            <a:avLst/>
          </a:prstGeom>
          <a:noFill/>
          <a:ln w="9525">
            <a:noFill/>
            <a:miter lim="800000"/>
            <a:headEnd/>
            <a:tailEnd/>
          </a:ln>
          <a:effectLst/>
        </p:spPr>
        <p:txBody>
          <a:bodyPr>
            <a:spAutoFit/>
          </a:bodyPr>
          <a:lstStyle/>
          <a:p>
            <a:pPr>
              <a:spcBef>
                <a:spcPct val="0"/>
              </a:spcBef>
            </a:pPr>
            <a:endParaRPr lang="en-US" sz="3200"/>
          </a:p>
        </p:txBody>
      </p:sp>
      <p:sp>
        <p:nvSpPr>
          <p:cNvPr id="4954117" name="Text Box 5"/>
          <p:cNvSpPr txBox="1">
            <a:spLocks noChangeArrowheads="1"/>
          </p:cNvSpPr>
          <p:nvPr/>
        </p:nvSpPr>
        <p:spPr bwMode="auto">
          <a:xfrm>
            <a:off x="685800" y="609600"/>
            <a:ext cx="7848600" cy="681038"/>
          </a:xfrm>
          <a:prstGeom prst="rect">
            <a:avLst/>
          </a:prstGeom>
          <a:solidFill>
            <a:srgbClr val="5F5F5F"/>
          </a:solidFill>
          <a:ln w="9525">
            <a:solidFill>
              <a:schemeClr val="tx1"/>
            </a:solidFill>
            <a:miter lim="800000"/>
            <a:headEnd/>
            <a:tailEnd/>
          </a:ln>
          <a:effectLst/>
        </p:spPr>
        <p:txBody>
          <a:bodyPr>
            <a:spAutoFit/>
          </a:bodyPr>
          <a:lstStyle/>
          <a:p>
            <a:pPr algn="ctr">
              <a:spcBef>
                <a:spcPct val="0"/>
              </a:spcBef>
            </a:pPr>
            <a:r>
              <a:rPr lang="en-US" sz="3800" b="1" dirty="0">
                <a:solidFill>
                  <a:schemeClr val="bg1"/>
                </a:solidFill>
              </a:rPr>
              <a:t>Sermon</a:t>
            </a:r>
            <a:endParaRPr lang="en-US" sz="3200" b="1" dirty="0">
              <a:solidFill>
                <a:schemeClr val="bg1"/>
              </a:solidFill>
              <a:latin typeface="Times New Roman" pitchFamily="18" charset="0"/>
            </a:endParaRPr>
          </a:p>
        </p:txBody>
      </p:sp>
      <p:pic>
        <p:nvPicPr>
          <p:cNvPr id="4954120" name="Picture 8" descr="Entry into Jerusalem"/>
          <p:cNvPicPr>
            <a:picLocks noChangeAspect="1" noChangeArrowheads="1"/>
          </p:cNvPicPr>
          <p:nvPr/>
        </p:nvPicPr>
        <p:blipFill>
          <a:blip r:embed="rId3"/>
          <a:srcRect/>
          <a:stretch>
            <a:fillRect/>
          </a:stretch>
        </p:blipFill>
        <p:spPr bwMode="auto">
          <a:xfrm>
            <a:off x="990600" y="1752600"/>
            <a:ext cx="7089775" cy="4381500"/>
          </a:xfrm>
          <a:prstGeom prst="rect">
            <a:avLst/>
          </a:prstGeom>
          <a:noFill/>
        </p:spPr>
      </p:pic>
    </p:spTree>
  </p:cSld>
  <p:clrMapOvr>
    <a:masterClrMapping/>
  </p:clrMapOvr>
  <p:transition/>
</p:sld>
</file>

<file path=ppt/slides/slide39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ext Box 14"/>
          <p:cNvSpPr txBox="1">
            <a:spLocks noChangeArrowheads="1"/>
          </p:cNvSpPr>
          <p:nvPr/>
        </p:nvSpPr>
        <p:spPr bwMode="auto">
          <a:xfrm>
            <a:off x="428596" y="71414"/>
            <a:ext cx="8286808" cy="677108"/>
          </a:xfrm>
          <a:prstGeom prst="rect">
            <a:avLst/>
          </a:prstGeom>
          <a:solidFill>
            <a:srgbClr val="339966"/>
          </a:solidFill>
          <a:ln w="9525">
            <a:solidFill>
              <a:schemeClr val="bg1"/>
            </a:solidFill>
            <a:miter lim="800000"/>
            <a:headEnd/>
            <a:tailEnd/>
          </a:ln>
          <a:effectLst/>
        </p:spPr>
        <p:txBody>
          <a:bodyPr wrap="square">
            <a:spAutoFit/>
          </a:bodyPr>
          <a:lstStyle/>
          <a:p>
            <a:pPr algn="ctr" rtl="0">
              <a:spcBef>
                <a:spcPct val="0"/>
              </a:spcBef>
            </a:pPr>
            <a:r>
              <a:rPr lang="en-US" sz="2800" b="1" dirty="0">
                <a:solidFill>
                  <a:schemeClr val="bg1"/>
                </a:solidFill>
              </a:rPr>
              <a:t>FOURTH GOSPEL RESPONSE</a:t>
            </a:r>
            <a:r>
              <a:rPr lang="en-US" sz="3800" b="1" dirty="0">
                <a:solidFill>
                  <a:schemeClr val="bg1"/>
                </a:solidFill>
              </a:rPr>
              <a:t> – </a:t>
            </a:r>
            <a:r>
              <a:rPr lang="ar-EG" sz="3200" b="1" dirty="0">
                <a:solidFill>
                  <a:schemeClr val="bg1"/>
                </a:solidFill>
              </a:rPr>
              <a:t>مرد الأنجيل الرابع</a:t>
            </a:r>
            <a:endParaRPr lang="en-US" sz="2400" b="1" dirty="0">
              <a:solidFill>
                <a:schemeClr val="bg1"/>
              </a:solidFill>
              <a:latin typeface="Times New Roman" pitchFamily="18" charset="0"/>
            </a:endParaRPr>
          </a:p>
        </p:txBody>
      </p:sp>
      <p:graphicFrame>
        <p:nvGraphicFramePr>
          <p:cNvPr id="6" name="Table 5"/>
          <p:cNvGraphicFramePr>
            <a:graphicFrameLocks noGrp="1"/>
          </p:cNvGraphicFramePr>
          <p:nvPr/>
        </p:nvGraphicFramePr>
        <p:xfrm>
          <a:off x="142876" y="731544"/>
          <a:ext cx="8858280" cy="6126480"/>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3708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Today the sayings are fulfilled,</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from the prophecies and proverbs,</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as Zechariah prophesied and said,</a:t>
                      </a:r>
                    </a:p>
                    <a:p>
                      <a:pPr marL="0" marR="0" indent="0" algn="ctr" defTabSz="914400" rtl="0" eaLnBrk="1" fontAlgn="auto" latinLnBrk="0" hangingPunct="1">
                        <a:lnSpc>
                          <a:spcPct val="100000"/>
                        </a:lnSpc>
                        <a:spcBef>
                          <a:spcPts val="0"/>
                        </a:spcBef>
                        <a:spcAft>
                          <a:spcPts val="0"/>
                        </a:spcAft>
                        <a:buClrTx/>
                        <a:buSzTx/>
                        <a:buFontTx/>
                        <a:buNone/>
                        <a:tabLst/>
                        <a:defRPr/>
                      </a:pPr>
                      <a:r>
                        <a:rPr lang="en-CA" sz="3200" b="0" dirty="0"/>
                        <a:t>a prophecy about Jesus Christ.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70840">
                <a:tc>
                  <a:txBody>
                    <a:bodyPr/>
                    <a:lstStyle/>
                    <a:p>
                      <a:pPr algn="ctr" rtl="1"/>
                      <a:r>
                        <a:rPr lang="ar-EG" sz="3200" b="0" kern="1200" dirty="0">
                          <a:solidFill>
                            <a:srgbClr val="FFFF99"/>
                          </a:solidFill>
                          <a:latin typeface="+mn-lt"/>
                          <a:ea typeface="+mn-ea"/>
                          <a:cs typeface="+mn-cs"/>
                        </a:rPr>
                        <a:t>اليوم تمت الأقوال،</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من النبوات والأمثال،</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كما تنبأ زكريا وقال،</a:t>
                      </a:r>
                      <a:endParaRPr lang="en-CA" sz="3200" b="0" kern="1200" dirty="0">
                        <a:solidFill>
                          <a:srgbClr val="FFFF99"/>
                        </a:solidFill>
                        <a:latin typeface="+mn-lt"/>
                        <a:ea typeface="+mn-ea"/>
                        <a:cs typeface="+mn-cs"/>
                      </a:endParaRPr>
                    </a:p>
                    <a:p>
                      <a:pPr algn="ctr" rtl="1"/>
                      <a:r>
                        <a:rPr lang="ar-EG" sz="3200" b="0" kern="1200" dirty="0">
                          <a:solidFill>
                            <a:srgbClr val="FFFF99"/>
                          </a:solidFill>
                          <a:latin typeface="+mn-lt"/>
                          <a:ea typeface="+mn-ea"/>
                          <a:cs typeface="+mn-cs"/>
                        </a:rPr>
                        <a:t>نبوة عن إيسوس بي إخرستوس.</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70840">
                <a:tc>
                  <a:txBody>
                    <a:bodyPr/>
                    <a:lstStyle/>
                    <a:p>
                      <a:pPr algn="ctr"/>
                      <a:r>
                        <a:rPr lang="fr-FR" sz="3200" b="0" kern="1200" dirty="0">
                          <a:solidFill>
                            <a:schemeClr val="lt1"/>
                          </a:solidFill>
                          <a:latin typeface="+mn-lt"/>
                          <a:ea typeface="+mn-ea"/>
                          <a:cs typeface="+mn-cs"/>
                        </a:rPr>
                        <a:t>Aujourd'hui, les paroles sont accomplies,</a:t>
                      </a:r>
                    </a:p>
                    <a:p>
                      <a:pPr algn="ctr"/>
                      <a:r>
                        <a:rPr lang="fr-FR" sz="3200" b="0" kern="1200" dirty="0">
                          <a:solidFill>
                            <a:schemeClr val="lt1"/>
                          </a:solidFill>
                          <a:latin typeface="+mn-lt"/>
                          <a:ea typeface="+mn-ea"/>
                          <a:cs typeface="+mn-cs"/>
                        </a:rPr>
                        <a:t>d'après les prophéties et les proverbes,</a:t>
                      </a:r>
                    </a:p>
                    <a:p>
                      <a:pPr algn="ctr"/>
                      <a:r>
                        <a:rPr lang="fr-FR" sz="3200" b="0" kern="1200" dirty="0">
                          <a:solidFill>
                            <a:schemeClr val="lt1"/>
                          </a:solidFill>
                          <a:latin typeface="+mn-lt"/>
                          <a:ea typeface="+mn-ea"/>
                          <a:cs typeface="+mn-cs"/>
                        </a:rPr>
                        <a:t>comme Zacharie prophétisa et dit,</a:t>
                      </a:r>
                    </a:p>
                    <a:p>
                      <a:pPr algn="ctr"/>
                      <a:r>
                        <a:rPr lang="fr-FR" sz="3200" b="0" kern="1200" dirty="0">
                          <a:solidFill>
                            <a:schemeClr val="lt1"/>
                          </a:solidFill>
                          <a:latin typeface="+mn-lt"/>
                          <a:ea typeface="+mn-ea"/>
                          <a:cs typeface="+mn-cs"/>
                        </a:rPr>
                        <a:t>une prophétie à propos de Jésus-Christ.</a:t>
                      </a:r>
                      <a:endParaRPr lang="en-CA" sz="3200" b="0" kern="1200" dirty="0">
                        <a:solidFill>
                          <a:schemeClr val="lt1"/>
                        </a:solidFill>
                        <a:latin typeface="+mn-lt"/>
                        <a:ea typeface="+mn-ea"/>
                        <a:cs typeface="+mn-cs"/>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pic>
        <p:nvPicPr>
          <p:cNvPr id="3076" name="Picture 4" descr="http://candidchatter.files.wordpress.com/2008/03/palm-sunday.jpg"/>
          <p:cNvPicPr>
            <a:picLocks noChangeAspect="1" noChangeArrowheads="1"/>
          </p:cNvPicPr>
          <p:nvPr/>
        </p:nvPicPr>
        <p:blipFill>
          <a:blip r:embed="rId2"/>
          <a:srcRect/>
          <a:stretch>
            <a:fillRect/>
          </a:stretch>
        </p:blipFill>
        <p:spPr bwMode="auto">
          <a:xfrm>
            <a:off x="7467291" y="2786058"/>
            <a:ext cx="1462427" cy="1973275"/>
          </a:xfrm>
          <a:prstGeom prst="rect">
            <a:avLst/>
          </a:prstGeom>
          <a:noFill/>
        </p:spPr>
      </p:pic>
    </p:spTree>
  </p:cSld>
  <p:clrMapOvr>
    <a:masterClrMapping/>
  </p:clrMapOvr>
  <p:transition/>
</p:sld>
</file>

<file path=ppt/slides/slide39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8" name="Group 16"/>
          <p:cNvGraphicFramePr>
            <a:graphicFrameLocks noGrp="1"/>
          </p:cNvGraphicFramePr>
          <p:nvPr/>
        </p:nvGraphicFramePr>
        <p:xfrm>
          <a:off x="1" y="642918"/>
          <a:ext cx="9144000" cy="5278438"/>
        </p:xfrm>
        <a:graphic>
          <a:graphicData uri="http://schemas.openxmlformats.org/drawingml/2006/table">
            <a:tbl>
              <a:tblPr/>
              <a:tblGrid>
                <a:gridCol w="2165684">
                  <a:extLst>
                    <a:ext uri="{9D8B030D-6E8A-4147-A177-3AD203B41FA5}">
                      <a16:colId xmlns:a16="http://schemas.microsoft.com/office/drawing/2014/main" val="20000"/>
                    </a:ext>
                  </a:extLst>
                </a:gridCol>
                <a:gridCol w="2286000">
                  <a:extLst>
                    <a:ext uri="{9D8B030D-6E8A-4147-A177-3AD203B41FA5}">
                      <a16:colId xmlns:a16="http://schemas.microsoft.com/office/drawing/2014/main" val="20001"/>
                    </a:ext>
                  </a:extLst>
                </a:gridCol>
                <a:gridCol w="2346158">
                  <a:extLst>
                    <a:ext uri="{9D8B030D-6E8A-4147-A177-3AD203B41FA5}">
                      <a16:colId xmlns:a16="http://schemas.microsoft.com/office/drawing/2014/main" val="20002"/>
                    </a:ext>
                  </a:extLst>
                </a:gridCol>
                <a:gridCol w="2346158">
                  <a:extLst>
                    <a:ext uri="{9D8B030D-6E8A-4147-A177-3AD203B41FA5}">
                      <a16:colId xmlns:a16="http://schemas.microsoft.com/office/drawing/2014/main" val="20003"/>
                    </a:ext>
                  </a:extLst>
                </a:gridCol>
              </a:tblGrid>
              <a:tr h="52784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bg1"/>
                          </a:solidFill>
                          <a:effectLst/>
                          <a:latin typeface="Arial" charset="0"/>
                          <a:cs typeface="Arial" charset="0"/>
                        </a:rPr>
                        <a:t>Hosanna in the highest: This is the King of Israel: Blessed is He, Who comes in the name: of the Lord of Hosts.</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bg1"/>
                          </a:solidFill>
                          <a:effectLst/>
                          <a:latin typeface="Coptic" pitchFamily="2" charset="0"/>
                          <a:cs typeface="Arial" charset="0"/>
                        </a:rPr>
                        <a:t>Wcanna</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n/et[</a:t>
                      </a:r>
                      <a:r>
                        <a:rPr kumimoji="0" lang="en-US" sz="2800" b="0" i="0" u="none" strike="noStrike" cap="none" normalizeH="0" baseline="0" dirty="0" err="1">
                          <a:ln>
                            <a:noFill/>
                          </a:ln>
                          <a:solidFill>
                            <a:schemeClr val="bg1"/>
                          </a:solidFill>
                          <a:effectLst/>
                          <a:latin typeface="Coptic" pitchFamily="2" charset="0"/>
                          <a:cs typeface="Arial" charset="0"/>
                        </a:rPr>
                        <a:t>oci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vai</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p~ouro</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m~pIcra</a:t>
                      </a:r>
                      <a:r>
                        <a:rPr kumimoji="0" lang="en-US" sz="2800" b="0" i="0" u="none" strike="noStrike" cap="none" normalizeH="0" baseline="0" dirty="0">
                          <a:ln>
                            <a:noFill/>
                          </a:ln>
                          <a:solidFill>
                            <a:schemeClr val="bg1"/>
                          </a:solidFill>
                          <a:effectLst/>
                          <a:latin typeface="Coptic" pitchFamily="2" charset="0"/>
                          <a:cs typeface="Arial" charset="0"/>
                        </a:rPr>
                        <a:t>/l: </a:t>
                      </a:r>
                      <a:r>
                        <a:rPr kumimoji="0" lang="en-US" sz="2800" b="0" i="0" u="none" strike="noStrike" cap="none" normalizeH="0" baseline="0" dirty="0" err="1">
                          <a:ln>
                            <a:noFill/>
                          </a:ln>
                          <a:solidFill>
                            <a:schemeClr val="bg1"/>
                          </a:solidFill>
                          <a:effectLst/>
                          <a:latin typeface="Coptic" pitchFamily="2" charset="0"/>
                          <a:cs typeface="Arial" charset="0"/>
                        </a:rPr>
                        <a:t>f~c~marwout</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n~je</a:t>
                      </a:r>
                      <a:r>
                        <a:rPr kumimoji="0" lang="en-US" sz="2800" b="0" i="0" u="none" strike="noStrike" cap="none" normalizeH="0" baseline="0" dirty="0">
                          <a:ln>
                            <a:noFill/>
                          </a:ln>
                          <a:solidFill>
                            <a:schemeClr val="bg1"/>
                          </a:solidFill>
                          <a:effectLst/>
                          <a:latin typeface="Coptic" pitchFamily="2" charset="0"/>
                          <a:cs typeface="Arial" charset="0"/>
                        </a:rPr>
                        <a:t> v/</a:t>
                      </a:r>
                      <a:r>
                        <a:rPr kumimoji="0" lang="en-US" sz="2800" b="0" i="0" u="none" strike="noStrike" cap="none" normalizeH="0" baseline="0" dirty="0" err="1">
                          <a:ln>
                            <a:noFill/>
                          </a:ln>
                          <a:solidFill>
                            <a:schemeClr val="bg1"/>
                          </a:solidFill>
                          <a:effectLst/>
                          <a:latin typeface="Coptic" pitchFamily="2" charset="0"/>
                          <a:cs typeface="Arial" charset="0"/>
                        </a:rPr>
                        <a:t>eyn</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ou</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qen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v~ran</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m~P</a:t>
                      </a:r>
                      <a:r>
                        <a:rPr kumimoji="0" lang="en-US" sz="2800" b="0" i="0" u="none" strike="noStrike" cap="none" normalizeH="0" baseline="0" dirty="0">
                          <a:ln>
                            <a:noFill/>
                          </a:ln>
                          <a:solidFill>
                            <a:schemeClr val="bg1"/>
                          </a:solidFill>
                          <a:effectLst/>
                          <a:latin typeface="Coptic" pitchFamily="2" charset="0"/>
                          <a:cs typeface="Arial" charset="0"/>
                        </a:rPr>
                        <a:t>~[</a:t>
                      </a:r>
                      <a:r>
                        <a:rPr kumimoji="0" lang="en-US" sz="2800" b="0" i="0" u="none" strike="noStrike" cap="none" normalizeH="0" baseline="0" dirty="0" err="1">
                          <a:ln>
                            <a:noFill/>
                          </a:ln>
                          <a:solidFill>
                            <a:schemeClr val="bg1"/>
                          </a:solidFill>
                          <a:effectLst/>
                          <a:latin typeface="Coptic" pitchFamily="2" charset="0"/>
                          <a:cs typeface="Arial" charset="0"/>
                        </a:rPr>
                        <a:t>oic</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n~te</a:t>
                      </a:r>
                      <a:r>
                        <a:rPr kumimoji="0" lang="en-US" sz="2800" b="0" i="0" u="none" strike="noStrike" cap="none" normalizeH="0" baseline="0" dirty="0">
                          <a:ln>
                            <a:noFill/>
                          </a:ln>
                          <a:solidFill>
                            <a:schemeClr val="bg1"/>
                          </a:solidFill>
                          <a:effectLst/>
                          <a:latin typeface="Coptic" pitchFamily="2" charset="0"/>
                          <a:cs typeface="Arial" charset="0"/>
                        </a:rPr>
                        <a:t> </a:t>
                      </a:r>
                      <a:r>
                        <a:rPr kumimoji="0" lang="en-US" sz="2800" b="0" i="0" u="none" strike="noStrike" cap="none" normalizeH="0" baseline="0" dirty="0" err="1">
                          <a:ln>
                            <a:noFill/>
                          </a:ln>
                          <a:solidFill>
                            <a:schemeClr val="bg1"/>
                          </a:solidFill>
                          <a:effectLst/>
                          <a:latin typeface="Coptic" pitchFamily="2" charset="0"/>
                          <a:cs typeface="Arial" charset="0"/>
                        </a:rPr>
                        <a:t>nijom</a:t>
                      </a:r>
                      <a:r>
                        <a:rPr kumimoji="0" lang="en-US" sz="2800" b="0" i="0" u="none" strike="noStrike" cap="none" normalizeH="0" baseline="0" dirty="0">
                          <a:ln>
                            <a:noFill/>
                          </a:ln>
                          <a:solidFill>
                            <a:schemeClr val="bg1"/>
                          </a:solidFill>
                          <a:effectLst/>
                          <a:latin typeface="Coptic"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noProof="0" dirty="0" err="1">
                          <a:ln>
                            <a:noFill/>
                          </a:ln>
                          <a:solidFill>
                            <a:schemeClr val="bg1"/>
                          </a:solidFill>
                          <a:effectLst/>
                          <a:latin typeface="+mn-lt"/>
                          <a:cs typeface="Arial" charset="0"/>
                        </a:rPr>
                        <a:t>Osanna</a:t>
                      </a:r>
                      <a:r>
                        <a:rPr kumimoji="0" lang="fr-CA" sz="3200" b="0" i="0" u="none" strike="noStrike" cap="none" normalizeH="0" baseline="0" noProof="0" dirty="0">
                          <a:ln>
                            <a:noFill/>
                          </a:ln>
                          <a:solidFill>
                            <a:schemeClr val="bg1"/>
                          </a:solidFill>
                          <a:effectLst/>
                          <a:latin typeface="+mn-lt"/>
                          <a:cs typeface="Arial" charset="0"/>
                        </a:rPr>
                        <a:t> au plus hauts, voici le roi d’ Israël: Béni soit celui qui vient au Nom du Seigneur des armées</a:t>
                      </a:r>
                    </a:p>
                  </a:txBody>
                  <a:tcPr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400" b="0" i="0" u="none" strike="noStrike" cap="none" normalizeH="0" baseline="0" dirty="0">
                          <a:ln>
                            <a:noFill/>
                          </a:ln>
                          <a:solidFill>
                            <a:schemeClr val="bg1"/>
                          </a:solidFill>
                          <a:effectLst/>
                          <a:latin typeface="Coptic" pitchFamily="2" charset="0"/>
                          <a:cs typeface="Arial" charset="0"/>
                        </a:rPr>
                        <a:t>أوصنا في الاعالي.</a:t>
                      </a:r>
                      <a:r>
                        <a:rPr kumimoji="0" lang="en-CA" sz="3400" b="0" i="0" u="none" strike="noStrike" cap="none" normalizeH="0" baseline="0" dirty="0">
                          <a:ln>
                            <a:noFill/>
                          </a:ln>
                          <a:solidFill>
                            <a:schemeClr val="bg1"/>
                          </a:solidFill>
                          <a:effectLst/>
                          <a:latin typeface="Coptic" pitchFamily="2" charset="0"/>
                          <a:cs typeface="Arial" charset="0"/>
                        </a:rPr>
                        <a:t>   </a:t>
                      </a:r>
                      <a:r>
                        <a:rPr kumimoji="0" lang="ar-EG" sz="3400" b="0" i="0" u="none" strike="noStrike" cap="none" normalizeH="0" baseline="0" dirty="0">
                          <a:ln>
                            <a:noFill/>
                          </a:ln>
                          <a:solidFill>
                            <a:schemeClr val="bg1"/>
                          </a:solidFill>
                          <a:effectLst/>
                          <a:latin typeface="Coptic" pitchFamily="2" charset="0"/>
                          <a:cs typeface="Arial" charset="0"/>
                        </a:rPr>
                        <a:t> هذا هو ملك إسرائيل. مبارك الآتي بإسم رب القوات.</a:t>
                      </a:r>
                      <a:endParaRPr kumimoji="0" lang="en-US" sz="3400" b="0" i="0" u="none" strike="noStrike" cap="none" normalizeH="0" baseline="0" dirty="0">
                        <a:ln>
                          <a:noFill/>
                        </a:ln>
                        <a:solidFill>
                          <a:schemeClr val="bg1"/>
                        </a:solidFill>
                        <a:effectLst/>
                        <a:latin typeface="Coptic" pitchFamily="2"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Rectangle 9"/>
          <p:cNvSpPr/>
          <p:nvPr/>
        </p:nvSpPr>
        <p:spPr>
          <a:xfrm>
            <a:off x="500034" y="6072206"/>
            <a:ext cx="8286776" cy="701731"/>
          </a:xfrm>
          <a:prstGeom prst="rect">
            <a:avLst/>
          </a:prstGeom>
        </p:spPr>
        <p:txBody>
          <a:bodyPr wrap="square">
            <a:spAutoFit/>
          </a:bodyPr>
          <a:lstStyle/>
          <a:p>
            <a:pPr lvl="0" algn="l" rtl="0">
              <a:spcBef>
                <a:spcPct val="20000"/>
              </a:spcBef>
            </a:pPr>
            <a:r>
              <a:rPr lang="en-US" i="1" dirty="0" err="1">
                <a:solidFill>
                  <a:schemeClr val="bg1"/>
                </a:solidFill>
              </a:rPr>
              <a:t>Oasanna</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ni</a:t>
            </a:r>
            <a:r>
              <a:rPr lang="en-US" i="1" dirty="0">
                <a:solidFill>
                  <a:schemeClr val="bg1"/>
                </a:solidFill>
              </a:rPr>
              <a:t> et </a:t>
            </a:r>
            <a:r>
              <a:rPr lang="en-US" i="1" dirty="0" err="1">
                <a:solidFill>
                  <a:schemeClr val="bg1"/>
                </a:solidFill>
              </a:rPr>
              <a:t>chosi</a:t>
            </a:r>
            <a:r>
              <a:rPr lang="en-US" i="1" dirty="0">
                <a:solidFill>
                  <a:schemeClr val="bg1"/>
                </a:solidFill>
              </a:rPr>
              <a:t>: </a:t>
            </a:r>
            <a:r>
              <a:rPr lang="en-US" i="1" dirty="0" err="1">
                <a:solidFill>
                  <a:schemeClr val="bg1"/>
                </a:solidFill>
              </a:rPr>
              <a:t>fai</a:t>
            </a:r>
            <a:r>
              <a:rPr lang="en-US" i="1" dirty="0">
                <a:solidFill>
                  <a:schemeClr val="bg1"/>
                </a:solidFill>
              </a:rPr>
              <a:t> </a:t>
            </a:r>
            <a:r>
              <a:rPr lang="en-US" i="1" dirty="0" err="1">
                <a:solidFill>
                  <a:schemeClr val="bg1"/>
                </a:solidFill>
              </a:rPr>
              <a:t>pe</a:t>
            </a:r>
            <a:r>
              <a:rPr lang="en-US" i="1" dirty="0">
                <a:solidFill>
                  <a:schemeClr val="bg1"/>
                </a:solidFill>
              </a:rPr>
              <a:t> </a:t>
            </a:r>
            <a:r>
              <a:rPr lang="en-US" i="1" dirty="0" err="1">
                <a:solidFill>
                  <a:schemeClr val="bg1"/>
                </a:solidFill>
              </a:rPr>
              <a:t>ep</a:t>
            </a:r>
            <a:r>
              <a:rPr lang="en-US" i="1" dirty="0">
                <a:solidFill>
                  <a:schemeClr val="bg1"/>
                </a:solidFill>
              </a:rPr>
              <a:t> </a:t>
            </a:r>
            <a:r>
              <a:rPr lang="en-US" i="1" dirty="0" err="1">
                <a:solidFill>
                  <a:schemeClr val="bg1"/>
                </a:solidFill>
              </a:rPr>
              <a:t>ooro</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pIsraeel</a:t>
            </a:r>
            <a:r>
              <a:rPr lang="en-US" i="1" dirty="0">
                <a:solidFill>
                  <a:schemeClr val="bg1"/>
                </a:solidFill>
              </a:rPr>
              <a:t>: </a:t>
            </a:r>
          </a:p>
          <a:p>
            <a:pPr lvl="0" algn="l" rtl="0">
              <a:spcBef>
                <a:spcPct val="20000"/>
              </a:spcBef>
            </a:pPr>
            <a:r>
              <a:rPr lang="en-US" i="1" dirty="0" err="1">
                <a:solidFill>
                  <a:schemeClr val="bg1"/>
                </a:solidFill>
              </a:rPr>
              <a:t>ef</a:t>
            </a:r>
            <a:r>
              <a:rPr lang="en-US" i="1" dirty="0">
                <a:solidFill>
                  <a:schemeClr val="bg1"/>
                </a:solidFill>
              </a:rPr>
              <a:t> </a:t>
            </a:r>
            <a:r>
              <a:rPr lang="en-US" i="1" dirty="0" err="1">
                <a:solidFill>
                  <a:schemeClr val="bg1"/>
                </a:solidFill>
              </a:rPr>
              <a:t>esmaroa</a:t>
            </a:r>
            <a:r>
              <a:rPr lang="en-US" i="1" dirty="0">
                <a:solidFill>
                  <a:schemeClr val="bg1"/>
                </a:solidFill>
              </a:rPr>
              <a:t> </a:t>
            </a:r>
            <a:r>
              <a:rPr lang="en-US" i="1" dirty="0" err="1">
                <a:solidFill>
                  <a:schemeClr val="bg1"/>
                </a:solidFill>
              </a:rPr>
              <a:t>oot</a:t>
            </a:r>
            <a:r>
              <a:rPr lang="en-US" i="1" dirty="0">
                <a:solidFill>
                  <a:schemeClr val="bg1"/>
                </a:solidFill>
              </a:rPr>
              <a:t> </a:t>
            </a:r>
            <a:r>
              <a:rPr lang="en-US" i="1" dirty="0" err="1">
                <a:solidFill>
                  <a:schemeClr val="bg1"/>
                </a:solidFill>
              </a:rPr>
              <a:t>enje</a:t>
            </a:r>
            <a:r>
              <a:rPr lang="en-US" i="1" dirty="0">
                <a:solidFill>
                  <a:schemeClr val="bg1"/>
                </a:solidFill>
              </a:rPr>
              <a:t> fee eth nee </a:t>
            </a:r>
            <a:r>
              <a:rPr lang="en-US" i="1" dirty="0" err="1">
                <a:solidFill>
                  <a:schemeClr val="bg1"/>
                </a:solidFill>
              </a:rPr>
              <a:t>oo</a:t>
            </a:r>
            <a:r>
              <a:rPr lang="en-US" i="1" dirty="0">
                <a:solidFill>
                  <a:schemeClr val="bg1"/>
                </a:solidFill>
              </a:rPr>
              <a:t>: </a:t>
            </a:r>
            <a:r>
              <a:rPr lang="en-US" i="1" dirty="0" err="1">
                <a:solidFill>
                  <a:schemeClr val="bg1"/>
                </a:solidFill>
              </a:rPr>
              <a:t>khen</a:t>
            </a:r>
            <a:r>
              <a:rPr lang="en-US" i="1" dirty="0">
                <a:solidFill>
                  <a:schemeClr val="bg1"/>
                </a:solidFill>
              </a:rPr>
              <a:t> </a:t>
            </a:r>
            <a:r>
              <a:rPr lang="en-US" i="1" dirty="0" err="1">
                <a:solidFill>
                  <a:schemeClr val="bg1"/>
                </a:solidFill>
              </a:rPr>
              <a:t>efran</a:t>
            </a:r>
            <a:r>
              <a:rPr lang="en-US" i="1" dirty="0">
                <a:solidFill>
                  <a:schemeClr val="bg1"/>
                </a:solidFill>
              </a:rPr>
              <a:t> </a:t>
            </a:r>
            <a:r>
              <a:rPr lang="en-US" i="1" dirty="0" err="1">
                <a:solidFill>
                  <a:schemeClr val="bg1"/>
                </a:solidFill>
              </a:rPr>
              <a:t>em</a:t>
            </a:r>
            <a:r>
              <a:rPr lang="en-US" i="1" dirty="0">
                <a:solidFill>
                  <a:schemeClr val="bg1"/>
                </a:solidFill>
              </a:rPr>
              <a:t> </a:t>
            </a:r>
            <a:r>
              <a:rPr lang="en-US" i="1" dirty="0" err="1">
                <a:solidFill>
                  <a:schemeClr val="bg1"/>
                </a:solidFill>
              </a:rPr>
              <a:t>Epchois</a:t>
            </a:r>
            <a:r>
              <a:rPr lang="en-US" i="1" dirty="0">
                <a:solidFill>
                  <a:schemeClr val="bg1"/>
                </a:solidFill>
              </a:rPr>
              <a:t> </a:t>
            </a:r>
            <a:r>
              <a:rPr lang="en-US" i="1" dirty="0" err="1">
                <a:solidFill>
                  <a:schemeClr val="bg1"/>
                </a:solidFill>
              </a:rPr>
              <a:t>ente</a:t>
            </a:r>
            <a:r>
              <a:rPr lang="en-US" i="1" dirty="0">
                <a:solidFill>
                  <a:schemeClr val="bg1"/>
                </a:solidFill>
              </a:rPr>
              <a:t> </a:t>
            </a:r>
            <a:r>
              <a:rPr lang="en-US" i="1" dirty="0" err="1">
                <a:solidFill>
                  <a:schemeClr val="bg1"/>
                </a:solidFill>
              </a:rPr>
              <a:t>ni</a:t>
            </a:r>
            <a:r>
              <a:rPr lang="en-US" i="1" dirty="0">
                <a:solidFill>
                  <a:schemeClr val="bg1"/>
                </a:solidFill>
              </a:rPr>
              <a:t> </a:t>
            </a:r>
            <a:r>
              <a:rPr lang="en-US" i="1" dirty="0" err="1">
                <a:solidFill>
                  <a:schemeClr val="bg1"/>
                </a:solidFill>
              </a:rPr>
              <a:t>gom</a:t>
            </a:r>
            <a:r>
              <a:rPr lang="en-US" i="1" dirty="0">
                <a:solidFill>
                  <a:schemeClr val="bg1"/>
                </a:solidFill>
              </a:rPr>
              <a:t>.</a:t>
            </a:r>
          </a:p>
        </p:txBody>
      </p:sp>
      <p:pic>
        <p:nvPicPr>
          <p:cNvPr id="1026" name="Picture 2"/>
          <p:cNvPicPr>
            <a:picLocks noChangeAspect="1" noChangeArrowheads="1"/>
          </p:cNvPicPr>
          <p:nvPr/>
        </p:nvPicPr>
        <p:blipFill>
          <a:blip r:embed="rId2"/>
          <a:srcRect/>
          <a:stretch>
            <a:fillRect/>
          </a:stretch>
        </p:blipFill>
        <p:spPr bwMode="auto">
          <a:xfrm>
            <a:off x="7072330" y="4120977"/>
            <a:ext cx="1701257" cy="2308419"/>
          </a:xfrm>
          <a:prstGeom prst="rect">
            <a:avLst/>
          </a:prstGeom>
          <a:noFill/>
          <a:ln w="9525">
            <a:noFill/>
            <a:miter lim="800000"/>
            <a:headEnd/>
            <a:tailEnd/>
          </a:ln>
          <a:effectLst/>
        </p:spPr>
      </p:pic>
    </p:spTree>
  </p:cSld>
  <p:clrMapOvr>
    <a:masterClrMapping/>
  </p:clrMapOvr>
  <p:transition/>
</p:sld>
</file>

<file path=ppt/slides/slide39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 name="Footer Placeholder 2"/>
          <p:cNvSpPr>
            <a:spLocks noGrp="1"/>
          </p:cNvSpPr>
          <p:nvPr>
            <p:ph type="ftr" sz="quarter" idx="11"/>
          </p:nvPr>
        </p:nvSpPr>
        <p:spPr/>
        <p:txBody>
          <a:bodyPr/>
          <a:lstStyle/>
          <a:p>
            <a:r>
              <a:rPr lang="en-US" sz="1400" dirty="0"/>
              <a:t>			</a:t>
            </a:r>
            <a:endParaRPr lang="en-US" sz="1400" b="0" dirty="0">
              <a:solidFill>
                <a:schemeClr val="tx1"/>
              </a:solidFill>
            </a:endParaRPr>
          </a:p>
        </p:txBody>
      </p:sp>
      <p:graphicFrame>
        <p:nvGraphicFramePr>
          <p:cNvPr id="11449392" name="Group 48"/>
          <p:cNvGraphicFramePr>
            <a:graphicFrameLocks noGrp="1"/>
          </p:cNvGraphicFramePr>
          <p:nvPr>
            <p:ph idx="4294967295"/>
          </p:nvPr>
        </p:nvGraphicFramePr>
        <p:xfrm>
          <a:off x="32" y="706438"/>
          <a:ext cx="9144000" cy="5925312"/>
        </p:xfrm>
        <a:graphic>
          <a:graphicData uri="http://schemas.openxmlformats.org/drawingml/2006/table">
            <a:tbl>
              <a:tblPr/>
              <a:tblGrid>
                <a:gridCol w="5840413">
                  <a:extLst>
                    <a:ext uri="{9D8B030D-6E8A-4147-A177-3AD203B41FA5}">
                      <a16:colId xmlns:a16="http://schemas.microsoft.com/office/drawing/2014/main" val="20000"/>
                    </a:ext>
                  </a:extLst>
                </a:gridCol>
                <a:gridCol w="3303587">
                  <a:extLst>
                    <a:ext uri="{9D8B030D-6E8A-4147-A177-3AD203B41FA5}">
                      <a16:colId xmlns:a16="http://schemas.microsoft.com/office/drawing/2014/main" val="20001"/>
                    </a:ext>
                  </a:extLst>
                </a:gridCol>
              </a:tblGrid>
              <a:tr h="1733550">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For blessed is the Father and the Son:</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and the Holy Spirit:</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the Perfect Trinity:</a:t>
                      </a:r>
                    </a:p>
                    <a:p>
                      <a:pPr marL="0" marR="0" lvl="0" indent="0" algn="l" defTabSz="914400" rtl="0" eaLnBrk="1" fontAlgn="base" latinLnBrk="0" hangingPunct="1">
                        <a:lnSpc>
                          <a:spcPct val="80000"/>
                        </a:lnSpc>
                        <a:spcBef>
                          <a:spcPct val="20000"/>
                        </a:spcBef>
                        <a:spcAft>
                          <a:spcPct val="0"/>
                        </a:spcAft>
                        <a:buClrTx/>
                        <a:buSzTx/>
                        <a:buFontTx/>
                        <a:buNone/>
                        <a:tabLst/>
                      </a:pPr>
                      <a:r>
                        <a:rPr kumimoji="0" lang="en-US" sz="2600" b="0" i="0" u="none" strike="noStrike" cap="none" normalizeH="0" baseline="0" dirty="0">
                          <a:ln>
                            <a:noFill/>
                          </a:ln>
                          <a:solidFill>
                            <a:schemeClr val="bg1"/>
                          </a:solidFill>
                          <a:effectLst/>
                          <a:latin typeface="Arial" charset="0"/>
                          <a:cs typeface="Arial" charset="0"/>
                        </a:rPr>
                        <a:t>We worship Him and glorify Him.</a:t>
                      </a:r>
                    </a:p>
                  </a:txBody>
                  <a:tcP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لأنه مبارك الآب والآبن</a:t>
                      </a:r>
                      <a:r>
                        <a:rPr kumimoji="0" lang="fr-CA" sz="3200" b="0" i="0" u="none" strike="noStrike" cap="none" normalizeH="0" baseline="0" dirty="0">
                          <a:ln>
                            <a:noFill/>
                          </a:ln>
                          <a:solidFill>
                            <a:schemeClr val="bg1"/>
                          </a:solidFill>
                          <a:effectLst/>
                          <a:latin typeface="Arial" charset="0"/>
                          <a:cs typeface="Arial" charset="0"/>
                        </a:rPr>
                        <a:t> </a:t>
                      </a:r>
                      <a:r>
                        <a:rPr kumimoji="0" lang="ar-EG" sz="3200" b="0" i="0" u="none" strike="noStrike" cap="none" normalizeH="0" baseline="0" dirty="0">
                          <a:ln>
                            <a:noFill/>
                          </a:ln>
                          <a:solidFill>
                            <a:schemeClr val="bg1"/>
                          </a:solidFill>
                          <a:effectLst/>
                          <a:latin typeface="Arial" charset="0"/>
                          <a:cs typeface="Arial" charset="0"/>
                        </a:rPr>
                        <a:t> والروح القدس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الثالوث الكامل </a:t>
                      </a:r>
                      <a:endParaRPr kumimoji="0" lang="fr-CA" sz="32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bg1"/>
                          </a:solidFill>
                          <a:effectLst/>
                          <a:latin typeface="Arial" charset="0"/>
                          <a:cs typeface="Arial" charset="0"/>
                        </a:rPr>
                        <a:t>نسجد له و نمجد ه .</a:t>
                      </a:r>
                      <a:endParaRPr kumimoji="0" lang="en-US" sz="3200" b="0" i="0" u="none" strike="noStrike" cap="none" normalizeH="0" baseline="0" dirty="0">
                        <a:ln>
                          <a:noFill/>
                        </a:ln>
                        <a:solidFill>
                          <a:schemeClr val="bg1"/>
                        </a:solidFill>
                        <a:effectLst/>
                        <a:latin typeface="Arial" charset="0"/>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00238">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Je </a:t>
                      </a:r>
                      <a:r>
                        <a:rPr kumimoji="0" lang="en-US" sz="3400" b="0" i="0" u="none" strike="noStrike" cap="none" normalizeH="0" baseline="0" dirty="0" err="1">
                          <a:ln>
                            <a:noFill/>
                          </a:ln>
                          <a:solidFill>
                            <a:srgbClr val="FFFF00"/>
                          </a:solidFill>
                          <a:effectLst/>
                          <a:latin typeface="Coptic" pitchFamily="2" charset="0"/>
                          <a:cs typeface="Arial" charset="0"/>
                        </a:rPr>
                        <a:t>f~c~marwout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n~je</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V~iwt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P~s/</a:t>
                      </a:r>
                      <a:r>
                        <a:rPr kumimoji="0" lang="en-US" sz="3400" b="0" i="0" u="none" strike="noStrike" cap="none" normalizeH="0" baseline="0" dirty="0" err="1">
                          <a:ln>
                            <a:noFill/>
                          </a:ln>
                          <a:solidFill>
                            <a:srgbClr val="FFFF00"/>
                          </a:solidFill>
                          <a:effectLst/>
                          <a:latin typeface="Coptic" pitchFamily="2" charset="0"/>
                          <a:cs typeface="Arial" charset="0"/>
                        </a:rPr>
                        <a:t>ri</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nem</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Pip~neuma</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eyouab</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 pitchFamily="2" charset="0"/>
                          <a:cs typeface="Arial" charset="0"/>
                        </a:rPr>
                        <a:t>}</a:t>
                      </a:r>
                      <a:r>
                        <a:rPr kumimoji="0" lang="en-US" sz="3400" b="0" i="0" u="none" strike="noStrike" cap="none" normalizeH="0" baseline="0" dirty="0" err="1">
                          <a:ln>
                            <a:noFill/>
                          </a:ln>
                          <a:solidFill>
                            <a:srgbClr val="FFFF00"/>
                          </a:solidFill>
                          <a:effectLst/>
                          <a:latin typeface="Coptic" pitchFamily="2" charset="0"/>
                          <a:cs typeface="Arial" charset="0"/>
                        </a:rPr>
                        <a:t>t~riac</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etj</a:t>
                      </a:r>
                      <a:r>
                        <a:rPr kumimoji="0" lang="en-US" sz="3400" b="0" i="0" u="none" strike="noStrike" cap="none" normalizeH="0" baseline="0" dirty="0">
                          <a:ln>
                            <a:noFill/>
                          </a:ln>
                          <a:solidFill>
                            <a:srgbClr val="FFFF00"/>
                          </a:solidFill>
                          <a:effectLst/>
                          <a:latin typeface="Coptic" pitchFamily="2" charset="0"/>
                          <a:cs typeface="Arial" charset="0"/>
                        </a:rPr>
                        <a:t>/k </a:t>
                      </a:r>
                      <a:r>
                        <a:rPr kumimoji="0" lang="en-US" sz="3400" b="0" i="0" u="none" strike="noStrike" cap="none" normalizeH="0" baseline="0" dirty="0" err="1">
                          <a:ln>
                            <a:noFill/>
                          </a:ln>
                          <a:solidFill>
                            <a:srgbClr val="FFFF00"/>
                          </a:solidFill>
                          <a:effectLst/>
                          <a:latin typeface="Coptic" pitchFamily="2" charset="0"/>
                          <a:cs typeface="Arial" charset="0"/>
                        </a:rPr>
                        <a:t>e~bol</a:t>
                      </a:r>
                      <a:r>
                        <a:rPr kumimoji="0" lang="en-US" sz="3400" b="0" i="0" u="none" strike="noStrike" cap="none" normalizeH="0" baseline="0" dirty="0">
                          <a:ln>
                            <a:noFill/>
                          </a:ln>
                          <a:solidFill>
                            <a:srgbClr val="FFFF00"/>
                          </a:solidFill>
                          <a:effectLst/>
                          <a:latin typeface="Coptic"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 pitchFamily="2" charset="0"/>
                          <a:cs typeface="Arial" charset="0"/>
                        </a:rPr>
                        <a:t>tenouwst</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m~moc</a:t>
                      </a:r>
                      <a:r>
                        <a:rPr kumimoji="0" lang="en-US" sz="3400" b="0" i="0" u="none" strike="noStrike" cap="none" normalizeH="0" baseline="0" dirty="0">
                          <a:ln>
                            <a:noFill/>
                          </a:ln>
                          <a:solidFill>
                            <a:srgbClr val="FFFF00"/>
                          </a:solidFill>
                          <a:effectLst/>
                          <a:latin typeface="Coptic" pitchFamily="2" charset="0"/>
                          <a:cs typeface="Arial" charset="0"/>
                        </a:rPr>
                        <a:t> ten]</a:t>
                      </a:r>
                      <a:r>
                        <a:rPr kumimoji="0" lang="en-US" sz="3400" b="0" i="0" u="none" strike="noStrike" cap="none" normalizeH="0" baseline="0" dirty="0" err="1">
                          <a:ln>
                            <a:noFill/>
                          </a:ln>
                          <a:solidFill>
                            <a:srgbClr val="FFFF00"/>
                          </a:solidFill>
                          <a:effectLst/>
                          <a:latin typeface="Coptic" pitchFamily="2" charset="0"/>
                          <a:cs typeface="Arial" charset="0"/>
                        </a:rPr>
                        <a:t>w~ou</a:t>
                      </a:r>
                      <a:r>
                        <a:rPr kumimoji="0" lang="en-US" sz="3400" b="0" i="0" u="none" strike="noStrike" cap="none" normalizeH="0" baseline="0" dirty="0">
                          <a:ln>
                            <a:noFill/>
                          </a:ln>
                          <a:solidFill>
                            <a:srgbClr val="FFFF00"/>
                          </a:solidFill>
                          <a:effectLst/>
                          <a:latin typeface="Coptic" pitchFamily="2" charset="0"/>
                          <a:cs typeface="Arial" charset="0"/>
                        </a:rPr>
                        <a:t> </a:t>
                      </a:r>
                      <a:r>
                        <a:rPr kumimoji="0" lang="en-US" sz="3400" b="0" i="0" u="none" strike="noStrike" cap="none" normalizeH="0" baseline="0" dirty="0" err="1">
                          <a:ln>
                            <a:noFill/>
                          </a:ln>
                          <a:solidFill>
                            <a:srgbClr val="FFFF00"/>
                          </a:solidFill>
                          <a:effectLst/>
                          <a:latin typeface="Coptic" pitchFamily="2" charset="0"/>
                          <a:cs typeface="Arial" charset="0"/>
                        </a:rPr>
                        <a:t>nac</a:t>
                      </a:r>
                      <a:r>
                        <a:rPr kumimoji="0" lang="en-US" sz="3400" b="0" i="0" u="none" strike="noStrike" cap="none" normalizeH="0" baseline="0" dirty="0">
                          <a:ln>
                            <a:noFill/>
                          </a:ln>
                          <a:solidFill>
                            <a:srgbClr val="FFFF00"/>
                          </a:solidFill>
                          <a:effectLst/>
                          <a:latin typeface="Coptic" pitchFamily="2" charset="0"/>
                          <a:cs typeface="Arial" charset="0"/>
                        </a:rPr>
                        <a:t>.</a:t>
                      </a:r>
                    </a:p>
                  </a:txBody>
                  <a:tcP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852613">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1" i="0" u="none" strike="noStrike" cap="none" normalizeH="0" baseline="0" dirty="0">
                          <a:ln>
                            <a:noFill/>
                          </a:ln>
                          <a:solidFill>
                            <a:schemeClr val="bg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600" b="0" i="0" u="none" strike="noStrike" cap="none" normalizeH="0" baseline="0" dirty="0">
                          <a:ln>
                            <a:noFill/>
                          </a:ln>
                          <a:solidFill>
                            <a:schemeClr val="bg1"/>
                          </a:solidFill>
                          <a:effectLst/>
                          <a:latin typeface="Arial" charset="0"/>
                          <a:cs typeface="Arial" charset="0"/>
                        </a:rPr>
                        <a:t>Nous l’adorons et la glorifions. </a:t>
                      </a:r>
                      <a:endParaRPr kumimoji="0" lang="en-US" sz="2600" b="0" i="0" u="none" strike="noStrike" cap="none" normalizeH="0" baseline="0" dirty="0">
                        <a:ln>
                          <a:noFill/>
                        </a:ln>
                        <a:solidFill>
                          <a:schemeClr val="bg1"/>
                        </a:solidFill>
                        <a:effectLst/>
                        <a:latin typeface="Arial" charset="0"/>
                        <a:cs typeface="Arial" charset="0"/>
                      </a:endParaRPr>
                    </a:p>
                  </a:txBody>
                  <a:tcPr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11449390" name="Text Box 46"/>
          <p:cNvSpPr txBox="1">
            <a:spLocks noChangeArrowheads="1"/>
          </p:cNvSpPr>
          <p:nvPr/>
        </p:nvSpPr>
        <p:spPr bwMode="auto">
          <a:xfrm>
            <a:off x="2438400" y="0"/>
            <a:ext cx="5257800" cy="436563"/>
          </a:xfrm>
          <a:prstGeom prst="rect">
            <a:avLst/>
          </a:prstGeom>
          <a:solidFill>
            <a:srgbClr val="5F5F5F"/>
          </a:solidFill>
          <a:ln w="9525">
            <a:solidFill>
              <a:schemeClr val="tx1"/>
            </a:solidFill>
            <a:miter lim="800000"/>
            <a:headEnd/>
            <a:tailEnd/>
          </a:ln>
          <a:effectLst/>
        </p:spPr>
        <p:txBody>
          <a:bodyPr>
            <a:spAutoFit/>
          </a:bodyPr>
          <a:lstStyle/>
          <a:p>
            <a:pPr algn="ctr" rtl="0">
              <a:spcBef>
                <a:spcPct val="0"/>
              </a:spcBef>
            </a:pPr>
            <a:r>
              <a:rPr lang="en-US" sz="2200" b="1" dirty="0">
                <a:solidFill>
                  <a:schemeClr val="bg1"/>
                </a:solidFill>
                <a:latin typeface="Arial" charset="0"/>
              </a:rPr>
              <a:t>The Ending - </a:t>
            </a:r>
            <a:r>
              <a:rPr lang="ar-EG" sz="2200" b="1" dirty="0">
                <a:solidFill>
                  <a:schemeClr val="bg1"/>
                </a:solidFill>
                <a:latin typeface="Arial" charset="0"/>
              </a:rPr>
              <a:t>الختام</a:t>
            </a:r>
            <a:endParaRPr lang="en-US" sz="1800" b="1" dirty="0">
              <a:solidFill>
                <a:schemeClr val="bg1"/>
              </a:solidFill>
              <a:latin typeface="Times New Roman" pitchFamily="18" charset="0"/>
            </a:endParaRPr>
          </a:p>
        </p:txBody>
      </p:sp>
    </p:spTree>
  </p:cSld>
  <p:clrMapOvr>
    <a:masterClrMapping/>
  </p:clrMapOvr>
  <p:transition/>
</p:sld>
</file>

<file path=ppt/slides/slide3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35971" name="Picture 3" descr="pointing"/>
          <p:cNvPicPr>
            <a:picLocks noChangeAspect="1" noChangeArrowheads="1"/>
          </p:cNvPicPr>
          <p:nvPr/>
        </p:nvPicPr>
        <p:blipFill>
          <a:blip r:embed="rId2" cstate="print"/>
          <a:srcRect/>
          <a:stretch>
            <a:fillRect/>
          </a:stretch>
        </p:blipFill>
        <p:spPr bwMode="auto">
          <a:xfrm>
            <a:off x="1643042" y="4357694"/>
            <a:ext cx="1238250" cy="628650"/>
          </a:xfrm>
          <a:prstGeom prst="rect">
            <a:avLst/>
          </a:prstGeom>
          <a:noFill/>
        </p:spPr>
      </p:pic>
      <p:sp>
        <p:nvSpPr>
          <p:cNvPr id="4435972" name="Text Box 4"/>
          <p:cNvSpPr txBox="1">
            <a:spLocks noChangeArrowheads="1"/>
          </p:cNvSpPr>
          <p:nvPr/>
        </p:nvSpPr>
        <p:spPr bwMode="auto">
          <a:xfrm>
            <a:off x="900114" y="347665"/>
            <a:ext cx="7613650" cy="2289175"/>
          </a:xfrm>
          <a:prstGeom prst="rect">
            <a:avLst/>
          </a:prstGeom>
          <a:solidFill>
            <a:srgbClr val="FF0000"/>
          </a:solidFill>
          <a:ln w="9525">
            <a:noFill/>
            <a:miter lim="800000"/>
            <a:headEnd/>
            <a:tailEnd/>
          </a:ln>
          <a:effectLst/>
        </p:spPr>
        <p:txBody>
          <a:bodyPr>
            <a:spAutoFit/>
          </a:bodyPr>
          <a:lstStyle/>
          <a:p>
            <a:pPr algn="ctr" rtl="0">
              <a:spcBef>
                <a:spcPct val="50000"/>
              </a:spcBef>
            </a:pPr>
            <a:r>
              <a:rPr lang="en-CA" sz="3600">
                <a:solidFill>
                  <a:schemeClr val="bg1"/>
                </a:solidFill>
              </a:rPr>
              <a:t>Sermon &amp; Gospel Response</a:t>
            </a:r>
          </a:p>
          <a:p>
            <a:pPr algn="ctr">
              <a:spcBef>
                <a:spcPct val="50000"/>
              </a:spcBef>
            </a:pPr>
            <a:r>
              <a:rPr lang="ar-EG" sz="3600">
                <a:solidFill>
                  <a:schemeClr val="bg1"/>
                </a:solidFill>
              </a:rPr>
              <a:t> العظة و مرد الأنجيل</a:t>
            </a:r>
          </a:p>
          <a:p>
            <a:pPr algn="ctr" rtl="0">
              <a:spcBef>
                <a:spcPct val="50000"/>
              </a:spcBef>
            </a:pPr>
            <a:r>
              <a:rPr lang="fr-CA" sz="3600">
                <a:solidFill>
                  <a:schemeClr val="bg1"/>
                </a:solidFill>
              </a:rPr>
              <a:t>Sermon &amp; Réponse de L’évangile</a:t>
            </a:r>
          </a:p>
        </p:txBody>
      </p:sp>
      <p:sp>
        <p:nvSpPr>
          <p:cNvPr id="5" name="Text Box 4">
            <a:hlinkClick r:id="" action="ppaction://macro?name=GoToLiturgyOfBelievers"/>
          </p:cNvPr>
          <p:cNvSpPr txBox="1">
            <a:spLocks noChangeArrowheads="1"/>
          </p:cNvSpPr>
          <p:nvPr/>
        </p:nvSpPr>
        <p:spPr bwMode="auto">
          <a:xfrm>
            <a:off x="2860698" y="4286256"/>
            <a:ext cx="4926012" cy="1144929"/>
          </a:xfrm>
          <a:prstGeom prst="rect">
            <a:avLst/>
          </a:prstGeom>
          <a:solidFill>
            <a:schemeClr val="accent1"/>
          </a:solidFill>
          <a:ln w="57150" cmpd="thickThin">
            <a:solidFill>
              <a:schemeClr val="tx1"/>
            </a:solidFill>
            <a:miter lim="800000"/>
            <a:headEnd/>
            <a:tailEnd/>
          </a:ln>
        </p:spPr>
        <p:txBody>
          <a:bodyPr>
            <a:spAutoFit/>
          </a:bodyPr>
          <a:lstStyle/>
          <a:p>
            <a:pPr algn="ctr">
              <a:lnSpc>
                <a:spcPct val="90000"/>
              </a:lnSpc>
            </a:pPr>
            <a:r>
              <a:rPr lang="en-CA" sz="2400" b="1" dirty="0"/>
              <a:t>Continue to the Liturgy of the Believers</a:t>
            </a:r>
            <a:endParaRPr lang="fr-CA" sz="2800" b="1" dirty="0"/>
          </a:p>
          <a:p>
            <a:pPr algn="ctr">
              <a:lnSpc>
                <a:spcPct val="90000"/>
              </a:lnSpc>
            </a:pPr>
            <a:r>
              <a:rPr lang="ar-EG" sz="2800" b="1" dirty="0"/>
              <a:t>التكملة الى قداس المؤمنين</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35971"/>
                                        </p:tgtEl>
                                        <p:attrNameLst>
                                          <p:attrName>style.visibility</p:attrName>
                                        </p:attrNameLst>
                                      </p:cBhvr>
                                      <p:to>
                                        <p:strVal val="visible"/>
                                      </p:to>
                                    </p:set>
                                    <p:anim calcmode="lin" valueType="num">
                                      <p:cBhvr additive="base">
                                        <p:cTn id="7" dur="500" fill="hold"/>
                                        <p:tgtEl>
                                          <p:spTgt spid="4435971"/>
                                        </p:tgtEl>
                                        <p:attrNameLst>
                                          <p:attrName>ppt_x</p:attrName>
                                        </p:attrNameLst>
                                      </p:cBhvr>
                                      <p:tavLst>
                                        <p:tav tm="0">
                                          <p:val>
                                            <p:strVal val="0-#ppt_w/2"/>
                                          </p:val>
                                        </p:tav>
                                        <p:tav tm="100000">
                                          <p:val>
                                            <p:strVal val="#ppt_x"/>
                                          </p:val>
                                        </p:tav>
                                      </p:tavLst>
                                    </p:anim>
                                    <p:anim calcmode="lin" valueType="num">
                                      <p:cBhvr additive="base">
                                        <p:cTn id="8" dur="500" fill="hold"/>
                                        <p:tgtEl>
                                          <p:spTgt spid="44359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Custom 12">
      <a:dk1>
        <a:sysClr val="windowText" lastClr="000000"/>
      </a:dk1>
      <a:lt1>
        <a:sysClr val="window" lastClr="FFFFFF"/>
      </a:lt1>
      <a:dk2>
        <a:srgbClr val="1F497D"/>
      </a:dk2>
      <a:lt2>
        <a:srgbClr val="EEECE1"/>
      </a:lt2>
      <a:accent1>
        <a:srgbClr val="A1D4E1"/>
      </a:accent1>
      <a:accent2>
        <a:srgbClr val="C0504D"/>
      </a:accent2>
      <a:accent3>
        <a:srgbClr val="9BBB59"/>
      </a:accent3>
      <a:accent4>
        <a:srgbClr val="8064A2"/>
      </a:accent4>
      <a:accent5>
        <a:srgbClr val="4BACC6"/>
      </a:accent5>
      <a:accent6>
        <a:srgbClr val="F79646"/>
      </a:accent6>
      <a:hlink>
        <a:srgbClr val="31859B"/>
      </a:hlink>
      <a:folHlink>
        <a:srgbClr val="31859B"/>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459467</Words>
  <Application>Microsoft Office PowerPoint</Application>
  <PresentationFormat>Affichage à l'écran (4:3)</PresentationFormat>
  <Paragraphs>16496</Paragraphs>
  <Slides>3967</Slides>
  <Notes>159</Notes>
  <HiddenSlides>4</HiddenSlides>
  <MMClips>0</MMClips>
  <ScaleCrop>false</ScaleCrop>
  <HeadingPairs>
    <vt:vector size="6" baseType="variant">
      <vt:variant>
        <vt:lpstr>Polices utilisées</vt:lpstr>
      </vt:variant>
      <vt:variant>
        <vt:i4>5</vt:i4>
      </vt:variant>
      <vt:variant>
        <vt:lpstr>Thème</vt:lpstr>
      </vt:variant>
      <vt:variant>
        <vt:i4>1</vt:i4>
      </vt:variant>
      <vt:variant>
        <vt:lpstr>Titres des diapositives</vt:lpstr>
      </vt:variant>
      <vt:variant>
        <vt:i4>3967</vt:i4>
      </vt:variant>
    </vt:vector>
  </HeadingPairs>
  <TitlesOfParts>
    <vt:vector size="3973" baseType="lpstr">
      <vt:lpstr>Arial</vt:lpstr>
      <vt:lpstr>Avva_Shenouda</vt:lpstr>
      <vt:lpstr>Calibri</vt:lpstr>
      <vt:lpstr>Coptic</vt:lpstr>
      <vt:lpstr>Times New Roman</vt:lpstr>
      <vt:lpstr>Office Theme</vt:lpstr>
      <vt:lpstr>قراءات أيام الصوم الكبير Lectures des jours du Carême</vt:lpstr>
      <vt:lpstr>Présentation PowerPoint</vt:lpstr>
      <vt:lpstr>Présentation PowerPoint</vt:lpstr>
      <vt:lpstr>-1PV</vt:lpstr>
      <vt:lpstr>-1V</vt:lpstr>
      <vt:lpstr>Présentation PowerPoint</vt:lpstr>
      <vt:lpstr>Présentation PowerPoint</vt:lpstr>
      <vt:lpstr>-1PM</vt:lpstr>
      <vt:lpstr>-1M</vt:lpstr>
      <vt:lpstr>Présentation PowerPoint</vt:lpstr>
      <vt:lpstr>Paul, the servant of our Lord, Jesus Christ, called to be an apostle, appointed to the Gospel of God. </vt:lpstr>
      <vt:lpstr>-1p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-1pg</vt:lpstr>
      <vt:lpstr>-1g</vt:lpstr>
      <vt:lpstr>Présentation PowerPoint</vt:lpstr>
      <vt:lpstr>Présentation PowerPoint</vt:lpstr>
      <vt:lpstr>Présentation PowerPoint</vt:lpstr>
      <vt:lpstr>Présentation PowerPoint</vt:lpstr>
      <vt:lpstr>0pv</vt:lpstr>
      <vt:lpstr>0v</vt:lpstr>
      <vt:lpstr>Présentation PowerPoint</vt:lpstr>
      <vt:lpstr>Présentation PowerPoint</vt:lpstr>
      <vt:lpstr>Présentation PowerPoint</vt:lpstr>
      <vt:lpstr>0pm</vt:lpstr>
      <vt:lpstr>0m</vt:lpstr>
      <vt:lpstr>Présentation PowerPoint</vt:lpstr>
      <vt:lpstr>Présentation PowerPoint</vt:lpstr>
      <vt:lpstr>Présentation PowerPoint</vt:lpstr>
      <vt:lpstr>Paul, the servant of our Lord, Jesus Christ, called to be an apostle, appointed to the Gospel of God. </vt:lpstr>
      <vt:lpstr>0p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0c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0a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0pg</vt:lpstr>
      <vt:lpstr>0g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0ep</vt:lpstr>
      <vt:lpstr>0e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1pm</vt:lpstr>
      <vt:lpstr>1m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1pg</vt:lpstr>
      <vt:lpstr>1g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2pm</vt:lpstr>
      <vt:lpstr>2m</vt:lpstr>
      <vt:lpstr>Présentation PowerPoint</vt:lpstr>
      <vt:lpstr>Présentation PowerPoint</vt:lpstr>
      <vt:lpstr>Présentation PowerPoint</vt:lpstr>
      <vt:lpstr>Paul, the servant of our Lord, Jesus Christ, called to be an apostle, appointed to the Gospel of God. </vt:lpstr>
      <vt:lpstr>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2pg</vt:lpstr>
      <vt:lpstr>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3pm</vt:lpstr>
      <vt:lpstr>3m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3c</vt:lpstr>
      <vt:lpstr>Présentation PowerPoint</vt:lpstr>
      <vt:lpstr>Présentation PowerPoint</vt:lpstr>
      <vt:lpstr>Présentation PowerPoint</vt:lpstr>
      <vt:lpstr>Présentation PowerPoint</vt:lpstr>
      <vt:lpstr>The Acts of our fathers, the apostles, may their blessings be with us.  Amen.</vt:lpstr>
      <vt:lpstr>3a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3pg</vt:lpstr>
      <vt:lpstr>3g</vt:lpstr>
      <vt:lpstr>Présentation PowerPoint</vt:lpstr>
      <vt:lpstr>Présentation PowerPoint</vt:lpstr>
      <vt:lpstr>Présentation PowerPoint</vt:lpstr>
      <vt:lpstr>Présentation PowerPoint</vt:lpstr>
      <vt:lpstr>Présentation PowerPoint</vt:lpstr>
      <vt:lpstr>4f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4pm</vt:lpstr>
      <vt:lpstr>4m</vt:lpstr>
      <vt:lpstr>Présentation PowerPoint</vt:lpstr>
      <vt:lpstr>Paul, the servant of our Lord, Jesus Christ, called to be an apostle, appointed to the Gospel of God. </vt:lpstr>
      <vt:lpstr>4p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4pg</vt:lpstr>
      <vt:lpstr>4g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5pm</vt:lpstr>
      <vt:lpstr>5m</vt:lpstr>
      <vt:lpstr>Présentation PowerPoint</vt:lpstr>
      <vt:lpstr>Présentation PowerPoint</vt:lpstr>
      <vt:lpstr>Paul, the servant of our Lord, Jesus Christ, called to be an apostle, appointed to the Gospel of God. </vt:lpstr>
      <vt:lpstr>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5c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5a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5pg</vt:lpstr>
      <vt:lpstr>5g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6pm</vt:lpstr>
      <vt:lpstr>6m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6p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6c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6a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6pg</vt:lpstr>
      <vt:lpstr>6g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7pv</vt:lpstr>
      <vt:lpstr>7v</vt:lpstr>
      <vt:lpstr>Présentation PowerPoint</vt:lpstr>
      <vt:lpstr>Présentation PowerPoint</vt:lpstr>
      <vt:lpstr>Présentation PowerPoint</vt:lpstr>
      <vt:lpstr>Présentation PowerPoint</vt:lpstr>
      <vt:lpstr>Présentation PowerPoint</vt:lpstr>
      <vt:lpstr>Présentation PowerPoint</vt:lpstr>
      <vt:lpstr>7pm</vt:lpstr>
      <vt:lpstr>7m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7p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7c</vt:lpstr>
      <vt:lpstr>Présentation PowerPoint</vt:lpstr>
      <vt:lpstr>Présentation PowerPoint</vt:lpstr>
      <vt:lpstr>Présentation PowerPoint</vt:lpstr>
      <vt:lpstr>Présentation PowerPoint</vt:lpstr>
      <vt:lpstr>The Acts of our fathers, the apostles, may their blessings be with us.  Amen.</vt:lpstr>
      <vt:lpstr>7a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7pg</vt:lpstr>
      <vt:lpstr>7g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7ep</vt:lpstr>
      <vt:lpstr>7e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8f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8pm</vt:lpstr>
      <vt:lpstr>8m</vt:lpstr>
      <vt:lpstr>Présentation PowerPoint</vt:lpstr>
      <vt:lpstr>Présentation PowerPoint</vt:lpstr>
      <vt:lpstr>Paul, the servant of our Lord, Jesus Christ, called to be an apostle, appointed to the Gospel of God. </vt:lpstr>
      <vt:lpstr>8p</vt:lpstr>
      <vt:lpstr>Présentation PowerPoint</vt:lpstr>
      <vt:lpstr>Présentation PowerPoint</vt:lpstr>
      <vt:lpstr>Présentation PowerPoint</vt:lpstr>
      <vt:lpstr>Présentation PowerPoint</vt:lpstr>
      <vt:lpstr>Présentation PowerPoint</vt:lpstr>
      <vt:lpstr>Présentation PowerPoint</vt:lpstr>
      <vt:lpstr>8c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8a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8pg</vt:lpstr>
      <vt:lpstr>8g</vt:lpstr>
      <vt:lpstr>Présentation PowerPoint</vt:lpstr>
      <vt:lpstr>Présentation PowerPoint</vt:lpstr>
      <vt:lpstr>Présentation PowerPoint</vt:lpstr>
      <vt:lpstr>Présentation PowerPoint</vt:lpstr>
      <vt:lpstr>Présentation PowerPoint</vt:lpstr>
      <vt:lpstr>Présentation PowerPoint</vt:lpstr>
      <vt:lpstr>9f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9pm</vt:lpstr>
      <vt:lpstr>9m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9p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9c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9a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9pg</vt:lpstr>
      <vt:lpstr>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10f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10pm</vt:lpstr>
      <vt:lpstr>10m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10p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10c</vt:lpstr>
      <vt:lpstr>Présentation PowerPoint</vt:lpstr>
      <vt:lpstr>Présentation PowerPoint</vt:lpstr>
      <vt:lpstr>Présentation PowerPoint</vt:lpstr>
      <vt:lpstr>The Acts of our fathers, the apostles, may their blessings be with us.  Amen.</vt:lpstr>
      <vt:lpstr>10a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10pg</vt:lpstr>
      <vt:lpstr>10g</vt:lpstr>
      <vt:lpstr>Présentation PowerPoint</vt:lpstr>
      <vt:lpstr>Présentation PowerPoint</vt:lpstr>
      <vt:lpstr>Présentation PowerPoint</vt:lpstr>
      <vt:lpstr>Présentation PowerPoint</vt:lpstr>
      <vt:lpstr>Présentation PowerPoint</vt:lpstr>
      <vt:lpstr>Présentation PowerPoint</vt:lpstr>
      <vt:lpstr>11f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11pm</vt:lpstr>
      <vt:lpstr>11m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11p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11c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11a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11pg</vt:lpstr>
      <vt:lpstr>11g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12f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12pm</vt:lpstr>
      <vt:lpstr>12m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12c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12a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12pg</vt:lpstr>
      <vt:lpstr>12g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13pm</vt:lpstr>
      <vt:lpstr>13m</vt:lpstr>
      <vt:lpstr>Présentation PowerPoint</vt:lpstr>
      <vt:lpstr>Présentation PowerPoint</vt:lpstr>
      <vt:lpstr>Présentation PowerPoint</vt:lpstr>
      <vt:lpstr>Paul, the servant of our Lord, Jesus Christ, called to be an apostle, appointed to the Gospel of God. </vt:lpstr>
      <vt:lpstr>13p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13c</vt:lpstr>
      <vt:lpstr>Présentation PowerPoint</vt:lpstr>
      <vt:lpstr>Présentation PowerPoint</vt:lpstr>
      <vt:lpstr>Présentation PowerPoint</vt:lpstr>
      <vt:lpstr>The Acts of our fathers, the apostles, may their blessings be with us.  Amen.</vt:lpstr>
      <vt:lpstr>13a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13pg</vt:lpstr>
      <vt:lpstr>13g</vt:lpstr>
      <vt:lpstr>Présentation PowerPoint</vt:lpstr>
      <vt:lpstr>Présentation PowerPoint</vt:lpstr>
      <vt:lpstr>Présentation PowerPoint</vt:lpstr>
      <vt:lpstr>Présentation PowerPoint</vt:lpstr>
      <vt:lpstr>Présentation PowerPoint</vt:lpstr>
      <vt:lpstr>Présentation PowerPoint</vt:lpstr>
      <vt:lpstr>14pv</vt:lpstr>
      <vt:lpstr>14v</vt:lpstr>
      <vt:lpstr>Présentation PowerPoint</vt:lpstr>
      <vt:lpstr>Présentation PowerPoint</vt:lpstr>
      <vt:lpstr>14pm</vt:lpstr>
      <vt:lpstr>14m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14p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14c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14a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14pg</vt:lpstr>
      <vt:lpstr>14g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15f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15pm</vt:lpstr>
      <vt:lpstr>15m</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15c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15a</vt:lpstr>
      <vt:lpstr>Présentation PowerPoint</vt:lpstr>
      <vt:lpstr>Présentation PowerPoint</vt:lpstr>
      <vt:lpstr>Présentation PowerPoint</vt:lpstr>
      <vt:lpstr>Présentation PowerPoint</vt:lpstr>
      <vt:lpstr>THE SYNEXARIUM السنكسار LE SYNEXAIRE</vt:lpstr>
      <vt:lpstr>Présentation PowerPoint</vt:lpstr>
      <vt:lpstr>15pg</vt:lpstr>
      <vt:lpstr>15g</vt:lpstr>
      <vt:lpstr>Présentation PowerPoint</vt:lpstr>
      <vt:lpstr>Présentation PowerPoint</vt:lpstr>
      <vt:lpstr>Présentation PowerPoint</vt:lpstr>
      <vt:lpstr>Présentation PowerPoint</vt:lpstr>
      <vt:lpstr>Présentation PowerPoint</vt:lpstr>
      <vt:lpstr>16f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16pm</vt:lpstr>
      <vt:lpstr>16m</vt:lpstr>
      <vt:lpstr>Présentation PowerPoint</vt:lpstr>
      <vt:lpstr>Présentation PowerPoint</vt:lpstr>
      <vt:lpstr>Paul, the servant of our Lord, Jesus Christ, called to be an apostle, appointed to the Gospel of God. </vt:lpstr>
      <vt:lpstr>16p</vt:lpstr>
      <vt:lpstr>Présentation PowerPoint</vt:lpstr>
      <vt:lpstr>Présentation PowerPoint</vt:lpstr>
      <vt:lpstr>Présentation PowerPoint</vt:lpstr>
      <vt:lpstr>Présentation PowerPoint</vt:lpstr>
      <vt:lpstr>Présentation PowerPoint</vt:lpstr>
      <vt:lpstr>16c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16a</vt:lpstr>
      <vt:lpstr>Présentation PowerPoint</vt:lpstr>
      <vt:lpstr>Présentation PowerPoint</vt:lpstr>
      <vt:lpstr>Présentation PowerPoint</vt:lpstr>
      <vt:lpstr>THE SYNEXARIUM السنكسار LE SYNEXAIRE</vt:lpstr>
      <vt:lpstr>Présentation PowerPoint</vt:lpstr>
      <vt:lpstr>16pg</vt:lpstr>
      <vt:lpstr>16g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17f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17pm</vt:lpstr>
      <vt:lpstr>17m</vt:lpstr>
      <vt:lpstr>Présentation PowerPoint</vt:lpstr>
      <vt:lpstr>Présentation PowerPoint</vt:lpstr>
      <vt:lpstr>Paul, the servant of our Lord, Jesus Christ, called to be an apostle, appointed to the Gospel of God. </vt:lpstr>
      <vt:lpstr>17p</vt:lpstr>
      <vt:lpstr>Présentation PowerPoint</vt:lpstr>
      <vt:lpstr>Présentation PowerPoint</vt:lpstr>
      <vt:lpstr>Présentation PowerPoint</vt:lpstr>
      <vt:lpstr>Présentation PowerPoint</vt:lpstr>
      <vt:lpstr>Présentation PowerPoint</vt:lpstr>
      <vt:lpstr>Présentation PowerPoint</vt:lpstr>
      <vt:lpstr>17c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17a</vt:lpstr>
      <vt:lpstr>Présentation PowerPoint</vt:lpstr>
      <vt:lpstr>Présentation PowerPoint</vt:lpstr>
      <vt:lpstr>Présentation PowerPoint</vt:lpstr>
      <vt:lpstr>THE SYNEXARIUM السنكسار LE SYNEXAIRE</vt:lpstr>
      <vt:lpstr>Présentation PowerPoint</vt:lpstr>
      <vt:lpstr>17pg</vt:lpstr>
      <vt:lpstr>17g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18f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18pm</vt:lpstr>
      <vt:lpstr>18m</vt:lpstr>
      <vt:lpstr>Présentation PowerPoint</vt:lpstr>
      <vt:lpstr>Présentation PowerPoint</vt:lpstr>
      <vt:lpstr>Présentation PowerPoint</vt:lpstr>
      <vt:lpstr>Paul, the servant of our Lord, Jesus Christ, called to be an apostle, appointed to the Gospel of God. </vt:lpstr>
      <vt:lpstr>18p</vt:lpstr>
      <vt:lpstr>Présentation PowerPoint</vt:lpstr>
      <vt:lpstr>Présentation PowerPoint</vt:lpstr>
      <vt:lpstr>Présentation PowerPoint</vt:lpstr>
      <vt:lpstr>Présentation PowerPoint</vt:lpstr>
      <vt:lpstr>Présentation PowerPoint</vt:lpstr>
      <vt:lpstr>18c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18a</vt:lpstr>
      <vt:lpstr>Présentation PowerPoint</vt:lpstr>
      <vt:lpstr>Présentation PowerPoint</vt:lpstr>
      <vt:lpstr>Présentation PowerPoint</vt:lpstr>
      <vt:lpstr>Présentation PowerPoint</vt:lpstr>
      <vt:lpstr>THE SYNEXARIUM السنكسار LE SYNEXAIRE</vt:lpstr>
      <vt:lpstr>Présentation PowerPoint</vt:lpstr>
      <vt:lpstr>18pg</vt:lpstr>
      <vt:lpstr>18g</vt:lpstr>
      <vt:lpstr>Présentation PowerPoint</vt:lpstr>
      <vt:lpstr>Présentation PowerPoint</vt:lpstr>
      <vt:lpstr>Présentation PowerPoint</vt:lpstr>
      <vt:lpstr>Présentation PowerPoint</vt:lpstr>
      <vt:lpstr>Présentation PowerPoint</vt:lpstr>
      <vt:lpstr>Présentation PowerPoint</vt:lpstr>
      <vt:lpstr>19f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19pm</vt:lpstr>
      <vt:lpstr>19m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19p</vt:lpstr>
      <vt:lpstr>Présentation PowerPoint</vt:lpstr>
      <vt:lpstr>Présentation PowerPoint</vt:lpstr>
      <vt:lpstr>Présentation PowerPoint</vt:lpstr>
      <vt:lpstr>Présentation PowerPoint</vt:lpstr>
      <vt:lpstr>Présentation PowerPoint</vt:lpstr>
      <vt:lpstr>Présentation PowerPoint</vt:lpstr>
      <vt:lpstr>19c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19a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19pg</vt:lpstr>
      <vt:lpstr>19g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20pm</vt:lpstr>
      <vt:lpstr>20m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20p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20c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20a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20pg</vt:lpstr>
      <vt:lpstr>20g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21pv</vt:lpstr>
      <vt:lpstr>21v</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21pm</vt:lpstr>
      <vt:lpstr>21m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21p</vt:lpstr>
      <vt:lpstr>Présentation PowerPoint</vt:lpstr>
      <vt:lpstr>Présentation PowerPoint</vt:lpstr>
      <vt:lpstr>Présentation PowerPoint</vt:lpstr>
      <vt:lpstr>Présentation PowerPoint</vt:lpstr>
      <vt:lpstr>Présentation PowerPoint</vt:lpstr>
      <vt:lpstr>Présentation PowerPoint</vt:lpstr>
      <vt:lpstr>21c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21a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21pg</vt:lpstr>
      <vt:lpstr>21g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22f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22pm</vt:lpstr>
      <vt:lpstr>22m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22c</vt:lpstr>
      <vt:lpstr>Présentation PowerPoint</vt:lpstr>
      <vt:lpstr>Présentation PowerPoint</vt:lpstr>
      <vt:lpstr>Présentation PowerPoint</vt:lpstr>
      <vt:lpstr>The Acts of our fathers, the apostles, may their blessings be with us.  Amen.</vt:lpstr>
      <vt:lpstr>22a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22pg</vt:lpstr>
      <vt:lpstr>22g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23f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23pm</vt:lpstr>
      <vt:lpstr>23m</vt:lpstr>
      <vt:lpstr>Présentation PowerPoint</vt:lpstr>
      <vt:lpstr>Présentation PowerPoint</vt:lpstr>
      <vt:lpstr>Présentation PowerPoint</vt:lpstr>
      <vt:lpstr>Paul, the servant of our Lord, Jesus Christ, called to be an apostle, appointed to the Gospel of God. </vt:lpstr>
      <vt:lpstr>23p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23c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23a</vt:lpstr>
      <vt:lpstr>Présentation PowerPoint</vt:lpstr>
      <vt:lpstr>Présentation PowerPoint</vt:lpstr>
      <vt:lpstr>Présentation PowerPoint</vt:lpstr>
      <vt:lpstr>THE SYNEXARIUM السنكسار LE SYNEXAIRE</vt:lpstr>
      <vt:lpstr>Présentation PowerPoint</vt:lpstr>
      <vt:lpstr>23pg</vt:lpstr>
      <vt:lpstr>23g</vt:lpstr>
      <vt:lpstr>Présentation PowerPoint</vt:lpstr>
      <vt:lpstr>Présentation PowerPoint</vt:lpstr>
      <vt:lpstr>Présentation PowerPoint</vt:lpstr>
      <vt:lpstr>Présentation PowerPoint</vt:lpstr>
      <vt:lpstr>Présentation PowerPoint</vt:lpstr>
      <vt:lpstr>24f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24pm</vt:lpstr>
      <vt:lpstr>24m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24p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24c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24a</vt:lpstr>
      <vt:lpstr>Présentation PowerPoint</vt:lpstr>
      <vt:lpstr>Présentation PowerPoint</vt:lpstr>
      <vt:lpstr>Présentation PowerPoint</vt:lpstr>
      <vt:lpstr>Présentation PowerPoint</vt:lpstr>
      <vt:lpstr>THE SYNEXARIUM السنكسار LE SYNEXAIRE</vt:lpstr>
      <vt:lpstr>Présentation PowerPoint</vt:lpstr>
      <vt:lpstr>24pg</vt:lpstr>
      <vt:lpstr>24g</vt:lpstr>
      <vt:lpstr>Présentation PowerPoint</vt:lpstr>
      <vt:lpstr>Présentation PowerPoint</vt:lpstr>
      <vt:lpstr>Présentation PowerPoint</vt:lpstr>
      <vt:lpstr>Présentation PowerPoint</vt:lpstr>
      <vt:lpstr>Présentation PowerPoint</vt:lpstr>
      <vt:lpstr>Présentation PowerPoint</vt:lpstr>
      <vt:lpstr>25f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25pm</vt:lpstr>
      <vt:lpstr>25m</vt:lpstr>
      <vt:lpstr>Présentation PowerPoint</vt:lpstr>
      <vt:lpstr>Présentation PowerPoint</vt:lpstr>
      <vt:lpstr>Paul, the servant of our Lord, Jesus Christ, called to be an apostle, appointed to the Gospel of God. </vt:lpstr>
      <vt:lpstr>25p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25c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25a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25pg</vt:lpstr>
      <vt:lpstr>25g</vt:lpstr>
      <vt:lpstr>Présentation PowerPoint</vt:lpstr>
      <vt:lpstr>Présentation PowerPoint</vt:lpstr>
      <vt:lpstr>Présentation PowerPoint</vt:lpstr>
      <vt:lpstr>Présentation PowerPoint</vt:lpstr>
      <vt:lpstr>Présentation PowerPoint</vt:lpstr>
      <vt:lpstr>Présentation PowerPoint</vt:lpstr>
      <vt:lpstr>26f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26pm</vt:lpstr>
      <vt:lpstr>26m</vt:lpstr>
      <vt:lpstr>Présentation PowerPoint</vt:lpstr>
      <vt:lpstr>Présentation PowerPoint</vt:lpstr>
      <vt:lpstr>Présentation PowerPoint</vt:lpstr>
      <vt:lpstr>Paul, the servant of our Lord, Jesus Christ, called to be an apostle, appointed to the Gospel of God. </vt:lpstr>
      <vt:lpstr>26p</vt:lpstr>
      <vt:lpstr>Présentation PowerPoint</vt:lpstr>
      <vt:lpstr>Présentation PowerPoint</vt:lpstr>
      <vt:lpstr>Présentation PowerPoint</vt:lpstr>
      <vt:lpstr>Présentation PowerPoint</vt:lpstr>
      <vt:lpstr>Présentation PowerPoint</vt:lpstr>
      <vt:lpstr>Présentation PowerPoint</vt:lpstr>
      <vt:lpstr>26c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26a</vt:lpstr>
      <vt:lpstr>Présentation PowerPoint</vt:lpstr>
      <vt:lpstr>Présentation PowerPoint</vt:lpstr>
      <vt:lpstr>Présentation PowerPoint</vt:lpstr>
      <vt:lpstr>Présentation PowerPoint</vt:lpstr>
      <vt:lpstr>THE SYNEXARIUM السنكسار LE SYNEXAIRE</vt:lpstr>
      <vt:lpstr>Présentation PowerPoint</vt:lpstr>
      <vt:lpstr>26pg</vt:lpstr>
      <vt:lpstr>26g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27pm</vt:lpstr>
      <vt:lpstr>27m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27p</vt:lpstr>
      <vt:lpstr>Présentation PowerPoint</vt:lpstr>
      <vt:lpstr>Présentation PowerPoint</vt:lpstr>
      <vt:lpstr>Présentation PowerPoint</vt:lpstr>
      <vt:lpstr>Présentation PowerPoint</vt:lpstr>
      <vt:lpstr>Présentation PowerPoint</vt:lpstr>
      <vt:lpstr>27c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27a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27pg</vt:lpstr>
      <vt:lpstr>27g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28pv</vt:lpstr>
      <vt:lpstr>28v</vt:lpstr>
      <vt:lpstr>Présentation PowerPoint</vt:lpstr>
      <vt:lpstr>Présentation PowerPoint</vt:lpstr>
      <vt:lpstr>Présentation PowerPoint</vt:lpstr>
      <vt:lpstr>Présentation PowerPoint</vt:lpstr>
      <vt:lpstr>Présentation PowerPoint</vt:lpstr>
      <vt:lpstr>28pm</vt:lpstr>
      <vt:lpstr>28m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28p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28c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28a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28pg</vt:lpstr>
      <vt:lpstr>28g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29f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29pm</vt:lpstr>
      <vt:lpstr>29m</vt:lpstr>
      <vt:lpstr>Présentation PowerPoint</vt:lpstr>
      <vt:lpstr>Présentation PowerPoint</vt:lpstr>
      <vt:lpstr>Paul, the servant of our Lord, Jesus Christ, called to be an apostle, appointed to the Gospel of God. </vt:lpstr>
      <vt:lpstr>29p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29c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29a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29pg</vt:lpstr>
      <vt:lpstr>29g</vt:lpstr>
      <vt:lpstr>Présentation PowerPoint</vt:lpstr>
      <vt:lpstr>Présentation PowerPoint</vt:lpstr>
      <vt:lpstr>Présentation PowerPoint</vt:lpstr>
      <vt:lpstr>Présentation PowerPoint</vt:lpstr>
      <vt:lpstr>Présentation PowerPoint</vt:lpstr>
      <vt:lpstr>Présentation PowerPoint</vt:lpstr>
      <vt:lpstr>30f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30pm</vt:lpstr>
      <vt:lpstr>30m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30p</vt:lpstr>
      <vt:lpstr>Présentation PowerPoint</vt:lpstr>
      <vt:lpstr>Présentation PowerPoint</vt:lpstr>
      <vt:lpstr>Présentation PowerPoint</vt:lpstr>
      <vt:lpstr>30c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30a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30pg</vt:lpstr>
      <vt:lpstr>30g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31f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31pm</vt:lpstr>
      <vt:lpstr>31m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31p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31c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31a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31pg</vt:lpstr>
      <vt:lpstr>31g</vt:lpstr>
      <vt:lpstr>Présentation PowerPoint</vt:lpstr>
      <vt:lpstr>Présentation PowerPoint</vt:lpstr>
      <vt:lpstr>Présentation PowerPoint</vt:lpstr>
      <vt:lpstr>Présentation PowerPoint</vt:lpstr>
      <vt:lpstr>32f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32pm</vt:lpstr>
      <vt:lpstr>32m  </vt:lpstr>
      <vt:lpstr>Présentation PowerPoint</vt:lpstr>
      <vt:lpstr>Présentation PowerPoint</vt:lpstr>
      <vt:lpstr>Présentation PowerPoint</vt:lpstr>
      <vt:lpstr>Paul, the servant of our Lord, Jesus Christ, called to be an apostle, appointed to the Gospel of God. </vt:lpstr>
      <vt:lpstr>32p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32c</vt:lpstr>
      <vt:lpstr>Présentation PowerPoint</vt:lpstr>
      <vt:lpstr>Présentation PowerPoint</vt:lpstr>
      <vt:lpstr>Présentation PowerPoint</vt:lpstr>
      <vt:lpstr>Présentation PowerPoint</vt:lpstr>
      <vt:lpstr>The Acts of our fathers, the apostles, may their blessings be with us.  Amen.</vt:lpstr>
      <vt:lpstr>32a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32pg</vt:lpstr>
      <vt:lpstr>32g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33f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33pm</vt:lpstr>
      <vt:lpstr>33m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33p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33c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33a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33pg</vt:lpstr>
      <vt:lpstr>33g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34pm</vt:lpstr>
      <vt:lpstr>34m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34p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34c</vt:lpstr>
      <vt:lpstr>Présentation PowerPoint</vt:lpstr>
      <vt:lpstr>Présentation PowerPoint</vt:lpstr>
      <vt:lpstr>Présentation PowerPoint</vt:lpstr>
      <vt:lpstr>The Acts of our fathers, the apostles, may their blessings be with us.  Amen.</vt:lpstr>
      <vt:lpstr>34a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34pg</vt:lpstr>
      <vt:lpstr>34g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35pv</vt:lpstr>
      <vt:lpstr>35v</vt:lpstr>
      <vt:lpstr>Présentation PowerPoint</vt:lpstr>
      <vt:lpstr>Présentation PowerPoint</vt:lpstr>
      <vt:lpstr>Présentation PowerPoint</vt:lpstr>
      <vt:lpstr>Présentation PowerPoint</vt:lpstr>
      <vt:lpstr>35pm</vt:lpstr>
      <vt:lpstr>35m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35p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35c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35a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35pg</vt:lpstr>
      <vt:lpstr>35g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35ep</vt:lpstr>
      <vt:lpstr>35e</vt:lpstr>
      <vt:lpstr>Présentation PowerPoint</vt:lpstr>
      <vt:lpstr>Présentation PowerPoint</vt:lpstr>
      <vt:lpstr>Présentation PowerPoint</vt:lpstr>
      <vt:lpstr>Présentation PowerPoint</vt:lpstr>
      <vt:lpstr>Présentation PowerPoint</vt:lpstr>
      <vt:lpstr>36f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36pm</vt:lpstr>
      <vt:lpstr>36m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36p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36c</vt:lpstr>
      <vt:lpstr>Présentation PowerPoint</vt:lpstr>
      <vt:lpstr>Présentation PowerPoint</vt:lpstr>
      <vt:lpstr>Présentation PowerPoint</vt:lpstr>
      <vt:lpstr>The Acts of our fathers, the apostles, may their blessings be with us.  Amen.</vt:lpstr>
      <vt:lpstr>36a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36pg</vt:lpstr>
      <vt:lpstr>36g</vt:lpstr>
      <vt:lpstr>Présentation PowerPoint</vt:lpstr>
      <vt:lpstr>Présentation PowerPoint</vt:lpstr>
      <vt:lpstr>Présentation PowerPoint</vt:lpstr>
      <vt:lpstr>Présentation PowerPoint</vt:lpstr>
      <vt:lpstr>Présentation PowerPoint</vt:lpstr>
      <vt:lpstr>37f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37pm</vt:lpstr>
      <vt:lpstr>37m</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37p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37c</vt:lpstr>
      <vt:lpstr>Présentation PowerPoint</vt:lpstr>
      <vt:lpstr>Présentation PowerPoint</vt:lpstr>
      <vt:lpstr>Présentation PowerPoint</vt:lpstr>
      <vt:lpstr>Présentation PowerPoint</vt:lpstr>
      <vt:lpstr>The Acts of our fathers, the apostles, may their blessings be with us.  Amen.</vt:lpstr>
      <vt:lpstr>37a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37pg</vt:lpstr>
      <vt:lpstr>37g</vt:lpstr>
      <vt:lpstr>Présentation PowerPoint</vt:lpstr>
      <vt:lpstr>Présentation PowerPoint</vt:lpstr>
      <vt:lpstr>Présentation PowerPoint</vt:lpstr>
      <vt:lpstr>Présentation PowerPoint</vt:lpstr>
      <vt:lpstr>Présentation PowerPoint</vt:lpstr>
      <vt:lpstr>38f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38pm</vt:lpstr>
      <vt:lpstr>38m</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38p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38c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38a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38pg</vt:lpstr>
      <vt:lpstr>38g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39f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39pm</vt:lpstr>
      <vt:lpstr>39m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39p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39c</vt:lpstr>
      <vt:lpstr>Présentation PowerPoint</vt:lpstr>
      <vt:lpstr>Présentation PowerPoint</vt:lpstr>
      <vt:lpstr>Présentation PowerPoint</vt:lpstr>
      <vt:lpstr>The Acts of our fathers, the apostles, may their blessings be with us.  Amen.</vt:lpstr>
      <vt:lpstr>39a</vt:lpstr>
      <vt:lpstr>Présentation PowerPoint</vt:lpstr>
      <vt:lpstr>Présentation PowerPoint</vt:lpstr>
      <vt:lpstr>Présentation PowerPoint</vt:lpstr>
      <vt:lpstr>THE SYNEXARIUM السنكسار LE SYNEXAIRE</vt:lpstr>
      <vt:lpstr>Présentation PowerPoint</vt:lpstr>
      <vt:lpstr>39pg</vt:lpstr>
      <vt:lpstr>39g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40f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40pm</vt:lpstr>
      <vt:lpstr>40m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40p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40c</vt:lpstr>
      <vt:lpstr>Présentation PowerPoint</vt:lpstr>
      <vt:lpstr>Présentation PowerPoint</vt:lpstr>
      <vt:lpstr>Présentation PowerPoint</vt:lpstr>
      <vt:lpstr>Présentation PowerPoint</vt:lpstr>
      <vt:lpstr>The Acts of our fathers, the apostles, may their blessings be with us.  Amen.</vt:lpstr>
      <vt:lpstr>40a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40pg</vt:lpstr>
      <vt:lpstr>40g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41pm</vt:lpstr>
      <vt:lpstr>41m</vt:lpstr>
      <vt:lpstr>Présentation PowerPoint</vt:lpstr>
      <vt:lpstr>Présentation PowerPoint</vt:lpstr>
      <vt:lpstr>Paul, the servant of our Lord, Jesus Christ, called to be an apostle, appointed to the Gospel of God. </vt:lpstr>
      <vt:lpstr>41p</vt:lpstr>
      <vt:lpstr>Présentation PowerPoint</vt:lpstr>
      <vt:lpstr>Présentation PowerPoint</vt:lpstr>
      <vt:lpstr>Présentation PowerPoint</vt:lpstr>
      <vt:lpstr>41c</vt:lpstr>
      <vt:lpstr>Présentation PowerPoint</vt:lpstr>
      <vt:lpstr>Présentation PowerPoint</vt:lpstr>
      <vt:lpstr>The Acts of our fathers, the apostles, may their blessings be with us.  Amen.</vt:lpstr>
      <vt:lpstr>41a</vt:lpstr>
      <vt:lpstr>Présentation PowerPoint</vt:lpstr>
      <vt:lpstr>Présentation PowerPoint</vt:lpstr>
      <vt:lpstr>THE SYNEXARIUM السنكسار LE SYNEXAIRE</vt:lpstr>
      <vt:lpstr>Présentation PowerPoint</vt:lpstr>
      <vt:lpstr>41pg</vt:lpstr>
      <vt:lpstr>41g</vt:lpstr>
      <vt:lpstr>Présentation PowerPoint</vt:lpstr>
      <vt:lpstr>Présentation PowerPoint</vt:lpstr>
      <vt:lpstr>Présentation PowerPoint</vt:lpstr>
      <vt:lpstr>Présentation PowerPoint</vt:lpstr>
      <vt:lpstr>Présentation PowerPoint</vt:lpstr>
      <vt:lpstr>42pv</vt:lpstr>
      <vt:lpstr>42v</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42pm</vt:lpstr>
      <vt:lpstr>42m</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42p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42c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42a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42pg</vt:lpstr>
      <vt:lpstr>42g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42ep</vt:lpstr>
      <vt:lpstr>42e</vt:lpstr>
      <vt:lpstr>Présentation PowerPoint</vt:lpstr>
      <vt:lpstr>Présentation PowerPoint</vt:lpstr>
      <vt:lpstr>Présentation PowerPoint</vt:lpstr>
      <vt:lpstr>43f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43pm</vt:lpstr>
      <vt:lpstr>43m</vt:lpstr>
      <vt:lpstr>Présentation PowerPoint</vt:lpstr>
      <vt:lpstr>Présentation PowerPoint</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43p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43c</vt:lpstr>
      <vt:lpstr>Présentation PowerPoint</vt:lpstr>
      <vt:lpstr>Présentation PowerPoint</vt:lpstr>
      <vt:lpstr>Présentation PowerPoint</vt:lpstr>
      <vt:lpstr>Présentation PowerPoint</vt:lpstr>
      <vt:lpstr>The Acts of our fathers, the apostles, may their blessings be with us.  Amen.</vt:lpstr>
      <vt:lpstr>43a</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43pg</vt:lpstr>
      <vt:lpstr>43g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44f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44pm</vt:lpstr>
      <vt:lpstr>44m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44p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44c</vt:lpstr>
      <vt:lpstr>Présentation PowerPoint</vt:lpstr>
      <vt:lpstr>Présentation PowerPoint</vt:lpstr>
      <vt:lpstr>Présentation PowerPoint</vt:lpstr>
      <vt:lpstr>Présentation PowerPoint</vt:lpstr>
      <vt:lpstr>The Acts of our fathers, the apostles, may their blessings be with us.  Amen.</vt:lpstr>
      <vt:lpstr>44a</vt:lpstr>
      <vt:lpstr>Présentation PowerPoint</vt:lpstr>
      <vt:lpstr>Présentation PowerPoint</vt:lpstr>
      <vt:lpstr>Présentation PowerPoint</vt:lpstr>
      <vt:lpstr>Présentation PowerPoint</vt:lpstr>
      <vt:lpstr>THE SYNEXARIUM السنكسار LE SYNEXAIRE</vt:lpstr>
      <vt:lpstr>Présentation PowerPoint</vt:lpstr>
      <vt:lpstr>44pg</vt:lpstr>
      <vt:lpstr>44g</vt:lpstr>
      <vt:lpstr>Présentation PowerPoint</vt:lpstr>
      <vt:lpstr>Présentation PowerPoint</vt:lpstr>
      <vt:lpstr>Présentation PowerPoint</vt:lpstr>
      <vt:lpstr>Présentation PowerPoint</vt:lpstr>
      <vt:lpstr>Présentation PowerPoint</vt:lpstr>
      <vt:lpstr>Présentation PowerPoint</vt:lpstr>
      <vt:lpstr>45f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45pm</vt:lpstr>
      <vt:lpstr>45m</vt:lpstr>
      <vt:lpstr>Présentation PowerPoint</vt:lpstr>
      <vt:lpstr>Présentation PowerPoint</vt:lpstr>
      <vt:lpstr>Présentation PowerPoint</vt:lpstr>
      <vt:lpstr>Paul, the servant of our Lord, Jesus Christ, called to be an apostle, appointed to the Gospel of God. </vt:lpstr>
      <vt:lpstr>45p</vt:lpstr>
      <vt:lpstr>Présentation PowerPoint</vt:lpstr>
      <vt:lpstr>Présentation PowerPoint</vt:lpstr>
      <vt:lpstr>Présentation PowerPoint</vt:lpstr>
      <vt:lpstr>Présentation PowerPoint</vt:lpstr>
      <vt:lpstr>Présentation PowerPoint</vt:lpstr>
      <vt:lpstr>45c</vt:lpstr>
      <vt:lpstr>Présentation PowerPoint</vt:lpstr>
      <vt:lpstr>Présentation PowerPoint</vt:lpstr>
      <vt:lpstr>Présentation PowerPoint</vt:lpstr>
      <vt:lpstr>Présentation PowerPoint</vt:lpstr>
      <vt:lpstr>The Acts of our fathers, the apostles, may their blessings be with us.  Amen.</vt:lpstr>
      <vt:lpstr>45a</vt:lpstr>
      <vt:lpstr>Présentation PowerPoint</vt:lpstr>
      <vt:lpstr>Présentation PowerPoint</vt:lpstr>
      <vt:lpstr>THE SYNEXARIUM السنكسار LE SYNEXAIRE</vt:lpstr>
      <vt:lpstr>Présentation PowerPoint</vt:lpstr>
      <vt:lpstr>45pg</vt:lpstr>
      <vt:lpstr>45g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46f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46pm</vt:lpstr>
      <vt:lpstr>46m</vt:lpstr>
      <vt:lpstr>Présentation PowerPoint</vt:lpstr>
      <vt:lpstr>Présentation PowerPoint</vt:lpstr>
      <vt:lpstr>Présentation PowerPoint</vt:lpstr>
      <vt:lpstr>Présentation PowerPoint</vt:lpstr>
      <vt:lpstr>Paul, the servant of our Lord, Jesus Christ, called to be an apostle, appointed to the Gospel of God. </vt:lpstr>
      <vt:lpstr>46p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46c</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46a</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46pg</vt:lpstr>
      <vt:lpstr>46g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47f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47pm</vt:lpstr>
      <vt:lpstr>47m</vt:lpstr>
      <vt:lpstr>Présentation PowerPoint</vt:lpstr>
      <vt:lpstr>Présentation PowerPoint</vt:lpstr>
      <vt:lpstr>Présentation PowerPoint</vt:lpstr>
      <vt:lpstr>Paul, the servant of our Lord, Jesus Christ, called to be an apostle, appointed to the Gospel of God. </vt:lpstr>
      <vt:lpstr>47p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47c</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47a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47pg</vt:lpstr>
      <vt:lpstr>47g</vt:lpstr>
      <vt:lpstr>Présentation PowerPoint</vt:lpstr>
      <vt:lpstr>Présentation PowerPoint</vt:lpstr>
      <vt:lpstr>Présentation PowerPoint</vt:lpstr>
      <vt:lpstr>Présentation PowerPoint</vt:lpstr>
      <vt:lpstr>Présentation PowerPoint</vt:lpstr>
      <vt:lpstr>48f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48pm</vt:lpstr>
      <vt:lpstr>48m</vt:lpstr>
      <vt:lpstr>Présentation PowerPoint</vt:lpstr>
      <vt:lpstr>Paul, the servant of our Lord, Jesus Christ, called to be an apostle, appointed to the Gospel of God. </vt:lpstr>
      <vt:lpstr>48p</vt:lpstr>
      <vt:lpstr>Présentation PowerPoint</vt:lpstr>
      <vt:lpstr>Présentation PowerPoint</vt:lpstr>
      <vt:lpstr>Présentation PowerPoint</vt:lpstr>
      <vt:lpstr>Présentation PowerPoint</vt:lpstr>
      <vt:lpstr>Présentation PowerPoint</vt:lpstr>
      <vt:lpstr>48c</vt:lpstr>
      <vt:lpstr>Présentation PowerPoint</vt:lpstr>
      <vt:lpstr>Présentation PowerPoint</vt:lpstr>
      <vt:lpstr>Présentation PowerPoint</vt:lpstr>
      <vt:lpstr>The Acts of our fathers, the apostles, may their blessings be with us.  Amen.</vt:lpstr>
      <vt:lpstr>48a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48pg</vt:lpstr>
      <vt:lpstr>48g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49pv</vt:lpstr>
      <vt:lpstr>49v</vt:lpstr>
      <vt:lpstr>Présentation PowerPoint</vt:lpstr>
      <vt:lpstr>Présentation PowerPoint</vt:lpstr>
      <vt:lpstr>Présentation PowerPoint</vt:lpstr>
      <vt:lpstr>Présentation PowerPoint</vt:lpstr>
      <vt:lpstr>Présentation PowerPoint</vt:lpstr>
      <vt:lpstr>49pm</vt:lpstr>
      <vt:lpstr>49m</vt:lpstr>
      <vt:lpstr>Présentation PowerPoint</vt:lpstr>
      <vt:lpstr>Présentation PowerPoint</vt:lpstr>
      <vt:lpstr>Présentation PowerPoint</vt:lpstr>
      <vt:lpstr>Paul, the servant of our Lord, Jesus Christ, called to be an apostle, appointed to the Gospel of God. </vt:lpstr>
      <vt:lpstr>49p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49c</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Acts of our fathers, the apostles, may their blessings be with us.  Amen.</vt:lpstr>
      <vt:lpstr>49a</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SYNEXARIUM السنكسار LE SYNEXAIRE</vt:lpstr>
      <vt:lpstr>Présentation PowerPoint</vt:lpstr>
      <vt:lpstr>49pg</vt:lpstr>
      <vt:lpstr>49g</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Company>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sami</dc:creator>
  <cp:lastModifiedBy>Christophe Boshra</cp:lastModifiedBy>
  <cp:revision>514</cp:revision>
  <dcterms:created xsi:type="dcterms:W3CDTF">2010-02-06T12:36:56Z</dcterms:created>
  <dcterms:modified xsi:type="dcterms:W3CDTF">2021-04-21T20:15:44Z</dcterms:modified>
</cp:coreProperties>
</file>